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8"/>
  </p:notesMasterIdLst>
  <p:sldIdLst>
    <p:sldId id="256" r:id="rId2"/>
    <p:sldId id="263" r:id="rId3"/>
    <p:sldId id="258" r:id="rId4"/>
    <p:sldId id="257" r:id="rId5"/>
    <p:sldId id="264" r:id="rId6"/>
    <p:sldId id="262" r:id="rId7"/>
  </p:sldIdLst>
  <p:sldSz cx="9144000" cy="6858000" type="screen4x3"/>
  <p:notesSz cx="6858000" cy="9144000"/>
  <p:embeddedFontLst>
    <p:embeddedFont>
      <p:font typeface="Poppins" panose="020B0604020202020204" charset="0"/>
      <p:regular r:id="rId9"/>
      <p:bold r:id="rId10"/>
      <p:italic r:id="rId11"/>
      <p:boldItalic r:id="rId12"/>
    </p:embeddedFont>
    <p:embeddedFont>
      <p:font typeface="Times" panose="02020603050405020304" pitchFamily="18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2368c80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9" name="Google Shape;99;g82368c80a6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82368c80a6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1" name="Google Shape;101;g82368c80a6_0_0:notes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292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1edc4d58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7" name="Google Shape;107;g81edc4d58e_1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g81edc4d58e_1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9" name="Google Shape;109;g81edc4d58e_1_0:notes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2368c80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9" name="Google Shape;99;g82368c80a6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82368c80a6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01" name="Google Shape;101;g82368c80a6_0_0:notes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2368c80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9" name="Google Shape;99;g82368c80a6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82368c80a6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01" name="Google Shape;101;g82368c80a6_0_0:notes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332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6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:notes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030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1447800" y="291752"/>
            <a:ext cx="7424738" cy="603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 rot="5400000">
            <a:off x="2039205" y="-235683"/>
            <a:ext cx="5225929" cy="823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 rot="5400000">
            <a:off x="4905375" y="2390775"/>
            <a:ext cx="6324600" cy="215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 rot="5400000">
            <a:off x="523875" y="314325"/>
            <a:ext cx="6324600" cy="63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447800" y="304800"/>
            <a:ext cx="7696200" cy="603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533400" y="1371600"/>
            <a:ext cx="41529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4838700" y="1371600"/>
            <a:ext cx="41529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533400" y="304800"/>
            <a:ext cx="8610600" cy="6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 type="chart">
  <p:cSld name="CHAR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1447800" y="304800"/>
            <a:ext cx="7696200" cy="603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>
            <a:spLocks noGrp="1"/>
          </p:cNvSpPr>
          <p:nvPr>
            <p:ph type="chart" idx="2"/>
          </p:nvPr>
        </p:nvSpPr>
        <p:spPr>
          <a:xfrm>
            <a:off x="533400" y="13716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, and 2 Content" type="objAndTwoObj">
  <p:cSld name="OBJECT_AND_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1447800" y="304800"/>
            <a:ext cx="7696200" cy="603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533400" y="1371600"/>
            <a:ext cx="41529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2"/>
          </p:nvPr>
        </p:nvSpPr>
        <p:spPr>
          <a:xfrm>
            <a:off x="4838700" y="1371601"/>
            <a:ext cx="41529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3"/>
          </p:nvPr>
        </p:nvSpPr>
        <p:spPr>
          <a:xfrm>
            <a:off x="4838700" y="4076701"/>
            <a:ext cx="41529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1447800" y="304800"/>
            <a:ext cx="7696200" cy="603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533400" y="1371600"/>
            <a:ext cx="41529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>
            <a:spLocks noGrp="1"/>
          </p:cNvSpPr>
          <p:nvPr>
            <p:ph type="chart" idx="2"/>
          </p:nvPr>
        </p:nvSpPr>
        <p:spPr>
          <a:xfrm>
            <a:off x="4838700" y="1371600"/>
            <a:ext cx="41529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1447800" y="304800"/>
            <a:ext cx="7696200" cy="603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533400" y="1371600"/>
            <a:ext cx="41529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838700" y="1371601"/>
            <a:ext cx="41529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3"/>
          </p:nvPr>
        </p:nvSpPr>
        <p:spPr>
          <a:xfrm>
            <a:off x="4838700" y="4076701"/>
            <a:ext cx="41529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1524000" y="228600"/>
            <a:ext cx="6934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Titre et contenu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body" idx="1"/>
          </p:nvPr>
        </p:nvSpPr>
        <p:spPr>
          <a:xfrm>
            <a:off x="628650" y="803672"/>
            <a:ext cx="7886700" cy="537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ftr" idx="11"/>
          </p:nvPr>
        </p:nvSpPr>
        <p:spPr>
          <a:xfrm>
            <a:off x="628653" y="6356354"/>
            <a:ext cx="71390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7872705" y="6356354"/>
            <a:ext cx="6426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2"/>
          </p:nvPr>
        </p:nvSpPr>
        <p:spPr>
          <a:xfrm>
            <a:off x="2877913" y="165620"/>
            <a:ext cx="6200775" cy="553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447800" y="291752"/>
            <a:ext cx="7424738" cy="603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533400" y="1270122"/>
            <a:ext cx="8237538" cy="5225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447800" y="291752"/>
            <a:ext cx="7424738" cy="603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533400" y="1371600"/>
            <a:ext cx="41529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8700" y="1371600"/>
            <a:ext cx="41529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3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1447800" y="291752"/>
            <a:ext cx="7424738" cy="603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52400" cap="flat" cmpd="sng">
            <a:solidFill>
              <a:srgbClr val="DC9C3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-76200" y="256827"/>
            <a:ext cx="9296400" cy="685800"/>
          </a:xfrm>
          <a:prstGeom prst="rect">
            <a:avLst/>
          </a:prstGeom>
          <a:solidFill>
            <a:srgbClr val="9F030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1" descr="ENG_SEAL_RedGray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52400" y="104427"/>
            <a:ext cx="1063625" cy="106045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1447800" y="291752"/>
            <a:ext cx="7424738" cy="603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533400" y="1270122"/>
            <a:ext cx="8237538" cy="5225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7330192" y="6801831"/>
            <a:ext cx="1666875" cy="7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INS-UoU 2018   All rights reserved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5930651" y="6573650"/>
            <a:ext cx="30663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	         University of Utah | </a:t>
            </a:r>
            <a:r>
              <a:rPr lang="en-US" sz="1100">
                <a:solidFill>
                  <a:schemeClr val="dk1"/>
                </a:solidFill>
              </a:rPr>
              <a:t>V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</a:t>
            </a:r>
            <a:r>
              <a:rPr lang="en-US" sz="1100">
                <a:solidFill>
                  <a:schemeClr val="dk1"/>
                </a:solidFill>
              </a:rPr>
              <a:t>OLRAT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F0305"/>
          </a:solidFill>
          <a:ln w="152400" cap="flat" cmpd="sng">
            <a:solidFill>
              <a:srgbClr val="DDA03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21" descr="Banner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2443009"/>
            <a:ext cx="8991600" cy="3613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21"/>
          <p:cNvCxnSpPr/>
          <p:nvPr/>
        </p:nvCxnSpPr>
        <p:spPr>
          <a:xfrm>
            <a:off x="76200" y="2443008"/>
            <a:ext cx="8991600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92;p21"/>
          <p:cNvCxnSpPr/>
          <p:nvPr/>
        </p:nvCxnSpPr>
        <p:spPr>
          <a:xfrm>
            <a:off x="76200" y="6024408"/>
            <a:ext cx="8991600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3" name="Google Shape;93;p21" descr="ENG_SEAL_RedGra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17545" y="5414808"/>
            <a:ext cx="1196975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1"/>
          <p:cNvSpPr/>
          <p:nvPr/>
        </p:nvSpPr>
        <p:spPr>
          <a:xfrm>
            <a:off x="0" y="76200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1"/>
          <p:cNvSpPr txBox="1">
            <a:spLocks noGrp="1"/>
          </p:cNvSpPr>
          <p:nvPr>
            <p:ph type="ctrTitle"/>
          </p:nvPr>
        </p:nvSpPr>
        <p:spPr>
          <a:xfrm>
            <a:off x="51317" y="5952045"/>
            <a:ext cx="9156829" cy="942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 dirty="0">
                <a:solidFill>
                  <a:srgbClr val="FFFFFF"/>
                </a:solidFill>
              </a:rPr>
              <a:t>Salt Lake City</a:t>
            </a:r>
            <a:endParaRPr sz="1800" b="1" dirty="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 dirty="0">
                <a:solidFill>
                  <a:srgbClr val="FFFFFF"/>
                </a:solidFill>
              </a:rPr>
              <a:t>August 7</a:t>
            </a:r>
            <a:r>
              <a:rPr lang="en-US" sz="2000" b="1" baseline="30000" dirty="0">
                <a:solidFill>
                  <a:schemeClr val="lt1"/>
                </a:solidFill>
              </a:rPr>
              <a:t>th</a:t>
            </a:r>
            <a:r>
              <a:rPr lang="en-US" sz="2000" baseline="30000" dirty="0">
                <a:solidFill>
                  <a:schemeClr val="lt1"/>
                </a:solidFill>
              </a:rPr>
              <a:t> </a:t>
            </a:r>
            <a:r>
              <a:rPr lang="en-US" sz="1800" b="1" dirty="0">
                <a:solidFill>
                  <a:srgbClr val="FFFFFF"/>
                </a:solidFill>
              </a:rPr>
              <a:t>2020 - Salt Lake City US</a:t>
            </a:r>
            <a:endParaRPr sz="1800" b="1" dirty="0">
              <a:solidFill>
                <a:srgbClr val="FFFFFF"/>
              </a:solidFill>
            </a:endParaRPr>
          </a:p>
        </p:txBody>
      </p:sp>
      <p:sp>
        <p:nvSpPr>
          <p:cNvPr id="96" name="Google Shape;96;p21"/>
          <p:cNvSpPr txBox="1"/>
          <p:nvPr/>
        </p:nvSpPr>
        <p:spPr>
          <a:xfrm>
            <a:off x="-85475" y="396125"/>
            <a:ext cx="9354600" cy="18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YFA-project</a:t>
            </a: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-FR" sz="2000" b="1" dirty="0">
                <a:solidFill>
                  <a:srgbClr val="FFFFFF"/>
                </a:solidFill>
              </a:rPr>
              <a:t>Virgile Colrat – </a:t>
            </a:r>
            <a:r>
              <a:rPr lang="fr-FR" sz="2000" b="1" dirty="0" err="1">
                <a:solidFill>
                  <a:srgbClr val="FFFFFF"/>
                </a:solidFill>
              </a:rPr>
              <a:t>weekly</a:t>
            </a:r>
            <a:r>
              <a:rPr lang="fr-FR" sz="2000" b="1" dirty="0">
                <a:solidFill>
                  <a:srgbClr val="FFFFFF"/>
                </a:solidFill>
              </a:rPr>
              <a:t> update</a:t>
            </a:r>
            <a:endParaRPr sz="20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Department of Electrical and Computer Engineering – University of Utah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ctrTitle"/>
          </p:nvPr>
        </p:nvSpPr>
        <p:spPr>
          <a:xfrm>
            <a:off x="685800" y="-143874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dirty="0">
                <a:solidFill>
                  <a:srgbClr val="FFFFFF"/>
                </a:solidFill>
              </a:rPr>
              <a:t>Update – </a:t>
            </a:r>
            <a:r>
              <a:rPr lang="fr-FR" dirty="0" err="1">
                <a:solidFill>
                  <a:srgbClr val="FFFFFF"/>
                </a:solidFill>
              </a:rPr>
              <a:t>Housing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DE8A02-7C33-463C-8282-90388FFA8DCD}"/>
              </a:ext>
            </a:extLst>
          </p:cNvPr>
          <p:cNvSpPr txBox="1"/>
          <p:nvPr/>
        </p:nvSpPr>
        <p:spPr>
          <a:xfrm>
            <a:off x="685800" y="1407560"/>
            <a:ext cx="794449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New design of the </a:t>
            </a:r>
            <a:r>
              <a:rPr lang="fr-FR" sz="1800" dirty="0" err="1"/>
              <a:t>housing</a:t>
            </a:r>
            <a:r>
              <a:rPr lang="fr-FR" sz="1800" dirty="0"/>
              <a:t> to </a:t>
            </a:r>
            <a:r>
              <a:rPr lang="fr-FR" sz="1800" dirty="0" err="1"/>
              <a:t>accomodate</a:t>
            </a:r>
            <a:r>
              <a:rPr lang="fr-FR" sz="1800" dirty="0"/>
              <a:t> the LED for </a:t>
            </a:r>
            <a:r>
              <a:rPr lang="fr-FR" sz="1800" dirty="0" err="1"/>
              <a:t>sensor</a:t>
            </a:r>
            <a:r>
              <a:rPr lang="fr-FR" sz="1800" dirty="0"/>
              <a:t> illumination</a:t>
            </a:r>
          </a:p>
          <a:p>
            <a:r>
              <a:rPr lang="fr-FR" sz="1800" dirty="0"/>
              <a:t>The </a:t>
            </a:r>
            <a:r>
              <a:rPr lang="fr-FR" sz="1800" dirty="0" err="1"/>
              <a:t>housing</a:t>
            </a:r>
            <a:r>
              <a:rPr lang="fr-FR" sz="1800" dirty="0"/>
              <a:t> </a:t>
            </a:r>
            <a:r>
              <a:rPr lang="fr-FR" sz="1800" dirty="0" err="1"/>
              <a:t>is</a:t>
            </a:r>
            <a:r>
              <a:rPr lang="fr-FR" sz="1800" dirty="0"/>
              <a:t> </a:t>
            </a:r>
            <a:r>
              <a:rPr lang="fr-FR" sz="1800" dirty="0" err="1"/>
              <a:t>now</a:t>
            </a:r>
            <a:r>
              <a:rPr lang="fr-FR" sz="1800" dirty="0"/>
              <a:t> </a:t>
            </a:r>
            <a:r>
              <a:rPr lang="fr-FR" sz="1800" dirty="0" err="1"/>
              <a:t>sandwidched</a:t>
            </a:r>
            <a:r>
              <a:rPr lang="fr-FR" sz="1800" dirty="0"/>
              <a:t> </a:t>
            </a:r>
            <a:r>
              <a:rPr lang="fr-FR" sz="1800" dirty="0" err="1"/>
              <a:t>between</a:t>
            </a:r>
            <a:r>
              <a:rPr lang="fr-FR" sz="1800" dirty="0"/>
              <a:t> the LED PCB and the </a:t>
            </a:r>
            <a:r>
              <a:rPr lang="fr-FR" sz="1800" dirty="0" err="1"/>
              <a:t>sensor</a:t>
            </a:r>
            <a:r>
              <a:rPr lang="fr-FR" sz="1800" dirty="0"/>
              <a:t> PCB</a:t>
            </a:r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r>
              <a:rPr lang="fr-FR" sz="1800" dirty="0"/>
              <a:t>The </a:t>
            </a:r>
            <a:r>
              <a:rPr lang="fr-FR" sz="1800" dirty="0" err="1"/>
              <a:t>wall</a:t>
            </a:r>
            <a:r>
              <a:rPr lang="fr-FR" sz="1800" dirty="0"/>
              <a:t> </a:t>
            </a:r>
            <a:r>
              <a:rPr lang="fr-FR" sz="1800" dirty="0" err="1"/>
              <a:t>between</a:t>
            </a:r>
            <a:r>
              <a:rPr lang="fr-FR" sz="1800" dirty="0"/>
              <a:t> the LED and </a:t>
            </a:r>
            <a:r>
              <a:rPr lang="fr-FR" sz="1800" dirty="0" err="1"/>
              <a:t>gas</a:t>
            </a:r>
            <a:r>
              <a:rPr lang="fr-FR" sz="1800" dirty="0"/>
              <a:t> line has been </a:t>
            </a:r>
            <a:r>
              <a:rPr lang="fr-FR" sz="1800" dirty="0" err="1"/>
              <a:t>thickenned</a:t>
            </a:r>
            <a:r>
              <a:rPr lang="fr-FR" sz="1800" dirty="0"/>
              <a:t> to </a:t>
            </a:r>
            <a:r>
              <a:rPr lang="fr-FR" sz="1800" dirty="0" err="1"/>
              <a:t>eliminate</a:t>
            </a:r>
            <a:r>
              <a:rPr lang="fr-FR" sz="1800" dirty="0"/>
              <a:t> </a:t>
            </a:r>
            <a:r>
              <a:rPr lang="fr-FR" sz="1800" dirty="0" err="1"/>
              <a:t>leaks</a:t>
            </a:r>
            <a:r>
              <a:rPr lang="fr-FR" sz="1800" dirty="0"/>
              <a:t> but </a:t>
            </a:r>
            <a:r>
              <a:rPr lang="fr-FR" sz="1800" dirty="0" err="1"/>
              <a:t>still</a:t>
            </a:r>
            <a:r>
              <a:rPr lang="fr-FR" sz="1800" dirty="0"/>
              <a:t> </a:t>
            </a:r>
            <a:r>
              <a:rPr lang="fr-FR" sz="1800" dirty="0" err="1"/>
              <a:t>be</a:t>
            </a:r>
            <a:r>
              <a:rPr lang="fr-FR" sz="1800"/>
              <a:t> semi-transparent</a:t>
            </a:r>
            <a:endParaRPr lang="fr-FR" sz="1800" dirty="0"/>
          </a:p>
          <a:p>
            <a:endParaRPr lang="fr-FR" sz="1800" dirty="0"/>
          </a:p>
          <a:p>
            <a:r>
              <a:rPr lang="fr-FR" sz="1800" dirty="0"/>
              <a:t> </a:t>
            </a:r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2BCA4BB-D14A-4AB8-BDC2-B555F542A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966" y="2447568"/>
            <a:ext cx="6312160" cy="300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2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ctrTitle"/>
          </p:nvPr>
        </p:nvSpPr>
        <p:spPr>
          <a:xfrm>
            <a:off x="685800" y="-143874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rgbClr val="FFFFFF"/>
                </a:solidFill>
              </a:rPr>
              <a:t>Update LED board PCB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63393A7-FCB5-4557-89A9-0E798DAEFD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02" t="12566" r="18652" b="6234"/>
          <a:stretch/>
        </p:blipFill>
        <p:spPr>
          <a:xfrm>
            <a:off x="4695289" y="2916517"/>
            <a:ext cx="3924729" cy="326827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174C4E0-9F49-48E9-B2A6-E4EDE6D7C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49" y="3429000"/>
            <a:ext cx="4190463" cy="238964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378AF49-E7E9-42C5-BD11-B07317AB5016}"/>
              </a:ext>
            </a:extLst>
          </p:cNvPr>
          <p:cNvSpPr txBox="1"/>
          <p:nvPr/>
        </p:nvSpPr>
        <p:spPr>
          <a:xfrm>
            <a:off x="523982" y="1326126"/>
            <a:ext cx="809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The LED can </a:t>
            </a:r>
            <a:r>
              <a:rPr lang="fr-FR" sz="1800" dirty="0" err="1"/>
              <a:t>be</a:t>
            </a:r>
            <a:r>
              <a:rPr lang="fr-FR" sz="1800" dirty="0"/>
              <a:t> </a:t>
            </a:r>
            <a:r>
              <a:rPr lang="fr-FR" sz="1800" dirty="0" err="1"/>
              <a:t>drived</a:t>
            </a:r>
            <a:r>
              <a:rPr lang="fr-FR" sz="1800" dirty="0"/>
              <a:t> at constant voltage (by </a:t>
            </a:r>
            <a:r>
              <a:rPr lang="fr-FR" sz="1800" dirty="0" err="1"/>
              <a:t>shorting</a:t>
            </a:r>
            <a:r>
              <a:rPr lang="fr-FR" sz="1800" dirty="0"/>
              <a:t> pin 2 and 3 of the MOSFET) or </a:t>
            </a:r>
            <a:r>
              <a:rPr lang="fr-FR" sz="1800" dirty="0" err="1"/>
              <a:t>with</a:t>
            </a:r>
            <a:r>
              <a:rPr lang="fr-FR" sz="1800" dirty="0"/>
              <a:t> PWM (as </a:t>
            </a:r>
            <a:r>
              <a:rPr lang="fr-FR" sz="1800" dirty="0" err="1"/>
              <a:t>is</a:t>
            </a:r>
            <a:r>
              <a:rPr lang="fr-FR" sz="1800" dirty="0"/>
              <a:t> </a:t>
            </a:r>
            <a:r>
              <a:rPr lang="fr-FR" sz="1800" dirty="0" err="1"/>
              <a:t>done</a:t>
            </a:r>
            <a:r>
              <a:rPr lang="fr-FR" sz="1800" dirty="0"/>
              <a:t> in </a:t>
            </a:r>
            <a:r>
              <a:rPr lang="fr-FR" sz="1800" dirty="0" err="1"/>
              <a:t>Vaporsens’s</a:t>
            </a:r>
            <a:r>
              <a:rPr lang="fr-FR" sz="1800" dirty="0"/>
              <a:t> Pilot)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ctrTitle"/>
          </p:nvPr>
        </p:nvSpPr>
        <p:spPr>
          <a:xfrm>
            <a:off x="685800" y="-143874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dirty="0">
                <a:solidFill>
                  <a:srgbClr val="FFFFFF"/>
                </a:solidFill>
              </a:rPr>
              <a:t>Update – </a:t>
            </a:r>
            <a:r>
              <a:rPr lang="fr-FR" dirty="0" err="1">
                <a:solidFill>
                  <a:srgbClr val="FFFFFF"/>
                </a:solidFill>
              </a:rPr>
              <a:t>Sensor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results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DE8A02-7C33-463C-8282-90388FFA8DCD}"/>
              </a:ext>
            </a:extLst>
          </p:cNvPr>
          <p:cNvSpPr txBox="1"/>
          <p:nvPr/>
        </p:nvSpPr>
        <p:spPr>
          <a:xfrm>
            <a:off x="685800" y="1407560"/>
            <a:ext cx="79444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Test of the </a:t>
            </a:r>
            <a:r>
              <a:rPr lang="fr-FR" sz="1800" dirty="0" err="1"/>
              <a:t>sensors</a:t>
            </a:r>
            <a:r>
              <a:rPr lang="fr-FR" sz="1800" dirty="0"/>
              <a:t> in ambient air </a:t>
            </a:r>
            <a:r>
              <a:rPr lang="fr-FR" sz="1800" dirty="0" err="1"/>
              <a:t>with</a:t>
            </a:r>
            <a:r>
              <a:rPr lang="fr-FR" sz="1800" dirty="0"/>
              <a:t> </a:t>
            </a:r>
            <a:r>
              <a:rPr lang="fr-FR" sz="1800" dirty="0" err="1"/>
              <a:t>results</a:t>
            </a:r>
            <a:r>
              <a:rPr lang="fr-FR" sz="1800" dirty="0"/>
              <a:t> </a:t>
            </a:r>
            <a:r>
              <a:rPr lang="fr-FR" sz="1800" dirty="0" err="1"/>
              <a:t>very</a:t>
            </a:r>
            <a:r>
              <a:rPr lang="fr-FR" sz="1800" dirty="0"/>
              <a:t> close to the </a:t>
            </a:r>
            <a:r>
              <a:rPr lang="fr-FR" sz="1800" dirty="0" err="1"/>
              <a:t>results</a:t>
            </a:r>
            <a:r>
              <a:rPr lang="fr-FR" sz="1800" dirty="0"/>
              <a:t> of </a:t>
            </a:r>
            <a:r>
              <a:rPr lang="fr-FR" sz="1800" dirty="0" err="1"/>
              <a:t>Vaporsens</a:t>
            </a:r>
            <a:r>
              <a:rPr lang="fr-FR" sz="1800" dirty="0"/>
              <a:t>:</a:t>
            </a:r>
          </a:p>
          <a:p>
            <a:r>
              <a:rPr lang="fr-FR" sz="1800" dirty="0"/>
              <a:t> </a:t>
            </a:r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r>
              <a:rPr lang="fr-FR" sz="1800" dirty="0"/>
              <a:t>The </a:t>
            </a:r>
            <a:r>
              <a:rPr lang="fr-FR" sz="1800" dirty="0" err="1"/>
              <a:t>results</a:t>
            </a:r>
            <a:r>
              <a:rPr lang="fr-FR" sz="1800" dirty="0"/>
              <a:t> are </a:t>
            </a:r>
            <a:r>
              <a:rPr lang="fr-FR" sz="1800" dirty="0" err="1"/>
              <a:t>much</a:t>
            </a:r>
            <a:r>
              <a:rPr lang="fr-FR" sz="1800" dirty="0"/>
              <a:t> </a:t>
            </a:r>
            <a:r>
              <a:rPr lang="fr-FR" sz="1800" dirty="0" err="1"/>
              <a:t>better</a:t>
            </a:r>
            <a:r>
              <a:rPr lang="fr-FR" sz="1800" dirty="0"/>
              <a:t> </a:t>
            </a:r>
            <a:r>
              <a:rPr lang="fr-FR" sz="1800" dirty="0" err="1"/>
              <a:t>than</a:t>
            </a:r>
            <a:r>
              <a:rPr lang="fr-FR" sz="1800" dirty="0"/>
              <a:t> last </a:t>
            </a:r>
            <a:r>
              <a:rPr lang="fr-FR" sz="1800" dirty="0" err="1"/>
              <a:t>week</a:t>
            </a:r>
            <a:r>
              <a:rPr lang="fr-FR" sz="1800" dirty="0"/>
              <a:t> </a:t>
            </a:r>
            <a:r>
              <a:rPr lang="fr-FR" sz="1800" dirty="0" err="1"/>
              <a:t>because</a:t>
            </a:r>
            <a:r>
              <a:rPr lang="fr-FR" sz="1800" dirty="0"/>
              <a:t> of I have </a:t>
            </a:r>
            <a:r>
              <a:rPr lang="fr-FR" sz="1800" dirty="0" err="1"/>
              <a:t>used</a:t>
            </a:r>
            <a:r>
              <a:rPr lang="fr-FR" sz="1800" dirty="0"/>
              <a:t> the </a:t>
            </a:r>
            <a:r>
              <a:rPr lang="fr-FR" sz="1800" dirty="0" err="1"/>
              <a:t>same</a:t>
            </a:r>
            <a:r>
              <a:rPr lang="fr-FR" sz="1800" dirty="0"/>
              <a:t> LED as </a:t>
            </a:r>
            <a:r>
              <a:rPr lang="fr-FR" sz="1800" dirty="0" err="1"/>
              <a:t>Vaporsens</a:t>
            </a:r>
            <a:r>
              <a:rPr lang="fr-FR" sz="1800" dirty="0"/>
              <a:t> for illumination of the </a:t>
            </a:r>
            <a:r>
              <a:rPr lang="fr-FR" sz="1800" dirty="0" err="1"/>
              <a:t>fibers</a:t>
            </a:r>
            <a:r>
              <a:rPr lang="fr-FR" sz="1800" dirty="0"/>
              <a:t>.</a:t>
            </a:r>
          </a:p>
          <a:p>
            <a:endParaRPr lang="fr-FR" sz="1800" dirty="0"/>
          </a:p>
          <a:p>
            <a:r>
              <a:rPr lang="fr-FR" sz="1800" dirty="0" err="1"/>
              <a:t>Some</a:t>
            </a:r>
            <a:r>
              <a:rPr lang="fr-FR" sz="1800" dirty="0"/>
              <a:t> </a:t>
            </a:r>
            <a:r>
              <a:rPr lang="fr-FR" sz="1800" dirty="0" err="1"/>
              <a:t>results</a:t>
            </a:r>
            <a:r>
              <a:rPr lang="fr-FR" sz="1800" dirty="0"/>
              <a:t> (not </a:t>
            </a:r>
            <a:r>
              <a:rPr lang="fr-FR" sz="1800" dirty="0" err="1"/>
              <a:t>shown</a:t>
            </a:r>
            <a:r>
              <a:rPr lang="fr-FR" sz="1800" dirty="0"/>
              <a:t> </a:t>
            </a:r>
            <a:r>
              <a:rPr lang="fr-FR" sz="1800" dirty="0" err="1"/>
              <a:t>here</a:t>
            </a:r>
            <a:r>
              <a:rPr lang="fr-FR" sz="1800" dirty="0"/>
              <a:t>) shows </a:t>
            </a:r>
            <a:r>
              <a:rPr lang="fr-FR" sz="1800" dirty="0" err="1"/>
              <a:t>that</a:t>
            </a:r>
            <a:r>
              <a:rPr lang="fr-FR" sz="1800" dirty="0"/>
              <a:t> the </a:t>
            </a:r>
            <a:r>
              <a:rPr lang="fr-FR" sz="1800" dirty="0" err="1"/>
              <a:t>results</a:t>
            </a:r>
            <a:r>
              <a:rPr lang="fr-FR" sz="1800" dirty="0"/>
              <a:t> are </a:t>
            </a:r>
            <a:r>
              <a:rPr lang="fr-FR" sz="1800" dirty="0" err="1"/>
              <a:t>very</a:t>
            </a:r>
            <a:r>
              <a:rPr lang="fr-FR" sz="1800" dirty="0"/>
              <a:t> </a:t>
            </a:r>
            <a:r>
              <a:rPr lang="fr-FR" sz="1800" dirty="0" err="1"/>
              <a:t>dependent</a:t>
            </a:r>
            <a:r>
              <a:rPr lang="fr-FR" sz="1800" dirty="0"/>
              <a:t> on how close to the </a:t>
            </a:r>
            <a:r>
              <a:rPr lang="fr-FR" sz="1800" dirty="0" err="1"/>
              <a:t>sensor</a:t>
            </a:r>
            <a:r>
              <a:rPr lang="fr-FR" sz="1800" dirty="0"/>
              <a:t> the LED </a:t>
            </a:r>
            <a:r>
              <a:rPr lang="fr-FR" sz="1800" dirty="0" err="1"/>
              <a:t>is</a:t>
            </a:r>
            <a:r>
              <a:rPr lang="fr-FR" sz="1800" dirty="0"/>
              <a:t> </a:t>
            </a:r>
            <a:r>
              <a:rPr lang="fr-FR" sz="1800" dirty="0" err="1"/>
              <a:t>placed</a:t>
            </a:r>
            <a:r>
              <a:rPr lang="fr-FR" sz="1800" dirty="0"/>
              <a:t>. There </a:t>
            </a:r>
            <a:r>
              <a:rPr lang="fr-FR" sz="1800" dirty="0" err="1"/>
              <a:t>is</a:t>
            </a:r>
            <a:r>
              <a:rPr lang="fr-FR" sz="1800" dirty="0"/>
              <a:t> </a:t>
            </a:r>
            <a:r>
              <a:rPr lang="fr-FR" sz="1800" dirty="0" err="1"/>
              <a:t>still</a:t>
            </a:r>
            <a:r>
              <a:rPr lang="fr-FR" sz="1800" dirty="0"/>
              <a:t> room for </a:t>
            </a:r>
            <a:r>
              <a:rPr lang="fr-FR" sz="1800" dirty="0" err="1"/>
              <a:t>improvement</a:t>
            </a:r>
            <a:r>
              <a:rPr lang="fr-FR" sz="1800" dirty="0"/>
              <a:t>, I have to look at the </a:t>
            </a:r>
            <a:r>
              <a:rPr lang="fr-FR" sz="1800" dirty="0" err="1"/>
              <a:t>Vaposens</a:t>
            </a:r>
            <a:r>
              <a:rPr lang="fr-FR" sz="1800" dirty="0"/>
              <a:t> pilot to </a:t>
            </a:r>
            <a:r>
              <a:rPr lang="fr-FR" sz="1800" dirty="0" err="1"/>
              <a:t>see</a:t>
            </a:r>
            <a:r>
              <a:rPr lang="fr-FR" sz="1800" dirty="0"/>
              <a:t> how close the LED </a:t>
            </a:r>
            <a:r>
              <a:rPr lang="fr-FR" sz="1800" dirty="0" err="1"/>
              <a:t>is</a:t>
            </a:r>
            <a:r>
              <a:rPr lang="fr-FR" sz="1800" dirty="0"/>
              <a:t> to the </a:t>
            </a:r>
            <a:r>
              <a:rPr lang="fr-FR" sz="1800" dirty="0" err="1"/>
              <a:t>sensor</a:t>
            </a:r>
            <a:r>
              <a:rPr lang="fr-FR" sz="1800" dirty="0"/>
              <a:t>, </a:t>
            </a:r>
            <a:r>
              <a:rPr lang="fr-FR" sz="1800" dirty="0" err="1"/>
              <a:t>is</a:t>
            </a:r>
            <a:r>
              <a:rPr lang="fr-FR" sz="1800" dirty="0"/>
              <a:t> </a:t>
            </a:r>
            <a:r>
              <a:rPr lang="fr-FR" sz="1800" dirty="0" err="1"/>
              <a:t>it</a:t>
            </a:r>
            <a:r>
              <a:rPr lang="fr-FR" sz="1800" dirty="0"/>
              <a:t> direct </a:t>
            </a:r>
            <a:r>
              <a:rPr lang="fr-FR" sz="1800" dirty="0" err="1"/>
              <a:t>illumination,etc</a:t>
            </a:r>
            <a:r>
              <a:rPr lang="fr-FR" sz="1800" dirty="0"/>
              <a:t>.</a:t>
            </a:r>
          </a:p>
          <a:p>
            <a:endParaRPr lang="fr-FR" sz="1800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E24F4EE6-5C2B-481C-8CB6-C7F4B93D6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58215"/>
              </p:ext>
            </p:extLst>
          </p:nvPr>
        </p:nvGraphicFramePr>
        <p:xfrm>
          <a:off x="1610046" y="2341450"/>
          <a:ext cx="6096000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155568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8143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57996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ysClr val="windowText" lastClr="000000"/>
                          </a:solidFill>
                        </a:rPr>
                        <a:t>Sensor</a:t>
                      </a:r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ysClr val="windowText" lastClr="000000"/>
                          </a:solidFill>
                        </a:rPr>
                        <a:t>Ref</a:t>
                      </a:r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ysClr val="windowText" lastClr="000000"/>
                          </a:solidFill>
                        </a:rPr>
                        <a:t>Current</a:t>
                      </a:r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ysClr val="windowText" lastClr="000000"/>
                          </a:solidFill>
                        </a:rPr>
                        <a:t>measured</a:t>
                      </a:r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 (</a:t>
                      </a:r>
                      <a:r>
                        <a:rPr lang="fr-FR" dirty="0" err="1">
                          <a:solidFill>
                            <a:sysClr val="windowText" lastClr="000000"/>
                          </a:solidFill>
                        </a:rPr>
                        <a:t>Vaporsens</a:t>
                      </a:r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ysClr val="windowText" lastClr="000000"/>
                          </a:solidFill>
                        </a:rPr>
                        <a:t>Current</a:t>
                      </a:r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ysClr val="windowText" lastClr="000000"/>
                          </a:solidFill>
                        </a:rPr>
                        <a:t>measured</a:t>
                      </a:r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 (LNIS)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25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076.1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10.27nA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9.294nA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110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076.2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11.03nA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15.167nA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25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1.98nA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2.417nA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2030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ctrTitle"/>
          </p:nvPr>
        </p:nvSpPr>
        <p:spPr>
          <a:xfrm>
            <a:off x="685800" y="-143874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dirty="0">
                <a:solidFill>
                  <a:srgbClr val="FFFFFF"/>
                </a:solidFill>
              </a:rPr>
              <a:t>Update – Chemicals </a:t>
            </a:r>
            <a:r>
              <a:rPr lang="fr-FR" dirty="0" err="1">
                <a:solidFill>
                  <a:srgbClr val="FFFFFF"/>
                </a:solidFill>
              </a:rPr>
              <a:t>sensor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testing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CB614FB-87D8-4AF7-918C-B8B9C0924C22}"/>
              </a:ext>
            </a:extLst>
          </p:cNvPr>
          <p:cNvSpPr txBox="1"/>
          <p:nvPr/>
        </p:nvSpPr>
        <p:spPr>
          <a:xfrm>
            <a:off x="685799" y="1880171"/>
            <a:ext cx="69581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I have sent an e-mail do Dana (at the </a:t>
            </a:r>
            <a:r>
              <a:rPr lang="fr-FR" sz="1800" dirty="0" err="1"/>
              <a:t>general</a:t>
            </a:r>
            <a:r>
              <a:rPr lang="fr-FR" sz="1800" dirty="0"/>
              <a:t> store), the </a:t>
            </a:r>
            <a:r>
              <a:rPr lang="fr-FR" sz="1800" dirty="0" err="1"/>
              <a:t>told</a:t>
            </a:r>
            <a:r>
              <a:rPr lang="fr-FR" sz="1800" dirty="0"/>
              <a:t> me the </a:t>
            </a:r>
            <a:r>
              <a:rPr lang="fr-FR" sz="1800" dirty="0" err="1"/>
              <a:t>ammonia</a:t>
            </a:r>
            <a:r>
              <a:rPr lang="fr-FR" sz="1800" dirty="0"/>
              <a:t> </a:t>
            </a:r>
            <a:r>
              <a:rPr lang="fr-FR" sz="1800" dirty="0" err="1"/>
              <a:t>is</a:t>
            </a:r>
            <a:r>
              <a:rPr lang="fr-FR" sz="1800" dirty="0"/>
              <a:t> </a:t>
            </a:r>
            <a:r>
              <a:rPr lang="fr-FR" sz="1800" dirty="0" err="1"/>
              <a:t>arriving</a:t>
            </a:r>
            <a:r>
              <a:rPr lang="fr-FR" sz="1800" dirty="0"/>
              <a:t> </a:t>
            </a:r>
            <a:r>
              <a:rPr lang="fr-FR" sz="1800" dirty="0" err="1"/>
              <a:t>today</a:t>
            </a:r>
            <a:r>
              <a:rPr lang="fr-FR" sz="1800" dirty="0"/>
              <a:t> at the U (07/23/2020) and </a:t>
            </a:r>
            <a:r>
              <a:rPr lang="fr-FR" sz="1800" dirty="0" err="1"/>
              <a:t>it</a:t>
            </a:r>
            <a:r>
              <a:rPr lang="fr-FR" sz="1800" dirty="0"/>
              <a:t> </a:t>
            </a:r>
            <a:r>
              <a:rPr lang="fr-FR" sz="1800" dirty="0" err="1"/>
              <a:t>should</a:t>
            </a:r>
            <a:r>
              <a:rPr lang="fr-FR" sz="1800" dirty="0"/>
              <a:t> </a:t>
            </a:r>
            <a:r>
              <a:rPr lang="fr-FR" sz="1800" dirty="0" err="1"/>
              <a:t>be</a:t>
            </a:r>
            <a:r>
              <a:rPr lang="fr-FR" sz="1800" dirty="0"/>
              <a:t> in the </a:t>
            </a:r>
            <a:r>
              <a:rPr lang="fr-FR" sz="1800" dirty="0" err="1"/>
              <a:t>lab</a:t>
            </a:r>
            <a:r>
              <a:rPr lang="fr-FR" sz="1800" dirty="0"/>
              <a:t> on Monday (07/27/2020)</a:t>
            </a:r>
          </a:p>
          <a:p>
            <a:r>
              <a:rPr lang="fr-FR" sz="1800" dirty="0"/>
              <a:t>     I </a:t>
            </a:r>
            <a:r>
              <a:rPr lang="fr-FR" sz="1800" dirty="0" err="1"/>
              <a:t>should</a:t>
            </a:r>
            <a:r>
              <a:rPr lang="fr-FR" sz="1800" dirty="0"/>
              <a:t> </a:t>
            </a:r>
            <a:r>
              <a:rPr lang="fr-FR" sz="1800" dirty="0" err="1"/>
              <a:t>be</a:t>
            </a:r>
            <a:r>
              <a:rPr lang="fr-FR" sz="1800" dirty="0"/>
              <a:t> able to start </a:t>
            </a:r>
            <a:r>
              <a:rPr lang="fr-FR" sz="1800" dirty="0" err="1"/>
              <a:t>testing</a:t>
            </a:r>
            <a:r>
              <a:rPr lang="fr-FR" sz="1800" dirty="0"/>
              <a:t> right </a:t>
            </a:r>
            <a:r>
              <a:rPr lang="fr-FR" sz="1800" dirty="0" err="1"/>
              <a:t>away</a:t>
            </a: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I </a:t>
            </a:r>
            <a:r>
              <a:rPr lang="fr-FR" sz="1800" dirty="0" err="1"/>
              <a:t>am</a:t>
            </a:r>
            <a:r>
              <a:rPr lang="fr-FR" sz="1800" dirty="0"/>
              <a:t> </a:t>
            </a:r>
            <a:r>
              <a:rPr lang="fr-FR" sz="1800" dirty="0" err="1"/>
              <a:t>still</a:t>
            </a:r>
            <a:r>
              <a:rPr lang="fr-FR" sz="1800" dirty="0"/>
              <a:t> </a:t>
            </a:r>
            <a:r>
              <a:rPr lang="fr-FR" sz="1800" dirty="0" err="1"/>
              <a:t>waiting</a:t>
            </a:r>
            <a:r>
              <a:rPr lang="fr-FR" sz="1800" dirty="0"/>
              <a:t> for the </a:t>
            </a:r>
            <a:r>
              <a:rPr lang="fr-FR" sz="1800" dirty="0" err="1"/>
              <a:t>permeation</a:t>
            </a:r>
            <a:r>
              <a:rPr lang="fr-FR" sz="1800" dirty="0"/>
              <a:t> </a:t>
            </a:r>
            <a:r>
              <a:rPr lang="fr-FR" sz="1800" dirty="0" err="1"/>
              <a:t>oven</a:t>
            </a:r>
            <a:r>
              <a:rPr lang="fr-FR" sz="1800" dirty="0"/>
              <a:t> to </a:t>
            </a:r>
            <a:r>
              <a:rPr lang="fr-FR" sz="1800" dirty="0" err="1"/>
              <a:t>be</a:t>
            </a:r>
            <a:r>
              <a:rPr lang="fr-FR" sz="1800" dirty="0"/>
              <a:t> </a:t>
            </a:r>
            <a:r>
              <a:rPr lang="fr-FR" sz="1800" dirty="0" err="1"/>
              <a:t>ready</a:t>
            </a:r>
            <a:r>
              <a:rPr lang="fr-FR" sz="1800" dirty="0"/>
              <a:t> on </a:t>
            </a:r>
            <a:r>
              <a:rPr lang="fr-FR" sz="1800" dirty="0" err="1"/>
              <a:t>Vaporsens</a:t>
            </a:r>
            <a:r>
              <a:rPr lang="fr-FR" sz="1800" dirty="0"/>
              <a:t> </a:t>
            </a:r>
            <a:r>
              <a:rPr lang="fr-FR" sz="1800" dirty="0" err="1"/>
              <a:t>side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50739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F0305"/>
          </a:solidFill>
          <a:ln w="152400" cap="flat" cmpd="sng">
            <a:solidFill>
              <a:srgbClr val="DDA03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1696209"/>
            <a:ext cx="8992800" cy="39879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7"/>
          <p:cNvCxnSpPr/>
          <p:nvPr/>
        </p:nvCxnSpPr>
        <p:spPr>
          <a:xfrm>
            <a:off x="76200" y="1696208"/>
            <a:ext cx="8991600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" name="Google Shape;147;p27"/>
          <p:cNvCxnSpPr/>
          <p:nvPr/>
        </p:nvCxnSpPr>
        <p:spPr>
          <a:xfrm>
            <a:off x="76200" y="5652396"/>
            <a:ext cx="8991600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8" name="Google Shape;148;p27" descr="ENG_SEAL_RedGra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88887" y="5226306"/>
            <a:ext cx="900000" cy="8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/>
          <p:nvPr/>
        </p:nvSpPr>
        <p:spPr>
          <a:xfrm>
            <a:off x="0" y="76200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7"/>
          <p:cNvSpPr txBox="1">
            <a:spLocks noGrp="1"/>
          </p:cNvSpPr>
          <p:nvPr>
            <p:ph type="ctrTitle"/>
          </p:nvPr>
        </p:nvSpPr>
        <p:spPr>
          <a:xfrm>
            <a:off x="51321" y="5731521"/>
            <a:ext cx="9156829" cy="942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>
                <a:solidFill>
                  <a:srgbClr val="FFFFFF"/>
                </a:solidFill>
              </a:rPr>
              <a:t>Laboratory for NanoIntegrated Systems</a:t>
            </a:r>
            <a:br>
              <a:rPr lang="en-US" sz="1800" b="1">
                <a:solidFill>
                  <a:srgbClr val="FFFFFF"/>
                </a:solidFill>
              </a:rPr>
            </a:br>
            <a:r>
              <a:rPr lang="en-US" sz="1800">
                <a:solidFill>
                  <a:srgbClr val="FFFFFF"/>
                </a:solidFill>
              </a:rPr>
              <a:t>Department of Electrical and Computer Engineering</a:t>
            </a:r>
            <a:br>
              <a:rPr lang="en-US" sz="1800">
                <a:solidFill>
                  <a:srgbClr val="FFFFFF"/>
                </a:solidFill>
              </a:rPr>
            </a:br>
            <a:r>
              <a:rPr lang="en-US" sz="1800">
                <a:solidFill>
                  <a:srgbClr val="FFFFFF"/>
                </a:solidFill>
              </a:rPr>
              <a:t>MEB building – University of Utah – Salt Lake City – UT – USA</a:t>
            </a:r>
            <a:endParaRPr/>
          </a:p>
        </p:txBody>
      </p:sp>
      <p:sp>
        <p:nvSpPr>
          <p:cNvPr id="151" name="Google Shape;151;p27"/>
          <p:cNvSpPr txBox="1"/>
          <p:nvPr/>
        </p:nvSpPr>
        <p:spPr>
          <a:xfrm>
            <a:off x="115463" y="113908"/>
            <a:ext cx="8916282" cy="1468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 for your attention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1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341</Words>
  <Application>Microsoft Office PowerPoint</Application>
  <PresentationFormat>Affichage à l'écran (4:3)</PresentationFormat>
  <Paragraphs>72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Poppins</vt:lpstr>
      <vt:lpstr>Times</vt:lpstr>
      <vt:lpstr>Arial</vt:lpstr>
      <vt:lpstr>Blank Presentation</vt:lpstr>
      <vt:lpstr>Salt Lake City August 7th 2020 - Salt Lake City US</vt:lpstr>
      <vt:lpstr>Update – Housing</vt:lpstr>
      <vt:lpstr>Update LED board PCB</vt:lpstr>
      <vt:lpstr>Update – Sensor results</vt:lpstr>
      <vt:lpstr>Update – Chemicals sensor testing</vt:lpstr>
      <vt:lpstr>Laboratory for NanoIntegrated Systems Department of Electrical and Computer Engineering MEB building – University of Utah – Salt Lake City – UT – USA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Salt Lake City July 23rd 2020 - Salt Lake City US</dc:title>
  <cp:lastModifiedBy>u6030105</cp:lastModifiedBy>
  <cp:revision>11</cp:revision>
  <dcterms:modified xsi:type="dcterms:W3CDTF">2020-08-07T14:32:39Z</dcterms:modified>
</cp:coreProperties>
</file>