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giliu Proca" initials="VP" lastIdx="1" clrIdx="0">
    <p:extLst>
      <p:ext uri="{19B8F6BF-5375-455C-9EA6-DF929625EA0E}">
        <p15:presenceInfo xmlns:p15="http://schemas.microsoft.com/office/powerpoint/2012/main" userId="c5463003c9372b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81DA-4BDA-493F-B8AF-CCEFC9B67503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2828B-1DA9-48BF-B108-286EB14C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2828B-1DA9-48BF-B108-286EB14C85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8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0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56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09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52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103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2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5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8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1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5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4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5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1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BCD9-A7E3-4534-A0EC-1DCC270D5CAA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C04F-E1F0-4F65-9180-CF44DE1468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7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479675"/>
          </a:xfrm>
        </p:spPr>
        <p:txBody>
          <a:bodyPr/>
          <a:lstStyle/>
          <a:p>
            <a:r>
              <a:rPr lang="ro-RO" sz="6000" dirty="0" smtClean="0"/>
              <a:t>           Proceduri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88040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 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                                                                               Elaborat</a:t>
            </a:r>
            <a:r>
              <a:rPr lang="en-US" dirty="0" smtClean="0"/>
              <a:t>:</a:t>
            </a:r>
            <a:r>
              <a:rPr lang="ro-RO" dirty="0" smtClean="0"/>
              <a:t> Proca Virgiliu</a:t>
            </a:r>
            <a:endParaRPr lang="en-US" dirty="0" smtClean="0"/>
          </a:p>
          <a:p>
            <a:r>
              <a:rPr lang="ro-RO" dirty="0" smtClean="0"/>
              <a:t>                                                                                </a:t>
            </a:r>
            <a:r>
              <a:rPr lang="en-US" dirty="0" err="1" smtClean="0"/>
              <a:t>Profesor</a:t>
            </a:r>
            <a:r>
              <a:rPr lang="en-US" dirty="0" smtClean="0"/>
              <a:t>: </a:t>
            </a:r>
            <a:r>
              <a:rPr lang="en-US" dirty="0" err="1" smtClean="0"/>
              <a:t>Gu</a:t>
            </a:r>
            <a:r>
              <a:rPr lang="ro-RO" dirty="0" smtClean="0"/>
              <a:t>țu Maria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9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 smtClean="0"/>
              <a:t>Forma generală a textului unei declarații de </a:t>
            </a:r>
            <a:r>
              <a:rPr lang="en-US" dirty="0" smtClean="0"/>
              <a:t>                </a:t>
            </a:r>
            <a:br>
              <a:rPr lang="en-US" dirty="0" smtClean="0"/>
            </a:br>
            <a:r>
              <a:rPr lang="ro-RO" dirty="0" smtClean="0"/>
              <a:t>procedură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616072"/>
            <a:ext cx="3848637" cy="1228896"/>
          </a:xfrm>
        </p:spPr>
      </p:pic>
      <p:sp>
        <p:nvSpPr>
          <p:cNvPr id="9" name="TextBox 8"/>
          <p:cNvSpPr txBox="1"/>
          <p:nvPr/>
        </p:nvSpPr>
        <p:spPr>
          <a:xfrm>
            <a:off x="5274129" y="1937858"/>
            <a:ext cx="5773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În </a:t>
            </a:r>
            <a:r>
              <a:rPr lang="ro-RO" b="1" dirty="0" smtClean="0">
                <a:solidFill>
                  <a:schemeClr val="bg1"/>
                </a:solidFill>
              </a:rPr>
              <a:t>antetul procedurii </a:t>
            </a:r>
            <a:r>
              <a:rPr lang="ro-RO" dirty="0" smtClean="0">
                <a:solidFill>
                  <a:schemeClr val="bg1"/>
                </a:solidFill>
              </a:rPr>
              <a:t>apar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p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numele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procedurii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x</a:t>
            </a:r>
            <a:r>
              <a:rPr lang="en-US" i="1" baseline="-25000" dirty="0" smtClean="0">
                <a:solidFill>
                  <a:schemeClr val="bg1"/>
                </a:solidFill>
              </a:rPr>
              <a:t>1</a:t>
            </a:r>
            <a:r>
              <a:rPr lang="en-US" i="1" dirty="0" smtClean="0">
                <a:solidFill>
                  <a:schemeClr val="bg1"/>
                </a:solidFill>
              </a:rPr>
              <a:t>, x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 smtClean="0">
                <a:solidFill>
                  <a:schemeClr val="bg1"/>
                </a:solidFill>
              </a:rPr>
              <a:t>, …, </a:t>
            </a:r>
            <a:r>
              <a:rPr lang="en-US" i="1" dirty="0" err="1" smtClean="0">
                <a:solidFill>
                  <a:schemeClr val="bg1"/>
                </a:solidFill>
              </a:rPr>
              <a:t>x</a:t>
            </a:r>
            <a:r>
              <a:rPr lang="en-US" i="1" baseline="-25000" dirty="0" err="1">
                <a:solidFill>
                  <a:schemeClr val="bg1"/>
                </a:solidFill>
              </a:rPr>
              <a:t>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op</a:t>
            </a:r>
            <a:r>
              <a:rPr lang="ro-RO" dirty="0" smtClean="0">
                <a:solidFill>
                  <a:schemeClr val="bg1"/>
                </a:solidFill>
              </a:rPr>
              <a:t>ț</a:t>
            </a:r>
            <a:r>
              <a:rPr lang="en-US" dirty="0" err="1" smtClean="0">
                <a:solidFill>
                  <a:schemeClr val="bg1"/>
                </a:solidFill>
              </a:rPr>
              <a:t>ional</a:t>
            </a:r>
            <a:r>
              <a:rPr lang="ro-RO" dirty="0" smtClean="0">
                <a:solidFill>
                  <a:schemeClr val="bg1"/>
                </a:solidFill>
              </a:rPr>
              <a:t>ă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parametri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formali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b="1" dirty="0" err="1" smtClean="0">
                <a:solidFill>
                  <a:schemeClr val="bg1"/>
                </a:solidFill>
              </a:rPr>
              <a:t>corpul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procedurii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incluse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o-RO" dirty="0" smtClean="0">
                <a:solidFill>
                  <a:schemeClr val="bg1"/>
                </a:solidFill>
              </a:rPr>
              <a:t>declaraț</a:t>
            </a:r>
            <a:r>
              <a:rPr lang="en-US" dirty="0" err="1" smtClean="0">
                <a:solidFill>
                  <a:schemeClr val="bg1"/>
                </a:solidFill>
              </a:rPr>
              <a:t>iile</a:t>
            </a:r>
            <a:r>
              <a:rPr lang="en-US" dirty="0" smtClean="0">
                <a:solidFill>
                  <a:schemeClr val="bg1"/>
                </a:solidFill>
              </a:rPr>
              <a:t> locale (op</a:t>
            </a:r>
            <a:r>
              <a:rPr lang="ro-RO" dirty="0" smtClean="0">
                <a:solidFill>
                  <a:schemeClr val="bg1"/>
                </a:solidFill>
              </a:rPr>
              <a:t>ț</a:t>
            </a:r>
            <a:r>
              <a:rPr lang="en-US" dirty="0" err="1" smtClean="0">
                <a:solidFill>
                  <a:schemeClr val="bg1"/>
                </a:solidFill>
              </a:rPr>
              <a:t>ionale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err="1" smtClean="0">
                <a:solidFill>
                  <a:schemeClr val="bg1"/>
                </a:solidFill>
              </a:rPr>
              <a:t>grupate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acelea</a:t>
            </a:r>
            <a:r>
              <a:rPr lang="ro-RO" dirty="0" smtClean="0">
                <a:solidFill>
                  <a:schemeClr val="bg1"/>
                </a:solidFill>
              </a:rPr>
              <a:t>ș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reguli</a:t>
            </a:r>
            <a:r>
              <a:rPr lang="en-US" dirty="0" smtClean="0">
                <a:solidFill>
                  <a:schemeClr val="bg1"/>
                </a:solidFill>
              </a:rPr>
              <a:t> ca </a:t>
            </a:r>
            <a:r>
              <a:rPr lang="ro-RO" dirty="0" err="1" smtClean="0">
                <a:solidFill>
                  <a:schemeClr val="bg1"/>
                </a:solidFill>
              </a:rPr>
              <a:t>ș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î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 err="1" smtClean="0">
                <a:solidFill>
                  <a:schemeClr val="bg1"/>
                </a:solidFill>
              </a:rPr>
              <a:t>cazul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func</a:t>
            </a:r>
            <a:r>
              <a:rPr lang="ro-RO" dirty="0" smtClean="0">
                <a:solidFill>
                  <a:schemeClr val="bg1"/>
                </a:solidFill>
              </a:rPr>
              <a:t>ț</a:t>
            </a:r>
            <a:r>
              <a:rPr lang="en-US" dirty="0" err="1" smtClean="0">
                <a:solidFill>
                  <a:schemeClr val="bg1"/>
                </a:solidFill>
              </a:rPr>
              <a:t>iilor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endParaRPr lang="ro-RO" dirty="0" smtClean="0">
              <a:solidFill>
                <a:schemeClr val="bg1"/>
              </a:solidFill>
            </a:endParaRPr>
          </a:p>
          <a:p>
            <a:r>
              <a:rPr lang="ro-RO" b="1" i="1" dirty="0" smtClean="0">
                <a:solidFill>
                  <a:schemeClr val="bg1"/>
                </a:solidFill>
              </a:rPr>
              <a:t>begin ... end </a:t>
            </a:r>
            <a:r>
              <a:rPr lang="ro-RO" dirty="0" smtClean="0">
                <a:solidFill>
                  <a:schemeClr val="bg1"/>
                </a:solidFill>
              </a:rPr>
              <a:t>– instrucțiune compusă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ea</a:t>
            </a:r>
            <a:r>
              <a:rPr lang="en-US" dirty="0" smtClean="0">
                <a:solidFill>
                  <a:schemeClr val="bg1"/>
                </a:solidFill>
              </a:rPr>
              <a:t> nu con</a:t>
            </a:r>
            <a:r>
              <a:rPr lang="ro-RO" dirty="0" smtClean="0">
                <a:solidFill>
                  <a:schemeClr val="bg1"/>
                </a:solidFill>
              </a:rPr>
              <a:t>ț</a:t>
            </a:r>
            <a:r>
              <a:rPr lang="en-US" dirty="0" err="1" smtClean="0">
                <a:solidFill>
                  <a:schemeClr val="bg1"/>
                </a:solidFill>
              </a:rPr>
              <a:t>ine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vreo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atribuire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asupra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numelui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preocedurii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o-RO" b="1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624745"/>
            <a:ext cx="2435516" cy="3838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74129" y="5627259"/>
            <a:ext cx="401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bg1"/>
                </a:solidFill>
              </a:rPr>
              <a:t>parametri-variabilă </a:t>
            </a:r>
            <a:r>
              <a:rPr lang="ro-RO" dirty="0" smtClean="0">
                <a:solidFill>
                  <a:schemeClr val="bg1"/>
                </a:solidFill>
              </a:rPr>
              <a:t>-întorc rezultatul din procedură în programul principal.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129" y="4497377"/>
            <a:ext cx="444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bg1"/>
                </a:solidFill>
              </a:rPr>
              <a:t>parametri-valoare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-transmit valori din programul principal în procedură.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5788381"/>
            <a:ext cx="2413893" cy="3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9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146" y="399460"/>
            <a:ext cx="9905998" cy="1478570"/>
          </a:xfrm>
        </p:spPr>
        <p:txBody>
          <a:bodyPr/>
          <a:lstStyle/>
          <a:p>
            <a:pPr algn="ctr"/>
            <a:r>
              <a:rPr lang="ro-RO" dirty="0" smtClean="0"/>
              <a:t>activarea procedurii și exemple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30" y="2097088"/>
            <a:ext cx="2461586" cy="387968"/>
          </a:xfrm>
        </p:spPr>
      </p:pic>
      <p:sp>
        <p:nvSpPr>
          <p:cNvPr id="5" name="TextBox 4"/>
          <p:cNvSpPr txBox="1"/>
          <p:nvPr/>
        </p:nvSpPr>
        <p:spPr>
          <a:xfrm>
            <a:off x="6227805" y="2097088"/>
            <a:ext cx="596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Instrucțiune ce activează procedura </a:t>
            </a:r>
            <a:r>
              <a:rPr lang="ro-RO" b="1" i="1" dirty="0" smtClean="0">
                <a:solidFill>
                  <a:schemeClr val="bg1"/>
                </a:solidFill>
              </a:rPr>
              <a:t>p</a:t>
            </a:r>
            <a:r>
              <a:rPr lang="ro-RO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27" y="3277613"/>
            <a:ext cx="3798998" cy="3222920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3843865" y="4127155"/>
            <a:ext cx="848498" cy="2636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610626" y="4346679"/>
            <a:ext cx="1355597" cy="75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8893" y="4889073"/>
            <a:ext cx="495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Parametru-valoare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096136" y="4127155"/>
            <a:ext cx="747729" cy="263611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noFill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706215" y="3782018"/>
            <a:ext cx="2248930" cy="3542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66223" y="3554744"/>
            <a:ext cx="39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Parametri-variabili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667964" y="4116331"/>
            <a:ext cx="1023079" cy="263611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7"/>
          </p:cNvCxnSpPr>
          <p:nvPr/>
        </p:nvCxnSpPr>
        <p:spPr>
          <a:xfrm flipV="1">
            <a:off x="5541217" y="3798492"/>
            <a:ext cx="400607" cy="356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Левая фигурная скобка 25"/>
          <p:cNvSpPr/>
          <p:nvPr/>
        </p:nvSpPr>
        <p:spPr>
          <a:xfrm>
            <a:off x="1663456" y="4175695"/>
            <a:ext cx="424540" cy="109264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41784" y="4519741"/>
            <a:ext cx="133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Procedura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776151" y="4175695"/>
            <a:ext cx="319985" cy="170984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3014011" y="3063463"/>
            <a:ext cx="887192" cy="11023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3865" y="2832005"/>
            <a:ext cx="23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Numele procedurii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150076" y="5955957"/>
            <a:ext cx="946060" cy="20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3099615" y="6094282"/>
            <a:ext cx="2994797" cy="2643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83106" y="5936048"/>
            <a:ext cx="36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Activarea procedurii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99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16" grpId="0" animBg="1"/>
      <p:bldP spid="20" grpId="0"/>
      <p:bldP spid="21" grpId="0" animBg="1"/>
      <p:bldP spid="26" grpId="0" animBg="1"/>
      <p:bldP spid="27" grpId="0"/>
      <p:bldP spid="28" grpId="0" animBg="1"/>
      <p:bldP spid="32" grpId="0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51" y="2167324"/>
            <a:ext cx="3142758" cy="352680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observații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20281" y="1965283"/>
            <a:ext cx="6746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bg1"/>
                </a:solidFill>
              </a:rPr>
              <a:t>O </a:t>
            </a:r>
            <a:r>
              <a:rPr lang="ro-RO" dirty="0" smtClean="0">
                <a:solidFill>
                  <a:schemeClr val="bg1"/>
                </a:solidFill>
              </a:rPr>
              <a:t>procedură </a:t>
            </a:r>
            <a:r>
              <a:rPr lang="ro-RO" dirty="0">
                <a:solidFill>
                  <a:schemeClr val="bg1"/>
                </a:solidFill>
              </a:rPr>
              <a:t>are o </a:t>
            </a:r>
            <a:r>
              <a:rPr lang="ro-RO" dirty="0" smtClean="0">
                <a:solidFill>
                  <a:schemeClr val="bg1"/>
                </a:solidFill>
              </a:rPr>
              <a:t>structură asemănătoare </a:t>
            </a:r>
            <a:r>
              <a:rPr lang="ro-RO" dirty="0">
                <a:solidFill>
                  <a:schemeClr val="bg1"/>
                </a:solidFill>
              </a:rPr>
              <a:t>cu a unui </a:t>
            </a:r>
            <a:r>
              <a:rPr lang="ro-RO" dirty="0" smtClean="0">
                <a:solidFill>
                  <a:schemeClr val="bg1"/>
                </a:solidFill>
              </a:rPr>
              <a:t>program, se diferit </a:t>
            </a:r>
            <a:r>
              <a:rPr lang="ro-RO" dirty="0">
                <a:solidFill>
                  <a:schemeClr val="bg1"/>
                </a:solidFill>
              </a:rPr>
              <a:t>doar prin </a:t>
            </a:r>
            <a:r>
              <a:rPr lang="ro-RO" dirty="0">
                <a:solidFill>
                  <a:srgbClr val="FF0000"/>
                </a:solidFill>
              </a:rPr>
              <a:t>antet</a:t>
            </a:r>
            <a:r>
              <a:rPr lang="ro-RO" dirty="0">
                <a:solidFill>
                  <a:schemeClr val="bg1"/>
                </a:solidFill>
              </a:rPr>
              <a:t> (</a:t>
            </a:r>
            <a:r>
              <a:rPr lang="ro-RO" dirty="0" smtClean="0">
                <a:solidFill>
                  <a:schemeClr val="bg1"/>
                </a:solidFill>
              </a:rPr>
              <a:t>instrucțiunea </a:t>
            </a:r>
            <a:r>
              <a:rPr lang="ro-RO" dirty="0">
                <a:solidFill>
                  <a:schemeClr val="bg1"/>
                </a:solidFill>
              </a:rPr>
              <a:t>de </a:t>
            </a:r>
            <a:r>
              <a:rPr lang="ro-RO" dirty="0" smtClean="0">
                <a:solidFill>
                  <a:schemeClr val="bg1"/>
                </a:solidFill>
              </a:rPr>
              <a:t>început).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solidFill>
                  <a:schemeClr val="bg1"/>
                </a:solidFill>
              </a:rPr>
              <a:t>Într-o declarație </a:t>
            </a:r>
            <a:r>
              <a:rPr lang="ro-RO" dirty="0">
                <a:solidFill>
                  <a:schemeClr val="bg1"/>
                </a:solidFill>
              </a:rPr>
              <a:t>de </a:t>
            </a:r>
            <a:r>
              <a:rPr lang="ro-RO" dirty="0" smtClean="0">
                <a:solidFill>
                  <a:schemeClr val="bg1"/>
                </a:solidFill>
              </a:rPr>
              <a:t>procedură </a:t>
            </a:r>
            <a:r>
              <a:rPr lang="ro-RO" dirty="0">
                <a:solidFill>
                  <a:schemeClr val="bg1"/>
                </a:solidFill>
              </a:rPr>
              <a:t>sunt </a:t>
            </a:r>
            <a:r>
              <a:rPr lang="ro-RO" dirty="0" smtClean="0">
                <a:solidFill>
                  <a:schemeClr val="bg1"/>
                </a:solidFill>
              </a:rPr>
              <a:t>obligatorii </a:t>
            </a:r>
            <a:r>
              <a:rPr lang="ro-RO" dirty="0">
                <a:solidFill>
                  <a:schemeClr val="bg1"/>
                </a:solidFill>
              </a:rPr>
              <a:t>doar </a:t>
            </a:r>
            <a:r>
              <a:rPr lang="ro-RO" dirty="0">
                <a:solidFill>
                  <a:schemeClr val="tx2">
                    <a:lumMod val="75000"/>
                  </a:schemeClr>
                </a:solidFill>
              </a:rPr>
              <a:t>antetul </a:t>
            </a:r>
            <a:r>
              <a:rPr lang="ro-RO" dirty="0">
                <a:solidFill>
                  <a:schemeClr val="bg1"/>
                </a:solidFill>
              </a:rPr>
              <a:t>de </a:t>
            </a:r>
            <a:r>
              <a:rPr lang="ro-RO" dirty="0" smtClean="0">
                <a:solidFill>
                  <a:schemeClr val="bg1"/>
                </a:solidFill>
              </a:rPr>
              <a:t>procedură și instrucțiunea compusă</a:t>
            </a:r>
            <a:r>
              <a:rPr lang="ro-RO" dirty="0">
                <a:solidFill>
                  <a:schemeClr val="bg1"/>
                </a:solidFill>
              </a:rPr>
              <a:t> </a:t>
            </a:r>
            <a:r>
              <a:rPr lang="ro-RO" b="1" i="1" dirty="0" smtClean="0">
                <a:solidFill>
                  <a:schemeClr val="tx2">
                    <a:lumMod val="75000"/>
                  </a:schemeClr>
                </a:solidFill>
              </a:rPr>
              <a:t>begin...end</a:t>
            </a:r>
            <a:r>
              <a:rPr lang="ro-RO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bg1"/>
                </a:solidFill>
              </a:rPr>
              <a:t>Orice identificator folosit in </a:t>
            </a:r>
            <a:r>
              <a:rPr lang="ro-RO" dirty="0" smtClean="0">
                <a:solidFill>
                  <a:schemeClr val="bg1"/>
                </a:solidFill>
              </a:rPr>
              <a:t>zona </a:t>
            </a:r>
            <a:r>
              <a:rPr lang="ro-RO" dirty="0">
                <a:solidFill>
                  <a:schemeClr val="bg1"/>
                </a:solidFill>
              </a:rPr>
              <a:t>de </a:t>
            </a:r>
            <a:r>
              <a:rPr lang="ro-RO" dirty="0" smtClean="0">
                <a:solidFill>
                  <a:schemeClr val="bg1"/>
                </a:solidFill>
              </a:rPr>
              <a:t>instrucțiuni</a:t>
            </a:r>
            <a:r>
              <a:rPr lang="ro-RO" dirty="0">
                <a:solidFill>
                  <a:schemeClr val="bg1"/>
                </a:solidFill>
              </a:rPr>
              <a:t> a procedurii, </a:t>
            </a:r>
            <a:r>
              <a:rPr lang="ro-RO" dirty="0" smtClean="0">
                <a:solidFill>
                  <a:schemeClr val="bg1"/>
                </a:solidFill>
              </a:rPr>
              <a:t>exceptând</a:t>
            </a:r>
            <a:r>
              <a:rPr lang="ro-RO" dirty="0">
                <a:solidFill>
                  <a:schemeClr val="bg1"/>
                </a:solidFill>
              </a:rPr>
              <a:t> parametrii formali, trebuie </a:t>
            </a:r>
            <a:r>
              <a:rPr lang="ro-RO" dirty="0" smtClean="0">
                <a:solidFill>
                  <a:schemeClr val="bg1"/>
                </a:solidFill>
              </a:rPr>
              <a:t>să</a:t>
            </a:r>
            <a:r>
              <a:rPr lang="ro-RO" dirty="0">
                <a:solidFill>
                  <a:schemeClr val="bg1"/>
                </a:solidFill>
              </a:rPr>
              <a:t> fie declarat fie </a:t>
            </a:r>
            <a:r>
              <a:rPr lang="ro-RO" dirty="0" smtClean="0">
                <a:solidFill>
                  <a:schemeClr val="bg1"/>
                </a:solidFill>
              </a:rPr>
              <a:t>în</a:t>
            </a:r>
            <a:r>
              <a:rPr lang="ro-RO" dirty="0">
                <a:solidFill>
                  <a:schemeClr val="bg1"/>
                </a:solidFill>
              </a:rPr>
              <a:t> </a:t>
            </a:r>
            <a:r>
              <a:rPr lang="ro-RO" dirty="0" smtClean="0">
                <a:solidFill>
                  <a:schemeClr val="bg1"/>
                </a:solidFill>
              </a:rPr>
              <a:t>secțiuneade</a:t>
            </a:r>
            <a:r>
              <a:rPr lang="ro-RO" dirty="0">
                <a:solidFill>
                  <a:schemeClr val="bg1"/>
                </a:solidFill>
              </a:rPr>
              <a:t> </a:t>
            </a:r>
            <a:r>
              <a:rPr lang="ro-RO" dirty="0" smtClean="0">
                <a:solidFill>
                  <a:schemeClr val="bg1"/>
                </a:solidFill>
              </a:rPr>
              <a:t>declarații</a:t>
            </a:r>
            <a:r>
              <a:rPr lang="ro-RO" dirty="0">
                <a:solidFill>
                  <a:schemeClr val="bg1"/>
                </a:solidFill>
              </a:rPr>
              <a:t> a </a:t>
            </a:r>
            <a:r>
              <a:rPr lang="ro-RO" dirty="0" smtClean="0">
                <a:solidFill>
                  <a:schemeClr val="bg1"/>
                </a:solidFill>
              </a:rPr>
              <a:t>procedurii (când</a:t>
            </a:r>
            <a:r>
              <a:rPr lang="ro-RO" dirty="0">
                <a:solidFill>
                  <a:schemeClr val="bg1"/>
                </a:solidFill>
              </a:rPr>
              <a:t> are valoare </a:t>
            </a:r>
            <a:r>
              <a:rPr lang="ro-RO" dirty="0" smtClean="0">
                <a:solidFill>
                  <a:schemeClr val="bg1"/>
                </a:solidFill>
              </a:rPr>
              <a:t>locală-numai</a:t>
            </a:r>
            <a:r>
              <a:rPr lang="ro-RO" dirty="0">
                <a:solidFill>
                  <a:schemeClr val="bg1"/>
                </a:solidFill>
              </a:rPr>
              <a:t> in corpul procedurii), fie </a:t>
            </a:r>
            <a:r>
              <a:rPr lang="ro-RO" dirty="0" smtClean="0">
                <a:solidFill>
                  <a:schemeClr val="bg1"/>
                </a:solidFill>
              </a:rPr>
              <a:t>în</a:t>
            </a:r>
            <a:r>
              <a:rPr lang="ro-RO" dirty="0">
                <a:solidFill>
                  <a:schemeClr val="bg1"/>
                </a:solidFill>
              </a:rPr>
              <a:t> </a:t>
            </a:r>
            <a:r>
              <a:rPr lang="ro-RO" dirty="0" smtClean="0">
                <a:solidFill>
                  <a:schemeClr val="bg1"/>
                </a:solidFill>
              </a:rPr>
              <a:t>programul din care </a:t>
            </a:r>
            <a:r>
              <a:rPr lang="ro-RO" dirty="0">
                <a:solidFill>
                  <a:schemeClr val="bg1"/>
                </a:solidFill>
              </a:rPr>
              <a:t>face parte </a:t>
            </a:r>
            <a:r>
              <a:rPr lang="ro-RO" dirty="0" smtClean="0">
                <a:solidFill>
                  <a:schemeClr val="bg1"/>
                </a:solidFill>
              </a:rPr>
              <a:t>procedura, în acest caz </a:t>
            </a:r>
            <a:r>
              <a:rPr lang="ro-RO" dirty="0">
                <a:solidFill>
                  <a:schemeClr val="bg1"/>
                </a:solidFill>
              </a:rPr>
              <a:t>variabila are valoare </a:t>
            </a:r>
            <a:r>
              <a:rPr lang="ro-RO" dirty="0" smtClean="0">
                <a:solidFill>
                  <a:schemeClr val="bg1"/>
                </a:solidFill>
              </a:rPr>
              <a:t>gloabla dacă aceiași variabilă </a:t>
            </a:r>
            <a:r>
              <a:rPr lang="ro-RO" dirty="0">
                <a:solidFill>
                  <a:schemeClr val="bg1"/>
                </a:solidFill>
              </a:rPr>
              <a:t>nu este </a:t>
            </a:r>
            <a:r>
              <a:rPr lang="ro-RO" dirty="0" smtClean="0">
                <a:solidFill>
                  <a:schemeClr val="bg1"/>
                </a:solidFill>
              </a:rPr>
              <a:t>declarată și</a:t>
            </a:r>
            <a:r>
              <a:rPr lang="ro-RO" dirty="0">
                <a:solidFill>
                  <a:schemeClr val="bg1"/>
                </a:solidFill>
              </a:rPr>
              <a:t> </a:t>
            </a:r>
            <a:r>
              <a:rPr lang="ro-RO" dirty="0" smtClean="0">
                <a:solidFill>
                  <a:schemeClr val="bg1"/>
                </a:solidFill>
              </a:rPr>
              <a:t>în procedură.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5552" y="2825578"/>
            <a:ext cx="3081903" cy="85673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218768" y="2932670"/>
            <a:ext cx="3078688" cy="8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15553" y="2207740"/>
            <a:ext cx="3121713" cy="34863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круглая скобка 15"/>
          <p:cNvSpPr/>
          <p:nvPr/>
        </p:nvSpPr>
        <p:spPr>
          <a:xfrm>
            <a:off x="4194460" y="2784667"/>
            <a:ext cx="142806" cy="278307"/>
          </a:xfrm>
          <a:prstGeom prst="righ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круглая скобка 16"/>
          <p:cNvSpPr/>
          <p:nvPr/>
        </p:nvSpPr>
        <p:spPr>
          <a:xfrm>
            <a:off x="1141410" y="3068456"/>
            <a:ext cx="193118" cy="634313"/>
          </a:xfrm>
          <a:prstGeom prst="leftBracke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3"/>
              </a:rPr>
              <a:t>Orice identificator folosit in ona de instructiuni a procedurii, exceptand parametrii formali, trebuie sa fie declarat fie in sectiunia de decalratii a procedurii(cand are valoare locala-numai in corpul procedurii), fie in pro%ramul dincare face parte procedura in care ca variabila are valoare %loabla /dac aceiasivariabila nu este declarata si in procedura0)aca un identificator cu acelas nume fi%ureaa si este declarat si in pro%ramul principal si in subpro%ram(procedura functie), atunci semnificatiiele luisunt diferite in pro%ramul principal si subpro%ram</a:t>
            </a:r>
            <a:endParaRPr kumimoji="0" lang="ru-RU" altLang="ru-R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8"/>
              </a:rPr>
              <a:t> FUNCTII PASCAL</a:t>
            </a:r>
            <a:endParaRPr kumimoji="0" lang="ru-RU" altLang="ru-R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3"/>
              </a:rPr>
              <a:t>O functie urbo Pascal are o structura sintactica asemanatoare cu a unui proceduri urbo Pascal. 2intaxa functiei este urmatoarea:unde: tip nume este valorii pe care o ia nume sip e care o va returna pro%ramuluiapelat. +l poate fi : intre%, real, 3456, *OO7+5, pointer, 26. O functiecalculeaa o valoare ce se asociaa numelui functiei nume, prin urmare este necesara</a:t>
            </a:r>
            <a:endParaRPr kumimoji="0" lang="ru-RU" altLang="ru-RU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ff3"/>
              </a:rPr>
              <a:t>"F83O nume (&amp;956' l1:t1;&amp;var' l":t";…;&amp;var' ln:tn):tip nume;&amp;sectiunea declaratii locale'*+……..8&lt;+ :!…. ; sectiunea instructiuni……..+: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  </a:t>
            </a:r>
            <a:r>
              <a:rPr kumimoji="0" lang="ru-RU" altLang="ru-RU" sz="66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</a:t>
            </a: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26" name="Picture 2" descr="https://html1-f.scribdassets.com/9rqjf661ds353apd/images/2-7c207765e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0778788"/>
            <a:ext cx="7962900" cy="104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30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249487"/>
            <a:ext cx="9905998" cy="1478570"/>
          </a:xfrm>
        </p:spPr>
        <p:txBody>
          <a:bodyPr/>
          <a:lstStyle/>
          <a:p>
            <a:pPr algn="ctr"/>
            <a:r>
              <a:rPr lang="ro-RO" dirty="0" smtClean="0"/>
              <a:t>mulțumesc pentru atenție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296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512</TotalTime>
  <Words>155</Words>
  <Application>Microsoft Office PowerPoint</Application>
  <PresentationFormat>Широкоэкранный</PresentationFormat>
  <Paragraphs>34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Calibri</vt:lpstr>
      <vt:lpstr>ff3</vt:lpstr>
      <vt:lpstr>ff8</vt:lpstr>
      <vt:lpstr>Source Sans Pro</vt:lpstr>
      <vt:lpstr>Trebuchet MS</vt:lpstr>
      <vt:lpstr>Tw Cen MT</vt:lpstr>
      <vt:lpstr>Wingdings</vt:lpstr>
      <vt:lpstr>Контур</vt:lpstr>
      <vt:lpstr>           Proceduri</vt:lpstr>
      <vt:lpstr>Forma generală a textului unei declarații de                  procedură</vt:lpstr>
      <vt:lpstr>activarea procedurii și exemple</vt:lpstr>
      <vt:lpstr>observații</vt:lpstr>
      <vt:lpstr>mulțumesc pentru atenție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Proceduri</dc:title>
  <dc:creator>Virgiliu Proca</dc:creator>
  <cp:lastModifiedBy>Virgiliu Proca</cp:lastModifiedBy>
  <cp:revision>24</cp:revision>
  <dcterms:created xsi:type="dcterms:W3CDTF">2018-11-10T14:44:13Z</dcterms:created>
  <dcterms:modified xsi:type="dcterms:W3CDTF">2018-12-04T15:51:38Z</dcterms:modified>
</cp:coreProperties>
</file>