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Source Sans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regular.fntdata"/><Relationship Id="rId25" Type="http://schemas.openxmlformats.org/officeDocument/2006/relationships/font" Target="fonts/Raleway-boldItalic.fntdata"/><Relationship Id="rId28" Type="http://schemas.openxmlformats.org/officeDocument/2006/relationships/font" Target="fonts/SourceSansPro-italic.fntdata"/><Relationship Id="rId27" Type="http://schemas.openxmlformats.org/officeDocument/2006/relationships/font" Target="fonts/SourceSans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98703ad2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98703ad2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98703ad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98703ad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98703ad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98703ad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98703ad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98703ad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98703ad2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98703ad2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98703ad2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98703ad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98703ad2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98703ad2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1bc0146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1bc0146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98703ad2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98703ad2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1bc0146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1bc0146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98703ad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98703ad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1bc0146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1bc0146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98703ad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98703ad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98703ad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98703ad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98703ad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98703ad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3805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Lead Scoring Case Study</a:t>
            </a:r>
            <a:endParaRPr b="1" sz="5000">
              <a:latin typeface="Times New Roman"/>
              <a:ea typeface="Times New Roman"/>
              <a:cs typeface="Times New Roman"/>
              <a:sym typeface="Times New Roman"/>
            </a:endParaRPr>
          </a:p>
        </p:txBody>
      </p:sp>
      <p:sp>
        <p:nvSpPr>
          <p:cNvPr id="59" name="Google Shape;59;p13"/>
          <p:cNvSpPr txBox="1"/>
          <p:nvPr>
            <p:ph idx="1" type="subTitle"/>
          </p:nvPr>
        </p:nvSpPr>
        <p:spPr>
          <a:xfrm>
            <a:off x="5053825" y="4186525"/>
            <a:ext cx="3832200" cy="1281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chemeClr val="accent6"/>
                </a:solidFill>
              </a:rPr>
              <a:t>By- Abdul , </a:t>
            </a:r>
            <a:r>
              <a:rPr lang="en">
                <a:solidFill>
                  <a:schemeClr val="accent6"/>
                </a:solidFill>
              </a:rPr>
              <a:t>M</a:t>
            </a:r>
            <a:r>
              <a:rPr lang="en">
                <a:solidFill>
                  <a:schemeClr val="accent6"/>
                </a:solidFill>
              </a:rPr>
              <a:t>arut , Virgil     </a:t>
            </a:r>
            <a:endParaRPr>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22"/>
          <p:cNvSpPr txBox="1"/>
          <p:nvPr>
            <p:ph idx="1" type="body"/>
          </p:nvPr>
        </p:nvSpPr>
        <p:spPr>
          <a:xfrm>
            <a:off x="311700" y="111150"/>
            <a:ext cx="8520600" cy="44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rPr>
              <a:t>With the help of RFE, we can identify the insignificant variables present in our model.</a:t>
            </a:r>
            <a:endParaRPr sz="1400">
              <a:solidFill>
                <a:schemeClr val="dk1"/>
              </a:solidFill>
            </a:endParaRPr>
          </a:p>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1061025" y="736225"/>
            <a:ext cx="7295899" cy="397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364200"/>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chemeClr val="dk1"/>
              </a:solidFill>
            </a:endParaRPr>
          </a:p>
        </p:txBody>
      </p:sp>
      <p:pic>
        <p:nvPicPr>
          <p:cNvPr id="125" name="Google Shape;125;p23"/>
          <p:cNvPicPr preferRelativeResize="0"/>
          <p:nvPr/>
        </p:nvPicPr>
        <p:blipFill>
          <a:blip r:embed="rId3">
            <a:alphaModFix/>
          </a:blip>
          <a:stretch>
            <a:fillRect/>
          </a:stretch>
        </p:blipFill>
        <p:spPr>
          <a:xfrm>
            <a:off x="181325" y="263150"/>
            <a:ext cx="8781349" cy="4698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ROC Curve</a:t>
            </a:r>
            <a:endParaRPr b="1" sz="3000">
              <a:latin typeface="Times New Roman"/>
              <a:ea typeface="Times New Roman"/>
              <a:cs typeface="Times New Roman"/>
              <a:sym typeface="Times New Roman"/>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1831350" y="1152475"/>
            <a:ext cx="5481299" cy="3809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429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900"/>
              </a:spcAft>
              <a:buNone/>
            </a:pPr>
            <a:r>
              <a:rPr b="1" lang="en" sz="3000">
                <a:solidFill>
                  <a:srgbClr val="404040"/>
                </a:solidFill>
                <a:latin typeface="Times New Roman"/>
                <a:ea typeface="Times New Roman"/>
                <a:cs typeface="Times New Roman"/>
                <a:sym typeface="Times New Roman"/>
              </a:rPr>
              <a:t>Finding Optimal Cut off Point</a:t>
            </a:r>
            <a:endParaRPr b="1" sz="3000">
              <a:latin typeface="Times New Roman"/>
              <a:ea typeface="Times New Roman"/>
              <a:cs typeface="Times New Roman"/>
              <a:sym typeface="Times New Roman"/>
            </a:endParaRPr>
          </a:p>
        </p:txBody>
      </p:sp>
      <p:sp>
        <p:nvSpPr>
          <p:cNvPr id="138" name="Google Shape;138;p25"/>
          <p:cNvSpPr txBox="1"/>
          <p:nvPr>
            <p:ph idx="1" type="body"/>
          </p:nvPr>
        </p:nvSpPr>
        <p:spPr>
          <a:xfrm>
            <a:off x="311700" y="980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Optimal cut off probability is that  probability where we get balanced sensitivity and specificity.</a:t>
            </a:r>
            <a:endParaRPr sz="1400">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rPr lang="en" sz="1400">
                <a:solidFill>
                  <a:schemeClr val="dk1"/>
                </a:solidFill>
                <a:latin typeface="Times New Roman"/>
                <a:ea typeface="Times New Roman"/>
                <a:cs typeface="Times New Roman"/>
                <a:sym typeface="Times New Roman"/>
              </a:rPr>
              <a:t>From the graph, the optimal cut off point is visible now</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pic>
        <p:nvPicPr>
          <p:cNvPr id="139" name="Google Shape;139;p25"/>
          <p:cNvPicPr preferRelativeResize="0"/>
          <p:nvPr/>
        </p:nvPicPr>
        <p:blipFill>
          <a:blip r:embed="rId3">
            <a:alphaModFix/>
          </a:blip>
          <a:stretch>
            <a:fillRect/>
          </a:stretch>
        </p:blipFill>
        <p:spPr>
          <a:xfrm>
            <a:off x="1050825" y="1727100"/>
            <a:ext cx="704235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For Training Dataset and Test Dataset</a:t>
            </a:r>
            <a:endParaRPr b="1" sz="3000">
              <a:latin typeface="Times New Roman"/>
              <a:ea typeface="Times New Roman"/>
              <a:cs typeface="Times New Roman"/>
              <a:sym typeface="Times New Roman"/>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6"/>
          <p:cNvPicPr preferRelativeResize="0"/>
          <p:nvPr/>
        </p:nvPicPr>
        <p:blipFill>
          <a:blip r:embed="rId3">
            <a:alphaModFix/>
          </a:blip>
          <a:stretch>
            <a:fillRect/>
          </a:stretch>
        </p:blipFill>
        <p:spPr>
          <a:xfrm>
            <a:off x="4875075" y="1152475"/>
            <a:ext cx="4602400" cy="3487349"/>
          </a:xfrm>
          <a:prstGeom prst="rect">
            <a:avLst/>
          </a:prstGeom>
          <a:noFill/>
          <a:ln>
            <a:noFill/>
          </a:ln>
        </p:spPr>
      </p:pic>
      <p:pic>
        <p:nvPicPr>
          <p:cNvPr id="147" name="Google Shape;147;p26"/>
          <p:cNvPicPr preferRelativeResize="0"/>
          <p:nvPr/>
        </p:nvPicPr>
        <p:blipFill>
          <a:blip r:embed="rId4">
            <a:alphaModFix/>
          </a:blip>
          <a:stretch>
            <a:fillRect/>
          </a:stretch>
        </p:blipFill>
        <p:spPr>
          <a:xfrm>
            <a:off x="-30400" y="1187950"/>
            <a:ext cx="46024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Precision-Recall Curve</a:t>
            </a:r>
            <a:endParaRPr b="1" sz="3000">
              <a:latin typeface="Times New Roman"/>
              <a:ea typeface="Times New Roman"/>
              <a:cs typeface="Times New Roman"/>
              <a:sym typeface="Times New Roman"/>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931850" y="1152475"/>
            <a:ext cx="7280300" cy="39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Conclusion</a:t>
            </a:r>
            <a:endParaRPr b="1" sz="3000">
              <a:latin typeface="Times New Roman"/>
              <a:ea typeface="Times New Roman"/>
              <a:cs typeface="Times New Roman"/>
              <a:sym typeface="Times New Roman"/>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highlight>
                  <a:srgbClr val="FFFFFF"/>
                </a:highlight>
                <a:latin typeface="Times New Roman"/>
                <a:ea typeface="Times New Roman"/>
                <a:cs typeface="Times New Roman"/>
                <a:sym typeface="Times New Roman"/>
              </a:rPr>
              <a:t>It was found that the variables that mattered the most in the potential buyers are (in descending order) :</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700">
                <a:solidFill>
                  <a:schemeClr val="dk1"/>
                </a:solidFill>
                <a:highlight>
                  <a:srgbClr val="FFFFFF"/>
                </a:highlight>
                <a:latin typeface="Times New Roman"/>
                <a:ea typeface="Times New Roman"/>
                <a:cs typeface="Times New Roman"/>
                <a:sym typeface="Times New Roman"/>
              </a:rPr>
              <a:t>1. Tags_Closed by Horizzon</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700">
                <a:solidFill>
                  <a:schemeClr val="dk1"/>
                </a:solidFill>
                <a:highlight>
                  <a:srgbClr val="FFFFFF"/>
                </a:highlight>
                <a:latin typeface="Times New Roman"/>
                <a:ea typeface="Times New Roman"/>
                <a:cs typeface="Times New Roman"/>
                <a:sym typeface="Times New Roman"/>
              </a:rPr>
              <a:t>2. Tags_Lost to EINS</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700">
                <a:solidFill>
                  <a:schemeClr val="dk1"/>
                </a:solidFill>
                <a:highlight>
                  <a:srgbClr val="FFFFFF"/>
                </a:highlight>
                <a:latin typeface="Times New Roman"/>
                <a:ea typeface="Times New Roman"/>
                <a:cs typeface="Times New Roman"/>
                <a:sym typeface="Times New Roman"/>
              </a:rPr>
              <a:t>3. Tags_Will revert after reading the email    </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700">
                <a:solidFill>
                  <a:schemeClr val="dk1"/>
                </a:solidFill>
                <a:highlight>
                  <a:srgbClr val="FFFFFF"/>
                </a:highlight>
                <a:latin typeface="Times New Roman"/>
                <a:ea typeface="Times New Roman"/>
                <a:cs typeface="Times New Roman"/>
                <a:sym typeface="Times New Roman"/>
              </a:rPr>
              <a:t>4. Lead Source_Welingak Website</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700">
                <a:solidFill>
                  <a:schemeClr val="dk1"/>
                </a:solidFill>
                <a:highlight>
                  <a:srgbClr val="FFFFFF"/>
                </a:highlight>
                <a:latin typeface="Times New Roman"/>
                <a:ea typeface="Times New Roman"/>
                <a:cs typeface="Times New Roman"/>
                <a:sym typeface="Times New Roman"/>
              </a:rPr>
              <a:t>5. Tags_switched off</a:t>
            </a:r>
            <a:endParaRPr sz="1700">
              <a:solidFill>
                <a:schemeClr val="dk1"/>
              </a:solidFill>
              <a:highlight>
                <a:srgbClr val="FFFFFF"/>
              </a:highlight>
              <a:latin typeface="Times New Roman"/>
              <a:ea typeface="Times New Roman"/>
              <a:cs typeface="Times New Roman"/>
              <a:sym typeface="Times New Roman"/>
            </a:endParaRPr>
          </a:p>
          <a:p>
            <a:pPr indent="0" lvl="0" marL="0" marR="266700" rtl="0" algn="l">
              <a:spcBef>
                <a:spcPts val="1200"/>
              </a:spcBef>
              <a:spcAft>
                <a:spcPts val="1100"/>
              </a:spcAft>
              <a:buNone/>
            </a:pPr>
            <a:r>
              <a:rPr lang="en" sz="1700">
                <a:solidFill>
                  <a:schemeClr val="dk1"/>
                </a:solidFill>
                <a:highlight>
                  <a:srgbClr val="FFFFFF"/>
                </a:highlight>
                <a:latin typeface="Times New Roman"/>
                <a:ea typeface="Times New Roman"/>
                <a:cs typeface="Times New Roman"/>
                <a:sym typeface="Times New Roman"/>
              </a:rPr>
              <a:t>6. Total Time Spent on Website</a:t>
            </a:r>
            <a:endParaRPr sz="1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Problem Statement</a:t>
            </a:r>
            <a:endParaRPr b="1" sz="3020">
              <a:latin typeface="Times New Roman"/>
              <a:ea typeface="Times New Roman"/>
              <a:cs typeface="Times New Roman"/>
              <a:sym typeface="Times New Roman"/>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700">
                <a:solidFill>
                  <a:schemeClr val="dk1"/>
                </a:solidFill>
                <a:latin typeface="Times New Roman"/>
                <a:ea typeface="Times New Roman"/>
                <a:cs typeface="Times New Roman"/>
                <a:sym typeface="Times New Roman"/>
              </a:rPr>
              <a:t>X Education sells online courses to industry professionals. X Education gets a lot of leads, its lead conversion rate is very poor. For example, if they acquire 100 leads in a day, only about 30 of them are converted.</a:t>
            </a:r>
            <a:endParaRPr sz="1700">
              <a:solidFill>
                <a:schemeClr val="dk1"/>
              </a:solidFill>
              <a:latin typeface="Times New Roman"/>
              <a:ea typeface="Times New Roman"/>
              <a:cs typeface="Times New Roman"/>
              <a:sym typeface="Times New Roman"/>
            </a:endParaRPr>
          </a:p>
          <a:p>
            <a:pPr indent="0" lvl="0" marL="0" rtl="0" algn="l">
              <a:spcBef>
                <a:spcPts val="700"/>
              </a:spcBef>
              <a:spcAft>
                <a:spcPts val="0"/>
              </a:spcAft>
              <a:buNone/>
            </a:pPr>
            <a:r>
              <a:rPr lang="en" sz="1700">
                <a:solidFill>
                  <a:schemeClr val="dk1"/>
                </a:solidFill>
                <a:latin typeface="Times New Roman"/>
                <a:ea typeface="Times New Roman"/>
                <a:cs typeface="Times New Roman"/>
                <a:sym typeface="Times New Roman"/>
              </a:rPr>
              <a:t>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sz="1700">
              <a:solidFill>
                <a:schemeClr val="dk1"/>
              </a:solidFill>
              <a:latin typeface="Times New Roman"/>
              <a:ea typeface="Times New Roman"/>
              <a:cs typeface="Times New Roman"/>
              <a:sym typeface="Times New Roman"/>
            </a:endParaRPr>
          </a:p>
          <a:p>
            <a:pPr indent="0" lvl="0" marL="0" rtl="0" algn="l">
              <a:spcBef>
                <a:spcPts val="700"/>
              </a:spcBef>
              <a:spcAft>
                <a:spcPts val="12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Business Objective	</a:t>
            </a:r>
            <a:endParaRPr b="1" sz="3020">
              <a:latin typeface="Times New Roman"/>
              <a:ea typeface="Times New Roman"/>
              <a:cs typeface="Times New Roman"/>
              <a:sym typeface="Times New Roman"/>
            </a:endParaRPr>
          </a:p>
        </p:txBody>
      </p:sp>
      <p:sp>
        <p:nvSpPr>
          <p:cNvPr id="71" name="Google Shape;71;p15"/>
          <p:cNvSpPr txBox="1"/>
          <p:nvPr>
            <p:ph idx="1" type="body"/>
          </p:nvPr>
        </p:nvSpPr>
        <p:spPr>
          <a:xfrm>
            <a:off x="311700" y="1293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150">
                <a:solidFill>
                  <a:schemeClr val="dk1"/>
                </a:solidFill>
                <a:latin typeface="Times New Roman"/>
                <a:ea typeface="Times New Roman"/>
                <a:cs typeface="Times New Roman"/>
                <a:sym typeface="Times New Roman"/>
              </a:rPr>
              <a:t>The company requires us to build a model wherein you need to assign a</a:t>
            </a:r>
            <a:endParaRPr sz="215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150">
                <a:solidFill>
                  <a:schemeClr val="dk1"/>
                </a:solidFill>
                <a:latin typeface="Times New Roman"/>
                <a:ea typeface="Times New Roman"/>
                <a:cs typeface="Times New Roman"/>
                <a:sym typeface="Times New Roman"/>
              </a:rPr>
              <a:t>lead score to each of the leads such that the customers with higher lead</a:t>
            </a:r>
            <a:endParaRPr sz="215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150">
                <a:solidFill>
                  <a:schemeClr val="dk1"/>
                </a:solidFill>
                <a:latin typeface="Times New Roman"/>
                <a:ea typeface="Times New Roman"/>
                <a:cs typeface="Times New Roman"/>
                <a:sym typeface="Times New Roman"/>
              </a:rPr>
              <a:t>score have a higher conversion chance and the customers with lower</a:t>
            </a:r>
            <a:endParaRPr sz="21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150">
                <a:solidFill>
                  <a:schemeClr val="dk1"/>
                </a:solidFill>
                <a:latin typeface="Times New Roman"/>
                <a:ea typeface="Times New Roman"/>
                <a:cs typeface="Times New Roman"/>
                <a:sym typeface="Times New Roman"/>
              </a:rPr>
              <a:t>lead score have a lower conversion chance.</a:t>
            </a:r>
            <a:endParaRPr sz="215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15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150">
                <a:solidFill>
                  <a:schemeClr val="dk1"/>
                </a:solidFill>
                <a:latin typeface="Times New Roman"/>
                <a:ea typeface="Times New Roman"/>
                <a:cs typeface="Times New Roman"/>
                <a:sym typeface="Times New Roman"/>
              </a:rPr>
              <a:t>The CEO, in particular, has given a ballpark of the target lead conversion rate to be around 80%.</a:t>
            </a:r>
            <a:endParaRPr sz="215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53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Solution or Approach</a:t>
            </a:r>
            <a:endParaRPr b="1" sz="3020">
              <a:latin typeface="Times New Roman"/>
              <a:ea typeface="Times New Roman"/>
              <a:cs typeface="Times New Roman"/>
              <a:sym typeface="Times New Roman"/>
            </a:endParaRPr>
          </a:p>
        </p:txBody>
      </p:sp>
      <p:sp>
        <p:nvSpPr>
          <p:cNvPr id="77" name="Google Shape;77;p16"/>
          <p:cNvSpPr txBox="1"/>
          <p:nvPr>
            <p:ph idx="1" type="body"/>
          </p:nvPr>
        </p:nvSpPr>
        <p:spPr>
          <a:xfrm>
            <a:off x="311700" y="788175"/>
            <a:ext cx="8520600" cy="27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The approach followed throughout the lead scoring case study </a:t>
            </a:r>
            <a:endParaRPr sz="1400">
              <a:solidFill>
                <a:schemeClr val="dk1"/>
              </a:solidFill>
              <a:latin typeface="Times New Roman"/>
              <a:ea typeface="Times New Roman"/>
              <a:cs typeface="Times New Roman"/>
              <a:sym typeface="Times New Roman"/>
            </a:endParaRPr>
          </a:p>
          <a:p>
            <a:pPr indent="-317500" lvl="0" marL="457200" rtl="0" algn="l">
              <a:spcBef>
                <a:spcPts val="40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Data Cleaning and Data Manipulation.</a:t>
            </a:r>
            <a:endParaRPr sz="1400">
              <a:solidFill>
                <a:schemeClr val="dk1"/>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40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EDA</a:t>
            </a:r>
            <a:endParaRPr sz="1400">
              <a:solidFill>
                <a:schemeClr val="dk1"/>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40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Feature Scaling &amp; Dummy Variables and encoding of the data.</a:t>
            </a:r>
            <a:endParaRPr sz="1400">
              <a:solidFill>
                <a:schemeClr val="dk1"/>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sz="1400">
              <a:solidFill>
                <a:srgbClr val="404040"/>
              </a:solidFill>
              <a:latin typeface="Times New Roman"/>
              <a:ea typeface="Times New Roman"/>
              <a:cs typeface="Times New Roman"/>
              <a:sym typeface="Times New Roman"/>
            </a:endParaRPr>
          </a:p>
          <a:p>
            <a:pPr indent="-317500" lvl="0" marL="457200" rtl="0" algn="l">
              <a:spcBef>
                <a:spcPts val="40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Classification technique: logistic regression used for the model making and prediction.</a:t>
            </a:r>
            <a:endParaRPr sz="1400">
              <a:solidFill>
                <a:schemeClr val="dk1"/>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sz="1400">
              <a:solidFill>
                <a:srgbClr val="404040"/>
              </a:solidFill>
              <a:latin typeface="Times New Roman"/>
              <a:ea typeface="Times New Roman"/>
              <a:cs typeface="Times New Roman"/>
              <a:sym typeface="Times New Roman"/>
            </a:endParaRPr>
          </a:p>
          <a:p>
            <a:pPr indent="-317500" lvl="0" marL="457200" rtl="0" algn="l">
              <a:spcBef>
                <a:spcPts val="40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Validation of the model.</a:t>
            </a:r>
            <a:endParaRPr sz="1400">
              <a:solidFill>
                <a:schemeClr val="dk1"/>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40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Model presentation.</a:t>
            </a:r>
            <a:endParaRPr sz="1400">
              <a:solidFill>
                <a:schemeClr val="dk1"/>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Conclusions and recommendations.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Boxplot after removing outliers (TotalVisits)</a:t>
            </a:r>
            <a:endParaRPr b="1" sz="3000">
              <a:latin typeface="Times New Roman"/>
              <a:ea typeface="Times New Roman"/>
              <a:cs typeface="Times New Roman"/>
              <a:sym typeface="Times New Roman"/>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1282425" y="1152475"/>
            <a:ext cx="6705600" cy="355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Analysis of Numerical Columns</a:t>
            </a:r>
            <a:endParaRPr b="1" sz="3000">
              <a:latin typeface="Times New Roman"/>
              <a:ea typeface="Times New Roman"/>
              <a:cs typeface="Times New Roman"/>
              <a:sym typeface="Times New Roman"/>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147200" y="1305413"/>
            <a:ext cx="6649374" cy="311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Bivariate Analysis of Categorical Columns</a:t>
            </a:r>
            <a:endParaRPr b="1" sz="3000">
              <a:latin typeface="Times New Roman"/>
              <a:ea typeface="Times New Roman"/>
              <a:cs typeface="Times New Roman"/>
              <a:sym typeface="Times New Roman"/>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236050" y="1152475"/>
            <a:ext cx="8596248" cy="4010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Heatmap</a:t>
            </a:r>
            <a:endParaRPr b="1" sz="3000">
              <a:latin typeface="Times New Roman"/>
              <a:ea typeface="Times New Roman"/>
              <a:cs typeface="Times New Roman"/>
              <a:sym typeface="Times New Roman"/>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1110500" y="1152475"/>
            <a:ext cx="6842152"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00">
                <a:latin typeface="Times New Roman"/>
                <a:ea typeface="Times New Roman"/>
                <a:cs typeface="Times New Roman"/>
                <a:sym typeface="Times New Roman"/>
              </a:rPr>
              <a:t>Model Building</a:t>
            </a:r>
            <a:endParaRPr b="1" sz="3000">
              <a:latin typeface="Times New Roman"/>
              <a:ea typeface="Times New Roman"/>
              <a:cs typeface="Times New Roman"/>
              <a:sym typeface="Times New Roman"/>
            </a:endParaRPr>
          </a:p>
        </p:txBody>
      </p:sp>
      <p:sp>
        <p:nvSpPr>
          <p:cNvPr id="111" name="Google Shape;111;p21"/>
          <p:cNvSpPr txBox="1"/>
          <p:nvPr>
            <p:ph idx="1" type="body"/>
          </p:nvPr>
        </p:nvSpPr>
        <p:spPr>
          <a:xfrm>
            <a:off x="311700" y="113225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Splitting the Data into Training and Testing Sets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first basic step for regression is performing a train-test split, we have chosen 70:30 ratio.</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Use RFE for Feature Selection</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Running RFE with 15 variables as output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Building Model by removing the variable whose p-value is greater than 0.05 and VIF value is greater than 5</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Predictions on test data set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