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0" r:id="rId3"/>
    <p:sldId id="261" r:id="rId4"/>
    <p:sldId id="27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162E-099D-4FEC-B96A-AD17209B3CEC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4920-633D-40D0-B34F-C4FDD2300A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054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0775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572-E354-43BB-8183-AC605B8C4552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77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Application doesn’t mean</a:t>
            </a:r>
            <a:r>
              <a:rPr lang="en-NZ" baseline="0" dirty="0"/>
              <a:t> it will be granted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4FA371-F43A-4327-B6DE-C1903325AB3D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5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Application doesn’t mean</a:t>
            </a:r>
            <a:r>
              <a:rPr lang="en-NZ" baseline="0" dirty="0"/>
              <a:t> it will </a:t>
            </a:r>
            <a:r>
              <a:rPr lang="en-NZ" baseline="0"/>
              <a:t>be granted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4FA371-F43A-4327-B6DE-C1903325AB3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1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If you don’t hand what</a:t>
            </a:r>
            <a:r>
              <a:rPr lang="en-NZ" baseline="0" dirty="0"/>
              <a:t> you have done in by the due date and have not obtained an extension, you cannot have a </a:t>
            </a:r>
            <a:r>
              <a:rPr lang="en-NZ" baseline="0" dirty="0" err="1"/>
              <a:t>resit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4FA371-F43A-4327-B6DE-C1903325AB3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If you don’t hand what</a:t>
            </a:r>
            <a:r>
              <a:rPr lang="en-NZ" baseline="0" dirty="0"/>
              <a:t> you have done in by the due date and have not obtained an extension, you cannot have a </a:t>
            </a:r>
            <a:r>
              <a:rPr lang="en-NZ" baseline="0" dirty="0" err="1"/>
              <a:t>resit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4FA371-F43A-4327-B6DE-C1903325AB3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8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59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6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99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8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8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0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970547"/>
            <a:ext cx="10367211" cy="720141"/>
          </a:xfrm>
        </p:spPr>
        <p:txBody>
          <a:bodyPr>
            <a:noAutofit/>
          </a:bodyPr>
          <a:lstStyle>
            <a:lvl1pPr>
              <a:defRPr sz="4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8" y="1825625"/>
            <a:ext cx="10367212" cy="4351338"/>
          </a:xfrm>
        </p:spPr>
        <p:txBody>
          <a:bodyPr/>
          <a:lstStyle>
            <a:lvl2pPr>
              <a:defRPr>
                <a:solidFill>
                  <a:srgbClr val="FF33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8044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8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1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541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595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0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1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31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677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79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7358-FC37-40E7-B358-4148B911C89D}" type="datetimeFigureOut">
              <a:rPr lang="en-NZ" smtClean="0"/>
              <a:t>22/07/2019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957B-2528-498E-9D44-D31746569D18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AAE0-EFD0-4F9C-9B65-CB8DC007326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BCDF-E74D-4D09-82A4-C19E0AE7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154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Welcome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8" y="2701925"/>
            <a:ext cx="10367212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4800" dirty="0">
                <a:solidFill>
                  <a:srgbClr val="FFC000"/>
                </a:solidFill>
              </a:rPr>
              <a:t>COMP.5204 Enterprise</a:t>
            </a:r>
          </a:p>
        </p:txBody>
      </p:sp>
    </p:spTree>
    <p:extLst>
      <p:ext uri="{BB962C8B-B14F-4D97-AF65-F5344CB8AC3E}">
        <p14:creationId xmlns:p14="http://schemas.microsoft.com/office/powerpoint/2010/main" val="36326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0147"/>
            <a:ext cx="10367211" cy="720141"/>
          </a:xfrm>
        </p:spPr>
        <p:txBody>
          <a:bodyPr/>
          <a:lstStyle/>
          <a:p>
            <a:r>
              <a:rPr lang="en-NZ" dirty="0"/>
              <a:t>Cheating &amp; 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284288"/>
            <a:ext cx="11328399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According to our Academic Statute:</a:t>
            </a:r>
          </a:p>
          <a:p>
            <a:pPr marL="541338" indent="-5413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It is expected that all submissions of work for assessment and course work will be the original work of the student. </a:t>
            </a:r>
          </a:p>
          <a:p>
            <a:pPr marL="541338" indent="-5413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Copying, plagiarism or unauthorised collaboration is considered to be dishonest.</a:t>
            </a:r>
          </a:p>
          <a:p>
            <a:pPr marL="541338" indent="-541338">
              <a:lnSpc>
                <a:spcPct val="100000"/>
              </a:lnSpc>
              <a:spcBef>
                <a:spcPts val="0"/>
              </a:spcBef>
            </a:pPr>
            <a:r>
              <a:rPr lang="en-NZ" dirty="0">
                <a:solidFill>
                  <a:srgbClr val="FF0000"/>
                </a:solidFill>
              </a:rPr>
              <a:t>Refer to page 39-40 of the </a:t>
            </a:r>
            <a:r>
              <a:rPr lang="en-US" dirty="0">
                <a:solidFill>
                  <a:srgbClr val="FF0000"/>
                </a:solidFill>
              </a:rPr>
              <a:t>Regulatory Framework for Quality Assurance</a:t>
            </a:r>
            <a:r>
              <a:rPr lang="en-NZ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7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89" y="352361"/>
            <a:ext cx="10367211" cy="720141"/>
          </a:xfrm>
        </p:spPr>
        <p:txBody>
          <a:bodyPr/>
          <a:lstStyle/>
          <a:p>
            <a:r>
              <a:rPr lang="en-NZ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88" y="1297591"/>
            <a:ext cx="10367212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According to the Academic Statute:</a:t>
            </a:r>
          </a:p>
          <a:p>
            <a:pPr marL="541338" indent="-5413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All assessments are to be completed by the due date specified in the course outlines. Work not submitted by the due date will be given a fail grade unless an extension has been granted. 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Extensions will only be granted in exceptional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18232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84" y="442513"/>
            <a:ext cx="10367211" cy="720141"/>
          </a:xfrm>
        </p:spPr>
        <p:txBody>
          <a:bodyPr/>
          <a:lstStyle/>
          <a:p>
            <a:r>
              <a:rPr lang="en-NZ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284" y="1352282"/>
            <a:ext cx="10900612" cy="4824681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Unless there are extraordinary or unforeseeable circumstances, requests for an extension must be made at least five (5) days prior to the due date;</a:t>
            </a:r>
          </a:p>
          <a:p>
            <a:pPr marL="449263" indent="-4492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Students must apply for an extension in writing and negotiate a new submission date with the Program Area Leader</a:t>
            </a:r>
          </a:p>
          <a:p>
            <a:pPr marL="449263" indent="-449263">
              <a:lnSpc>
                <a:spcPct val="100000"/>
              </a:lnSpc>
              <a:spcBef>
                <a:spcPts val="0"/>
              </a:spcBef>
            </a:pPr>
            <a:r>
              <a:rPr lang="en-NZ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Students must provide acceptable documentary evidence to support their application for extension.</a:t>
            </a:r>
          </a:p>
        </p:txBody>
      </p:sp>
    </p:spTree>
    <p:extLst>
      <p:ext uri="{BB962C8B-B14F-4D97-AF65-F5344CB8AC3E}">
        <p14:creationId xmlns:p14="http://schemas.microsoft.com/office/powerpoint/2010/main" val="171302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79" y="481150"/>
            <a:ext cx="10367211" cy="720141"/>
          </a:xfrm>
        </p:spPr>
        <p:txBody>
          <a:bodyPr/>
          <a:lstStyle/>
          <a:p>
            <a:r>
              <a:rPr lang="en-NZ" dirty="0"/>
              <a:t>Re-submission of failed assessment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8" y="1542290"/>
            <a:ext cx="10367212" cy="3274409"/>
          </a:xfrm>
        </p:spPr>
        <p:txBody>
          <a:bodyPr>
            <a:normAutofit fontScale="92500"/>
          </a:bodyPr>
          <a:lstStyle/>
          <a:p>
            <a:pPr marL="449263" indent="-449263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You are entitled to a resubmission of 1 failed assessment item per paper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Resubmission is to be negotiated with the Programme lead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 maximum mark for any re-submission or re-sit of an achievement-based assessment is 50%.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3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532665"/>
            <a:ext cx="10367211" cy="720141"/>
          </a:xfrm>
        </p:spPr>
        <p:txBody>
          <a:bodyPr/>
          <a:lstStyle/>
          <a:p>
            <a:r>
              <a:rPr lang="en-NZ" dirty="0"/>
              <a:t>Resubmissions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Re-submissions will not be available to students who have not submitted an assessment by the due date and time, and who have not first obtained an extension and/or who have not been excused for other reasons.</a:t>
            </a:r>
          </a:p>
        </p:txBody>
      </p:sp>
    </p:spTree>
    <p:extLst>
      <p:ext uri="{BB962C8B-B14F-4D97-AF65-F5344CB8AC3E}">
        <p14:creationId xmlns:p14="http://schemas.microsoft.com/office/powerpoint/2010/main" val="93258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532665"/>
            <a:ext cx="10367211" cy="720141"/>
          </a:xfrm>
        </p:spPr>
        <p:txBody>
          <a:bodyPr/>
          <a:lstStyle/>
          <a:p>
            <a:r>
              <a:rPr lang="en-NZ" dirty="0"/>
              <a:t>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Check on the Information Tech Prog Page on Moodle for more  details</a:t>
            </a:r>
          </a:p>
          <a:p>
            <a:pPr marL="998538" lvl="1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Program Regulations</a:t>
            </a:r>
          </a:p>
          <a:p>
            <a:pPr marL="998538" lvl="1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Student Code of Conduct </a:t>
            </a:r>
          </a:p>
          <a:p>
            <a:pPr marL="998538" lvl="1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Regulatory Framework 2019</a:t>
            </a:r>
          </a:p>
        </p:txBody>
      </p:sp>
    </p:spTree>
    <p:extLst>
      <p:ext uri="{BB962C8B-B14F-4D97-AF65-F5344CB8AC3E}">
        <p14:creationId xmlns:p14="http://schemas.microsoft.com/office/powerpoint/2010/main" val="221587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506907"/>
            <a:ext cx="10367211" cy="720141"/>
          </a:xfrm>
        </p:spPr>
        <p:txBody>
          <a:bodyPr/>
          <a:lstStyle/>
          <a:p>
            <a:r>
              <a:rPr lang="en-NZ" dirty="0"/>
              <a:t>What does all that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7" y="1439259"/>
            <a:ext cx="10367212" cy="4351338"/>
          </a:xfrm>
        </p:spPr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Do your own work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Do not give your work to others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Reference others work/words/quotes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Hand your work in on time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NZ" b="1" i="1" dirty="0">
                <a:solidFill>
                  <a:schemeClr val="bg1">
                    <a:lumMod val="95000"/>
                  </a:schemeClr>
                </a:solidFill>
              </a:rPr>
              <a:t>“I am responsible for my own learning”</a:t>
            </a:r>
          </a:p>
        </p:txBody>
      </p:sp>
    </p:spTree>
    <p:extLst>
      <p:ext uri="{BB962C8B-B14F-4D97-AF65-F5344CB8AC3E}">
        <p14:creationId xmlns:p14="http://schemas.microsoft.com/office/powerpoint/2010/main" val="148430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6" y="146299"/>
            <a:ext cx="10367211" cy="720141"/>
          </a:xfrm>
        </p:spPr>
        <p:txBody>
          <a:bodyPr/>
          <a:lstStyle/>
          <a:p>
            <a:r>
              <a:rPr lang="en-NZ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6" y="866440"/>
            <a:ext cx="11332335" cy="4504050"/>
          </a:xfrm>
        </p:spPr>
        <p:txBody>
          <a:bodyPr>
            <a:noAutofit/>
          </a:bodyPr>
          <a:lstStyle/>
          <a:p>
            <a:pPr marL="541338" indent="-541338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sz="2400" dirty="0">
                <a:solidFill>
                  <a:srgbClr val="FF0000"/>
                </a:solidFill>
              </a:rPr>
              <a:t>You will be recalling how to code using HTML 5 and CSS 3</a:t>
            </a:r>
          </a:p>
          <a:p>
            <a:pPr marL="541338" indent="-541338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sz="2400" dirty="0">
                <a:solidFill>
                  <a:srgbClr val="FF0000"/>
                </a:solidFill>
              </a:rPr>
              <a:t>You will be using a popular content management system</a:t>
            </a:r>
          </a:p>
          <a:p>
            <a:pPr marL="541338" indent="-541338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sz="2400" dirty="0">
                <a:solidFill>
                  <a:srgbClr val="FF0000"/>
                </a:solidFill>
              </a:rPr>
              <a:t>You will be using “Brackets” for the HTML and CSS part of the programme</a:t>
            </a:r>
          </a:p>
          <a:p>
            <a:pPr marL="9017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NZ" sz="2000" dirty="0">
                <a:solidFill>
                  <a:srgbClr val="FF0000"/>
                </a:solidFill>
              </a:rPr>
            </a:br>
            <a:endParaRPr lang="en-N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8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84" y="494029"/>
            <a:ext cx="10367211" cy="720141"/>
          </a:xfrm>
        </p:spPr>
        <p:txBody>
          <a:bodyPr/>
          <a:lstStyle/>
          <a:p>
            <a:r>
              <a:rPr lang="en-NZ" dirty="0"/>
              <a:t>Software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45" y="1336227"/>
            <a:ext cx="10830850" cy="3776685"/>
          </a:xfrm>
        </p:spPr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We will also be using Adobe Suite (Photoshop) to learn some basic graphics editing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3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63" y="597059"/>
            <a:ext cx="10367211" cy="720141"/>
          </a:xfrm>
        </p:spPr>
        <p:txBody>
          <a:bodyPr/>
          <a:lstStyle/>
          <a:p>
            <a:r>
              <a:rPr lang="en-NZ" dirty="0"/>
              <a:t>Software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45" y="1317200"/>
            <a:ext cx="10367212" cy="4351338"/>
          </a:xfrm>
        </p:spPr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You will also be using a content management system (CMS) to create the Assignment/Project 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You will be required to do some hand coding of HTML and/or CSS for some aspects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0519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614947"/>
            <a:ext cx="10367211" cy="720141"/>
          </a:xfrm>
        </p:spPr>
        <p:txBody>
          <a:bodyPr/>
          <a:lstStyle/>
          <a:p>
            <a:r>
              <a:rPr lang="en-NZ" dirty="0"/>
              <a:t>Course Lead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DEE5B-A94C-4775-AEF9-40F81F74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5E5D10-55D7-4FAE-BE3B-8DD04F06907F}"/>
              </a:ext>
            </a:extLst>
          </p:cNvPr>
          <p:cNvSpPr txBox="1">
            <a:spLocks/>
          </p:cNvSpPr>
          <p:nvPr/>
        </p:nvSpPr>
        <p:spPr>
          <a:xfrm>
            <a:off x="898360" y="20060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Doug MacKenzie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I Block – Come to reception.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Phone: (07) 346 8704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doug.mackenzie@waiariki.ac.nz</a:t>
            </a:r>
          </a:p>
        </p:txBody>
      </p:sp>
    </p:spTree>
    <p:extLst>
      <p:ext uri="{BB962C8B-B14F-4D97-AF65-F5344CB8AC3E}">
        <p14:creationId xmlns:p14="http://schemas.microsoft.com/office/powerpoint/2010/main" val="262966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760" y="2564904"/>
            <a:ext cx="3960440" cy="1143000"/>
          </a:xfrm>
        </p:spPr>
        <p:txBody>
          <a:bodyPr/>
          <a:lstStyle/>
          <a:p>
            <a:r>
              <a:rPr lang="en-NZ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764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614947"/>
            <a:ext cx="10367211" cy="720141"/>
          </a:xfrm>
        </p:spPr>
        <p:txBody>
          <a:bodyPr/>
          <a:lstStyle/>
          <a:p>
            <a:r>
              <a:rPr lang="en-NZ" dirty="0"/>
              <a:t>Course Lecturer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8" y="1825625"/>
            <a:ext cx="10367212" cy="3333229"/>
          </a:xfrm>
        </p:spPr>
        <p:txBody>
          <a:bodyPr/>
          <a:lstStyle/>
          <a:p>
            <a:r>
              <a:rPr lang="en-NZ" dirty="0">
                <a:solidFill>
                  <a:srgbClr val="FF0000"/>
                </a:solidFill>
              </a:rPr>
              <a:t>Jacqueline Flores</a:t>
            </a:r>
            <a:br>
              <a:rPr lang="en-NZ" dirty="0">
                <a:solidFill>
                  <a:srgbClr val="FF0000"/>
                </a:solidFill>
              </a:rPr>
            </a:br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Email: Jacqueline.Flores@toiohomai.ac.nz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Office: I block – </a:t>
            </a:r>
            <a:r>
              <a:rPr lang="en-NZ" dirty="0" err="1">
                <a:solidFill>
                  <a:srgbClr val="FF0000"/>
                </a:solidFill>
              </a:rPr>
              <a:t>Mokoia</a:t>
            </a:r>
            <a:r>
              <a:rPr lang="en-NZ" dirty="0">
                <a:solidFill>
                  <a:srgbClr val="FF0000"/>
                </a:solidFill>
              </a:rPr>
              <a:t> Campus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1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57" y="597059"/>
            <a:ext cx="10367211" cy="720141"/>
          </a:xfrm>
        </p:spPr>
        <p:txBody>
          <a:bodyPr/>
          <a:lstStyle/>
          <a:p>
            <a:r>
              <a:rPr lang="en-NZ" dirty="0"/>
              <a:t>Class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kern="0" dirty="0">
                <a:solidFill>
                  <a:srgbClr val="FF0000"/>
                </a:solidFill>
              </a:rPr>
              <a:t>Classes will run Mondays and Tuesdays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kern="0" dirty="0">
                <a:solidFill>
                  <a:srgbClr val="FF0000"/>
                </a:solidFill>
              </a:rPr>
              <a:t>You need to come to both!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kern="0" dirty="0">
                <a:solidFill>
                  <a:srgbClr val="FF0000"/>
                </a:solidFill>
              </a:rPr>
              <a:t>Mondays in N209 (12 noon – 2:00 pm)	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kern="0" dirty="0">
                <a:solidFill>
                  <a:srgbClr val="FF0000"/>
                </a:solidFill>
              </a:rPr>
              <a:t>Tuesdays in N230 (9:00 am – 12:00 noon)	</a:t>
            </a:r>
          </a:p>
          <a:p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8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88" y="526047"/>
            <a:ext cx="10367211" cy="720141"/>
          </a:xfrm>
        </p:spPr>
        <p:txBody>
          <a:bodyPr/>
          <a:lstStyle/>
          <a:p>
            <a:r>
              <a:rPr lang="en-NZ" dirty="0"/>
              <a:t>What we Expect from you as a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888" y="1457325"/>
            <a:ext cx="10367212" cy="4351338"/>
          </a:xfrm>
        </p:spPr>
        <p:txBody>
          <a:bodyPr/>
          <a:lstStyle/>
          <a:p>
            <a:pPr marL="541338" indent="-541338">
              <a:buClr>
                <a:schemeClr val="accent3"/>
              </a:buClr>
              <a:defRPr/>
            </a:pPr>
            <a:r>
              <a:rPr lang="en-NZ" dirty="0">
                <a:solidFill>
                  <a:srgbClr val="FF0000"/>
                </a:solidFill>
              </a:rPr>
              <a:t>Attend all classes</a:t>
            </a:r>
          </a:p>
          <a:p>
            <a:pPr marL="541338" indent="-541338">
              <a:buClr>
                <a:schemeClr val="accent3"/>
              </a:buClr>
              <a:buFont typeface="Courier New" pitchFamily="49" charset="0"/>
              <a:buChar char="o"/>
              <a:defRPr/>
            </a:pPr>
            <a:endParaRPr lang="en-NZ" sz="1200" dirty="0">
              <a:solidFill>
                <a:srgbClr val="FF0000"/>
              </a:solidFill>
            </a:endParaRPr>
          </a:p>
          <a:p>
            <a:pPr marL="541338" indent="-541338">
              <a:buClr>
                <a:schemeClr val="accent3"/>
              </a:buClr>
              <a:defRPr/>
            </a:pPr>
            <a:r>
              <a:rPr lang="en-NZ" dirty="0">
                <a:solidFill>
                  <a:srgbClr val="FF0000"/>
                </a:solidFill>
              </a:rPr>
              <a:t>Attempt all in-class exercises and home work</a:t>
            </a:r>
          </a:p>
          <a:p>
            <a:pPr marL="541338" indent="-541338">
              <a:buClr>
                <a:schemeClr val="accent3"/>
              </a:buClr>
              <a:defRPr/>
            </a:pPr>
            <a:endParaRPr lang="en-NZ" sz="1200" dirty="0">
              <a:solidFill>
                <a:srgbClr val="FF0000"/>
              </a:solidFill>
            </a:endParaRPr>
          </a:p>
          <a:p>
            <a:pPr marL="541338" indent="-541338">
              <a:buClr>
                <a:schemeClr val="accent3"/>
              </a:buClr>
              <a:defRPr/>
            </a:pPr>
            <a:r>
              <a:rPr lang="en-NZ" dirty="0">
                <a:solidFill>
                  <a:srgbClr val="FF0000"/>
                </a:solidFill>
              </a:rPr>
              <a:t>Take an active role in completing all assessments</a:t>
            </a:r>
          </a:p>
          <a:p>
            <a:pPr marL="541338" indent="-541338">
              <a:buClr>
                <a:schemeClr val="accent3"/>
              </a:buClr>
              <a:defRPr/>
            </a:pPr>
            <a:endParaRPr lang="en-NZ" sz="1200" dirty="0">
              <a:solidFill>
                <a:srgbClr val="FF0000"/>
              </a:solidFill>
            </a:endParaRPr>
          </a:p>
          <a:p>
            <a:pPr marL="541338" indent="-541338">
              <a:buClr>
                <a:schemeClr val="accent3"/>
              </a:buClr>
              <a:defRPr/>
            </a:pPr>
            <a:r>
              <a:rPr lang="en-NZ" dirty="0">
                <a:solidFill>
                  <a:srgbClr val="FF0000"/>
                </a:solidFill>
              </a:rPr>
              <a:t>To contact your lecturer if you have subject problems</a:t>
            </a:r>
          </a:p>
          <a:p>
            <a:pPr marL="541338" indent="-541338">
              <a:buClr>
                <a:schemeClr val="accent3"/>
              </a:buClr>
              <a:defRPr/>
            </a:pPr>
            <a:endParaRPr lang="en-NZ" sz="1100" dirty="0">
              <a:solidFill>
                <a:srgbClr val="FF0000"/>
              </a:solidFill>
            </a:endParaRPr>
          </a:p>
          <a:p>
            <a:pPr marL="541338" indent="-541338">
              <a:buClr>
                <a:schemeClr val="accent3"/>
              </a:buClr>
              <a:defRPr/>
            </a:pPr>
            <a:r>
              <a:rPr lang="en-NZ" dirty="0">
                <a:solidFill>
                  <a:srgbClr val="FF0000"/>
                </a:solidFill>
              </a:rPr>
              <a:t>Notify reception (or me) if you are absent by phone or email </a:t>
            </a:r>
          </a:p>
          <a:p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462547"/>
            <a:ext cx="10367211" cy="720141"/>
          </a:xfrm>
        </p:spPr>
        <p:txBody>
          <a:bodyPr/>
          <a:lstStyle/>
          <a:p>
            <a:r>
              <a:rPr lang="en-NZ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Who brought a pen and paper?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How do you remember what we cover?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We are here to help you but...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Your learning is your responsibility</a:t>
            </a:r>
          </a:p>
          <a:p>
            <a:pPr marL="541338" indent="-54133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NZ" dirty="0">
                <a:solidFill>
                  <a:srgbClr val="FF0000"/>
                </a:solidFill>
              </a:rPr>
              <a:t>Time management is also your responsibility</a:t>
            </a:r>
          </a:p>
          <a:p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3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780" y="2857500"/>
            <a:ext cx="3960440" cy="1143000"/>
          </a:xfrm>
        </p:spPr>
        <p:txBody>
          <a:bodyPr/>
          <a:lstStyle/>
          <a:p>
            <a:r>
              <a:rPr lang="en-NZ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3559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88" y="545544"/>
            <a:ext cx="10367211" cy="720141"/>
          </a:xfrm>
        </p:spPr>
        <p:txBody>
          <a:bodyPr/>
          <a:lstStyle/>
          <a:p>
            <a:r>
              <a:rPr lang="en-NZ" dirty="0"/>
              <a:t>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333" y="1265685"/>
            <a:ext cx="9891466" cy="4174995"/>
          </a:xfrm>
        </p:spPr>
        <p:txBody>
          <a:bodyPr>
            <a:noAutofit/>
          </a:bodyPr>
          <a:lstStyle/>
          <a:p>
            <a:pPr marL="720725" indent="-720725">
              <a:spcAft>
                <a:spcPts val="600"/>
              </a:spcAft>
            </a:pPr>
            <a:r>
              <a:rPr lang="en-NZ" sz="2400" dirty="0">
                <a:solidFill>
                  <a:srgbClr val="FF0000"/>
                </a:solidFill>
              </a:rPr>
              <a:t>25% Test 1 </a:t>
            </a:r>
            <a:br>
              <a:rPr lang="en-NZ" sz="2400" dirty="0">
                <a:solidFill>
                  <a:srgbClr val="FF0000"/>
                </a:solidFill>
              </a:rPr>
            </a:br>
            <a:r>
              <a:rPr lang="en-NZ" sz="2400" dirty="0">
                <a:solidFill>
                  <a:srgbClr val="FF0000"/>
                </a:solidFill>
              </a:rPr>
              <a:t>fundamentals of Business structures &amp; functions, Impact of IT on Business and Cultural Awareness</a:t>
            </a:r>
            <a:br>
              <a:rPr lang="en-NZ" sz="2400" dirty="0">
                <a:solidFill>
                  <a:srgbClr val="FF0000"/>
                </a:solidFill>
              </a:rPr>
            </a:br>
            <a:r>
              <a:rPr lang="en-NZ" sz="2400" dirty="0">
                <a:solidFill>
                  <a:srgbClr val="FF0000"/>
                </a:solidFill>
              </a:rPr>
              <a:t>due 20</a:t>
            </a:r>
            <a:r>
              <a:rPr lang="en-NZ" sz="2400" baseline="30000" dirty="0">
                <a:solidFill>
                  <a:srgbClr val="FF0000"/>
                </a:solidFill>
              </a:rPr>
              <a:t>th</a:t>
            </a:r>
            <a:r>
              <a:rPr lang="en-NZ" sz="2400" dirty="0">
                <a:solidFill>
                  <a:srgbClr val="FF0000"/>
                </a:solidFill>
              </a:rPr>
              <a:t> August 2019.</a:t>
            </a:r>
          </a:p>
          <a:p>
            <a:pPr marL="720725" indent="-720725"/>
            <a:r>
              <a:rPr lang="en-NZ" sz="2400" dirty="0">
                <a:solidFill>
                  <a:srgbClr val="FF0000"/>
                </a:solidFill>
              </a:rPr>
              <a:t>15%  Database Test</a:t>
            </a:r>
            <a:br>
              <a:rPr lang="en-NZ" sz="2400" dirty="0">
                <a:solidFill>
                  <a:srgbClr val="FF0000"/>
                </a:solidFill>
              </a:rPr>
            </a:br>
            <a:r>
              <a:rPr lang="en-NZ" sz="2400" dirty="0">
                <a:solidFill>
                  <a:srgbClr val="FF0000"/>
                </a:solidFill>
              </a:rPr>
              <a:t>due 28</a:t>
            </a:r>
            <a:r>
              <a:rPr lang="en-NZ" sz="2400" baseline="30000" dirty="0">
                <a:solidFill>
                  <a:srgbClr val="FF0000"/>
                </a:solidFill>
              </a:rPr>
              <a:t>th</a:t>
            </a:r>
            <a:r>
              <a:rPr lang="en-NZ" sz="2400" dirty="0">
                <a:solidFill>
                  <a:srgbClr val="FF0000"/>
                </a:solidFill>
              </a:rPr>
              <a:t>  October 2019.</a:t>
            </a:r>
          </a:p>
          <a:p>
            <a:pPr marL="720725" indent="-720725"/>
            <a:r>
              <a:rPr lang="en-NZ" sz="2400" dirty="0">
                <a:solidFill>
                  <a:srgbClr val="FF0000"/>
                </a:solidFill>
              </a:rPr>
              <a:t>60% CMS Website Project </a:t>
            </a:r>
            <a:br>
              <a:rPr lang="en-NZ" sz="2400" dirty="0">
                <a:solidFill>
                  <a:srgbClr val="FF0000"/>
                </a:solidFill>
              </a:rPr>
            </a:br>
            <a:r>
              <a:rPr lang="en-NZ" sz="2400" dirty="0">
                <a:solidFill>
                  <a:srgbClr val="FF0000"/>
                </a:solidFill>
              </a:rPr>
              <a:t>Website created for a specific business idea which will be built using a popular CMS.</a:t>
            </a:r>
            <a:br>
              <a:rPr lang="en-NZ" sz="2400" dirty="0">
                <a:solidFill>
                  <a:srgbClr val="FF0000"/>
                </a:solidFill>
              </a:rPr>
            </a:br>
            <a:r>
              <a:rPr lang="en-NZ" sz="2400" dirty="0">
                <a:solidFill>
                  <a:srgbClr val="FF0000"/>
                </a:solidFill>
              </a:rPr>
              <a:t>due 5</a:t>
            </a:r>
            <a:r>
              <a:rPr lang="en-NZ" sz="2400" baseline="30000" dirty="0">
                <a:solidFill>
                  <a:srgbClr val="FF0000"/>
                </a:solidFill>
              </a:rPr>
              <a:t>th</a:t>
            </a:r>
            <a:r>
              <a:rPr lang="en-NZ" sz="2400" dirty="0">
                <a:solidFill>
                  <a:srgbClr val="FF0000"/>
                </a:solidFill>
              </a:rPr>
              <a:t> November 2019 @5pm. </a:t>
            </a:r>
          </a:p>
        </p:txBody>
      </p:sp>
    </p:spTree>
    <p:extLst>
      <p:ext uri="{BB962C8B-B14F-4D97-AF65-F5344CB8AC3E}">
        <p14:creationId xmlns:p14="http://schemas.microsoft.com/office/powerpoint/2010/main" val="74143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3388" y="481150"/>
            <a:ext cx="10367211" cy="720141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Recommended Reading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0615" y="1628801"/>
            <a:ext cx="7023097" cy="3419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b="1" dirty="0">
                <a:solidFill>
                  <a:srgbClr val="FFC000"/>
                </a:solidFill>
              </a:rPr>
              <a:t>Beginning HTML5 and CSS3</a:t>
            </a:r>
          </a:p>
          <a:p>
            <a:pPr marL="0" indent="0">
              <a:buNone/>
            </a:pPr>
            <a:r>
              <a:rPr lang="en-NZ" sz="2400" dirty="0">
                <a:solidFill>
                  <a:srgbClr val="FF0000"/>
                </a:solidFill>
              </a:rPr>
              <a:t>Richard Clark, </a:t>
            </a:r>
            <a:r>
              <a:rPr lang="en-NZ" sz="2400" dirty="0" err="1">
                <a:solidFill>
                  <a:srgbClr val="FF0000"/>
                </a:solidFill>
              </a:rPr>
              <a:t>Oli</a:t>
            </a:r>
            <a:r>
              <a:rPr lang="en-NZ" sz="2400" dirty="0">
                <a:solidFill>
                  <a:srgbClr val="FF0000"/>
                </a:solidFill>
              </a:rPr>
              <a:t> </a:t>
            </a:r>
            <a:r>
              <a:rPr lang="en-NZ" sz="2400" dirty="0" err="1">
                <a:solidFill>
                  <a:srgbClr val="FF0000"/>
                </a:solidFill>
              </a:rPr>
              <a:t>Studholme</a:t>
            </a:r>
            <a:r>
              <a:rPr lang="en-NZ" sz="2400" dirty="0">
                <a:solidFill>
                  <a:srgbClr val="FF0000"/>
                </a:solidFill>
              </a:rPr>
              <a:t>, Christopher Murphy and </a:t>
            </a:r>
            <a:r>
              <a:rPr lang="en-NZ" sz="2400" dirty="0" err="1">
                <a:solidFill>
                  <a:srgbClr val="FF0000"/>
                </a:solidFill>
              </a:rPr>
              <a:t>Divya</a:t>
            </a:r>
            <a:r>
              <a:rPr lang="en-NZ" sz="2400" dirty="0">
                <a:solidFill>
                  <a:srgbClr val="FF0000"/>
                </a:solidFill>
              </a:rPr>
              <a:t> </a:t>
            </a:r>
            <a:r>
              <a:rPr lang="en-NZ" sz="2400" dirty="0" err="1">
                <a:solidFill>
                  <a:srgbClr val="FF0000"/>
                </a:solidFill>
              </a:rPr>
              <a:t>Manian</a:t>
            </a:r>
            <a:endParaRPr lang="en-NZ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NZ" sz="2400" dirty="0">
                <a:solidFill>
                  <a:srgbClr val="FF0000"/>
                </a:solidFill>
              </a:rPr>
              <a:t>APRESS</a:t>
            </a:r>
          </a:p>
          <a:p>
            <a:endParaRPr lang="en-NZ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rgbClr val="FF0000"/>
                </a:solidFill>
                <a:hlinkClick r:id="rId3"/>
              </a:rPr>
              <a:t>http://it-ebooks.info/book/1549/</a:t>
            </a:r>
            <a:endParaRPr lang="en-GB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br>
              <a:rPr lang="en-GB" dirty="0">
                <a:solidFill>
                  <a:srgbClr val="FF0000"/>
                </a:solidFill>
              </a:rPr>
            </a:b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8" y="1628801"/>
            <a:ext cx="3371414" cy="44502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377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4B04BFF-A637-4B76-8E0F-406E8725416E}" vid="{83DD1823-1F10-491B-B010-AABE7C916EA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4B04BFF-A637-4B76-8E0F-406E8725416E}" vid="{EC10E327-CCCB-4B86-BDE7-47955FFD29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Toi_Ohomai_Purple_Widescreen_Template</Template>
  <TotalTime>145</TotalTime>
  <Words>670</Words>
  <Application>Microsoft Office PowerPoint</Application>
  <PresentationFormat>Widescreen</PresentationFormat>
  <Paragraphs>96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Custom Design</vt:lpstr>
      <vt:lpstr>Welcome to…</vt:lpstr>
      <vt:lpstr>Course Lead</vt:lpstr>
      <vt:lpstr>Course Lecturer</vt:lpstr>
      <vt:lpstr>Class Times</vt:lpstr>
      <vt:lpstr>What we Expect from you as a Student</vt:lpstr>
      <vt:lpstr>Classes</vt:lpstr>
      <vt:lpstr>Course Outline</vt:lpstr>
      <vt:lpstr>Assessments</vt:lpstr>
      <vt:lpstr>Recommended Reading</vt:lpstr>
      <vt:lpstr>Cheating &amp; Plagiarism</vt:lpstr>
      <vt:lpstr>Extensions</vt:lpstr>
      <vt:lpstr>Extensions</vt:lpstr>
      <vt:lpstr>Re-submission of failed assessment work</vt:lpstr>
      <vt:lpstr>Resubmissions</vt:lpstr>
      <vt:lpstr>Regulations</vt:lpstr>
      <vt:lpstr>What does all that mean?</vt:lpstr>
      <vt:lpstr>Software</vt:lpstr>
      <vt:lpstr>Software cont.</vt:lpstr>
      <vt:lpstr>Software cont.</vt:lpstr>
      <vt:lpstr>Any Questions?</vt:lpstr>
    </vt:vector>
  </TitlesOfParts>
  <Company>Toi Ohomai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to…</dc:title>
  <cp:lastModifiedBy>JCF</cp:lastModifiedBy>
  <cp:revision>20</cp:revision>
  <dcterms:created xsi:type="dcterms:W3CDTF">2019-02-25T21:29:00Z</dcterms:created>
  <dcterms:modified xsi:type="dcterms:W3CDTF">2019-07-22T11:33:36Z</dcterms:modified>
</cp:coreProperties>
</file>