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28-Jun-24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201028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28-Jun-24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62246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28-Jun-24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21314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28-Jun-24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59382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28-Jun-24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449755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28-Jun-24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00646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28-Jun-24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17837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28-Jun-24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67789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28-Jun-24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20419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28-Jun-24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12967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28-Jun-24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71380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28-Jun-24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7975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28-Jun-24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06335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28-Jun-24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75185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28-Jun-24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54788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28-Jun-24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31405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2AC24A9-CCB6-4F8D-B8DB-C2F3692CFA5A}" type="datetimeFigureOut">
              <a:rPr lang="en-US" smtClean="0"/>
              <a:t>28-Jun-24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56507324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BD1E7-1794-E336-6C76-CC9EEA8E2996}"/>
              </a:ext>
            </a:extLst>
          </p:cNvPr>
          <p:cNvSpPr>
            <a:spLocks noGrp="1"/>
          </p:cNvSpPr>
          <p:nvPr>
            <p:ph type="ctrTitle"/>
          </p:nvPr>
        </p:nvSpPr>
        <p:spPr>
          <a:xfrm>
            <a:off x="1327355" y="481782"/>
            <a:ext cx="7718323" cy="3844716"/>
          </a:xfrm>
        </p:spPr>
        <p:txBody>
          <a:bodyPr anchor="b">
            <a:normAutofit/>
          </a:bodyPr>
          <a:lstStyle/>
          <a:p>
            <a:pPr algn="l"/>
            <a:r>
              <a:rPr lang="en-US" sz="7200" dirty="0">
                <a:solidFill>
                  <a:schemeClr val="tx1"/>
                </a:solidFill>
              </a:rPr>
              <a:t>Hotel</a:t>
            </a:r>
            <a:br>
              <a:rPr lang="en-US" sz="7200" dirty="0">
                <a:solidFill>
                  <a:schemeClr val="tx1"/>
                </a:solidFill>
              </a:rPr>
            </a:br>
            <a:r>
              <a:rPr lang="en-US" sz="7200" dirty="0">
                <a:solidFill>
                  <a:schemeClr val="tx1"/>
                </a:solidFill>
              </a:rPr>
              <a:t>Reservation</a:t>
            </a:r>
            <a:br>
              <a:rPr lang="en-US" sz="7200" dirty="0">
                <a:solidFill>
                  <a:schemeClr val="tx1"/>
                </a:solidFill>
              </a:rPr>
            </a:br>
            <a:r>
              <a:rPr lang="en-US" sz="7200" dirty="0">
                <a:solidFill>
                  <a:schemeClr val="tx1"/>
                </a:solidFill>
              </a:rPr>
              <a:t>SQL Analysis</a:t>
            </a:r>
          </a:p>
        </p:txBody>
      </p:sp>
      <p:sp>
        <p:nvSpPr>
          <p:cNvPr id="3" name="Subtitle 2">
            <a:extLst>
              <a:ext uri="{FF2B5EF4-FFF2-40B4-BE49-F238E27FC236}">
                <a16:creationId xmlns:a16="http://schemas.microsoft.com/office/drawing/2014/main" id="{691979C6-C831-1244-DFBC-4385480E3473}"/>
              </a:ext>
            </a:extLst>
          </p:cNvPr>
          <p:cNvSpPr>
            <a:spLocks noGrp="1"/>
          </p:cNvSpPr>
          <p:nvPr>
            <p:ph type="subTitle" idx="1"/>
          </p:nvPr>
        </p:nvSpPr>
        <p:spPr>
          <a:xfrm>
            <a:off x="1585451" y="4950283"/>
            <a:ext cx="4023360" cy="1208141"/>
          </a:xfrm>
        </p:spPr>
        <p:txBody>
          <a:bodyPr>
            <a:normAutofit/>
          </a:bodyPr>
          <a:lstStyle/>
          <a:p>
            <a:pPr algn="ctr"/>
            <a:r>
              <a:rPr lang="en-US" sz="2000" dirty="0" err="1">
                <a:solidFill>
                  <a:schemeClr val="tx1"/>
                </a:solidFill>
              </a:rPr>
              <a:t>Mentorness</a:t>
            </a:r>
            <a:r>
              <a:rPr lang="en-US" sz="2000" dirty="0"/>
              <a:t> </a:t>
            </a:r>
            <a:r>
              <a:rPr lang="en-US" sz="2000" dirty="0">
                <a:solidFill>
                  <a:schemeClr val="tx1"/>
                </a:solidFill>
              </a:rPr>
              <a:t>DATA ANALYST INTERN</a:t>
            </a:r>
          </a:p>
          <a:p>
            <a:pPr algn="ctr"/>
            <a:r>
              <a:rPr lang="en-US" sz="2000" dirty="0">
                <a:solidFill>
                  <a:schemeClr val="tx1"/>
                </a:solidFill>
              </a:rPr>
              <a:t>Virginia Mamdouh</a:t>
            </a:r>
          </a:p>
        </p:txBody>
      </p:sp>
    </p:spTree>
    <p:extLst>
      <p:ext uri="{BB962C8B-B14F-4D97-AF65-F5344CB8AC3E}">
        <p14:creationId xmlns:p14="http://schemas.microsoft.com/office/powerpoint/2010/main" val="3076884873"/>
      </p:ext>
    </p:extLst>
  </p:cSld>
  <p:clrMapOvr>
    <a:masterClrMapping/>
  </p:clrMapOvr>
  <mc:AlternateContent xmlns:mc="http://schemas.openxmlformats.org/markup-compatibility/2006">
    <mc:Choice xmlns:p14="http://schemas.microsoft.com/office/powerpoint/2010/main" Requires="p14">
      <p:transition spd="slow" p14:dur="2000" advTm="2863"/>
    </mc:Choice>
    <mc:Fallback>
      <p:transition spd="slow" advTm="286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61EF9C-76C1-1C79-EE02-95A0FEE679BB}"/>
              </a:ext>
            </a:extLst>
          </p:cNvPr>
          <p:cNvSpPr>
            <a:spLocks noGrp="1"/>
          </p:cNvSpPr>
          <p:nvPr>
            <p:ph idx="1"/>
          </p:nvPr>
        </p:nvSpPr>
        <p:spPr>
          <a:xfrm>
            <a:off x="731957" y="693454"/>
            <a:ext cx="10728085" cy="716071"/>
          </a:xfrm>
        </p:spPr>
        <p:txBody>
          <a:bodyPr>
            <a:normAutofit/>
          </a:bodyPr>
          <a:lstStyle/>
          <a:p>
            <a:pPr marL="0" indent="0">
              <a:buNone/>
            </a:pPr>
            <a:r>
              <a:rPr lang="en-US" sz="2400" dirty="0"/>
              <a:t>5</a:t>
            </a:r>
            <a:r>
              <a:rPr lang="en-US" sz="2400" baseline="30000" dirty="0"/>
              <a:t>th</a:t>
            </a:r>
            <a:r>
              <a:rPr lang="en-US" sz="2400" dirty="0"/>
              <a:t> question is, what is the most commonly booked room type?</a:t>
            </a:r>
          </a:p>
          <a:p>
            <a:pPr marL="0" indent="0">
              <a:buNone/>
            </a:pPr>
            <a:endParaRPr lang="en-US" sz="2400" dirty="0"/>
          </a:p>
          <a:p>
            <a:endParaRPr lang="en-US" sz="2000" dirty="0"/>
          </a:p>
        </p:txBody>
      </p:sp>
      <p:pic>
        <p:nvPicPr>
          <p:cNvPr id="5" name="Picture 4" descr="A screenshot of a computer&#10;&#10;Description automatically generated">
            <a:extLst>
              <a:ext uri="{FF2B5EF4-FFF2-40B4-BE49-F238E27FC236}">
                <a16:creationId xmlns:a16="http://schemas.microsoft.com/office/drawing/2014/main" id="{3A713DB2-D21D-8D1D-184A-ED723F47B3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919" y="1409525"/>
            <a:ext cx="4900085" cy="1920406"/>
          </a:xfrm>
          <a:prstGeom prst="rect">
            <a:avLst/>
          </a:prstGeom>
          <a:ln>
            <a:noFill/>
          </a:ln>
          <a:effectLst>
            <a:outerShdw blurRad="292100" dist="139700" dir="2700000" algn="tl" rotWithShape="0">
              <a:srgbClr val="333333">
                <a:alpha val="65000"/>
              </a:srgbClr>
            </a:outerShdw>
          </a:effectLst>
        </p:spPr>
      </p:pic>
      <p:pic>
        <p:nvPicPr>
          <p:cNvPr id="7" name="Picture 6" descr="A screenshot of a computer&#10;&#10;Description automatically generated">
            <a:extLst>
              <a:ext uri="{FF2B5EF4-FFF2-40B4-BE49-F238E27FC236}">
                <a16:creationId xmlns:a16="http://schemas.microsoft.com/office/drawing/2014/main" id="{FEC26231-04F8-CAC1-6BA0-A8734CE690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3312" y="1211387"/>
            <a:ext cx="3506730" cy="21185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2701F641-0191-C0BE-8450-72E7646E7694}"/>
              </a:ext>
            </a:extLst>
          </p:cNvPr>
          <p:cNvSpPr txBox="1"/>
          <p:nvPr/>
        </p:nvSpPr>
        <p:spPr>
          <a:xfrm>
            <a:off x="5987845" y="1631064"/>
            <a:ext cx="1818968" cy="923330"/>
          </a:xfrm>
          <a:prstGeom prst="rect">
            <a:avLst/>
          </a:prstGeom>
          <a:noFill/>
        </p:spPr>
        <p:txBody>
          <a:bodyPr wrap="square" rtlCol="0">
            <a:spAutoFit/>
          </a:bodyPr>
          <a:lstStyle/>
          <a:p>
            <a:r>
              <a:rPr lang="en-US" dirty="0"/>
              <a:t>Most room type reserved is </a:t>
            </a:r>
            <a:r>
              <a:rPr lang="en-US" b="1" i="1" dirty="0"/>
              <a:t>room_type_1</a:t>
            </a:r>
          </a:p>
        </p:txBody>
      </p:sp>
      <p:sp>
        <p:nvSpPr>
          <p:cNvPr id="11" name="TextBox 10">
            <a:extLst>
              <a:ext uri="{FF2B5EF4-FFF2-40B4-BE49-F238E27FC236}">
                <a16:creationId xmlns:a16="http://schemas.microsoft.com/office/drawing/2014/main" id="{D67E0EDD-8B62-5336-67CE-7F9F9050CCB2}"/>
              </a:ext>
            </a:extLst>
          </p:cNvPr>
          <p:cNvSpPr txBox="1"/>
          <p:nvPr/>
        </p:nvSpPr>
        <p:spPr>
          <a:xfrm>
            <a:off x="731957" y="3528070"/>
            <a:ext cx="8760542" cy="461665"/>
          </a:xfrm>
          <a:prstGeom prst="rect">
            <a:avLst/>
          </a:prstGeom>
          <a:noFill/>
        </p:spPr>
        <p:txBody>
          <a:bodyPr wrap="square" rtlCol="0">
            <a:spAutoFit/>
          </a:bodyPr>
          <a:lstStyle/>
          <a:p>
            <a:pPr marL="0" indent="0">
              <a:buNone/>
            </a:pPr>
            <a:r>
              <a:rPr lang="en-US" sz="2400" dirty="0"/>
              <a:t>6</a:t>
            </a:r>
            <a:r>
              <a:rPr lang="en-US" sz="2400" baseline="30000" dirty="0"/>
              <a:t>th</a:t>
            </a:r>
            <a:r>
              <a:rPr lang="en-US" sz="2400" dirty="0"/>
              <a:t> question is, How many reservations fall on a weekend?</a:t>
            </a:r>
          </a:p>
        </p:txBody>
      </p:sp>
      <p:pic>
        <p:nvPicPr>
          <p:cNvPr id="13" name="Picture 12" descr="A close up of words&#10;&#10;Description automatically generated">
            <a:extLst>
              <a:ext uri="{FF2B5EF4-FFF2-40B4-BE49-F238E27FC236}">
                <a16:creationId xmlns:a16="http://schemas.microsoft.com/office/drawing/2014/main" id="{741E2B50-E376-01D7-BE95-A00B83B7DB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383" y="4232979"/>
            <a:ext cx="7121617" cy="1104996"/>
          </a:xfrm>
          <a:prstGeom prst="rect">
            <a:avLst/>
          </a:prstGeom>
          <a:ln>
            <a:noFill/>
          </a:ln>
          <a:effectLst>
            <a:outerShdw blurRad="292100" dist="139700" dir="2700000" algn="tl" rotWithShape="0">
              <a:srgbClr val="333333">
                <a:alpha val="65000"/>
              </a:srgbClr>
            </a:outerShdw>
          </a:effectLst>
        </p:spPr>
      </p:pic>
      <p:pic>
        <p:nvPicPr>
          <p:cNvPr id="15" name="Picture 14" descr="A screenshot of a computer&#10;&#10;Description automatically generated">
            <a:extLst>
              <a:ext uri="{FF2B5EF4-FFF2-40B4-BE49-F238E27FC236}">
                <a16:creationId xmlns:a16="http://schemas.microsoft.com/office/drawing/2014/main" id="{2902E307-853E-67ED-FD43-F3FC35BB87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06813" y="4303607"/>
            <a:ext cx="2644878" cy="15231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 name="TextBox 15">
            <a:extLst>
              <a:ext uri="{FF2B5EF4-FFF2-40B4-BE49-F238E27FC236}">
                <a16:creationId xmlns:a16="http://schemas.microsoft.com/office/drawing/2014/main" id="{33F0CD2E-EAF0-E03C-CF66-1F7198BAE4CE}"/>
              </a:ext>
            </a:extLst>
          </p:cNvPr>
          <p:cNvSpPr txBox="1"/>
          <p:nvPr/>
        </p:nvSpPr>
        <p:spPr>
          <a:xfrm>
            <a:off x="2634061" y="5646613"/>
            <a:ext cx="5319251" cy="369332"/>
          </a:xfrm>
          <a:prstGeom prst="rect">
            <a:avLst/>
          </a:prstGeom>
          <a:noFill/>
        </p:spPr>
        <p:txBody>
          <a:bodyPr wrap="square" rtlCol="0">
            <a:spAutoFit/>
          </a:bodyPr>
          <a:lstStyle/>
          <a:p>
            <a:r>
              <a:rPr lang="en-US" dirty="0"/>
              <a:t>There are 383 reservations fall on a weekend</a:t>
            </a:r>
          </a:p>
        </p:txBody>
      </p:sp>
    </p:spTree>
    <p:extLst>
      <p:ext uri="{BB962C8B-B14F-4D97-AF65-F5344CB8AC3E}">
        <p14:creationId xmlns:p14="http://schemas.microsoft.com/office/powerpoint/2010/main" val="2167499835"/>
      </p:ext>
    </p:extLst>
  </p:cSld>
  <p:clrMapOvr>
    <a:masterClrMapping/>
  </p:clrMapOvr>
  <mc:AlternateContent xmlns:mc="http://schemas.openxmlformats.org/markup-compatibility/2006">
    <mc:Choice xmlns:p14="http://schemas.microsoft.com/office/powerpoint/2010/main" Requires="p14">
      <p:transition spd="slow" p14:dur="2000" advTm="11187"/>
    </mc:Choice>
    <mc:Fallback>
      <p:transition spd="slow" advTm="1118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8985A9-9A2F-C177-E305-E4D021ECC184}"/>
              </a:ext>
            </a:extLst>
          </p:cNvPr>
          <p:cNvSpPr>
            <a:spLocks noGrp="1"/>
          </p:cNvSpPr>
          <p:nvPr>
            <p:ph idx="1"/>
          </p:nvPr>
        </p:nvSpPr>
        <p:spPr>
          <a:xfrm>
            <a:off x="470855" y="540775"/>
            <a:ext cx="10492111" cy="991326"/>
          </a:xfrm>
        </p:spPr>
        <p:txBody>
          <a:bodyPr>
            <a:normAutofit/>
          </a:bodyPr>
          <a:lstStyle/>
          <a:p>
            <a:pPr marL="0" indent="0">
              <a:buNone/>
            </a:pPr>
            <a:r>
              <a:rPr lang="en-US" sz="2400" dirty="0"/>
              <a:t>7</a:t>
            </a:r>
            <a:r>
              <a:rPr lang="en-US" sz="2400" baseline="30000" dirty="0"/>
              <a:t>th</a:t>
            </a:r>
            <a:r>
              <a:rPr lang="en-US" sz="2400" dirty="0"/>
              <a:t> Question, what is the highest and lowest lead time for </a:t>
            </a:r>
          </a:p>
          <a:p>
            <a:pPr marL="0" indent="0">
              <a:buNone/>
            </a:pPr>
            <a:r>
              <a:rPr lang="en-US" sz="2400" dirty="0"/>
              <a:t>reservations?</a:t>
            </a:r>
          </a:p>
          <a:p>
            <a:endParaRPr lang="en-US" sz="2400" dirty="0"/>
          </a:p>
        </p:txBody>
      </p:sp>
      <p:pic>
        <p:nvPicPr>
          <p:cNvPr id="5" name="Picture 4" descr="A group of words on a white background&#10;&#10;Description automatically generated">
            <a:extLst>
              <a:ext uri="{FF2B5EF4-FFF2-40B4-BE49-F238E27FC236}">
                <a16:creationId xmlns:a16="http://schemas.microsoft.com/office/drawing/2014/main" id="{E3294B2A-E577-E0DD-08D6-1381AB0D5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252" y="1617936"/>
            <a:ext cx="6561389" cy="1425063"/>
          </a:xfrm>
          <a:prstGeom prst="rect">
            <a:avLst/>
          </a:prstGeom>
          <a:ln>
            <a:noFill/>
          </a:ln>
          <a:effectLst>
            <a:outerShdw blurRad="292100" dist="139700" dir="2700000" algn="tl" rotWithShape="0">
              <a:srgbClr val="333333">
                <a:alpha val="65000"/>
              </a:srgbClr>
            </a:outerShdw>
          </a:effectLst>
        </p:spPr>
      </p:pic>
      <p:pic>
        <p:nvPicPr>
          <p:cNvPr id="7" name="Picture 6" descr="A screenshot of a computer&#10;&#10;Description automatically generated">
            <a:extLst>
              <a:ext uri="{FF2B5EF4-FFF2-40B4-BE49-F238E27FC236}">
                <a16:creationId xmlns:a16="http://schemas.microsoft.com/office/drawing/2014/main" id="{0352CCFB-CA49-6E88-6D70-4ADBE32DA1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0845" y="558599"/>
            <a:ext cx="2637230" cy="2171738"/>
          </a:xfrm>
          <a:prstGeom prst="rect">
            <a:avLst/>
          </a:prstGeom>
        </p:spPr>
      </p:pic>
      <p:sp>
        <p:nvSpPr>
          <p:cNvPr id="9" name="TextBox 8">
            <a:extLst>
              <a:ext uri="{FF2B5EF4-FFF2-40B4-BE49-F238E27FC236}">
                <a16:creationId xmlns:a16="http://schemas.microsoft.com/office/drawing/2014/main" id="{3027DD7F-13DA-B376-37BD-AAB6CBBB77BB}"/>
              </a:ext>
            </a:extLst>
          </p:cNvPr>
          <p:cNvSpPr txBox="1"/>
          <p:nvPr/>
        </p:nvSpPr>
        <p:spPr>
          <a:xfrm>
            <a:off x="7328066" y="1339636"/>
            <a:ext cx="1264354" cy="1477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Min lead </a:t>
            </a:r>
          </a:p>
          <a:p>
            <a:r>
              <a:rPr lang="en-US" dirty="0"/>
              <a:t>time is 0</a:t>
            </a:r>
            <a:br>
              <a:rPr lang="en-US" dirty="0"/>
            </a:br>
            <a:r>
              <a:rPr lang="en-US" dirty="0"/>
              <a:t>Max lead </a:t>
            </a:r>
          </a:p>
          <a:p>
            <a:r>
              <a:rPr lang="en-US" dirty="0"/>
              <a:t>Time is 433</a:t>
            </a:r>
          </a:p>
        </p:txBody>
      </p:sp>
      <p:sp>
        <p:nvSpPr>
          <p:cNvPr id="10" name="TextBox 9">
            <a:extLst>
              <a:ext uri="{FF2B5EF4-FFF2-40B4-BE49-F238E27FC236}">
                <a16:creationId xmlns:a16="http://schemas.microsoft.com/office/drawing/2014/main" id="{7E2A6653-03AF-DDC0-FE2E-6A5455F3733A}"/>
              </a:ext>
            </a:extLst>
          </p:cNvPr>
          <p:cNvSpPr txBox="1"/>
          <p:nvPr/>
        </p:nvSpPr>
        <p:spPr>
          <a:xfrm>
            <a:off x="656575" y="3285361"/>
            <a:ext cx="9260869" cy="830997"/>
          </a:xfrm>
          <a:prstGeom prst="rect">
            <a:avLst/>
          </a:prstGeom>
          <a:noFill/>
        </p:spPr>
        <p:txBody>
          <a:bodyPr wrap="none" rtlCol="0">
            <a:spAutoFit/>
          </a:bodyPr>
          <a:lstStyle/>
          <a:p>
            <a:r>
              <a:rPr lang="en-US" sz="2400" dirty="0"/>
              <a:t>8</a:t>
            </a:r>
            <a:r>
              <a:rPr lang="en-US" sz="2400" baseline="30000" dirty="0"/>
              <a:t>th</a:t>
            </a:r>
            <a:r>
              <a:rPr lang="en-US" sz="2400" dirty="0"/>
              <a:t> Question, What is the most common market segment type for </a:t>
            </a:r>
          </a:p>
          <a:p>
            <a:r>
              <a:rPr lang="en-US" sz="2400" dirty="0"/>
              <a:t>reservations?</a:t>
            </a:r>
          </a:p>
        </p:txBody>
      </p:sp>
      <p:pic>
        <p:nvPicPr>
          <p:cNvPr id="12" name="Picture 11" descr="A screen shot of a computer code&#10;&#10;Description automatically generated">
            <a:extLst>
              <a:ext uri="{FF2B5EF4-FFF2-40B4-BE49-F238E27FC236}">
                <a16:creationId xmlns:a16="http://schemas.microsoft.com/office/drawing/2014/main" id="{305A124A-228B-56EC-F8A5-5A400F552E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252" y="4116358"/>
            <a:ext cx="6843353" cy="1851820"/>
          </a:xfrm>
          <a:prstGeom prst="rect">
            <a:avLst/>
          </a:prstGeom>
          <a:ln>
            <a:noFill/>
          </a:ln>
          <a:effectLst>
            <a:outerShdw blurRad="292100" dist="139700" dir="2700000" algn="tl" rotWithShape="0">
              <a:srgbClr val="333333">
                <a:alpha val="65000"/>
              </a:srgbClr>
            </a:outerShdw>
          </a:effectLst>
        </p:spPr>
      </p:pic>
      <p:pic>
        <p:nvPicPr>
          <p:cNvPr id="14" name="Picture 13" descr="A screenshot of a computer&#10;&#10;Description automatically generated">
            <a:extLst>
              <a:ext uri="{FF2B5EF4-FFF2-40B4-BE49-F238E27FC236}">
                <a16:creationId xmlns:a16="http://schemas.microsoft.com/office/drawing/2014/main" id="{79EFC7E8-40F9-1AB2-1C54-B65762F7D8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4596" y="4825483"/>
            <a:ext cx="3292125" cy="1844200"/>
          </a:xfrm>
          <a:prstGeom prst="rect">
            <a:avLst/>
          </a:prstGeom>
          <a:ln>
            <a:noFill/>
          </a:ln>
          <a:effectLst>
            <a:outerShdw blurRad="292100" dist="139700" dir="2700000" algn="tl" rotWithShape="0">
              <a:srgbClr val="333333">
                <a:alpha val="65000"/>
              </a:srgbClr>
            </a:outerShdw>
          </a:effectLst>
        </p:spPr>
      </p:pic>
      <p:sp>
        <p:nvSpPr>
          <p:cNvPr id="15" name="TextBox 14">
            <a:extLst>
              <a:ext uri="{FF2B5EF4-FFF2-40B4-BE49-F238E27FC236}">
                <a16:creationId xmlns:a16="http://schemas.microsoft.com/office/drawing/2014/main" id="{AEA221E9-129A-8E19-2240-B703B8768533}"/>
              </a:ext>
            </a:extLst>
          </p:cNvPr>
          <p:cNvSpPr txBox="1"/>
          <p:nvPr/>
        </p:nvSpPr>
        <p:spPr>
          <a:xfrm>
            <a:off x="7499928" y="3748052"/>
            <a:ext cx="2763105"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The most common market segment type is online with 518 records</a:t>
            </a:r>
          </a:p>
        </p:txBody>
      </p:sp>
    </p:spTree>
    <p:extLst>
      <p:ext uri="{BB962C8B-B14F-4D97-AF65-F5344CB8AC3E}">
        <p14:creationId xmlns:p14="http://schemas.microsoft.com/office/powerpoint/2010/main" val="2142346363"/>
      </p:ext>
    </p:extLst>
  </p:cSld>
  <p:clrMapOvr>
    <a:masterClrMapping/>
  </p:clrMapOvr>
  <mc:AlternateContent xmlns:mc="http://schemas.openxmlformats.org/markup-compatibility/2006">
    <mc:Choice xmlns:p14="http://schemas.microsoft.com/office/powerpoint/2010/main" Requires="p14">
      <p:transition spd="slow" p14:dur="2000" advTm="10444"/>
    </mc:Choice>
    <mc:Fallback>
      <p:transition spd="slow" advTm="1044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674F4E-5B5C-F128-3BCA-6E3D44063D29}"/>
              </a:ext>
            </a:extLst>
          </p:cNvPr>
          <p:cNvSpPr>
            <a:spLocks noGrp="1"/>
          </p:cNvSpPr>
          <p:nvPr>
            <p:ph idx="1"/>
          </p:nvPr>
        </p:nvSpPr>
        <p:spPr>
          <a:xfrm>
            <a:off x="598675" y="410447"/>
            <a:ext cx="7326126" cy="730095"/>
          </a:xfrm>
        </p:spPr>
        <p:txBody>
          <a:bodyPr>
            <a:normAutofit fontScale="85000" lnSpcReduction="20000"/>
          </a:bodyPr>
          <a:lstStyle/>
          <a:p>
            <a:pPr marL="0" indent="0">
              <a:buNone/>
            </a:pPr>
            <a:r>
              <a:rPr lang="en-US" sz="2400" dirty="0"/>
              <a:t>9</a:t>
            </a:r>
            <a:r>
              <a:rPr lang="en-US" sz="2400" baseline="30000" dirty="0"/>
              <a:t>th</a:t>
            </a:r>
            <a:r>
              <a:rPr lang="en-US" sz="2400" dirty="0"/>
              <a:t> Question, how many reservations have a booking status </a:t>
            </a:r>
          </a:p>
          <a:p>
            <a:pPr marL="0" indent="0">
              <a:buNone/>
            </a:pPr>
            <a:r>
              <a:rPr lang="en-US" sz="2400" dirty="0"/>
              <a:t>of "Confirmed"?</a:t>
            </a:r>
          </a:p>
        </p:txBody>
      </p:sp>
      <p:pic>
        <p:nvPicPr>
          <p:cNvPr id="5" name="Picture 4" descr="A close-up of text&#10;&#10;Description automatically generated">
            <a:extLst>
              <a:ext uri="{FF2B5EF4-FFF2-40B4-BE49-F238E27FC236}">
                <a16:creationId xmlns:a16="http://schemas.microsoft.com/office/drawing/2014/main" id="{C4CB5E46-333E-3B33-DFDB-CF1FA67259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506" y="1166300"/>
            <a:ext cx="6746042" cy="1143099"/>
          </a:xfrm>
          <a:prstGeom prst="rect">
            <a:avLst/>
          </a:prstGeom>
          <a:ln>
            <a:noFill/>
          </a:ln>
          <a:effectLst>
            <a:outerShdw blurRad="292100" dist="139700" dir="2700000" algn="tl" rotWithShape="0">
              <a:srgbClr val="333333">
                <a:alpha val="65000"/>
              </a:srgbClr>
            </a:outerShdw>
          </a:effectLst>
        </p:spPr>
      </p:pic>
      <p:pic>
        <p:nvPicPr>
          <p:cNvPr id="7" name="Picture 6" descr="A screenshot of a computer&#10;&#10;Description automatically generated">
            <a:extLst>
              <a:ext uri="{FF2B5EF4-FFF2-40B4-BE49-F238E27FC236}">
                <a16:creationId xmlns:a16="http://schemas.microsoft.com/office/drawing/2014/main" id="{BE01628C-B7DD-8F58-96DF-F09D8477AA18}"/>
              </a:ext>
            </a:extLst>
          </p:cNvPr>
          <p:cNvPicPr>
            <a:picLocks noChangeAspect="1"/>
          </p:cNvPicPr>
          <p:nvPr/>
        </p:nvPicPr>
        <p:blipFill rotWithShape="1">
          <a:blip r:embed="rId3">
            <a:extLst>
              <a:ext uri="{28A0092B-C50C-407E-A947-70E740481C1C}">
                <a14:useLocalDpi xmlns:a14="http://schemas.microsoft.com/office/drawing/2010/main" val="0"/>
              </a:ext>
            </a:extLst>
          </a:blip>
          <a:srcRect r="15439"/>
          <a:stretch/>
        </p:blipFill>
        <p:spPr>
          <a:xfrm>
            <a:off x="7924801" y="861722"/>
            <a:ext cx="2723534" cy="1958520"/>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E6287AAA-A4EC-2C0D-13C3-C969D3326968}"/>
              </a:ext>
            </a:extLst>
          </p:cNvPr>
          <p:cNvSpPr txBox="1"/>
          <p:nvPr/>
        </p:nvSpPr>
        <p:spPr>
          <a:xfrm>
            <a:off x="2659304" y="2564096"/>
            <a:ext cx="4070949"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Confirmed </a:t>
            </a:r>
            <a:r>
              <a:rPr lang="en-US" dirty="0" err="1"/>
              <a:t>reservtions</a:t>
            </a:r>
            <a:r>
              <a:rPr lang="en-US" dirty="0"/>
              <a:t> are 493 record</a:t>
            </a:r>
          </a:p>
        </p:txBody>
      </p:sp>
      <p:sp>
        <p:nvSpPr>
          <p:cNvPr id="9" name="Content Placeholder 2">
            <a:extLst>
              <a:ext uri="{FF2B5EF4-FFF2-40B4-BE49-F238E27FC236}">
                <a16:creationId xmlns:a16="http://schemas.microsoft.com/office/drawing/2014/main" id="{6A72D28D-2ABE-0511-28C0-1C949C91433F}"/>
              </a:ext>
            </a:extLst>
          </p:cNvPr>
          <p:cNvSpPr txBox="1">
            <a:spLocks/>
          </p:cNvSpPr>
          <p:nvPr/>
        </p:nvSpPr>
        <p:spPr>
          <a:xfrm>
            <a:off x="598674" y="3259605"/>
            <a:ext cx="8771467" cy="730095"/>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400" dirty="0"/>
              <a:t>10</a:t>
            </a:r>
            <a:r>
              <a:rPr lang="en-US" sz="2400" baseline="30000" dirty="0"/>
              <a:t>th</a:t>
            </a:r>
            <a:r>
              <a:rPr lang="en-US" sz="2400" dirty="0"/>
              <a:t> Question, what is the total number of adults and children across all reservations?</a:t>
            </a:r>
          </a:p>
        </p:txBody>
      </p:sp>
      <p:pic>
        <p:nvPicPr>
          <p:cNvPr id="11" name="Picture 10" descr="A close-up of a computer code&#10;&#10;Description automatically generated">
            <a:extLst>
              <a:ext uri="{FF2B5EF4-FFF2-40B4-BE49-F238E27FC236}">
                <a16:creationId xmlns:a16="http://schemas.microsoft.com/office/drawing/2014/main" id="{6CCAEBBD-69F4-DB90-2A45-11D2A171E4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674" y="4064407"/>
            <a:ext cx="8192210" cy="1257409"/>
          </a:xfrm>
          <a:prstGeom prst="rect">
            <a:avLst/>
          </a:prstGeom>
          <a:ln>
            <a:noFill/>
          </a:ln>
          <a:effectLst>
            <a:outerShdw blurRad="292100" dist="139700" dir="2700000" algn="tl" rotWithShape="0">
              <a:srgbClr val="333333">
                <a:alpha val="65000"/>
              </a:srgbClr>
            </a:outerShdw>
          </a:effectLst>
        </p:spPr>
      </p:pic>
      <p:pic>
        <p:nvPicPr>
          <p:cNvPr id="13" name="Picture 12" descr="A screenshot of a computer&#10;&#10;Description automatically generated">
            <a:extLst>
              <a:ext uri="{FF2B5EF4-FFF2-40B4-BE49-F238E27FC236}">
                <a16:creationId xmlns:a16="http://schemas.microsoft.com/office/drawing/2014/main" id="{798F8B6B-47CD-3911-AB5E-EAA0290728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6074" y="4645790"/>
            <a:ext cx="4140474" cy="1801763"/>
          </a:xfrm>
          <a:prstGeom prst="rect">
            <a:avLst/>
          </a:prstGeom>
          <a:ln>
            <a:noFill/>
          </a:ln>
          <a:effectLst>
            <a:outerShdw blurRad="292100" dist="139700" dir="2700000" algn="tl" rotWithShape="0">
              <a:srgbClr val="333333">
                <a:alpha val="65000"/>
              </a:srgbClr>
            </a:outerShdw>
          </a:effectLst>
        </p:spPr>
      </p:pic>
      <p:sp>
        <p:nvSpPr>
          <p:cNvPr id="14" name="TextBox 13">
            <a:extLst>
              <a:ext uri="{FF2B5EF4-FFF2-40B4-BE49-F238E27FC236}">
                <a16:creationId xmlns:a16="http://schemas.microsoft.com/office/drawing/2014/main" id="{612DAD56-5A79-30AD-3957-8FCAE830762B}"/>
              </a:ext>
            </a:extLst>
          </p:cNvPr>
          <p:cNvSpPr txBox="1"/>
          <p:nvPr/>
        </p:nvSpPr>
        <p:spPr>
          <a:xfrm>
            <a:off x="1923650" y="5670858"/>
            <a:ext cx="333661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Total adults are 1316</a:t>
            </a:r>
            <a:br>
              <a:rPr lang="en-US" dirty="0"/>
            </a:br>
            <a:r>
              <a:rPr lang="en-US" dirty="0"/>
              <a:t>Total Children are 69 only</a:t>
            </a:r>
          </a:p>
        </p:txBody>
      </p:sp>
    </p:spTree>
    <p:extLst>
      <p:ext uri="{BB962C8B-B14F-4D97-AF65-F5344CB8AC3E}">
        <p14:creationId xmlns:p14="http://schemas.microsoft.com/office/powerpoint/2010/main" val="899710841"/>
      </p:ext>
    </p:extLst>
  </p:cSld>
  <p:clrMapOvr>
    <a:masterClrMapping/>
  </p:clrMapOvr>
  <mc:AlternateContent xmlns:mc="http://schemas.openxmlformats.org/markup-compatibility/2006">
    <mc:Choice xmlns:p14="http://schemas.microsoft.com/office/powerpoint/2010/main" Requires="p14">
      <p:transition spd="slow" p14:dur="2000" advTm="14374"/>
    </mc:Choice>
    <mc:Fallback>
      <p:transition spd="slow" advTm="14374"/>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005035-4AE3-CE5C-245E-1E73C5F08B37}"/>
              </a:ext>
            </a:extLst>
          </p:cNvPr>
          <p:cNvSpPr>
            <a:spLocks noGrp="1"/>
          </p:cNvSpPr>
          <p:nvPr>
            <p:ph idx="1"/>
          </p:nvPr>
        </p:nvSpPr>
        <p:spPr>
          <a:xfrm>
            <a:off x="677334" y="344130"/>
            <a:ext cx="8840292" cy="924232"/>
          </a:xfrm>
        </p:spPr>
        <p:txBody>
          <a:bodyPr>
            <a:normAutofit/>
          </a:bodyPr>
          <a:lstStyle/>
          <a:p>
            <a:pPr marL="0" indent="0">
              <a:buNone/>
            </a:pPr>
            <a:r>
              <a:rPr lang="en-US" sz="2400" dirty="0"/>
              <a:t>11</a:t>
            </a:r>
            <a:r>
              <a:rPr lang="en-US" sz="2400" baseline="30000" dirty="0"/>
              <a:t>th</a:t>
            </a:r>
            <a:r>
              <a:rPr lang="en-US" sz="2400" dirty="0"/>
              <a:t> Question, what is the average number of weekend nights for reservations involving children?</a:t>
            </a:r>
          </a:p>
        </p:txBody>
      </p:sp>
      <p:pic>
        <p:nvPicPr>
          <p:cNvPr id="5" name="Picture 4" descr="A close-up of a computer screen&#10;&#10;Description automatically generated">
            <a:extLst>
              <a:ext uri="{FF2B5EF4-FFF2-40B4-BE49-F238E27FC236}">
                <a16:creationId xmlns:a16="http://schemas.microsoft.com/office/drawing/2014/main" id="{C1F53F17-DAB5-9D22-BAEB-32FF0759DE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650" y="1344163"/>
            <a:ext cx="7887383" cy="11430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14CEDB82-F738-397B-D863-367082B6CE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6491" y="1178292"/>
            <a:ext cx="2157637" cy="14748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65EBD21F-BE91-FA36-DF65-2FE8B2FC1EA2}"/>
              </a:ext>
            </a:extLst>
          </p:cNvPr>
          <p:cNvSpPr txBox="1"/>
          <p:nvPr/>
        </p:nvSpPr>
        <p:spPr>
          <a:xfrm>
            <a:off x="1341175" y="2487262"/>
            <a:ext cx="6561476"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Average nr of weekend nights with children's reservations is 1</a:t>
            </a:r>
          </a:p>
        </p:txBody>
      </p:sp>
      <p:sp>
        <p:nvSpPr>
          <p:cNvPr id="9" name="Content Placeholder 2">
            <a:extLst>
              <a:ext uri="{FF2B5EF4-FFF2-40B4-BE49-F238E27FC236}">
                <a16:creationId xmlns:a16="http://schemas.microsoft.com/office/drawing/2014/main" id="{D49E8D1E-A8E3-82ED-C560-938A4510B58E}"/>
              </a:ext>
            </a:extLst>
          </p:cNvPr>
          <p:cNvSpPr txBox="1">
            <a:spLocks/>
          </p:cNvSpPr>
          <p:nvPr/>
        </p:nvSpPr>
        <p:spPr>
          <a:xfrm>
            <a:off x="677334" y="3279059"/>
            <a:ext cx="9322072" cy="9242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400" dirty="0"/>
              <a:t>12</a:t>
            </a:r>
            <a:r>
              <a:rPr lang="en-US" sz="2400" baseline="30000" dirty="0"/>
              <a:t>th</a:t>
            </a:r>
            <a:r>
              <a:rPr lang="en-US" sz="2400" dirty="0"/>
              <a:t> Question, how many reservations were made in each month of the year?</a:t>
            </a:r>
          </a:p>
        </p:txBody>
      </p:sp>
      <p:pic>
        <p:nvPicPr>
          <p:cNvPr id="11" name="Picture 10" descr="A close-up of a computer code&#10;&#10;Description automatically generated">
            <a:extLst>
              <a:ext uri="{FF2B5EF4-FFF2-40B4-BE49-F238E27FC236}">
                <a16:creationId xmlns:a16="http://schemas.microsoft.com/office/drawing/2014/main" id="{F714D84E-A2BC-B3C5-790F-FD345A0EE2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650" y="4185050"/>
            <a:ext cx="7856901" cy="16917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descr="A screenshot of a computer&#10;&#10;Description automatically generated">
            <a:extLst>
              <a:ext uri="{FF2B5EF4-FFF2-40B4-BE49-F238E27FC236}">
                <a16:creationId xmlns:a16="http://schemas.microsoft.com/office/drawing/2014/main" id="{40347D66-30B0-97BA-7505-8A03FA02DA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58525" y="3783964"/>
            <a:ext cx="2573568" cy="27299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5" name="TextBox 14">
            <a:extLst>
              <a:ext uri="{FF2B5EF4-FFF2-40B4-BE49-F238E27FC236}">
                <a16:creationId xmlns:a16="http://schemas.microsoft.com/office/drawing/2014/main" id="{9CC19164-A653-EB7E-8E9E-F6455D360BF5}"/>
              </a:ext>
            </a:extLst>
          </p:cNvPr>
          <p:cNvSpPr txBox="1"/>
          <p:nvPr/>
        </p:nvSpPr>
        <p:spPr>
          <a:xfrm>
            <a:off x="3938999" y="5716413"/>
            <a:ext cx="4314001"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Each month with its reservation records</a:t>
            </a:r>
          </a:p>
        </p:txBody>
      </p:sp>
    </p:spTree>
    <p:extLst>
      <p:ext uri="{BB962C8B-B14F-4D97-AF65-F5344CB8AC3E}">
        <p14:creationId xmlns:p14="http://schemas.microsoft.com/office/powerpoint/2010/main" val="3304890576"/>
      </p:ext>
    </p:extLst>
  </p:cSld>
  <p:clrMapOvr>
    <a:masterClrMapping/>
  </p:clrMapOvr>
  <mc:AlternateContent xmlns:mc="http://schemas.openxmlformats.org/markup-compatibility/2006">
    <mc:Choice xmlns:p14="http://schemas.microsoft.com/office/powerpoint/2010/main" Requires="p14">
      <p:transition spd="slow" p14:dur="2000" advTm="16167"/>
    </mc:Choice>
    <mc:Fallback>
      <p:transition spd="slow" advTm="16167"/>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BD005B0-2565-80BD-F2FA-05743FD83B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141" y="1941874"/>
            <a:ext cx="9929720" cy="1013548"/>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4FAD0345-83BF-F863-90C4-92C2C29D3DB3}"/>
              </a:ext>
            </a:extLst>
          </p:cNvPr>
          <p:cNvPicPr>
            <a:picLocks noChangeAspect="1"/>
          </p:cNvPicPr>
          <p:nvPr/>
        </p:nvPicPr>
        <p:blipFill>
          <a:blip r:embed="rId3"/>
          <a:stretch>
            <a:fillRect/>
          </a:stretch>
        </p:blipFill>
        <p:spPr>
          <a:xfrm>
            <a:off x="5510001" y="3248100"/>
            <a:ext cx="4951712" cy="3053924"/>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72816E00-F0B3-143B-5714-76643F59F305}"/>
              </a:ext>
            </a:extLst>
          </p:cNvPr>
          <p:cNvSpPr txBox="1"/>
          <p:nvPr/>
        </p:nvSpPr>
        <p:spPr>
          <a:xfrm>
            <a:off x="1524001" y="3902579"/>
            <a:ext cx="3775587" cy="87248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en-US" dirty="0"/>
              <a:t>Each room type has its average reservations every night</a:t>
            </a:r>
          </a:p>
        </p:txBody>
      </p:sp>
      <p:sp>
        <p:nvSpPr>
          <p:cNvPr id="9" name="Content Placeholder 2">
            <a:extLst>
              <a:ext uri="{FF2B5EF4-FFF2-40B4-BE49-F238E27FC236}">
                <a16:creationId xmlns:a16="http://schemas.microsoft.com/office/drawing/2014/main" id="{822A296A-0BFD-0014-EB4B-6EB62346978A}"/>
              </a:ext>
            </a:extLst>
          </p:cNvPr>
          <p:cNvSpPr txBox="1">
            <a:spLocks/>
          </p:cNvSpPr>
          <p:nvPr/>
        </p:nvSpPr>
        <p:spPr>
          <a:xfrm>
            <a:off x="1034799" y="691557"/>
            <a:ext cx="9351571" cy="95623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400" dirty="0"/>
              <a:t>13</a:t>
            </a:r>
            <a:r>
              <a:rPr lang="en-US" sz="2400" baseline="30000" dirty="0"/>
              <a:t>th</a:t>
            </a:r>
            <a:r>
              <a:rPr lang="en-US" sz="2400" dirty="0"/>
              <a:t> Question, What is the average number of nights (both weekend and weekday) spent by guests for each room type?</a:t>
            </a:r>
          </a:p>
        </p:txBody>
      </p:sp>
    </p:spTree>
    <p:extLst>
      <p:ext uri="{BB962C8B-B14F-4D97-AF65-F5344CB8AC3E}">
        <p14:creationId xmlns:p14="http://schemas.microsoft.com/office/powerpoint/2010/main" val="789913422"/>
      </p:ext>
    </p:extLst>
  </p:cSld>
  <p:clrMapOvr>
    <a:masterClrMapping/>
  </p:clrMapOvr>
  <mc:AlternateContent xmlns:mc="http://schemas.openxmlformats.org/markup-compatibility/2006">
    <mc:Choice xmlns:p14="http://schemas.microsoft.com/office/powerpoint/2010/main" Requires="p14">
      <p:transition spd="slow" p14:dur="2000" advTm="7903"/>
    </mc:Choice>
    <mc:Fallback>
      <p:transition spd="slow" advTm="790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10;&#10;Description automatically generated">
            <a:extLst>
              <a:ext uri="{FF2B5EF4-FFF2-40B4-BE49-F238E27FC236}">
                <a16:creationId xmlns:a16="http://schemas.microsoft.com/office/drawing/2014/main" id="{0AB558E7-A280-37F6-DCD3-73C5D19872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0140" y="3921942"/>
            <a:ext cx="5595460" cy="26650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Content Placeholder 2">
            <a:extLst>
              <a:ext uri="{FF2B5EF4-FFF2-40B4-BE49-F238E27FC236}">
                <a16:creationId xmlns:a16="http://schemas.microsoft.com/office/drawing/2014/main" id="{9577447D-0D1D-27B4-4440-712168012F51}"/>
              </a:ext>
            </a:extLst>
          </p:cNvPr>
          <p:cNvSpPr txBox="1">
            <a:spLocks/>
          </p:cNvSpPr>
          <p:nvPr/>
        </p:nvSpPr>
        <p:spPr>
          <a:xfrm>
            <a:off x="299882" y="338520"/>
            <a:ext cx="9351571" cy="956236"/>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400" dirty="0"/>
              <a:t>14</a:t>
            </a:r>
            <a:r>
              <a:rPr lang="en-US" sz="2400" baseline="30000" dirty="0"/>
              <a:t>th</a:t>
            </a:r>
            <a:r>
              <a:rPr lang="en-US" sz="2400" dirty="0"/>
              <a:t> Question, For reservations involving children, what is the most common room type, and what is the average price for that room type?</a:t>
            </a:r>
          </a:p>
        </p:txBody>
      </p:sp>
      <p:pic>
        <p:nvPicPr>
          <p:cNvPr id="8" name="Picture 7">
            <a:extLst>
              <a:ext uri="{FF2B5EF4-FFF2-40B4-BE49-F238E27FC236}">
                <a16:creationId xmlns:a16="http://schemas.microsoft.com/office/drawing/2014/main" id="{7ED293C1-4A50-3A57-8801-2A25CE19B5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5756" y="1196434"/>
            <a:ext cx="5253702" cy="25884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4C6E731C-8AA9-02F6-13AE-2551AE781566}"/>
              </a:ext>
            </a:extLst>
          </p:cNvPr>
          <p:cNvSpPr txBox="1"/>
          <p:nvPr/>
        </p:nvSpPr>
        <p:spPr>
          <a:xfrm>
            <a:off x="6941575" y="1751115"/>
            <a:ext cx="2566219" cy="253447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en-US" dirty="0"/>
              <a:t>Most common room type with children’s reservations</a:t>
            </a:r>
          </a:p>
          <a:p>
            <a:pPr>
              <a:lnSpc>
                <a:spcPct val="150000"/>
              </a:lnSpc>
            </a:pPr>
            <a:r>
              <a:rPr lang="en-US" dirty="0"/>
              <a:t>is room type 1</a:t>
            </a:r>
            <a:br>
              <a:rPr lang="en-US" dirty="0"/>
            </a:br>
            <a:r>
              <a:rPr lang="en-US" dirty="0"/>
              <a:t>with average price of 123.123</a:t>
            </a:r>
          </a:p>
        </p:txBody>
      </p:sp>
    </p:spTree>
    <p:extLst>
      <p:ext uri="{BB962C8B-B14F-4D97-AF65-F5344CB8AC3E}">
        <p14:creationId xmlns:p14="http://schemas.microsoft.com/office/powerpoint/2010/main" val="2891211650"/>
      </p:ext>
    </p:extLst>
  </p:cSld>
  <p:clrMapOvr>
    <a:masterClrMapping/>
  </p:clrMapOvr>
  <mc:AlternateContent xmlns:mc="http://schemas.openxmlformats.org/markup-compatibility/2006">
    <mc:Choice xmlns:p14="http://schemas.microsoft.com/office/powerpoint/2010/main" Requires="p14">
      <p:transition spd="slow" p14:dur="2000" advTm="10330"/>
    </mc:Choice>
    <mc:Fallback>
      <p:transition spd="slow" advTm="1033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C57776-E7C8-2726-6AB4-CD5715B1EEC8}"/>
              </a:ext>
            </a:extLst>
          </p:cNvPr>
          <p:cNvSpPr>
            <a:spLocks noGrp="1"/>
          </p:cNvSpPr>
          <p:nvPr>
            <p:ph idx="1"/>
          </p:nvPr>
        </p:nvSpPr>
        <p:spPr>
          <a:xfrm>
            <a:off x="539681" y="528434"/>
            <a:ext cx="9410563" cy="3880773"/>
          </a:xfrm>
        </p:spPr>
        <p:txBody>
          <a:bodyPr>
            <a:normAutofit/>
          </a:bodyPr>
          <a:lstStyle/>
          <a:p>
            <a:pPr marL="0" indent="0">
              <a:buNone/>
            </a:pPr>
            <a:r>
              <a:rPr lang="en-US" sz="2400" dirty="0"/>
              <a:t>15</a:t>
            </a:r>
            <a:r>
              <a:rPr lang="en-US" sz="2400" baseline="30000" dirty="0"/>
              <a:t>th</a:t>
            </a:r>
            <a:r>
              <a:rPr lang="en-US" sz="2400" dirty="0"/>
              <a:t> and last question..</a:t>
            </a:r>
          </a:p>
          <a:p>
            <a:pPr marL="0" indent="0">
              <a:buNone/>
            </a:pPr>
            <a:r>
              <a:rPr lang="en-US" sz="2400" dirty="0"/>
              <a:t>Find the market segment type that generates the highest average price per room.</a:t>
            </a:r>
          </a:p>
        </p:txBody>
      </p:sp>
      <p:pic>
        <p:nvPicPr>
          <p:cNvPr id="5" name="Picture 4" descr="A screenshot of a computer&#10;&#10;Description automatically generated">
            <a:extLst>
              <a:ext uri="{FF2B5EF4-FFF2-40B4-BE49-F238E27FC236}">
                <a16:creationId xmlns:a16="http://schemas.microsoft.com/office/drawing/2014/main" id="{C3F51D10-9726-A9B2-0B42-68CFF9661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595" y="3922612"/>
            <a:ext cx="4453542" cy="2246478"/>
          </a:xfrm>
          <a:prstGeom prst="rect">
            <a:avLst/>
          </a:prstGeom>
          <a:ln>
            <a:noFill/>
          </a:ln>
          <a:effectLst>
            <a:outerShdw blurRad="292100" dist="139700" dir="2700000" algn="tl" rotWithShape="0">
              <a:srgbClr val="333333">
                <a:alpha val="65000"/>
              </a:srgbClr>
            </a:outerShdw>
          </a:effectLst>
        </p:spPr>
      </p:pic>
      <p:pic>
        <p:nvPicPr>
          <p:cNvPr id="7" name="Picture 6" descr="A screenshot of a computer&#10;&#10;Description automatically generated">
            <a:extLst>
              <a:ext uri="{FF2B5EF4-FFF2-40B4-BE49-F238E27FC236}">
                <a16:creationId xmlns:a16="http://schemas.microsoft.com/office/drawing/2014/main" id="{7CA1EA07-E05E-0DE1-3ACF-57C3B3B91B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232" y="1939826"/>
            <a:ext cx="8428450" cy="1798476"/>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D85F779D-6A75-399F-4612-B97E775AB13E}"/>
              </a:ext>
            </a:extLst>
          </p:cNvPr>
          <p:cNvSpPr txBox="1"/>
          <p:nvPr/>
        </p:nvSpPr>
        <p:spPr>
          <a:xfrm>
            <a:off x="5757051" y="4205167"/>
            <a:ext cx="3412631" cy="1477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The market segment that generates the max average price per room is the Online segment</a:t>
            </a:r>
          </a:p>
          <a:p>
            <a:endParaRPr lang="en-US" dirty="0"/>
          </a:p>
        </p:txBody>
      </p:sp>
    </p:spTree>
    <p:extLst>
      <p:ext uri="{BB962C8B-B14F-4D97-AF65-F5344CB8AC3E}">
        <p14:creationId xmlns:p14="http://schemas.microsoft.com/office/powerpoint/2010/main" val="1362775995"/>
      </p:ext>
    </p:extLst>
  </p:cSld>
  <p:clrMapOvr>
    <a:masterClrMapping/>
  </p:clrMapOvr>
  <mc:AlternateContent xmlns:mc="http://schemas.openxmlformats.org/markup-compatibility/2006">
    <mc:Choice xmlns:p14="http://schemas.microsoft.com/office/powerpoint/2010/main" Requires="p14">
      <p:transition spd="slow" p14:dur="2000" advTm="11033"/>
    </mc:Choice>
    <mc:Fallback>
      <p:transition spd="slow" advTm="11033"/>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onfetti">
            <a:extLst>
              <a:ext uri="{FF2B5EF4-FFF2-40B4-BE49-F238E27FC236}">
                <a16:creationId xmlns:a16="http://schemas.microsoft.com/office/drawing/2014/main" id="{F21C6A77-1028-6150-EFA0-CB1A8892828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27356" y="1131994"/>
            <a:ext cx="9262856" cy="4590386"/>
          </a:xfrm>
          <a:prstGeom prst="rect">
            <a:avLst/>
          </a:prstGeom>
        </p:spPr>
      </p:pic>
      <p:sp>
        <p:nvSpPr>
          <p:cNvPr id="6" name="TextBox 5">
            <a:extLst>
              <a:ext uri="{FF2B5EF4-FFF2-40B4-BE49-F238E27FC236}">
                <a16:creationId xmlns:a16="http://schemas.microsoft.com/office/drawing/2014/main" id="{B3EDEFDD-2141-44C3-FB00-0FFA355255E9}"/>
              </a:ext>
            </a:extLst>
          </p:cNvPr>
          <p:cNvSpPr txBox="1"/>
          <p:nvPr/>
        </p:nvSpPr>
        <p:spPr>
          <a:xfrm>
            <a:off x="1366457" y="1508427"/>
            <a:ext cx="9293767" cy="3416320"/>
          </a:xfrm>
          <a:prstGeom prst="rect">
            <a:avLst/>
          </a:prstGeom>
          <a:noFill/>
        </p:spPr>
        <p:txBody>
          <a:bodyPr wrap="square" rtlCol="0">
            <a:spAutoFit/>
          </a:bodyPr>
          <a:lstStyle/>
          <a:p>
            <a:pPr algn="ctr"/>
            <a:r>
              <a:rPr lang="en-US" sz="5400" b="1" dirty="0">
                <a:ln w="22225">
                  <a:solidFill>
                    <a:schemeClr val="accent2"/>
                  </a:solidFill>
                  <a:prstDash val="solid"/>
                </a:ln>
                <a:solidFill>
                  <a:schemeClr val="accent2">
                    <a:lumMod val="40000"/>
                    <a:lumOff val="60000"/>
                  </a:schemeClr>
                </a:solidFill>
              </a:rPr>
              <a:t>THAT WAS IT </a:t>
            </a:r>
          </a:p>
          <a:p>
            <a:pPr algn="ctr"/>
            <a:endParaRPr lang="en-US" sz="5400" b="1" dirty="0">
              <a:ln w="22225">
                <a:solidFill>
                  <a:schemeClr val="accent2"/>
                </a:solidFill>
                <a:prstDash val="solid"/>
              </a:ln>
              <a:solidFill>
                <a:schemeClr val="accent2">
                  <a:lumMod val="40000"/>
                  <a:lumOff val="60000"/>
                </a:schemeClr>
              </a:solidFill>
            </a:endParaRPr>
          </a:p>
          <a:p>
            <a:pPr algn="ctr"/>
            <a:endParaRPr lang="en-US" sz="5400" b="1" dirty="0">
              <a:ln w="22225">
                <a:solidFill>
                  <a:schemeClr val="accent2"/>
                </a:solidFill>
                <a:prstDash val="solid"/>
              </a:ln>
              <a:solidFill>
                <a:schemeClr val="accent2">
                  <a:lumMod val="40000"/>
                  <a:lumOff val="60000"/>
                </a:schemeClr>
              </a:solidFill>
            </a:endParaRPr>
          </a:p>
          <a:p>
            <a:pPr algn="ctr"/>
            <a:r>
              <a:rPr lang="en-US" sz="5400" b="1" dirty="0">
                <a:ln w="22225">
                  <a:solidFill>
                    <a:schemeClr val="accent2"/>
                  </a:solidFill>
                  <a:prstDash val="solid"/>
                </a:ln>
                <a:solidFill>
                  <a:schemeClr val="accent2">
                    <a:lumMod val="40000"/>
                    <a:lumOff val="60000"/>
                  </a:schemeClr>
                </a:solidFill>
              </a:rPr>
              <a:t>THANK YOU FOR YOUR TIME</a:t>
            </a:r>
            <a:endParaRPr lang="en-US" sz="40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807992090"/>
      </p:ext>
    </p:extLst>
  </p:cSld>
  <p:clrMapOvr>
    <a:masterClrMapping/>
  </p:clrMapOvr>
  <mc:AlternateContent xmlns:mc="http://schemas.openxmlformats.org/markup-compatibility/2006">
    <mc:Choice xmlns:p14="http://schemas.microsoft.com/office/powerpoint/2010/main" Requires="p14">
      <p:transition spd="slow" p14:dur="2000" advTm="6504"/>
    </mc:Choice>
    <mc:Fallback>
      <p:transition spd="slow" advTm="650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96B8D-8CD1-7C01-8D24-0FBB9C6416C7}"/>
              </a:ext>
            </a:extLst>
          </p:cNvPr>
          <p:cNvSpPr>
            <a:spLocks noGrp="1"/>
          </p:cNvSpPr>
          <p:nvPr>
            <p:ph type="title"/>
          </p:nvPr>
        </p:nvSpPr>
        <p:spPr/>
        <p:txBody>
          <a:bodyPr>
            <a:normAutofit/>
          </a:bodyPr>
          <a:lstStyle/>
          <a:p>
            <a:r>
              <a:rPr lang="en-US" sz="4400" dirty="0"/>
              <a:t>Overview</a:t>
            </a:r>
          </a:p>
        </p:txBody>
      </p:sp>
      <p:sp>
        <p:nvSpPr>
          <p:cNvPr id="3" name="Content Placeholder 2">
            <a:extLst>
              <a:ext uri="{FF2B5EF4-FFF2-40B4-BE49-F238E27FC236}">
                <a16:creationId xmlns:a16="http://schemas.microsoft.com/office/drawing/2014/main" id="{89AABE4D-1E19-FB3A-FF20-FBECA46EA1BB}"/>
              </a:ext>
            </a:extLst>
          </p:cNvPr>
          <p:cNvSpPr>
            <a:spLocks noGrp="1"/>
          </p:cNvSpPr>
          <p:nvPr>
            <p:ph idx="1"/>
          </p:nvPr>
        </p:nvSpPr>
        <p:spPr/>
        <p:txBody>
          <a:bodyPr>
            <a:noAutofit/>
          </a:bodyPr>
          <a:lstStyle/>
          <a:p>
            <a:r>
              <a:rPr lang="en-US" sz="2500" dirty="0"/>
              <a:t>The hotel industry relies on data to make informed decisions and provide a better guest experience. In this internship, you will work with a hotel reservation dataset to gain insights into guest preferences, booking trends, and other key factors that impact the hotel's operations. You will use SQL to query and analyze the data, as well as answer specific questions about the dataset.</a:t>
            </a:r>
          </a:p>
        </p:txBody>
      </p:sp>
    </p:spTree>
    <p:extLst>
      <p:ext uri="{BB962C8B-B14F-4D97-AF65-F5344CB8AC3E}">
        <p14:creationId xmlns:p14="http://schemas.microsoft.com/office/powerpoint/2010/main" val="2825491892"/>
      </p:ext>
    </p:extLst>
  </p:cSld>
  <p:clrMapOvr>
    <a:masterClrMapping/>
  </p:clrMapOvr>
  <mc:AlternateContent xmlns:mc="http://schemas.openxmlformats.org/markup-compatibility/2006">
    <mc:Choice xmlns:p14="http://schemas.microsoft.com/office/powerpoint/2010/main" Requires="p14">
      <p:transition spd="slow" p14:dur="2000" advTm="7961"/>
    </mc:Choice>
    <mc:Fallback>
      <p:transition spd="slow" advTm="796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760B0-2DBE-571E-EBFA-C2BF19FB985A}"/>
              </a:ext>
            </a:extLst>
          </p:cNvPr>
          <p:cNvSpPr>
            <a:spLocks noGrp="1"/>
          </p:cNvSpPr>
          <p:nvPr>
            <p:ph type="title"/>
          </p:nvPr>
        </p:nvSpPr>
        <p:spPr>
          <a:xfrm>
            <a:off x="480689" y="314632"/>
            <a:ext cx="8596668" cy="835742"/>
          </a:xfrm>
        </p:spPr>
        <p:txBody>
          <a:bodyPr>
            <a:normAutofit/>
          </a:bodyPr>
          <a:lstStyle/>
          <a:p>
            <a:r>
              <a:rPr lang="en-US" sz="4000" dirty="0"/>
              <a:t>Dataset Overview:</a:t>
            </a:r>
          </a:p>
        </p:txBody>
      </p:sp>
      <p:sp>
        <p:nvSpPr>
          <p:cNvPr id="3" name="Content Placeholder 2">
            <a:extLst>
              <a:ext uri="{FF2B5EF4-FFF2-40B4-BE49-F238E27FC236}">
                <a16:creationId xmlns:a16="http://schemas.microsoft.com/office/drawing/2014/main" id="{13426F4D-213E-C119-47C3-72C06ECAC06A}"/>
              </a:ext>
            </a:extLst>
          </p:cNvPr>
          <p:cNvSpPr>
            <a:spLocks noGrp="1"/>
          </p:cNvSpPr>
          <p:nvPr>
            <p:ph idx="1"/>
          </p:nvPr>
        </p:nvSpPr>
        <p:spPr>
          <a:xfrm>
            <a:off x="480689" y="1474838"/>
            <a:ext cx="10649427" cy="4911213"/>
          </a:xfrm>
        </p:spPr>
        <p:txBody>
          <a:bodyPr>
            <a:normAutofit/>
          </a:bodyPr>
          <a:lstStyle/>
          <a:p>
            <a:r>
              <a:rPr lang="en-US" dirty="0" err="1"/>
              <a:t>Booking_ID</a:t>
            </a:r>
            <a:r>
              <a:rPr lang="en-US" dirty="0"/>
              <a:t>:				A unique identifier for each hotel reservation.</a:t>
            </a:r>
          </a:p>
          <a:p>
            <a:r>
              <a:rPr lang="en-US" dirty="0" err="1"/>
              <a:t>no_of_adults</a:t>
            </a:r>
            <a:r>
              <a:rPr lang="en-US" dirty="0"/>
              <a:t>:	 			The number of adults in the reservation.</a:t>
            </a:r>
          </a:p>
          <a:p>
            <a:r>
              <a:rPr lang="en-US" dirty="0" err="1"/>
              <a:t>no_of_children</a:t>
            </a:r>
            <a:r>
              <a:rPr lang="en-US" dirty="0"/>
              <a:t>:			The number of children in the reservation. </a:t>
            </a:r>
          </a:p>
          <a:p>
            <a:r>
              <a:rPr lang="en-US" dirty="0" err="1"/>
              <a:t>no_of_weekend_nights</a:t>
            </a:r>
            <a:r>
              <a:rPr lang="en-US" dirty="0"/>
              <a:t>:	The number of nights in the reservation that fall on weekends. </a:t>
            </a:r>
          </a:p>
          <a:p>
            <a:r>
              <a:rPr lang="en-US" dirty="0" err="1"/>
              <a:t>no_of_week_nights</a:t>
            </a:r>
            <a:r>
              <a:rPr lang="en-US" dirty="0"/>
              <a:t>:		The number of nights in the reservation that fall on weekdays.</a:t>
            </a:r>
          </a:p>
          <a:p>
            <a:r>
              <a:rPr lang="en-US" dirty="0" err="1"/>
              <a:t>type_of_meal_plan</a:t>
            </a:r>
            <a:r>
              <a:rPr lang="en-US" dirty="0"/>
              <a:t>:		The meal plan chosen by the guests. </a:t>
            </a:r>
          </a:p>
          <a:p>
            <a:r>
              <a:rPr lang="en-US" dirty="0" err="1"/>
              <a:t>room_type_reserved</a:t>
            </a:r>
            <a:r>
              <a:rPr lang="en-US" dirty="0"/>
              <a:t>:		The type of room reserved by the guests.</a:t>
            </a:r>
          </a:p>
          <a:p>
            <a:r>
              <a:rPr lang="en-US" dirty="0" err="1"/>
              <a:t>lead_time</a:t>
            </a:r>
            <a:r>
              <a:rPr lang="en-US" dirty="0"/>
              <a:t>:				The number of days between booking and arrival.</a:t>
            </a:r>
          </a:p>
          <a:p>
            <a:r>
              <a:rPr lang="en-US" dirty="0" err="1"/>
              <a:t>arrival_date</a:t>
            </a:r>
            <a:r>
              <a:rPr lang="en-US" dirty="0"/>
              <a:t>:				The date of arrival.</a:t>
            </a:r>
          </a:p>
          <a:p>
            <a:r>
              <a:rPr lang="en-US" dirty="0" err="1"/>
              <a:t>market_segment_type</a:t>
            </a:r>
            <a:r>
              <a:rPr lang="en-US" dirty="0"/>
              <a:t>:		The market segment to which the reservation belongs.</a:t>
            </a:r>
          </a:p>
          <a:p>
            <a:r>
              <a:rPr lang="en-US" dirty="0" err="1"/>
              <a:t>avg_price_per_room</a:t>
            </a:r>
            <a:r>
              <a:rPr lang="en-US" dirty="0"/>
              <a:t>:		The average price per room in the reservation.</a:t>
            </a:r>
          </a:p>
          <a:p>
            <a:r>
              <a:rPr lang="en-US" dirty="0" err="1"/>
              <a:t>booking_status</a:t>
            </a:r>
            <a:r>
              <a:rPr lang="en-US" dirty="0"/>
              <a:t>:			 The status of the booking.</a:t>
            </a:r>
          </a:p>
          <a:p>
            <a:endParaRPr lang="en-US" dirty="0"/>
          </a:p>
        </p:txBody>
      </p:sp>
      <p:sp>
        <p:nvSpPr>
          <p:cNvPr id="4" name="TextBox 3">
            <a:extLst>
              <a:ext uri="{FF2B5EF4-FFF2-40B4-BE49-F238E27FC236}">
                <a16:creationId xmlns:a16="http://schemas.microsoft.com/office/drawing/2014/main" id="{C445A59B-BD01-06E4-06F2-7656538F8406}"/>
              </a:ext>
            </a:extLst>
          </p:cNvPr>
          <p:cNvSpPr txBox="1"/>
          <p:nvPr/>
        </p:nvSpPr>
        <p:spPr>
          <a:xfrm>
            <a:off x="573004" y="984750"/>
            <a:ext cx="5522996" cy="369332"/>
          </a:xfrm>
          <a:prstGeom prst="rect">
            <a:avLst/>
          </a:prstGeom>
          <a:noFill/>
        </p:spPr>
        <p:txBody>
          <a:bodyPr wrap="square" rtlCol="0">
            <a:spAutoFit/>
          </a:bodyPr>
          <a:lstStyle/>
          <a:p>
            <a:r>
              <a:rPr lang="en-US" dirty="0"/>
              <a:t>The dataset includes the following columns:</a:t>
            </a:r>
          </a:p>
        </p:txBody>
      </p:sp>
    </p:spTree>
    <p:extLst>
      <p:ext uri="{BB962C8B-B14F-4D97-AF65-F5344CB8AC3E}">
        <p14:creationId xmlns:p14="http://schemas.microsoft.com/office/powerpoint/2010/main" val="2726076604"/>
      </p:ext>
    </p:extLst>
  </p:cSld>
  <p:clrMapOvr>
    <a:masterClrMapping/>
  </p:clrMapOvr>
  <mc:AlternateContent xmlns:mc="http://schemas.openxmlformats.org/markup-compatibility/2006">
    <mc:Choice xmlns:p14="http://schemas.microsoft.com/office/powerpoint/2010/main" Requires="p14">
      <p:transition spd="slow" p14:dur="2000" advTm="7537"/>
    </mc:Choice>
    <mc:Fallback>
      <p:transition spd="slow" advTm="753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93E0E6-A9AB-810D-B552-CC4CC56D7B77}"/>
              </a:ext>
            </a:extLst>
          </p:cNvPr>
          <p:cNvSpPr>
            <a:spLocks noGrp="1"/>
          </p:cNvSpPr>
          <p:nvPr>
            <p:ph type="title"/>
          </p:nvPr>
        </p:nvSpPr>
        <p:spPr>
          <a:xfrm>
            <a:off x="448734" y="608881"/>
            <a:ext cx="4759006" cy="1240766"/>
          </a:xfrm>
        </p:spPr>
        <p:txBody>
          <a:bodyPr anchor="ctr">
            <a:normAutofit/>
          </a:bodyPr>
          <a:lstStyle/>
          <a:p>
            <a:r>
              <a:rPr lang="en-US" dirty="0"/>
              <a:t>First thing to do is ..</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7D33CA9-61C5-3653-02F5-A59E5992FC73}"/>
              </a:ext>
            </a:extLst>
          </p:cNvPr>
          <p:cNvSpPr>
            <a:spLocks noGrp="1"/>
          </p:cNvSpPr>
          <p:nvPr>
            <p:ph idx="1"/>
          </p:nvPr>
        </p:nvSpPr>
        <p:spPr>
          <a:xfrm>
            <a:off x="564725" y="1678785"/>
            <a:ext cx="5816408" cy="4653189"/>
          </a:xfrm>
        </p:spPr>
        <p:txBody>
          <a:bodyPr anchor="ctr">
            <a:normAutofit/>
          </a:bodyPr>
          <a:lstStyle/>
          <a:p>
            <a:pPr marL="0" indent="0">
              <a:buNone/>
            </a:pPr>
            <a:r>
              <a:rPr lang="en-US" dirty="0"/>
              <a:t>- Converting the csv file into excel file and creating a table named Hotel Reservations Dataset.</a:t>
            </a:r>
            <a:br>
              <a:rPr lang="en-US" dirty="0"/>
            </a:br>
            <a:r>
              <a:rPr lang="en-US" dirty="0"/>
              <a:t>&gt;&gt; this will make importing and editing data into the </a:t>
            </a:r>
            <a:r>
              <a:rPr lang="en-US" dirty="0" err="1"/>
              <a:t>sql</a:t>
            </a:r>
            <a:r>
              <a:rPr lang="en-US" dirty="0"/>
              <a:t> server much easier for me. :)</a:t>
            </a:r>
          </a:p>
          <a:p>
            <a:pPr marL="0" indent="0">
              <a:buNone/>
            </a:pPr>
            <a:endParaRPr lang="en-US" dirty="0"/>
          </a:p>
          <a:p>
            <a:pPr marL="0" indent="0">
              <a:buNone/>
            </a:pPr>
            <a:r>
              <a:rPr lang="en-US" dirty="0"/>
              <a:t>- Then we’ll create a new database named ‘Hotel’</a:t>
            </a:r>
            <a:br>
              <a:rPr lang="en-US" dirty="0"/>
            </a:br>
            <a:br>
              <a:rPr lang="en-US" dirty="0"/>
            </a:br>
            <a:r>
              <a:rPr lang="en-US" dirty="0"/>
              <a:t>-click on it and we’ll import the table we created at the beginning into the database</a:t>
            </a:r>
            <a:br>
              <a:rPr lang="en-US" dirty="0"/>
            </a:br>
            <a:r>
              <a:rPr lang="en-US" dirty="0"/>
              <a:t>(import file, choose excel file, destination = </a:t>
            </a:r>
            <a:r>
              <a:rPr lang="en-US" dirty="0" err="1"/>
              <a:t>sql</a:t>
            </a:r>
            <a:r>
              <a:rPr lang="en-US" dirty="0"/>
              <a:t> server)</a:t>
            </a:r>
          </a:p>
          <a:p>
            <a:pPr marL="0" indent="0">
              <a:buNone/>
            </a:pPr>
            <a:endParaRPr lang="en-US" u="sng" dirty="0"/>
          </a:p>
          <a:p>
            <a:pPr marL="0" indent="0">
              <a:buNone/>
            </a:pPr>
            <a:endParaRPr lang="en-US" u="sng" dirty="0"/>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descr="A screenshot of a computer&#10;&#10;Description automatically generated">
            <a:extLst>
              <a:ext uri="{FF2B5EF4-FFF2-40B4-BE49-F238E27FC236}">
                <a16:creationId xmlns:a16="http://schemas.microsoft.com/office/drawing/2014/main" id="{7227CDFD-8FA2-603D-6389-47F9B80834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5123" y="753037"/>
            <a:ext cx="5029016" cy="5351925"/>
          </a:xfrm>
          <a:prstGeom prst="rect">
            <a:avLst/>
          </a:prstGeom>
        </p:spPr>
      </p:pic>
    </p:spTree>
    <p:extLst>
      <p:ext uri="{BB962C8B-B14F-4D97-AF65-F5344CB8AC3E}">
        <p14:creationId xmlns:p14="http://schemas.microsoft.com/office/powerpoint/2010/main" val="2737645920"/>
      </p:ext>
    </p:extLst>
  </p:cSld>
  <p:clrMapOvr>
    <a:masterClrMapping/>
  </p:clrMapOvr>
  <mc:AlternateContent xmlns:mc="http://schemas.openxmlformats.org/markup-compatibility/2006">
    <mc:Choice xmlns:p14="http://schemas.microsoft.com/office/powerpoint/2010/main" Requires="p14">
      <p:transition spd="slow" p14:dur="2000" advTm="14512"/>
    </mc:Choice>
    <mc:Fallback>
      <p:transition spd="slow" advTm="1451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391C-DCAA-A1FF-F92F-B2B0C04F2C71}"/>
              </a:ext>
            </a:extLst>
          </p:cNvPr>
          <p:cNvSpPr>
            <a:spLocks noGrp="1"/>
          </p:cNvSpPr>
          <p:nvPr>
            <p:ph type="title"/>
          </p:nvPr>
        </p:nvSpPr>
        <p:spPr/>
        <p:txBody>
          <a:bodyPr/>
          <a:lstStyle/>
          <a:p>
            <a:r>
              <a:rPr lang="en-US" dirty="0"/>
              <a:t>Second step is..</a:t>
            </a:r>
          </a:p>
        </p:txBody>
      </p:sp>
      <p:sp>
        <p:nvSpPr>
          <p:cNvPr id="3" name="Content Placeholder 2">
            <a:extLst>
              <a:ext uri="{FF2B5EF4-FFF2-40B4-BE49-F238E27FC236}">
                <a16:creationId xmlns:a16="http://schemas.microsoft.com/office/drawing/2014/main" id="{E6FE632A-BCE0-79CD-CA9D-27774BE4BC72}"/>
              </a:ext>
            </a:extLst>
          </p:cNvPr>
          <p:cNvSpPr>
            <a:spLocks noGrp="1"/>
          </p:cNvSpPr>
          <p:nvPr>
            <p:ph idx="1"/>
          </p:nvPr>
        </p:nvSpPr>
        <p:spPr>
          <a:xfrm>
            <a:off x="923142" y="2156605"/>
            <a:ext cx="3226072" cy="1827129"/>
          </a:xfrm>
        </p:spPr>
        <p:txBody>
          <a:bodyPr/>
          <a:lstStyle/>
          <a:p>
            <a:r>
              <a:rPr lang="en-US" dirty="0"/>
              <a:t>We’ll select the table to start working on it</a:t>
            </a:r>
          </a:p>
        </p:txBody>
      </p:sp>
      <p:pic>
        <p:nvPicPr>
          <p:cNvPr id="5" name="Picture 4">
            <a:extLst>
              <a:ext uri="{FF2B5EF4-FFF2-40B4-BE49-F238E27FC236}">
                <a16:creationId xmlns:a16="http://schemas.microsoft.com/office/drawing/2014/main" id="{BBB3E012-A55B-FCCF-62BF-3307E6B8BC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1413" y="1000432"/>
            <a:ext cx="4602589" cy="4511431"/>
          </a:xfrm>
          <a:prstGeom prst="rect">
            <a:avLst/>
          </a:prstGeom>
        </p:spPr>
      </p:pic>
    </p:spTree>
    <p:extLst>
      <p:ext uri="{BB962C8B-B14F-4D97-AF65-F5344CB8AC3E}">
        <p14:creationId xmlns:p14="http://schemas.microsoft.com/office/powerpoint/2010/main" val="2945520538"/>
      </p:ext>
    </p:extLst>
  </p:cSld>
  <p:clrMapOvr>
    <a:masterClrMapping/>
  </p:clrMapOvr>
  <mc:AlternateContent xmlns:mc="http://schemas.openxmlformats.org/markup-compatibility/2006">
    <mc:Choice xmlns:p14="http://schemas.microsoft.com/office/powerpoint/2010/main" Requires="p14">
      <p:transition spd="slow" p14:dur="2000" advTm="4195"/>
    </mc:Choice>
    <mc:Fallback>
      <p:transition spd="slow" advTm="419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D1F0A-4CA6-070E-141A-43249CA5AE4C}"/>
              </a:ext>
            </a:extLst>
          </p:cNvPr>
          <p:cNvSpPr>
            <a:spLocks noGrp="1"/>
          </p:cNvSpPr>
          <p:nvPr>
            <p:ph type="title"/>
          </p:nvPr>
        </p:nvSpPr>
        <p:spPr>
          <a:xfrm>
            <a:off x="1215839" y="432620"/>
            <a:ext cx="2930518" cy="1320800"/>
          </a:xfrm>
        </p:spPr>
        <p:txBody>
          <a:bodyPr vert="horz" lIns="91440" tIns="45720" rIns="91440" bIns="45720" rtlCol="0" anchor="ctr">
            <a:normAutofit/>
          </a:bodyPr>
          <a:lstStyle/>
          <a:p>
            <a:r>
              <a:rPr lang="en-US" dirty="0"/>
              <a:t>Then ..</a:t>
            </a:r>
          </a:p>
        </p:txBody>
      </p:sp>
      <p:sp>
        <p:nvSpPr>
          <p:cNvPr id="3" name="Content Placeholder 2">
            <a:extLst>
              <a:ext uri="{FF2B5EF4-FFF2-40B4-BE49-F238E27FC236}">
                <a16:creationId xmlns:a16="http://schemas.microsoft.com/office/drawing/2014/main" id="{4677B56A-430E-7F96-9A97-F98BE1857329}"/>
              </a:ext>
            </a:extLst>
          </p:cNvPr>
          <p:cNvSpPr>
            <a:spLocks noGrp="1"/>
          </p:cNvSpPr>
          <p:nvPr>
            <p:ph idx="1"/>
          </p:nvPr>
        </p:nvSpPr>
        <p:spPr>
          <a:xfrm>
            <a:off x="4630741" y="3027062"/>
            <a:ext cx="4493594" cy="2046383"/>
          </a:xfrm>
          <a:ln>
            <a:solidFill>
              <a:schemeClr val="bg1"/>
            </a:solidFill>
          </a:ln>
        </p:spPr>
        <p:txBody>
          <a:bodyPr vert="horz" lIns="91440" tIns="45720" rIns="91440" bIns="45720" rtlCol="0">
            <a:normAutofit/>
          </a:bodyPr>
          <a:lstStyle/>
          <a:p>
            <a:pPr marL="0" indent="0">
              <a:buNone/>
            </a:pPr>
            <a:r>
              <a:rPr lang="en-US" dirty="0"/>
              <a:t>Checking data types</a:t>
            </a:r>
            <a:br>
              <a:rPr lang="en-US" dirty="0"/>
            </a:br>
            <a:r>
              <a:rPr lang="en-US" dirty="0"/>
              <a:t>converting them to suitable types :)</a:t>
            </a:r>
          </a:p>
          <a:p>
            <a:pPr marL="0" indent="0">
              <a:buNone/>
            </a:pPr>
            <a:endParaRPr lang="en-US" dirty="0"/>
          </a:p>
          <a:p>
            <a:pPr marL="0" indent="0">
              <a:buNone/>
            </a:pPr>
            <a:r>
              <a:rPr lang="en-US" dirty="0">
                <a:ln w="0"/>
                <a:solidFill>
                  <a:schemeClr val="accent1"/>
                </a:solidFill>
                <a:effectLst>
                  <a:outerShdw blurRad="38100" dist="25400" dir="5400000" algn="ctr" rotWithShape="0">
                    <a:srgbClr val="6E747A">
                      <a:alpha val="43000"/>
                    </a:srgbClr>
                  </a:outerShdw>
                </a:effectLst>
              </a:rPr>
              <a:t>Also making </a:t>
            </a:r>
            <a:r>
              <a:rPr lang="en-US" dirty="0" err="1">
                <a:ln w="0"/>
                <a:solidFill>
                  <a:schemeClr val="accent1"/>
                </a:solidFill>
                <a:effectLst>
                  <a:outerShdw blurRad="38100" dist="25400" dir="5400000" algn="ctr" rotWithShape="0">
                    <a:srgbClr val="6E747A">
                      <a:alpha val="43000"/>
                    </a:srgbClr>
                  </a:outerShdw>
                </a:effectLst>
              </a:rPr>
              <a:t>Bookong_ID</a:t>
            </a:r>
            <a:r>
              <a:rPr lang="en-US" dirty="0">
                <a:ln w="0"/>
                <a:solidFill>
                  <a:schemeClr val="accent1"/>
                </a:solidFill>
                <a:effectLst>
                  <a:outerShdw blurRad="38100" dist="25400" dir="5400000" algn="ctr" rotWithShape="0">
                    <a:srgbClr val="6E747A">
                      <a:alpha val="43000"/>
                    </a:srgbClr>
                  </a:outerShdw>
                </a:effectLst>
              </a:rPr>
              <a:t> column a primary key without any null values</a:t>
            </a:r>
          </a:p>
        </p:txBody>
      </p:sp>
      <p:pic>
        <p:nvPicPr>
          <p:cNvPr id="37" name="Picture 36" descr="A screenshot of a computer program&#10;&#10;Description automatically generated">
            <a:extLst>
              <a:ext uri="{FF2B5EF4-FFF2-40B4-BE49-F238E27FC236}">
                <a16:creationId xmlns:a16="http://schemas.microsoft.com/office/drawing/2014/main" id="{5A0B0771-DEF2-4F0C-8268-90B9202261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5906" y="324502"/>
            <a:ext cx="7013936" cy="2485236"/>
          </a:xfrm>
          <a:prstGeom prst="rect">
            <a:avLst/>
          </a:prstGeom>
        </p:spPr>
      </p:pic>
      <p:pic>
        <p:nvPicPr>
          <p:cNvPr id="40" name="Picture 39" descr="A screenshot of a computer&#10;&#10;Description automatically generated">
            <a:extLst>
              <a:ext uri="{FF2B5EF4-FFF2-40B4-BE49-F238E27FC236}">
                <a16:creationId xmlns:a16="http://schemas.microsoft.com/office/drawing/2014/main" id="{35716B1B-AF6D-3C1B-659E-3A5F526175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034" y="1672732"/>
            <a:ext cx="3727094" cy="3512535"/>
          </a:xfrm>
          <a:prstGeom prst="rect">
            <a:avLst/>
          </a:prstGeom>
        </p:spPr>
      </p:pic>
      <p:pic>
        <p:nvPicPr>
          <p:cNvPr id="55" name="Picture 54">
            <a:extLst>
              <a:ext uri="{FF2B5EF4-FFF2-40B4-BE49-F238E27FC236}">
                <a16:creationId xmlns:a16="http://schemas.microsoft.com/office/drawing/2014/main" id="{22121B12-FD04-0033-29D3-ED01C65FB8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5581" y="5619915"/>
            <a:ext cx="8131245" cy="571550"/>
          </a:xfrm>
          <a:prstGeom prst="rect">
            <a:avLst/>
          </a:prstGeom>
          <a:ln>
            <a:noFill/>
          </a:ln>
          <a:effectLst>
            <a:outerShdw blurRad="292100" dist="139700" dir="2700000" algn="tl" rotWithShape="0">
              <a:srgbClr val="333333">
                <a:alpha val="65000"/>
              </a:srgbClr>
            </a:outerShdw>
          </a:effectLst>
        </p:spPr>
      </p:pic>
      <p:sp>
        <p:nvSpPr>
          <p:cNvPr id="69" name="Arrow: Bent 68">
            <a:extLst>
              <a:ext uri="{FF2B5EF4-FFF2-40B4-BE49-F238E27FC236}">
                <a16:creationId xmlns:a16="http://schemas.microsoft.com/office/drawing/2014/main" id="{D3ABF1A5-45F9-1630-1F74-354F36D1BF19}"/>
              </a:ext>
            </a:extLst>
          </p:cNvPr>
          <p:cNvSpPr/>
          <p:nvPr/>
        </p:nvSpPr>
        <p:spPr>
          <a:xfrm rot="5400000">
            <a:off x="8612548" y="4304578"/>
            <a:ext cx="1023569" cy="948813"/>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48937335"/>
      </p:ext>
    </p:extLst>
  </p:cSld>
  <p:clrMapOvr>
    <a:masterClrMapping/>
  </p:clrMapOvr>
  <mc:AlternateContent xmlns:mc="http://schemas.openxmlformats.org/markup-compatibility/2006">
    <mc:Choice xmlns:p14="http://schemas.microsoft.com/office/powerpoint/2010/main" Requires="p14">
      <p:transition spd="slow" p14:dur="2000" advTm="8299"/>
    </mc:Choice>
    <mc:Fallback>
      <p:transition spd="slow" advTm="829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B2558-6BAE-140D-4739-6A20B387426E}"/>
              </a:ext>
            </a:extLst>
          </p:cNvPr>
          <p:cNvSpPr>
            <a:spLocks noGrp="1"/>
          </p:cNvSpPr>
          <p:nvPr>
            <p:ph type="title"/>
          </p:nvPr>
        </p:nvSpPr>
        <p:spPr>
          <a:xfrm>
            <a:off x="677334" y="609600"/>
            <a:ext cx="8596668" cy="1320800"/>
          </a:xfrm>
        </p:spPr>
        <p:txBody>
          <a:bodyPr>
            <a:normAutofit/>
          </a:bodyPr>
          <a:lstStyle/>
          <a:p>
            <a:r>
              <a:rPr lang="en-US" dirty="0"/>
              <a:t>Now let’s start our task </a:t>
            </a:r>
          </a:p>
        </p:txBody>
      </p:sp>
      <p:sp>
        <p:nvSpPr>
          <p:cNvPr id="12" name="Content Placeholder 11">
            <a:extLst>
              <a:ext uri="{FF2B5EF4-FFF2-40B4-BE49-F238E27FC236}">
                <a16:creationId xmlns:a16="http://schemas.microsoft.com/office/drawing/2014/main" id="{428F036F-29B1-1017-A2BF-A02F5353743D}"/>
              </a:ext>
            </a:extLst>
          </p:cNvPr>
          <p:cNvSpPr>
            <a:spLocks noGrp="1"/>
          </p:cNvSpPr>
          <p:nvPr>
            <p:ph idx="1"/>
          </p:nvPr>
        </p:nvSpPr>
        <p:spPr>
          <a:xfrm>
            <a:off x="677332" y="1698473"/>
            <a:ext cx="6283907" cy="1863791"/>
          </a:xfrm>
        </p:spPr>
        <p:txBody>
          <a:bodyPr>
            <a:normAutofit/>
          </a:bodyPr>
          <a:lstStyle/>
          <a:p>
            <a:r>
              <a:rPr lang="en-US" dirty="0"/>
              <a:t>First question is : What is the total number of reservations in the dataset? </a:t>
            </a:r>
          </a:p>
          <a:p>
            <a:r>
              <a:rPr lang="en-US" dirty="0"/>
              <a:t>That’s why we’ll count the booking IDs using the count function</a:t>
            </a:r>
          </a:p>
        </p:txBody>
      </p:sp>
      <p:pic>
        <p:nvPicPr>
          <p:cNvPr id="8" name="Picture 7">
            <a:extLst>
              <a:ext uri="{FF2B5EF4-FFF2-40B4-BE49-F238E27FC236}">
                <a16:creationId xmlns:a16="http://schemas.microsoft.com/office/drawing/2014/main" id="{23BBB286-28E5-091D-1ACD-D9D08D211A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654" y="3237800"/>
            <a:ext cx="9263818" cy="903221"/>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92C42295-9131-9849-E147-7C71FA1BD2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6567" y="4405856"/>
            <a:ext cx="3472972" cy="2129766"/>
          </a:xfrm>
          <a:prstGeom prst="rect">
            <a:avLst/>
          </a:prstGeom>
        </p:spPr>
      </p:pic>
      <p:sp>
        <p:nvSpPr>
          <p:cNvPr id="11" name="TextBox 10">
            <a:extLst>
              <a:ext uri="{FF2B5EF4-FFF2-40B4-BE49-F238E27FC236}">
                <a16:creationId xmlns:a16="http://schemas.microsoft.com/office/drawing/2014/main" id="{48AFD15D-5141-F79F-1C64-C4DD4E94090E}"/>
              </a:ext>
            </a:extLst>
          </p:cNvPr>
          <p:cNvSpPr txBox="1"/>
          <p:nvPr/>
        </p:nvSpPr>
        <p:spPr>
          <a:xfrm>
            <a:off x="2300747" y="4562798"/>
            <a:ext cx="2890685" cy="1815882"/>
          </a:xfrm>
          <a:prstGeom prst="rect">
            <a:avLst/>
          </a:prstGeom>
          <a:noFill/>
        </p:spPr>
        <p:txBody>
          <a:bodyPr wrap="square" rtlCol="0">
            <a:spAutoFit/>
          </a:bodyPr>
          <a:lstStyle/>
          <a:p>
            <a:r>
              <a:rPr lang="en-US" sz="2800" dirty="0"/>
              <a:t>		</a:t>
            </a:r>
            <a:r>
              <a:rPr lang="en-US" sz="2800" dirty="0" err="1"/>
              <a:t>Rsults</a:t>
            </a:r>
            <a:r>
              <a:rPr lang="en-US" sz="2800" dirty="0"/>
              <a:t> &gt;&gt;</a:t>
            </a:r>
          </a:p>
          <a:p>
            <a:endParaRPr lang="en-US" sz="2800" dirty="0"/>
          </a:p>
          <a:p>
            <a:r>
              <a:rPr lang="en-US" sz="2800" dirty="0"/>
              <a:t>There are 700 reservations </a:t>
            </a:r>
          </a:p>
        </p:txBody>
      </p:sp>
    </p:spTree>
    <p:extLst>
      <p:ext uri="{BB962C8B-B14F-4D97-AF65-F5344CB8AC3E}">
        <p14:creationId xmlns:p14="http://schemas.microsoft.com/office/powerpoint/2010/main" val="3260358003"/>
      </p:ext>
    </p:extLst>
  </p:cSld>
  <p:clrMapOvr>
    <a:masterClrMapping/>
  </p:clrMapOvr>
  <mc:AlternateContent xmlns:mc="http://schemas.openxmlformats.org/markup-compatibility/2006">
    <mc:Choice xmlns:p14="http://schemas.microsoft.com/office/powerpoint/2010/main" Requires="p14">
      <p:transition spd="slow" p14:dur="2000" advTm="7760"/>
    </mc:Choice>
    <mc:Fallback>
      <p:transition spd="slow" advTm="776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FA8AA0-888E-F11B-7FCA-B36E36A0EE67}"/>
              </a:ext>
            </a:extLst>
          </p:cNvPr>
          <p:cNvSpPr>
            <a:spLocks noGrp="1"/>
          </p:cNvSpPr>
          <p:nvPr>
            <p:ph idx="1"/>
          </p:nvPr>
        </p:nvSpPr>
        <p:spPr>
          <a:xfrm>
            <a:off x="677333" y="599769"/>
            <a:ext cx="9872679" cy="2340076"/>
          </a:xfrm>
        </p:spPr>
        <p:txBody>
          <a:bodyPr>
            <a:normAutofit/>
          </a:bodyPr>
          <a:lstStyle/>
          <a:p>
            <a:r>
              <a:rPr lang="en-US" sz="2400" dirty="0"/>
              <a:t>Second question is asking about the most popular meal among guests ..</a:t>
            </a:r>
          </a:p>
          <a:p>
            <a:endParaRPr lang="en-US" sz="2400" dirty="0"/>
          </a:p>
          <a:p>
            <a:r>
              <a:rPr lang="en-US" dirty="0"/>
              <a:t>Let’s calculate the mode of the types of meals</a:t>
            </a:r>
          </a:p>
          <a:p>
            <a:r>
              <a:rPr lang="en-US" sz="1600" dirty="0"/>
              <a:t>There is no mode in SQL, so we’ll use count and group by functions</a:t>
            </a:r>
          </a:p>
          <a:p>
            <a:pPr marL="0" indent="0">
              <a:buNone/>
            </a:pPr>
            <a:endParaRPr lang="en-US" sz="1600" dirty="0"/>
          </a:p>
        </p:txBody>
      </p:sp>
      <p:pic>
        <p:nvPicPr>
          <p:cNvPr id="5" name="Picture 4" descr="A screenshot of a computer program&#10;&#10;Description automatically generated">
            <a:extLst>
              <a:ext uri="{FF2B5EF4-FFF2-40B4-BE49-F238E27FC236}">
                <a16:creationId xmlns:a16="http://schemas.microsoft.com/office/drawing/2014/main" id="{85544020-0DFB-7BCC-73AD-7A694DD1AF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7510" y="3297228"/>
            <a:ext cx="4770726" cy="314758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7" name="Picture 6" descr="A screenshot of a computer program&#10;&#10;Description automatically generated">
            <a:extLst>
              <a:ext uri="{FF2B5EF4-FFF2-40B4-BE49-F238E27FC236}">
                <a16:creationId xmlns:a16="http://schemas.microsoft.com/office/drawing/2014/main" id="{4CF786A8-1923-A799-1DAA-F887C9559F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818" y="2796731"/>
            <a:ext cx="4496190" cy="1760373"/>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BD564FC4-BD86-0B1D-27C5-29FA3E6CC527}"/>
              </a:ext>
            </a:extLst>
          </p:cNvPr>
          <p:cNvSpPr txBox="1"/>
          <p:nvPr/>
        </p:nvSpPr>
        <p:spPr>
          <a:xfrm>
            <a:off x="3411793" y="5013356"/>
            <a:ext cx="2379407" cy="923330"/>
          </a:xfrm>
          <a:prstGeom prst="rect">
            <a:avLst/>
          </a:prstGeom>
          <a:noFill/>
        </p:spPr>
        <p:txBody>
          <a:bodyPr wrap="square" rtlCol="0">
            <a:spAutoFit/>
          </a:bodyPr>
          <a:lstStyle/>
          <a:p>
            <a:r>
              <a:rPr lang="en-US" dirty="0"/>
              <a:t>As we can see the most popular meal is </a:t>
            </a:r>
            <a:r>
              <a:rPr lang="en-US" b="1" i="1" dirty="0"/>
              <a:t>Meal plan 1 </a:t>
            </a:r>
          </a:p>
        </p:txBody>
      </p:sp>
    </p:spTree>
    <p:extLst>
      <p:ext uri="{BB962C8B-B14F-4D97-AF65-F5344CB8AC3E}">
        <p14:creationId xmlns:p14="http://schemas.microsoft.com/office/powerpoint/2010/main" val="3168399040"/>
      </p:ext>
    </p:extLst>
  </p:cSld>
  <p:clrMapOvr>
    <a:masterClrMapping/>
  </p:clrMapOvr>
  <mc:AlternateContent xmlns:mc="http://schemas.openxmlformats.org/markup-compatibility/2006">
    <mc:Choice xmlns:p14="http://schemas.microsoft.com/office/powerpoint/2010/main" Requires="p14">
      <p:transition spd="slow" p14:dur="2000" advTm="5432"/>
    </mc:Choice>
    <mc:Fallback>
      <p:transition spd="slow" advTm="543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B7935E-281D-B16C-F0A5-AB8696AC5917}"/>
              </a:ext>
            </a:extLst>
          </p:cNvPr>
          <p:cNvSpPr>
            <a:spLocks noGrp="1"/>
          </p:cNvSpPr>
          <p:nvPr>
            <p:ph idx="1"/>
          </p:nvPr>
        </p:nvSpPr>
        <p:spPr>
          <a:xfrm>
            <a:off x="608509" y="435975"/>
            <a:ext cx="8596668" cy="1061884"/>
          </a:xfrm>
        </p:spPr>
        <p:txBody>
          <a:bodyPr/>
          <a:lstStyle/>
          <a:p>
            <a:pPr marL="0" indent="0">
              <a:buNone/>
            </a:pPr>
            <a:r>
              <a:rPr lang="en-US" sz="2400" dirty="0"/>
              <a:t>3</a:t>
            </a:r>
            <a:r>
              <a:rPr lang="en-US" sz="2400" baseline="30000" dirty="0"/>
              <a:t>rd</a:t>
            </a:r>
            <a:r>
              <a:rPr lang="en-US" sz="2400" dirty="0"/>
              <a:t> Question is, what is the average price per room for reservations involving children?</a:t>
            </a:r>
          </a:p>
          <a:p>
            <a:pPr marL="0" indent="0">
              <a:buNone/>
            </a:pPr>
            <a:endParaRPr lang="en-US" sz="2400" dirty="0"/>
          </a:p>
          <a:p>
            <a:endParaRPr lang="en-US" dirty="0"/>
          </a:p>
        </p:txBody>
      </p:sp>
      <p:pic>
        <p:nvPicPr>
          <p:cNvPr id="5" name="Picture 4" descr="A screenshot of a computer&#10;&#10;Description automatically generated">
            <a:extLst>
              <a:ext uri="{FF2B5EF4-FFF2-40B4-BE49-F238E27FC236}">
                <a16:creationId xmlns:a16="http://schemas.microsoft.com/office/drawing/2014/main" id="{8F064422-96F2-9E16-FF18-A9B1045DA4B5}"/>
              </a:ext>
            </a:extLst>
          </p:cNvPr>
          <p:cNvPicPr>
            <a:picLocks noChangeAspect="1"/>
          </p:cNvPicPr>
          <p:nvPr/>
        </p:nvPicPr>
        <p:blipFill rotWithShape="1">
          <a:blip r:embed="rId2">
            <a:extLst>
              <a:ext uri="{28A0092B-C50C-407E-A947-70E740481C1C}">
                <a14:useLocalDpi xmlns:a14="http://schemas.microsoft.com/office/drawing/2010/main" val="0"/>
              </a:ext>
            </a:extLst>
          </a:blip>
          <a:srcRect r="29136"/>
          <a:stretch/>
        </p:blipFill>
        <p:spPr>
          <a:xfrm>
            <a:off x="6223820" y="1566146"/>
            <a:ext cx="4593565" cy="1705035"/>
          </a:xfrm>
          <a:prstGeom prst="rect">
            <a:avLst/>
          </a:prstGeom>
          <a:ln>
            <a:noFill/>
          </a:ln>
          <a:effectLst>
            <a:outerShdw blurRad="292100" dist="139700" dir="2700000" algn="tl" rotWithShape="0">
              <a:srgbClr val="333333">
                <a:alpha val="65000"/>
              </a:srgbClr>
            </a:outerShdw>
          </a:effectLst>
        </p:spPr>
      </p:pic>
      <p:pic>
        <p:nvPicPr>
          <p:cNvPr id="7" name="Picture 6" descr="A close-up of a computer code&#10;&#10;Description automatically generated">
            <a:extLst>
              <a:ext uri="{FF2B5EF4-FFF2-40B4-BE49-F238E27FC236}">
                <a16:creationId xmlns:a16="http://schemas.microsoft.com/office/drawing/2014/main" id="{0CCA5990-1848-AC59-46A1-D5716A90EF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340" y="1916972"/>
            <a:ext cx="5464841" cy="971144"/>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C47E9C88-E9A2-C23B-685D-ABB19434FFF0}"/>
              </a:ext>
            </a:extLst>
          </p:cNvPr>
          <p:cNvSpPr txBox="1"/>
          <p:nvPr/>
        </p:nvSpPr>
        <p:spPr>
          <a:xfrm>
            <a:off x="608509" y="1513187"/>
            <a:ext cx="4593565" cy="369332"/>
          </a:xfrm>
          <a:prstGeom prst="rect">
            <a:avLst/>
          </a:prstGeom>
          <a:noFill/>
        </p:spPr>
        <p:txBody>
          <a:bodyPr wrap="none" rtlCol="0">
            <a:spAutoFit/>
          </a:bodyPr>
          <a:lstStyle/>
          <a:p>
            <a:r>
              <a:rPr lang="en-US" i="1" dirty="0"/>
              <a:t>We’ll use the average with where function</a:t>
            </a:r>
          </a:p>
        </p:txBody>
      </p:sp>
      <p:sp>
        <p:nvSpPr>
          <p:cNvPr id="9" name="TextBox 8">
            <a:extLst>
              <a:ext uri="{FF2B5EF4-FFF2-40B4-BE49-F238E27FC236}">
                <a16:creationId xmlns:a16="http://schemas.microsoft.com/office/drawing/2014/main" id="{5B284591-B164-CB0C-4693-1D77A323CC4F}"/>
              </a:ext>
            </a:extLst>
          </p:cNvPr>
          <p:cNvSpPr txBox="1"/>
          <p:nvPr/>
        </p:nvSpPr>
        <p:spPr>
          <a:xfrm>
            <a:off x="7443020" y="1097855"/>
            <a:ext cx="2885416" cy="369332"/>
          </a:xfrm>
          <a:prstGeom prst="rect">
            <a:avLst/>
          </a:prstGeom>
          <a:noFill/>
        </p:spPr>
        <p:txBody>
          <a:bodyPr wrap="square" rtlCol="0">
            <a:spAutoFit/>
          </a:bodyPr>
          <a:lstStyle/>
          <a:p>
            <a:r>
              <a:rPr lang="en-US" i="1" dirty="0"/>
              <a:t>Result is 144.57 :)</a:t>
            </a:r>
          </a:p>
        </p:txBody>
      </p:sp>
      <p:sp>
        <p:nvSpPr>
          <p:cNvPr id="10" name="Content Placeholder 2">
            <a:extLst>
              <a:ext uri="{FF2B5EF4-FFF2-40B4-BE49-F238E27FC236}">
                <a16:creationId xmlns:a16="http://schemas.microsoft.com/office/drawing/2014/main" id="{96C528CC-5180-6C6B-512E-26305C5E60B9}"/>
              </a:ext>
            </a:extLst>
          </p:cNvPr>
          <p:cNvSpPr txBox="1">
            <a:spLocks/>
          </p:cNvSpPr>
          <p:nvPr/>
        </p:nvSpPr>
        <p:spPr>
          <a:xfrm>
            <a:off x="424682" y="3741438"/>
            <a:ext cx="8596668" cy="10618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400" dirty="0"/>
              <a:t>4th Question is, How many reservations were made for the year 2017/2018?</a:t>
            </a:r>
            <a:endParaRPr lang="en-US" dirty="0"/>
          </a:p>
        </p:txBody>
      </p:sp>
      <p:pic>
        <p:nvPicPr>
          <p:cNvPr id="12" name="Picture 11" descr="A screenshot of a computer code&#10;&#10;Description automatically generated">
            <a:extLst>
              <a:ext uri="{FF2B5EF4-FFF2-40B4-BE49-F238E27FC236}">
                <a16:creationId xmlns:a16="http://schemas.microsoft.com/office/drawing/2014/main" id="{C018B8FB-829F-E8B7-97A7-E130556D88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682" y="4673072"/>
            <a:ext cx="6425763" cy="1779542"/>
          </a:xfrm>
          <a:prstGeom prst="rect">
            <a:avLst/>
          </a:prstGeom>
          <a:ln>
            <a:noFill/>
          </a:ln>
          <a:effectLst>
            <a:outerShdw blurRad="292100" dist="139700" dir="2700000" algn="tl" rotWithShape="0">
              <a:srgbClr val="333333">
                <a:alpha val="65000"/>
              </a:srgbClr>
            </a:outerShdw>
          </a:effectLst>
        </p:spPr>
      </p:pic>
      <p:pic>
        <p:nvPicPr>
          <p:cNvPr id="14" name="Picture 13" descr="A screenshot of a computer&#10;&#10;Description automatically generated">
            <a:extLst>
              <a:ext uri="{FF2B5EF4-FFF2-40B4-BE49-F238E27FC236}">
                <a16:creationId xmlns:a16="http://schemas.microsoft.com/office/drawing/2014/main" id="{D0A8B771-346C-342C-DA95-6A528246D3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41386" y="4091830"/>
            <a:ext cx="1974100" cy="2400047"/>
          </a:xfrm>
          <a:prstGeom prst="rect">
            <a:avLst/>
          </a:prstGeom>
          <a:ln>
            <a:noFill/>
          </a:ln>
          <a:effectLst>
            <a:outerShdw blurRad="292100" dist="139700" dir="2700000" algn="tl" rotWithShape="0">
              <a:srgbClr val="333333">
                <a:alpha val="65000"/>
              </a:srgbClr>
            </a:outerShdw>
          </a:effectLst>
        </p:spPr>
      </p:pic>
      <p:sp>
        <p:nvSpPr>
          <p:cNvPr id="15" name="TextBox 14">
            <a:extLst>
              <a:ext uri="{FF2B5EF4-FFF2-40B4-BE49-F238E27FC236}">
                <a16:creationId xmlns:a16="http://schemas.microsoft.com/office/drawing/2014/main" id="{766A7308-3AC7-A9F8-B4DD-90B9FB907845}"/>
              </a:ext>
            </a:extLst>
          </p:cNvPr>
          <p:cNvSpPr txBox="1"/>
          <p:nvPr/>
        </p:nvSpPr>
        <p:spPr>
          <a:xfrm>
            <a:off x="7207269" y="4541987"/>
            <a:ext cx="1974100" cy="2031325"/>
          </a:xfrm>
          <a:prstGeom prst="rect">
            <a:avLst/>
          </a:prstGeom>
          <a:noFill/>
        </p:spPr>
        <p:txBody>
          <a:bodyPr wrap="square" rtlCol="0">
            <a:spAutoFit/>
          </a:bodyPr>
          <a:lstStyle/>
          <a:p>
            <a:r>
              <a:rPr lang="en-US" b="1" dirty="0">
                <a:ln w="0"/>
                <a:solidFill>
                  <a:schemeClr val="accent1"/>
                </a:solidFill>
                <a:effectLst>
                  <a:outerShdw blurRad="38100" dist="25400" dir="5400000" algn="ctr" rotWithShape="0">
                    <a:srgbClr val="6E747A">
                      <a:alpha val="43000"/>
                    </a:srgbClr>
                  </a:outerShdw>
                </a:effectLst>
              </a:rPr>
              <a:t>There are 123 reservations In year 2017</a:t>
            </a:r>
          </a:p>
          <a:p>
            <a:br>
              <a:rPr lang="en-US" b="1" dirty="0">
                <a:ln w="0"/>
                <a:solidFill>
                  <a:schemeClr val="accent1"/>
                </a:solidFill>
                <a:effectLst>
                  <a:outerShdw blurRad="38100" dist="25400" dir="5400000" algn="ctr" rotWithShape="0">
                    <a:srgbClr val="6E747A">
                      <a:alpha val="43000"/>
                    </a:srgbClr>
                  </a:outerShdw>
                </a:effectLst>
              </a:rPr>
            </a:br>
            <a:r>
              <a:rPr lang="en-US" b="1" dirty="0">
                <a:ln w="0"/>
                <a:solidFill>
                  <a:schemeClr val="accent1"/>
                </a:solidFill>
                <a:effectLst>
                  <a:outerShdw blurRad="38100" dist="25400" dir="5400000" algn="ctr" rotWithShape="0">
                    <a:srgbClr val="6E747A">
                      <a:alpha val="43000"/>
                    </a:srgbClr>
                  </a:outerShdw>
                </a:effectLst>
              </a:rPr>
              <a:t>and 577 reservations In 2018</a:t>
            </a:r>
          </a:p>
        </p:txBody>
      </p:sp>
    </p:spTree>
    <p:extLst>
      <p:ext uri="{BB962C8B-B14F-4D97-AF65-F5344CB8AC3E}">
        <p14:creationId xmlns:p14="http://schemas.microsoft.com/office/powerpoint/2010/main" val="3581071107"/>
      </p:ext>
    </p:extLst>
  </p:cSld>
  <p:clrMapOvr>
    <a:masterClrMapping/>
  </p:clrMapOvr>
  <mc:AlternateContent xmlns:mc="http://schemas.openxmlformats.org/markup-compatibility/2006">
    <mc:Choice xmlns:p14="http://schemas.microsoft.com/office/powerpoint/2010/main" Requires="p14">
      <p:transition spd="slow" p14:dur="2000" advTm="12096"/>
    </mc:Choice>
    <mc:Fallback>
      <p:transition spd="slow" advTm="12096"/>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1726</TotalTime>
  <Words>872</Words>
  <Application>Microsoft Office PowerPoint</Application>
  <PresentationFormat>Widescreen</PresentationFormat>
  <Paragraphs>79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Trebuchet MS</vt:lpstr>
      <vt:lpstr>Wingdings 3</vt:lpstr>
      <vt:lpstr>Facet</vt:lpstr>
      <vt:lpstr>Hotel Reservation SQL Analysis</vt:lpstr>
      <vt:lpstr>Overview</vt:lpstr>
      <vt:lpstr>Dataset Overview:</vt:lpstr>
      <vt:lpstr>First thing to do is ..</vt:lpstr>
      <vt:lpstr>Second step is..</vt:lpstr>
      <vt:lpstr>Then ..</vt:lpstr>
      <vt:lpstr>Now let’s start our task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فيرجينا ممدوح توفيق منصور عوض</dc:creator>
  <cp:lastModifiedBy>فيرجينا ممدوح توفيق منصور عوض</cp:lastModifiedBy>
  <cp:revision>6</cp:revision>
  <dcterms:created xsi:type="dcterms:W3CDTF">2024-06-25T19:45:56Z</dcterms:created>
  <dcterms:modified xsi:type="dcterms:W3CDTF">2024-06-27T23:32:02Z</dcterms:modified>
</cp:coreProperties>
</file>