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Average"/>
      <p:regular r:id="rId48"/>
    </p:embeddedFont>
    <p:embeddedFont>
      <p:font typeface="Oswald"/>
      <p:regular r:id="rId49"/>
      <p:bold r:id="rId50"/>
    </p:embeddedFont>
    <p:embeddedFont>
      <p:font typeface="Roboto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verage-regular.fntdata"/><Relationship Id="rId47" Type="http://schemas.openxmlformats.org/officeDocument/2006/relationships/slide" Target="slides/slide43.xml"/><Relationship Id="rId49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ono-regular.fntdata"/><Relationship Id="rId50" Type="http://schemas.openxmlformats.org/officeDocument/2006/relationships/font" Target="fonts/Oswald-bold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html 5 premier draft: Janvier 2008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https://w3c.github.io/html/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Citer d’autres protocoles: FTP POP, SMTP...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Representationnal State Transfer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Representationnal State Transfer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Advanced Research Projects Agency Network ( 4 noeuds, universités, centres de recherche)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Transmission Control Protocol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Internet Protocol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TCP / IP = DoD Protocol (Department of Defense protocol)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TCP </a:t>
            </a:r>
            <a:r>
              <a:rPr lang="fr"/>
              <a:t>~ Couche 4 OSI (transport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OSI, 7 couches: Physique / Data Link / Network / Transport / Session / Présentation / Application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Peuvent s’ajouter des informations supplémentaires: utilisateur, port, chemin, requête, et fragment.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florent.gouget@90tech.fr" TargetMode="External"/><Relationship Id="rId4" Type="http://schemas.openxmlformats.org/officeDocument/2006/relationships/hyperlink" Target="https://www.90tech.fr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etpostman.com/" TargetMode="External"/><Relationship Id="rId4" Type="http://schemas.openxmlformats.org/officeDocument/2006/relationships/hyperlink" Target="https://goo.gl/f4It8k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google.fr" TargetMode="External"/><Relationship Id="rId4" Type="http://schemas.openxmlformats.org/officeDocument/2006/relationships/hyperlink" Target="https://www.facebook.com" TargetMode="External"/><Relationship Id="rId5" Type="http://schemas.openxmlformats.org/officeDocument/2006/relationships/hyperlink" Target="https://www.twitter.com" TargetMode="External"/><Relationship Id="rId6" Type="http://schemas.openxmlformats.org/officeDocument/2006/relationships/hyperlink" Target="https://login.facebook.com/login.ph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oli.tech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Développement WEB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 au développement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HTML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HyperText Markup Language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Langage “à balises”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Utilisé pour formater un document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Conçu pour être simple et léger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Version actuelle: HTML 5 (5.2 Draft)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Questions 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Communication client - serveur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protocole HTTP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HyperText Transfer Protocol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Protocole de communication développé pour le Web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Protocole Requête / Réponse entre :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Un Client (le navigateur)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Un Serveur</a:t>
            </a:r>
          </a:p>
          <a:p>
            <a:pPr lvl="0">
              <a:spcBef>
                <a:spcPts val="0"/>
              </a:spcBef>
              <a:buNone/>
            </a:pPr>
            <a:r>
              <a:rPr i="1" lang="fr"/>
              <a:t> Stateless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protocole HTTP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428600"/>
            <a:ext cx="1495500" cy="228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client envoie une requête HTTP au serveur pour atteindre une ressource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070900" y="1428600"/>
            <a:ext cx="1495500" cy="228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serveur répond au client par une page HTML ou une autre ressource.</a:t>
            </a:r>
          </a:p>
        </p:txBody>
      </p:sp>
      <p:cxnSp>
        <p:nvCxnSpPr>
          <p:cNvPr id="140" name="Shape 140"/>
          <p:cNvCxnSpPr/>
          <p:nvPr/>
        </p:nvCxnSpPr>
        <p:spPr>
          <a:xfrm flipH="1" rot="10800000">
            <a:off x="2811250" y="1982700"/>
            <a:ext cx="3255600" cy="14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/>
          <p:nvPr/>
        </p:nvCxnSpPr>
        <p:spPr>
          <a:xfrm rot="10800000">
            <a:off x="2807500" y="3043800"/>
            <a:ext cx="3263099" cy="7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requête HTTP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Elle est composée 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La ligne de requête contenant: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La méthode utilisée (GET POST PUT DELETE…)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L’URI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Le protocole utilisé et sa version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Des Headers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Le corps du message (optionnel) précédé par une ligne vide.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requête HTTP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46450"/>
            <a:ext cx="875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GET / HTTP/1.1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Host: www.90tech.fr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Connection: keep-alive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Pragma: no-cache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Cache-Control: no-cache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Upgrade-Insecure-Requests: 1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User-Agent: Mozilla/5.0 (Macintosh; Intel Mac OS X 10_12_6) AppleWebKit/537.36 (KHTML, like Gecko) Chrome/58.0.3029.110 Safari/537.36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Accept: text/html,application/xhtml+xml,application/xml;q=0.9,image/webp,*/*;q=0.8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Accept-Encoding: gzip, deflate, sdch, br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Accept-Language: fr-FR,fr;q=0.8,en-US;q=0.6,en;q=0.4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Méthodes HTTP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Il existe 9 méthodes (verbes) HTTP: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GET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HEAD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POST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PUT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DELETE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CONNECT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OPTIONS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TRACE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PATCH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Méthodes HTTP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 existe 9 méthodes (verbes) HTTP: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GET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ACACA"/>
                </a:solidFill>
              </a:rPr>
              <a:t>Obtenir une représentation d’une ressource particulière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HEAD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ACACA"/>
                </a:solidFill>
              </a:rPr>
              <a:t>Effectue une requête GET mais ne demande pas le corps de la requête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POST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ACACA"/>
                </a:solidFill>
              </a:rPr>
              <a:t>Envoyer une ressource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PUT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ACACA"/>
                </a:solidFill>
              </a:rPr>
              <a:t>Modifier / Remplacer une ressource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Méthodes HTTP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87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 existe 9 méthodes (verbes) HTTP: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DELETE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ACACA"/>
                </a:solidFill>
              </a:rPr>
              <a:t>Supprimer une ressource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CONNECT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ACACA"/>
                </a:solidFill>
              </a:rPr>
              <a:t>Initialiser un tunnel HTTP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OPTIONS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ACACA"/>
                </a:solidFill>
              </a:rPr>
              <a:t>	Sonder les options de communications disponibles sur le serveur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TRACE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ACACA"/>
                </a:solidFill>
              </a:rPr>
              <a:t>	Permet de suivre la requête jusqu’au serveur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fr">
                <a:solidFill>
                  <a:srgbClr val="CACACA"/>
                </a:solidFill>
              </a:rPr>
              <a:t>PATCH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ACACA"/>
                </a:solidFill>
              </a:rPr>
              <a:t>	Effectue une modification partielle d’une ressource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Florent GOUGET</a:t>
            </a:r>
          </a:p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florent.gouget@90tech.fr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Société 90Tech</a:t>
            </a:r>
          </a:p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https://www.90tech.fr/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Methodes HTTP - REST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87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Webservice RESTful est un webservice qui s’appuie sur les propriétés et les méthodes HTTP pour déterminer ce qui doit être renvoyé: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L’URL permet de déterminer le type de ressource concerné: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 Mono"/>
                <a:ea typeface="Roboto Mono"/>
                <a:cs typeface="Roboto Mono"/>
                <a:sym typeface="Roboto Mono"/>
              </a:rPr>
              <a:t>https://mon-serveur/api/users 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URL globale, concerne tous les utilisateurs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 Mono"/>
                <a:ea typeface="Roboto Mono"/>
                <a:cs typeface="Roboto Mono"/>
                <a:sym typeface="Roboto Mono"/>
              </a:rPr>
              <a:t>https://mon-serveur/api/users/fgouget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URL Spécifique, concerne un utilisateur particulier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Methodes HTTP - REST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87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fr"/>
              <a:t>GET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Renvoie (sans modification côté serveur) la liste des ressources ou la ressource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fr"/>
              <a:t>PUT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Remplace intégralement toute la collection (souvent désactivé) ou une ressource en particulier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fr"/>
              <a:t>POST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Crée une nouvelle entrée dans la collection. L’URL spécifique n’est généralement pas utilisée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fr"/>
              <a:t>DELETE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Supprime la collection ou la ressource.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réponse HTTP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46450"/>
            <a:ext cx="875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HTTP/1.1 200 OK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Date: Mon, 12 Jun 2017 08:55:43 GMT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Cache-Control: max-age=315360000, no-transform, public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Content-Encoding: gzip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Last-Modified: Thu, 18 May 2017 08:34:54 GMT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ETag: "16cde97e529433b9756e105eb237e38f"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Content-Type: text/html; charset=utf-8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Content-Length: 4721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Connection: close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Server: HTTPOncheServer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Strict-Transport-Security: max-age=31536000;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X-Frame-Options: DENY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X-XSS-Protection: 1; mode=block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réponse HTTP - Codes de Status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"/>
              <a:t>Code à 3 chiffres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/>
              <a:t>1XX - Informations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/>
              <a:t>2XX - Success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/>
              <a:t>3XX - Redirections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/>
              <a:t>4XX - Erreurs de la part du client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"/>
              <a:t>5XX - Erreurs de la part du serveur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serveurs Web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Leur rôle consiste simplement à recevoir une requête HTTP et à retourner une réponse (page HTML, média, fichier, etc...)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Exemples: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Apache HTTP Server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NGINX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...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Navigateurs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Il existe un grand nombre de navigateurs différents, fonctionnant sous différentes plateformes.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 développeur Web doit prendre en compte la part de marché des différents navigateurs pour intégrer leurs spécificités.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Navigateurs</a:t>
            </a:r>
          </a:p>
        </p:txBody>
      </p:sp>
      <p:pic>
        <p:nvPicPr>
          <p:cNvPr descr="Capture d’écran 2017-06-12 à 09.12.48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99" y="1268624"/>
            <a:ext cx="5807797" cy="38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Essayez d’effectuer différentes requêtes pour en interpréter la réponse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Télécharger postman: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https://www.getpostman.com/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>
                <a:solidFill>
                  <a:srgbClr val="CACACA"/>
                </a:solidFill>
              </a:rPr>
              <a:t>ou </a:t>
            </a:r>
            <a:r>
              <a:rPr lang="fr" u="sng">
                <a:solidFill>
                  <a:schemeClr val="hlink"/>
                </a:solidFill>
                <a:hlinkClick r:id="rId4"/>
              </a:rPr>
              <a:t>https://goo.gl/f4It8k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Expérimentez</a:t>
            </a:r>
            <a:r>
              <a:rPr lang="fr"/>
              <a:t> avec différentes URL et différentes méthodes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https://www.google.fr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</a:t>
            </a:r>
            <a:r>
              <a:rPr lang="fr" u="sng">
                <a:solidFill>
                  <a:schemeClr val="hlink"/>
                </a:solidFill>
                <a:hlinkClick r:id="rId4"/>
              </a:rPr>
              <a:t>https://www.facebook.com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</a:t>
            </a:r>
            <a:r>
              <a:rPr lang="fr" u="sng">
                <a:solidFill>
                  <a:schemeClr val="hlink"/>
                </a:solidFill>
                <a:hlinkClick r:id="rId5"/>
              </a:rPr>
              <a:t>https://www.twitter.com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</a:t>
            </a:r>
            <a:r>
              <a:rPr lang="fr" u="sng">
                <a:solidFill>
                  <a:schemeClr val="hlink"/>
                </a:solidFill>
                <a:hlinkClick r:id="rId6"/>
              </a:rPr>
              <a:t>https://login.facebook.com/login.php</a:t>
            </a:r>
            <a:r>
              <a:rPr lang="fr"/>
              <a:t> =&gt; Méthode POST, avec un body contenant vos identifiants: email=exemple@exemple.com&amp;pass=1234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Questions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SOLITECH</a:t>
            </a:r>
          </a:p>
          <a:p>
            <a:pPr lvl="0">
              <a:spcBef>
                <a:spcPts val="0"/>
              </a:spcBef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https://soli.tech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Webapp HTML 5 CSS 3 et Angular JS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Application mobile android native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W3C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W3C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World Wide Web Consortium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Édicte</a:t>
            </a:r>
            <a:r>
              <a:rPr lang="fr"/>
              <a:t> des normes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Fondé en 1994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Compte à ce jour 471 membres.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W3C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Son rôle:	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Promouvoir des standards pour les technologies Web en écrivant des spécifications (recommandations)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Milite pour un Web plus ouvert, plus inclusif et plus harmonisé.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1828800" rtl="0">
              <a:spcBef>
                <a:spcPts val="0"/>
              </a:spcBef>
              <a:buNone/>
            </a:pPr>
            <a:r>
              <a:rPr lang="fr" sz="1400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https://www.w3.org/TR/html52/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Questions 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problématiques du développeur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problématiques - </a:t>
            </a:r>
            <a:r>
              <a:rPr lang="fr" sz="1800"/>
              <a:t>La fragmentation du marché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Navigateurs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Nous avons vu que même si Chrome fait la course en tête, les utilisateurs utilisent une large variété de navigateurs possédant tous leurs spécificités.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De plus, pour un même navigateur, la version peut différer. Les vieilles versions des navigateurs n’exploitent pas les nouveautés les plus récentes.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problématiques - </a:t>
            </a:r>
            <a:r>
              <a:rPr lang="fr" sz="1800"/>
              <a:t>La fragmentation du marché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Devices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En plus des navigateurs, les utilisateurs se connectent aux sites internet à l’aide d’appareils différents: Ordinateurs de bureaux, ordinateurs portables, téléphones, tablettes, phablettes, TVs, frigo…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	Cela implique de concevoir une application web adaptable à différentes tailles d’affichage et différentes méthodes de saisies.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problématiques - </a:t>
            </a:r>
            <a:r>
              <a:rPr lang="fr" sz="1800"/>
              <a:t>La fragmentation du marché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	Avant de développer un projet il convient de se poser la question de la cible: Grand public ? Application d’entreprise ? Public Averti ?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Puis-je restreindre les navigateurs et formats ciblés sans perdre une portion trop importante de mes utilisateurs 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problématiques - </a:t>
            </a:r>
            <a:r>
              <a:rPr lang="fr" sz="1800"/>
              <a:t>Le référencement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>
              <a:spcBef>
                <a:spcPts val="0"/>
              </a:spcBef>
              <a:buNone/>
            </a:pPr>
            <a:r>
              <a:rPr lang="fr"/>
              <a:t>Le référencement est régi par les moteurs de recherche à l’aide d’algorithmes tenus secrets.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Le contenu seul de la page n’est plus seul garant d’un bon référencement.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De plus en plus de critères entrent en jeu dans le résultat du référencement: Utilisation des balises sémantiques, du protocole https, accessibilité, version mobile, temps de chargement…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problématiques - </a:t>
            </a:r>
            <a:r>
              <a:rPr lang="fr" sz="1800"/>
              <a:t>Le référencement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864350"/>
            <a:ext cx="8520600" cy="14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fr"/>
              <a:t>Le référencement est un critère majeur pour la plupart des site internets.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Il ne doit pas être implémenté à la fin du processus, mais faire partie intégrante du travail de conception et de développement.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Plan du cours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752300"/>
            <a:ext cx="8520600" cy="163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Internet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La communication Client / Serveur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Le W3C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Les problématiques du développeur web moderne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problématiques -  </a:t>
            </a:r>
            <a:r>
              <a:rPr lang="fr" sz="1800"/>
              <a:t>La multiplication des technologies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824600"/>
            <a:ext cx="8520600" cy="14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fr"/>
              <a:t>Les technologies permettant de faire du web connaissent le même essor que le web lui-même. De nouveaux frameworks apparaissent chaque jour, des framework </a:t>
            </a:r>
            <a:r>
              <a:rPr lang="fr"/>
              <a:t>empiriques</a:t>
            </a:r>
            <a:r>
              <a:rPr lang="fr"/>
              <a:t> tombent en désuétude, et il peut devenir difficile de faire le tri.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problématiques -  </a:t>
            </a:r>
            <a:r>
              <a:rPr lang="fr" sz="1800"/>
              <a:t>La multiplication des technologies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305725"/>
            <a:ext cx="8520600" cy="307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Choisir une technologie car elle répond à une problématique réelle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Ne pas se précipiter sur une technologie simplement car elle est à la mode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Évaluer</a:t>
            </a:r>
            <a:r>
              <a:rPr lang="fr"/>
              <a:t> le poids de la technologie notamment </a:t>
            </a:r>
            <a:r>
              <a:rPr lang="fr"/>
              <a:t>grâce</a:t>
            </a:r>
            <a:r>
              <a:rPr lang="fr"/>
              <a:t> à :</a:t>
            </a:r>
          </a:p>
          <a:p>
            <a:pPr indent="-228600" lvl="1" marL="18288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Sa notoriété (étoiles github, nombre de téléchargements)</a:t>
            </a:r>
          </a:p>
          <a:p>
            <a:pPr indent="-228600" lvl="1" marL="18288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Le nombre et la qualité des mainteneurs</a:t>
            </a:r>
          </a:p>
          <a:p>
            <a:pPr indent="-228600" lvl="1" marL="18288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La fréquence de livraison</a:t>
            </a:r>
          </a:p>
          <a:p>
            <a:pPr indent="-228600" lvl="1" marL="1828800" rtl="0">
              <a:lnSpc>
                <a:spcPct val="150000"/>
              </a:lnSpc>
              <a:spcBef>
                <a:spcPts val="0"/>
              </a:spcBef>
            </a:pPr>
            <a:r>
              <a:rPr lang="fr"/>
              <a:t>La qualité du code (tests, nombre de tickets, réponses aux tickets)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Questions 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Merci de votre attention.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Internet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Internet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9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 </a:t>
            </a:r>
            <a:r>
              <a:rPr b="1" lang="fr"/>
              <a:t>réseau mondial</a:t>
            </a:r>
            <a:r>
              <a:rPr lang="fr"/>
              <a:t> d’ordinateurs qui communiquent entre eux </a:t>
            </a:r>
            <a:r>
              <a:rPr lang="fr"/>
              <a:t>grâce</a:t>
            </a:r>
            <a:r>
              <a:rPr lang="fr"/>
              <a:t> au </a:t>
            </a:r>
            <a:r>
              <a:rPr b="1" lang="fr"/>
              <a:t>protocole TCP/IP</a:t>
            </a:r>
            <a:r>
              <a:rPr lang="fr"/>
              <a:t> et qui garanti un accès à un nombre incalculable de ressources.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1969: ARPANET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1990: Le premier site web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1998: Google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2004: Facebook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4.49 m</a:t>
            </a:r>
            <a:r>
              <a:rPr lang="fr"/>
              <a:t>illiards</a:t>
            </a:r>
            <a:r>
              <a:rPr lang="fr"/>
              <a:t> de pages internet aujourd’hui.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Internet Protocol Suite (TCP / IP)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DARPA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Développé avant le modèle OSI (plus simple)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4 Couches: link, internet, transport &amp;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World Wide Web (WWW)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web est la couche de Documents, liés entre eux par des liens hypertext, accessibles sur internet.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Ces documents peuvent être de tous les types: Texte, Images, Vidéos, etc...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Naviguer sur le web: l’URI / URL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URI = Uniform Resource Identifier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URL = Uniform Resource Locator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Comme son nom l’indique, permet d’identifier une ressource sur Internet.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 sz="3000">
                <a:latin typeface="Roboto Mono"/>
                <a:ea typeface="Roboto Mono"/>
                <a:cs typeface="Roboto Mono"/>
                <a:sym typeface="Roboto Mono"/>
              </a:rPr>
              <a:t>https://www.90tech.fr/team.html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CACACA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56075" y="3349425"/>
            <a:ext cx="1560900" cy="40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CACACA"/>
                </a:solidFill>
              </a:rPr>
              <a:t>Schéma (Protocole)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959100" y="3349425"/>
            <a:ext cx="1225800" cy="40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CACACA"/>
                </a:solidFill>
              </a:rPr>
              <a:t>Domaine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531250" y="3349425"/>
            <a:ext cx="1225800" cy="40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CACACA"/>
                </a:solidFill>
              </a:rPr>
              <a:t>Fichier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