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Average"/>
      <p:regular r:id="rId71"/>
    </p:embeddedFont>
    <p:embeddedFont>
      <p:font typeface="Oswald"/>
      <p:regular r:id="rId72"/>
      <p:bold r:id="rId73"/>
    </p:embeddedFont>
    <p:embeddedFont>
      <p:font typeface="Roboto Mono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7.xml"/><Relationship Id="rId75" Type="http://schemas.openxmlformats.org/officeDocument/2006/relationships/font" Target="fonts/RobotoMono-bold.fntdata"/><Relationship Id="rId30" Type="http://schemas.openxmlformats.org/officeDocument/2006/relationships/slide" Target="slides/slide26.xml"/><Relationship Id="rId74" Type="http://schemas.openxmlformats.org/officeDocument/2006/relationships/font" Target="fonts/RobotoMono-regular.fntdata"/><Relationship Id="rId33" Type="http://schemas.openxmlformats.org/officeDocument/2006/relationships/slide" Target="slides/slide29.xml"/><Relationship Id="rId77" Type="http://schemas.openxmlformats.org/officeDocument/2006/relationships/font" Target="fonts/RobotoMono-boldItalic.fntdata"/><Relationship Id="rId32" Type="http://schemas.openxmlformats.org/officeDocument/2006/relationships/slide" Target="slides/slide28.xml"/><Relationship Id="rId76" Type="http://schemas.openxmlformats.org/officeDocument/2006/relationships/font" Target="fonts/RobotoMono-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Average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&lt;base&gt; = default url &amp; target for all links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Advanced Research Projects Agency Network ( 4 noeuds, universités, centres de recherche)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laceholdit.co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://validator.w3.org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Développement WEB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 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Les éditeurs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Ils se divisent en deux catégories: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https://goo.gl/f4It8k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Les éditeurs de code: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SublimeText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Atom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Visual Studio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Brackets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Les 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Webstorm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Les IDE intègrent généralement plus de fonctionnalités, mais ils sont plus lourds. Les éditeurs de codes sont plus basiques mais peuvent bien souvent être améliorés à l’aide de plugins.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Débugger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Chrome Developer Tools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L’outil de développement intégré au navigateur Chrome intègre un grand nombre de fonctionnalités permettant de débugger les problèmes: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Réseau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Google Developer Tools</a:t>
            </a:r>
          </a:p>
        </p:txBody>
      </p:sp>
      <p:pic>
        <p:nvPicPr>
          <p:cNvPr descr="Capture d’écran 2017-06-14 à 09.24.46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325" y="1670049"/>
            <a:ext cx="680133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5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L’onglet Elements permet de visualiser rapidement la structure et le style du code.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Google Developer Tools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5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L’onglet console permet de débugger le JS. Il s’agit également d’une console REPL.</a:t>
            </a:r>
          </a:p>
        </p:txBody>
      </p:sp>
      <p:pic>
        <p:nvPicPr>
          <p:cNvPr descr="Capture d’écran 2017-06-14 à 09.29.12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50" y="1592325"/>
            <a:ext cx="6861098" cy="38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Google Developer Tools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5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L’onglet Source permet d’explorer les fichiers sollicités par la page</a:t>
            </a:r>
          </a:p>
        </p:txBody>
      </p:sp>
      <p:pic>
        <p:nvPicPr>
          <p:cNvPr descr="Capture d’écran 2017-06-14 à 09.30.14.pn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00" y="1531675"/>
            <a:ext cx="7020800" cy="39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Google Developer Tools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69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L’onglet Réseau permet de visualiser et optimiser les communications effectuées par la page</a:t>
            </a:r>
          </a:p>
        </p:txBody>
      </p:sp>
      <p:pic>
        <p:nvPicPr>
          <p:cNvPr descr="Capture d’écran 2017-06-14 à 09.32.33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63" y="1746625"/>
            <a:ext cx="6483475" cy="36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8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Installez Chrome si nécessaire, et utilisez les outils de développeur pour en explorer la structure, les fichiers et librairies utilisées, etc...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Attention!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250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Chrome fournit un grand nombre d’outils pratiques pour le développement, mais il ne faut pas oublier de tester régulièrement sur d’autres navigateurs 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Versionning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bon développeur utilise un outil de versionning: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Permet la collaboration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Facilite le suivi des </a:t>
            </a:r>
            <a:r>
              <a:rPr lang="fr"/>
              <a:t>tâches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Aide au debugging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</a:t>
            </a:r>
            <a:r>
              <a:rPr lang="fr"/>
              <a:t>développeur</a:t>
            </a:r>
            <a:r>
              <a:rPr lang="fr"/>
              <a:t> - GIT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57300"/>
            <a:ext cx="8520600" cy="18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Développé à partir de 2005 pour maintenir le noyau linux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A évolué depuis pour devenir la référence des logiciels de versionning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De nombreux outils existent pour exploiter GIT, mais la version de base s’utilise en ligne de commande.</a:t>
            </a:r>
          </a:p>
          <a:p>
            <a:pPr indent="0" lvl="0" marL="2743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Plan du cours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752300"/>
            <a:ext cx="8520600" cy="163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Introduction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Les balises HTML classiques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Les balises HTML sémantiques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fr"/>
              <a:t>Validation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57300"/>
            <a:ext cx="8520600" cy="18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Un dossier suivi par GIT est un Repository (dossier .git présent)</a:t>
            </a:r>
          </a:p>
          <a:p>
            <a:pPr indent="-228600" lvl="1" marL="9144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git init =&gt; Initie un nouveau repository git.</a:t>
            </a:r>
          </a:p>
          <a:p>
            <a:pPr indent="-228600" lvl="0" marL="4572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3 niveaux pour les fichiers</a:t>
            </a:r>
          </a:p>
          <a:p>
            <a:pPr indent="-228600" lvl="1" marL="9144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Working tree</a:t>
            </a:r>
          </a:p>
          <a:p>
            <a:pPr indent="-228600" lvl="1" marL="9144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Staging Area</a:t>
            </a:r>
          </a:p>
          <a:p>
            <a:pPr indent="-228600" lvl="1" marL="914400" rtl="0">
              <a:spcBef>
                <a:spcPts val="0"/>
              </a:spcBef>
              <a:buClr>
                <a:srgbClr val="CACACA"/>
              </a:buClr>
            </a:pPr>
            <a:r>
              <a:rPr lang="fr">
                <a:solidFill>
                  <a:srgbClr val="CACACA"/>
                </a:solidFill>
              </a:rPr>
              <a:t>Git directory</a:t>
            </a:r>
          </a:p>
        </p:txBody>
      </p:sp>
      <p:pic>
        <p:nvPicPr>
          <p:cNvPr descr="areas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62" y="2899600"/>
            <a:ext cx="4527873" cy="22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git init =&gt; Crée un repository vide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add =&gt; Ajoute un fichier dans la zone “staging”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commit =&gt; Ajoute les fichiers actuellement dans la zone de staging dans le repositor</a:t>
            </a:r>
            <a:r>
              <a:rPr lang="fr"/>
              <a:t>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 exploite la notion de “branches” qui peuvent diverger. Pour différencier les environnement, tester de nouvelles fonctionnalités, développer sans polluer la base de code…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branche principale par défaut s’appelle le master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git init =&gt; Crée un repository vide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add =&gt; Ajoute un fichier dans la zone “staging”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commit =&gt; Ajoute les fichiers actuellement dans la zone de staging dans le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checkout nom_branche =&gt; se place sur une autre branche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checkout -b nom_branche =&gt; crée la branche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“repository distant” est un serveur contenant un ou plusieurs repository git.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Les changements effectués sur un repository (local ou distant) peuvent être reflétés sur l’autre repository.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git init =&gt; Crée un repository vide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add =&gt; Ajoute un fichier dans la zone “staging”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commit =&gt; Ajoute les fichiers actuellement dans la zone de staging dans le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checkout nom_branche =&gt; se place sur une autre branche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checkout -b nom_branche =&gt; crée la branche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fetch =&gt; Récupère (sans les appliquer) les derniers changements depuis le repository distant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merge origin master =&gt; intègre les changements de la branche distante master dans la branche courante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git pull =&gt; fetch + merge origin branche_courante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outils du développeur - GIT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GIT est un outil bien plus puissant que ces quelques fonctionnalités de base (rebase, bisect…) qu’il est utile de maîtriser pour éviter les faux-pas.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Installez GIT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Créez un nouveau dossier et initialisez un repository git vide.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Créez un nouveau fichier et ajoutez le au repository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Modifiez ce fichier et ajoutez le à nouveau dans un nouveau commit.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Faites des modifications sur une nouvelle branche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Faites un merge de la nouvelle branche dans master.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HTML de 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678600" y="1194575"/>
            <a:ext cx="17868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	&lt;head&gt;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	&lt;/head&gt;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	&lt;body&gt;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	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Sert à déclarer au navigateur que le contenu est au format HTML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Doit toujours être placé avant l’élément &lt;html&gt; racine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&lt;html&gt; … &lt;/html&gt;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Balise de type block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Racine du document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Contient &lt;head&gt; et &lt;body&gt;</a:t>
            </a: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&lt;head&gt; … &lt;/head&gt;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Balise de type block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Peut contenir les tags: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&lt;title&gt; (obligatoire)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&lt;style&gt;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&lt;base&gt;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&lt;link&gt;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&lt;meta&gt;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&lt;script&gt;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&lt;noscript&gt;</a:t>
            </a: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&lt;body&gt; … &lt;/body&gt;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Balise de type block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Contient tout le contenu du document.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&lt;title&gt; Ma page HTML &lt;/title&gt;</a:t>
            </a:r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structure d’une page web - Titre</a:t>
            </a:r>
          </a:p>
        </p:txBody>
      </p:sp>
      <p:pic>
        <p:nvPicPr>
          <p:cNvPr descr="Capture d’écran 2017-06-14 à 10.20.40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0" y="1960150"/>
            <a:ext cx="49720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 d’écran 2017-06-14 à 10.21.05.png"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550" y="3740775"/>
            <a:ext cx="2285716" cy="50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&lt;h</a:t>
            </a:r>
            <a:r>
              <a:rPr b="1" lang="fr" sz="14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&gt; … &lt;/h</a:t>
            </a:r>
            <a:r>
              <a:rPr b="1" lang="fr" sz="1400"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6 Niveaux différents de titres (h1 -&gt; h6)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h1 est le plus important.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Attention à ne pas les utiliser à tort et à travers car ils influent sur le référencement.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titres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&lt;p&gt; … &lt;/p&gt;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 nouveau paragraphe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Balise Block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&lt;br /&gt;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Ajoute un saut de ligne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Balise vide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paragraphes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&lt;ol&gt; … &lt;/ol&gt;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une liste ordonnée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&lt;li&gt; … &lt;/li&gt;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une entrée dans la liste</a:t>
            </a:r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Listes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&lt;ul&gt; … &lt;/ul&gt;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une liste non-ordonnée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&lt;li&gt; … &lt;/li&gt;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une entrée dans la liste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Listes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HTML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234700" cy="343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HyperText Markup Language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Le langage par défaut du World Wide Web (mais pas le seul)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De plus en plus adopté pour créer des applications desktop ou mobile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		Electron, React Native, Cordova...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&lt;a&gt; … &lt;/a&gt;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Crée un lien vers une autre ressource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Liens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&lt;a&gt; … &lt;/a&gt;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Liens</a:t>
            </a:r>
          </a:p>
        </p:txBody>
      </p:sp>
      <p:pic>
        <p:nvPicPr>
          <p:cNvPr descr="Capture d’écran 2017-06-14 à 10.33.25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5" y="1606982"/>
            <a:ext cx="8931850" cy="3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&lt;img /&gt;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Affiche une image (balise vide)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Deux attributs obligatoires: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src (source de l’image)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alt  (texte à afficher si l’image ne s’affiche pas)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fr"/>
              <a:t>L’attribut title s’affiche comme un tooltip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Images</a:t>
            </a:r>
          </a:p>
        </p:txBody>
      </p:sp>
      <p:pic>
        <p:nvPicPr>
          <p:cNvPr descr="Capture d’écran 2017-06-14 à 10.36.26.png"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75" y="3835850"/>
            <a:ext cx="5544058" cy="5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&lt;table&gt; … &lt;/table&gt;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Peut être subdivisée à l’aide de  &lt;thead&gt;, &lt;tbody&gt; et &lt;tfooter&gt;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tables ne s’utilisent plus pour mettre en page le document !</a:t>
            </a: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Tables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&lt;table&gt; … &lt;/table&gt;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&lt;tr&gt; … &lt;/tr&gt;   Crée une ligne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&lt;td&gt; … &lt;/td&gt;   Crée une cellule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&lt;th&gt; … &lt;/td&gt;   Crée une cellule de titre (header)</a:t>
            </a: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Tables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1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400">
                <a:latin typeface="Roboto Mono"/>
                <a:ea typeface="Roboto Mono"/>
                <a:cs typeface="Roboto Mono"/>
                <a:sym typeface="Roboto Mono"/>
              </a:rPr>
              <a:t>&lt;table&gt; … &lt;/table&gt;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Tables</a:t>
            </a:r>
          </a:p>
        </p:txBody>
      </p:sp>
      <p:pic>
        <p:nvPicPr>
          <p:cNvPr descr="Capture d’écran 2017-06-14 à 10.41.46.png"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1904237"/>
            <a:ext cx="26860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2122350"/>
            <a:ext cx="8520600" cy="89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Les attributs colspan et rowspan permettent de préciser la taille d’une cellule, donc de “fusionner” des cellules.</a:t>
            </a:r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- Les Tables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2122350"/>
            <a:ext cx="8520600" cy="89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Reproduire la page montrée en exemple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Astuce: Utilisez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https://placeholdit.co/</a:t>
            </a:r>
            <a:r>
              <a:rPr lang="fr"/>
              <a:t> lorsque vous devez integrer une image qui vous sera transmise par la suite.</a:t>
            </a: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HTML sémantiques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HTML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Maintenu par le W3C et le WHATWG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1995: HTML 2.0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fr"/>
              <a:t>1997: HTML 3.2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1998: HTML 4.0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2014: HTML 5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	2016: HTML 5.1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220000"/>
            <a:ext cx="8520600" cy="89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La &lt;section&gt; représente un découpage fin d’un document en unités de sens.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/>
              <a:t>Un paragraphe, par exemple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Section</a:t>
            </a:r>
          </a:p>
        </p:txBody>
      </p:sp>
      <p:pic>
        <p:nvPicPr>
          <p:cNvPr descr="Capture d’écran 2017-06-14 à 11.18.22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608075"/>
            <a:ext cx="3543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balises Sémantiques - Section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section n’a pas vocation à être un conteneur générique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Utilisez la div si le conteneur n’a pas de sens en terme d’informations (utilisé pour le style ou les scripts)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Utilisez une balise &lt;article&gt; dans le cas contraire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balises Sémantiques - Article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 &lt;article&gt; représente une unité de sens facilement extractible de la page telle que: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Une actualité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 poste de blog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Un commentaire sur un post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Article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Un article doit contenir un heading &lt;h1&gt;-&lt;h6&gt; dans sa descendance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Les articles peuvent être imbriqués (ex: les commentaires d’un post de blog peuvent être des articles)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Les informations sur l’auteur de l’article peuvent être précisées à l’aide de la balise &lt;address&gt;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La date de publication peut se préciser grâce à la balise &lt;time&gt; et l’attribut </a:t>
            </a:r>
            <a:r>
              <a:rPr i="1" lang="fr"/>
              <a:t>datetime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CACACA"/>
                </a:solidFill>
                <a:latin typeface="Roboto Mono"/>
                <a:ea typeface="Roboto Mono"/>
                <a:cs typeface="Roboto Mono"/>
                <a:sym typeface="Roboto Mono"/>
              </a:rPr>
              <a:t>&lt;time datetime="2015-05-16 19:00"&gt;May 16&lt;/time&gt;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Nav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balise &lt;nav&gt;  permet de définir une section contenant des liens de navigation.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 d’écran 2017-06-14 à 11.25.44.png"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366962"/>
            <a:ext cx="3962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Aside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balise &lt;aside&gt;  permet de définir une sidebar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&lt;nav&gt; et &lt;aside&gt; sont en marge de la structure globale du document, et à ce titre ne sont généralement pas pris en compte par les technologies d’assistances.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Header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balise &lt;header&gt;  permet de définir l’entête d’une section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 d’écran 2017-06-14 à 11.27.48.png"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2728650"/>
            <a:ext cx="29622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Sémantiques - Footer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balise &lt;footer&gt;  permet de définir un pied de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sections &lt;body&gt; &lt;section&gt; &lt;article&gt; &lt;aside&gt; &lt;nav&gt; peuvent avoir un&lt;header&gt; et un &lt;footer&gt;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 d’écran 2017-06-14 à 11.29.10.png"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2450187"/>
            <a:ext cx="28670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Avant HTML 5</a:t>
            </a:r>
          </a:p>
        </p:txBody>
      </p:sp>
      <p:pic>
        <p:nvPicPr>
          <p:cNvPr descr="Capture d’écran 2017-06-14 à 11.29.41.png"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400" y="1266400"/>
            <a:ext cx="6653199" cy="29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Après HTML 5</a:t>
            </a:r>
          </a:p>
        </p:txBody>
      </p:sp>
      <p:pic>
        <p:nvPicPr>
          <p:cNvPr descr="Capture d’écran 2017-06-14 à 11.30.34.png"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837" y="1291000"/>
            <a:ext cx="6656325" cy="29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fichier HTML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Extension 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Construit à l’aide de balises pré-définies</a:t>
            </a:r>
          </a:p>
        </p:txBody>
      </p:sp>
      <p:pic>
        <p:nvPicPr>
          <p:cNvPr descr="Capture d’écran 2017-06-14 à 08.25.51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50" y="1969999"/>
            <a:ext cx="4894900" cy="31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Reproduisez en HTML le squelette suivant</a:t>
            </a:r>
          </a:p>
        </p:txBody>
      </p:sp>
      <p:pic>
        <p:nvPicPr>
          <p:cNvPr descr="Capture d’écran 2017-06-14 à 11.30.34.pn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5" y="1795525"/>
            <a:ext cx="6308750" cy="27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fr"/>
              <a:t>Créez</a:t>
            </a:r>
            <a:r>
              <a:rPr lang="fr"/>
              <a:t> votre propre CV à l’aide de ce qui a été vu précédemment, ordonné à l’aide des balises sémantiques.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Validation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Validation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http://validator.w3.org/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le validateur présente plusieurs erreurs, toujours commencer par corriger la première, puis re-valider le document.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Essayez de valider des sites connus puis validez votre page de CV.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balises HTML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Une balise html commence par &lt; et se termine par 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Il existe deux types de balises: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En paire: &lt;p&gt; … &lt;/p&gt;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fr"/>
              <a:t>Auto-fermante &lt;br /&gt; (ou simplement &lt;br&gt;)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Bonne pratique: mettre les balises en minuscules.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HTML - Block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Affichage de type “bloc”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Se positionnent verticalement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Permet de structurer la page, de contenir d’autres blocks…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Ex: &lt;div&gt;, &lt;p&gt;, &lt;h1&gt;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balises HTML - Inline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Affichage de type “ligne”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Se positionnent horizontalement.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Permet de formater l’information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Doivent être à l’intérieur d’un block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Exemples: &lt;span&gt;, &lt;em&gt;, &lt;strong&gt;...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