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66" r:id="rId2"/>
    <p:sldMasterId id="2147483667" r:id="rId3"/>
    <p:sldMasterId id="214748367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9" r:id="rId7"/>
    <p:sldId id="283" r:id="rId8"/>
    <p:sldId id="284" r:id="rId9"/>
    <p:sldId id="282" r:id="rId10"/>
    <p:sldId id="272" r:id="rId11"/>
  </p:sldIdLst>
  <p:sldSz cx="9144000" cy="6858000" type="screen4x3"/>
  <p:notesSz cx="9144000" cy="6858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52299907-CFD9-6444-A15A-A7484882B1BB}">
          <p14:sldIdLst>
            <p14:sldId id="256"/>
            <p14:sldId id="277"/>
            <p14:sldId id="279"/>
            <p14:sldId id="283"/>
            <p14:sldId id="284"/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2A"/>
    <a:srgbClr val="F9F8FA"/>
    <a:srgbClr val="000000"/>
    <a:srgbClr val="335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383"/>
  </p:normalViewPr>
  <p:slideViewPr>
    <p:cSldViewPr>
      <p:cViewPr varScale="1">
        <p:scale>
          <a:sx n="107" d="100"/>
          <a:sy n="107" d="100"/>
        </p:scale>
        <p:origin x="3138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30" d="100"/>
          <a:sy n="230" d="100"/>
        </p:scale>
        <p:origin x="243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6A64-12AA-6E49-86B7-31B890728494}" type="datetimeFigureOut">
              <a:rPr lang="fr-FR" smtClean="0"/>
              <a:t>06/03/2025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664D-91CA-E647-B816-8D807A74F0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200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BD8C4-02F4-9443-8131-EA228E593733}" type="datetimeFigureOut">
              <a:rPr lang="fr-FR" smtClean="0"/>
              <a:t>06/03/2025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ED24-A8F3-7746-8B22-72F46129ACE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51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B standard : Diapo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600" y="2286000"/>
            <a:ext cx="4876800" cy="808452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47118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 2 : Diapo de contenu sans soulig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  <a:prstGeom prst="rect">
            <a:avLst/>
          </a:prstGeo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70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51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 : Diapo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  <a:prstGeom prst="rect">
            <a:avLst/>
          </a:prstGeo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5" name="Grouper 4"/>
          <p:cNvGrpSpPr/>
          <p:nvPr userDrawn="1"/>
        </p:nvGrpSpPr>
        <p:grpSpPr>
          <a:xfrm>
            <a:off x="381000" y="1039201"/>
            <a:ext cx="8229600" cy="256199"/>
            <a:chOff x="381000" y="914400"/>
            <a:chExt cx="8229600" cy="256199"/>
          </a:xfrm>
        </p:grpSpPr>
        <p:grpSp>
          <p:nvGrpSpPr>
            <p:cNvPr id="6" name="Grouper 5"/>
            <p:cNvGrpSpPr/>
            <p:nvPr userDrawn="1"/>
          </p:nvGrpSpPr>
          <p:grpSpPr>
            <a:xfrm>
              <a:off x="8202001" y="990602"/>
              <a:ext cx="408599" cy="179997"/>
              <a:chOff x="8077200" y="990602"/>
              <a:chExt cx="408599" cy="179997"/>
            </a:xfrm>
          </p:grpSpPr>
          <p:sp>
            <p:nvSpPr>
              <p:cNvPr id="8" name="Ellipse 7"/>
              <p:cNvSpPr/>
              <p:nvPr userDrawn="1"/>
            </p:nvSpPr>
            <p:spPr>
              <a:xfrm>
                <a:off x="8077200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Ellipse 8"/>
              <p:cNvSpPr/>
              <p:nvPr userDrawn="1"/>
            </p:nvSpPr>
            <p:spPr>
              <a:xfrm>
                <a:off x="8305802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7" name="Connecteur droit 6"/>
            <p:cNvCxnSpPr/>
            <p:nvPr userDrawn="1"/>
          </p:nvCxnSpPr>
          <p:spPr>
            <a:xfrm>
              <a:off x="381000" y="914400"/>
              <a:ext cx="8229600" cy="0"/>
            </a:xfrm>
            <a:prstGeom prst="line">
              <a:avLst/>
            </a:prstGeom>
            <a:ln w="28575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715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 : Diapo de contenu sans soulig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  <a:prstGeom prst="rect">
            <a:avLst/>
          </a:prstGeo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4244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600" y="2239548"/>
            <a:ext cx="4876800" cy="808452"/>
          </a:xfrm>
          <a:prstGeom prst="rect">
            <a:avLst/>
          </a:prstGeom>
        </p:spPr>
      </p:pic>
      <p:grpSp>
        <p:nvGrpSpPr>
          <p:cNvPr id="5" name="Grouper 4"/>
          <p:cNvGrpSpPr/>
          <p:nvPr userDrawn="1"/>
        </p:nvGrpSpPr>
        <p:grpSpPr>
          <a:xfrm>
            <a:off x="0" y="4752700"/>
            <a:ext cx="9144000" cy="1666630"/>
            <a:chOff x="0" y="4752700"/>
            <a:chExt cx="9144000" cy="1666630"/>
          </a:xfrm>
        </p:grpSpPr>
        <p:sp>
          <p:nvSpPr>
            <p:cNvPr id="6" name="Rectangle 5"/>
            <p:cNvSpPr/>
            <p:nvPr userDrawn="1"/>
          </p:nvSpPr>
          <p:spPr>
            <a:xfrm>
              <a:off x="6248400" y="4752700"/>
              <a:ext cx="2819400" cy="792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>
                  <a:solidFill>
                    <a:srgbClr val="FFD82A"/>
                  </a:solidFill>
                  <a:latin typeface="TeXGyreAdventor" charset="0"/>
                  <a:ea typeface="TeXGyreAdventor" charset="0"/>
                  <a:cs typeface="TeXGyreAdventor" charset="0"/>
                </a:rPr>
                <a:t>••</a:t>
              </a:r>
              <a:r>
                <a:rPr lang="fr-FR" sz="1400" dirty="0">
                  <a:latin typeface="Helvetica Light" charset="0"/>
                  <a:ea typeface="Helvetica Light" charset="0"/>
                  <a:cs typeface="Helvetica Light" charset="0"/>
                </a:rPr>
                <a:t>Lyon</a:t>
              </a:r>
            </a:p>
            <a:p>
              <a:r>
                <a:rPr lang="fr-FR" sz="1050" dirty="0">
                  <a:latin typeface="Helvetica Light" charset="0"/>
                  <a:ea typeface="Helvetica Light" charset="0"/>
                  <a:cs typeface="Helvetica Light" charset="0"/>
                </a:rPr>
                <a:t>Centre d’affaires Gailleton</a:t>
              </a:r>
            </a:p>
            <a:p>
              <a:r>
                <a:rPr lang="fr-FR" sz="1050" dirty="0">
                  <a:latin typeface="Helvetica Light" charset="0"/>
                  <a:ea typeface="Helvetica Light" charset="0"/>
                  <a:cs typeface="Helvetica Light" charset="0"/>
                </a:rPr>
                <a:t>6 place Gailleton</a:t>
              </a:r>
            </a:p>
            <a:p>
              <a:r>
                <a:rPr lang="fr-FR" sz="1050" dirty="0">
                  <a:latin typeface="Helvetica Light" charset="0"/>
                  <a:ea typeface="Helvetica Light" charset="0"/>
                  <a:cs typeface="Helvetica Light" charset="0"/>
                </a:rPr>
                <a:t>69002 Lyon</a:t>
              </a:r>
            </a:p>
          </p:txBody>
        </p:sp>
        <p:grpSp>
          <p:nvGrpSpPr>
            <p:cNvPr id="7" name="Grouper 6"/>
            <p:cNvGrpSpPr/>
            <p:nvPr userDrawn="1"/>
          </p:nvGrpSpPr>
          <p:grpSpPr>
            <a:xfrm>
              <a:off x="0" y="4752700"/>
              <a:ext cx="9144000" cy="1666630"/>
              <a:chOff x="0" y="4752700"/>
              <a:chExt cx="9144000" cy="1666630"/>
            </a:xfrm>
          </p:grpSpPr>
          <p:sp>
            <p:nvSpPr>
              <p:cNvPr id="8" name="object 9"/>
              <p:cNvSpPr txBox="1"/>
              <p:nvPr userDrawn="1"/>
            </p:nvSpPr>
            <p:spPr>
              <a:xfrm>
                <a:off x="0" y="5957665"/>
                <a:ext cx="9144000" cy="4616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/>
                <a:r>
                  <a:rPr lang="fr-FR" sz="1400" dirty="0">
                    <a:latin typeface="Century Gothic"/>
                    <a:ea typeface="Helvetica Light" charset="0"/>
                    <a:cs typeface="Century Gothic"/>
                  </a:rPr>
                  <a:t>Tél. 04 73 24 93 11 –  </a:t>
                </a:r>
                <a:r>
                  <a:rPr lang="fr-FR" sz="1400" dirty="0">
                    <a:solidFill>
                      <a:srgbClr val="000000"/>
                    </a:solidFill>
                    <a:latin typeface="Century Gothic"/>
                    <a:ea typeface="Helvetica Light" charset="0"/>
                    <a:cs typeface="Century Gothic"/>
                  </a:rPr>
                  <a:t>contact@humanbooster.com</a:t>
                </a:r>
              </a:p>
              <a:p>
                <a:pPr algn="ctr"/>
                <a:r>
                  <a:rPr lang="fr-FR" sz="1600" b="1" dirty="0">
                    <a:latin typeface="Century Gothic"/>
                    <a:ea typeface="Helvetica" charset="0"/>
                    <a:cs typeface="Century Gothic"/>
                  </a:rPr>
                  <a:t>www.humanbooster.com</a:t>
                </a:r>
              </a:p>
            </p:txBody>
          </p:sp>
          <p:sp>
            <p:nvSpPr>
              <p:cNvPr id="9" name="Rectangle 8"/>
              <p:cNvSpPr/>
              <p:nvPr userDrawn="1"/>
            </p:nvSpPr>
            <p:spPr>
              <a:xfrm>
                <a:off x="3495507" y="4770075"/>
                <a:ext cx="2286000" cy="792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FFD82A"/>
                    </a:solidFill>
                    <a:latin typeface="TeXGyreAdventor" charset="0"/>
                    <a:ea typeface="TeXGyreAdventor" charset="0"/>
                    <a:cs typeface="TeXGyreAdventor" charset="0"/>
                  </a:rPr>
                  <a:t>••</a:t>
                </a:r>
                <a:r>
                  <a:rPr lang="fr-FR" sz="1400" dirty="0">
                    <a:latin typeface="Helvetica Light" charset="0"/>
                    <a:ea typeface="Helvetica Light" charset="0"/>
                    <a:cs typeface="Helvetica Light" charset="0"/>
                  </a:rPr>
                  <a:t>Montpellier</a:t>
                </a:r>
              </a:p>
              <a:p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Centre d’affaires Regus</a:t>
                </a:r>
              </a:p>
              <a:p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451 rue Denis Papin</a:t>
                </a:r>
              </a:p>
              <a:p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34000 Montpellier</a:t>
                </a:r>
              </a:p>
            </p:txBody>
          </p:sp>
          <p:sp>
            <p:nvSpPr>
              <p:cNvPr id="10" name="Rectangle 9"/>
              <p:cNvSpPr/>
              <p:nvPr userDrawn="1"/>
            </p:nvSpPr>
            <p:spPr>
              <a:xfrm>
                <a:off x="752307" y="4752700"/>
                <a:ext cx="2547716" cy="792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400" dirty="0">
                    <a:solidFill>
                      <a:srgbClr val="FFD82A"/>
                    </a:solidFill>
                    <a:latin typeface="TeXGyreAdventor" charset="0"/>
                    <a:ea typeface="TeXGyreAdventor" charset="0"/>
                    <a:cs typeface="TeXGyreAdventor" charset="0"/>
                  </a:rPr>
                  <a:t>••</a:t>
                </a:r>
                <a:r>
                  <a:rPr lang="fr-FR" sz="1400" dirty="0">
                    <a:latin typeface="Helvetica Light" charset="0"/>
                    <a:ea typeface="Helvetica Light" charset="0"/>
                    <a:cs typeface="Helvetica Light" charset="0"/>
                  </a:rPr>
                  <a:t>Clermont-Ferrand</a:t>
                </a:r>
              </a:p>
              <a:p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Siège social</a:t>
                </a:r>
                <a:b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</a:br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2 rue de l’Eminée</a:t>
                </a:r>
                <a:b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</a:br>
                <a:r>
                  <a:rPr lang="fr-FR" sz="1050" dirty="0">
                    <a:latin typeface="Helvetica Light" charset="0"/>
                    <a:ea typeface="Helvetica Light" charset="0"/>
                    <a:cs typeface="Helvetica Light" charset="0"/>
                  </a:rPr>
                  <a:t>63000 Clermont-Ferrand</a:t>
                </a:r>
              </a:p>
            </p:txBody>
          </p:sp>
          <p:pic>
            <p:nvPicPr>
              <p:cNvPr id="11" name="Image 1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4963" y="4770074"/>
                <a:ext cx="54001" cy="731035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3370764" y="4770074"/>
                <a:ext cx="54001" cy="731035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162507" y="4770074"/>
                <a:ext cx="54001" cy="7310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9739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de fin -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600" y="2286000"/>
            <a:ext cx="4876800" cy="808452"/>
          </a:xfrm>
          <a:prstGeom prst="rect">
            <a:avLst/>
          </a:prstGeom>
        </p:spPr>
      </p:pic>
      <p:sp>
        <p:nvSpPr>
          <p:cNvPr id="8" name="object 9"/>
          <p:cNvSpPr txBox="1"/>
          <p:nvPr userDrawn="1"/>
        </p:nvSpPr>
        <p:spPr>
          <a:xfrm>
            <a:off x="0" y="3805535"/>
            <a:ext cx="91440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fr-FR" sz="1400" dirty="0">
                <a:latin typeface="Century Gothic"/>
                <a:ea typeface="Helvetica Light" charset="0"/>
                <a:cs typeface="Century Gothic"/>
              </a:rPr>
              <a:t>Tél.  04 73 24 93 11 –  </a:t>
            </a:r>
            <a:r>
              <a:rPr lang="fr-FR" sz="1400" dirty="0">
                <a:solidFill>
                  <a:srgbClr val="000000"/>
                </a:solidFill>
                <a:latin typeface="Century Gothic"/>
                <a:ea typeface="Helvetica Light" charset="0"/>
                <a:cs typeface="Century Gothic"/>
              </a:rPr>
              <a:t>contact@humanbooster.com</a:t>
            </a:r>
          </a:p>
          <a:p>
            <a:pPr algn="ctr"/>
            <a:r>
              <a:rPr lang="fr-FR" sz="1600" b="1" dirty="0">
                <a:latin typeface="Century Gothic"/>
                <a:ea typeface="Helvetica" charset="0"/>
                <a:cs typeface="Century Gothic"/>
              </a:rPr>
              <a:t>www.humanbooster.com</a:t>
            </a:r>
          </a:p>
        </p:txBody>
      </p:sp>
      <p:grpSp>
        <p:nvGrpSpPr>
          <p:cNvPr id="17" name="Grouper 16"/>
          <p:cNvGrpSpPr/>
          <p:nvPr userDrawn="1"/>
        </p:nvGrpSpPr>
        <p:grpSpPr>
          <a:xfrm>
            <a:off x="2057400" y="6136958"/>
            <a:ext cx="2590800" cy="246221"/>
            <a:chOff x="685800" y="4097179"/>
            <a:chExt cx="2590800" cy="246221"/>
          </a:xfrm>
        </p:grpSpPr>
        <p:pic>
          <p:nvPicPr>
            <p:cNvPr id="3" name="Image 2" descr="Deuxpoint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58811"/>
              <a:ext cx="315870" cy="144000"/>
            </a:xfrm>
            <a:prstGeom prst="rect">
              <a:avLst/>
            </a:prstGeom>
          </p:spPr>
        </p:pic>
        <p:sp>
          <p:nvSpPr>
            <p:cNvPr id="14" name="object 9"/>
            <p:cNvSpPr txBox="1"/>
            <p:nvPr userDrawn="1"/>
          </p:nvSpPr>
          <p:spPr>
            <a:xfrm>
              <a:off x="1066800" y="4097179"/>
              <a:ext cx="22098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fr-FR" sz="1600" dirty="0">
                  <a:latin typeface="Century Gothic"/>
                  <a:ea typeface="Helvetica Light" charset="0"/>
                  <a:cs typeface="Century Gothic"/>
                </a:rPr>
                <a:t>Clermont-Ferrand</a:t>
              </a:r>
              <a:endParaRPr lang="fr-FR" sz="1600" b="1" dirty="0">
                <a:latin typeface="Century Gothic"/>
                <a:ea typeface="Helvetica" charset="0"/>
                <a:cs typeface="Century Gothic"/>
              </a:endParaRPr>
            </a:p>
          </p:txBody>
        </p:sp>
      </p:grpSp>
      <p:grpSp>
        <p:nvGrpSpPr>
          <p:cNvPr id="18" name="Grouper 17"/>
          <p:cNvGrpSpPr/>
          <p:nvPr userDrawn="1"/>
        </p:nvGrpSpPr>
        <p:grpSpPr>
          <a:xfrm>
            <a:off x="6096000" y="6154579"/>
            <a:ext cx="990600" cy="246221"/>
            <a:chOff x="685800" y="4097180"/>
            <a:chExt cx="990600" cy="246221"/>
          </a:xfrm>
        </p:grpSpPr>
        <p:pic>
          <p:nvPicPr>
            <p:cNvPr id="19" name="Image 18" descr="Deuxpoint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58811"/>
              <a:ext cx="315870" cy="144000"/>
            </a:xfrm>
            <a:prstGeom prst="rect">
              <a:avLst/>
            </a:prstGeom>
          </p:spPr>
        </p:pic>
        <p:sp>
          <p:nvSpPr>
            <p:cNvPr id="20" name="object 9"/>
            <p:cNvSpPr txBox="1"/>
            <p:nvPr userDrawn="1"/>
          </p:nvSpPr>
          <p:spPr>
            <a:xfrm>
              <a:off x="1066800" y="4097180"/>
              <a:ext cx="6096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fr-FR" sz="1600" dirty="0">
                  <a:latin typeface="Century Gothic"/>
                  <a:ea typeface="Helvetica Light" charset="0"/>
                  <a:cs typeface="Century Gothic"/>
                </a:rPr>
                <a:t>Lyon</a:t>
              </a:r>
              <a:endParaRPr lang="fr-FR" sz="1600" b="1" dirty="0">
                <a:latin typeface="Century Gothic"/>
                <a:ea typeface="Helvetica" charset="0"/>
                <a:cs typeface="Century Gothic"/>
              </a:endParaRPr>
            </a:p>
          </p:txBody>
        </p:sp>
      </p:grpSp>
      <p:grpSp>
        <p:nvGrpSpPr>
          <p:cNvPr id="21" name="Grouper 20"/>
          <p:cNvGrpSpPr/>
          <p:nvPr userDrawn="1"/>
        </p:nvGrpSpPr>
        <p:grpSpPr>
          <a:xfrm>
            <a:off x="4419600" y="6154579"/>
            <a:ext cx="2590800" cy="246221"/>
            <a:chOff x="685800" y="4097179"/>
            <a:chExt cx="2590800" cy="246221"/>
          </a:xfrm>
        </p:grpSpPr>
        <p:pic>
          <p:nvPicPr>
            <p:cNvPr id="22" name="Image 21" descr="Deuxpoints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58811"/>
              <a:ext cx="315870" cy="144000"/>
            </a:xfrm>
            <a:prstGeom prst="rect">
              <a:avLst/>
            </a:prstGeom>
          </p:spPr>
        </p:pic>
        <p:sp>
          <p:nvSpPr>
            <p:cNvPr id="23" name="object 9"/>
            <p:cNvSpPr txBox="1"/>
            <p:nvPr userDrawn="1"/>
          </p:nvSpPr>
          <p:spPr>
            <a:xfrm>
              <a:off x="1066800" y="4097179"/>
              <a:ext cx="2209800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fr-FR" sz="1600" dirty="0">
                  <a:latin typeface="Century Gothic"/>
                  <a:ea typeface="Helvetica Light" charset="0"/>
                  <a:cs typeface="Century Gothic"/>
                </a:rPr>
                <a:t>Montpellier</a:t>
              </a:r>
              <a:endParaRPr lang="fr-FR" sz="1600" b="1" dirty="0">
                <a:latin typeface="Century Gothic"/>
                <a:ea typeface="Helvetica" charset="0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B standard : Diapo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477000"/>
            <a:ext cx="2133600" cy="353698"/>
          </a:xfrm>
          <a:prstGeom prst="rect">
            <a:avLst/>
          </a:prstGeom>
        </p:spPr>
      </p:pic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3"/>
              </a:buBlip>
              <a:defRPr sz="20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1800"/>
            </a:lvl2pPr>
            <a:lvl3pPr marL="1350963" indent="-363538">
              <a:buSzPct val="100000"/>
              <a:buFont typeface="Courier New"/>
              <a:buChar char="o"/>
              <a:defRPr sz="1600"/>
            </a:lvl3pPr>
            <a:lvl4pPr marL="1708150" indent="-228600" defTabSz="787400">
              <a:buFont typeface="Arial"/>
              <a:buChar char="•"/>
              <a:defRPr sz="1600"/>
            </a:lvl4pPr>
            <a:lvl5pPr marL="2070100" indent="-228600">
              <a:buSzPct val="100000"/>
              <a:buFont typeface="Arial"/>
              <a:buChar char="•"/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6" name="Grouper 15"/>
          <p:cNvGrpSpPr/>
          <p:nvPr userDrawn="1"/>
        </p:nvGrpSpPr>
        <p:grpSpPr>
          <a:xfrm>
            <a:off x="381000" y="1039201"/>
            <a:ext cx="8229600" cy="256199"/>
            <a:chOff x="381000" y="914400"/>
            <a:chExt cx="8229600" cy="256199"/>
          </a:xfrm>
        </p:grpSpPr>
        <p:grpSp>
          <p:nvGrpSpPr>
            <p:cNvPr id="17" name="Grouper 16"/>
            <p:cNvGrpSpPr/>
            <p:nvPr userDrawn="1"/>
          </p:nvGrpSpPr>
          <p:grpSpPr>
            <a:xfrm>
              <a:off x="8202001" y="990602"/>
              <a:ext cx="408599" cy="179997"/>
              <a:chOff x="8077200" y="990602"/>
              <a:chExt cx="408599" cy="179997"/>
            </a:xfrm>
          </p:grpSpPr>
          <p:sp>
            <p:nvSpPr>
              <p:cNvPr id="19" name="Ellipse 18"/>
              <p:cNvSpPr/>
              <p:nvPr userDrawn="1"/>
            </p:nvSpPr>
            <p:spPr>
              <a:xfrm>
                <a:off x="8077200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Ellipse 19"/>
              <p:cNvSpPr/>
              <p:nvPr userDrawn="1"/>
            </p:nvSpPr>
            <p:spPr>
              <a:xfrm>
                <a:off x="8305802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8" name="Connecteur droit 17"/>
            <p:cNvCxnSpPr/>
            <p:nvPr userDrawn="1"/>
          </p:nvCxnSpPr>
          <p:spPr>
            <a:xfrm>
              <a:off x="381000" y="914400"/>
              <a:ext cx="8229600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61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B standard : Diapo de contenu sans soulig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477000"/>
            <a:ext cx="2133600" cy="353698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3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960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B standard : Diapo de contenu sans soulignement ni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51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 1 : Diapo de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r 15"/>
          <p:cNvGrpSpPr/>
          <p:nvPr userDrawn="1"/>
        </p:nvGrpSpPr>
        <p:grpSpPr>
          <a:xfrm>
            <a:off x="381000" y="1039201"/>
            <a:ext cx="8229600" cy="256199"/>
            <a:chOff x="381000" y="914400"/>
            <a:chExt cx="8229600" cy="256199"/>
          </a:xfrm>
        </p:grpSpPr>
        <p:grpSp>
          <p:nvGrpSpPr>
            <p:cNvPr id="17" name="Grouper 16"/>
            <p:cNvGrpSpPr/>
            <p:nvPr userDrawn="1"/>
          </p:nvGrpSpPr>
          <p:grpSpPr>
            <a:xfrm>
              <a:off x="8202001" y="990602"/>
              <a:ext cx="408599" cy="179997"/>
              <a:chOff x="8077200" y="990602"/>
              <a:chExt cx="408599" cy="179997"/>
            </a:xfrm>
          </p:grpSpPr>
          <p:sp>
            <p:nvSpPr>
              <p:cNvPr id="19" name="Ellipse 18"/>
              <p:cNvSpPr/>
              <p:nvPr userDrawn="1"/>
            </p:nvSpPr>
            <p:spPr>
              <a:xfrm>
                <a:off x="8077200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Ellipse 19"/>
              <p:cNvSpPr/>
              <p:nvPr userDrawn="1"/>
            </p:nvSpPr>
            <p:spPr>
              <a:xfrm>
                <a:off x="8305802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8" name="Connecteur droit 17"/>
            <p:cNvCxnSpPr/>
            <p:nvPr userDrawn="1"/>
          </p:nvCxnSpPr>
          <p:spPr>
            <a:xfrm>
              <a:off x="381000" y="914400"/>
              <a:ext cx="8229600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248400"/>
            <a:ext cx="2133600" cy="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 1 : Diapo de contenu  sans soulig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248400"/>
            <a:ext cx="2133600" cy="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 1 : Diapo de contenu sans soulignement ni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73959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riante 2 : Diapo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248400"/>
            <a:ext cx="2133600" cy="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 2 : Diapo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1">
                <a:latin typeface="Century Gothic"/>
                <a:cs typeface="Century Gothic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153400" cy="5029200"/>
          </a:xfrm>
          <a:prstGeom prst="rect">
            <a:avLst/>
          </a:prstGeom>
        </p:spPr>
        <p:txBody>
          <a:bodyPr/>
          <a:lstStyle>
            <a:lvl1pPr marL="444500" indent="-442913">
              <a:spcBef>
                <a:spcPts val="1600"/>
              </a:spcBef>
              <a:buSzPct val="100000"/>
              <a:buFontTx/>
              <a:buBlip>
                <a:blip r:embed="rId2"/>
              </a:buBlip>
              <a:defRPr sz="2400" b="1"/>
            </a:lvl1pPr>
            <a:lvl2pPr marL="889000" indent="-268288" defTabSz="985838">
              <a:spcBef>
                <a:spcPts val="600"/>
              </a:spcBef>
              <a:buFont typeface="Wingdings" charset="2"/>
              <a:buChar char="§"/>
              <a:tabLst/>
              <a:defRPr sz="2000"/>
            </a:lvl2pPr>
            <a:lvl3pPr marL="1350963" indent="-363538">
              <a:buSzPct val="100000"/>
              <a:buFont typeface="Courier New"/>
              <a:buChar char="o"/>
              <a:defRPr sz="1800"/>
            </a:lvl3pPr>
            <a:lvl4pPr marL="1708150" indent="-228600" defTabSz="787400">
              <a:buFont typeface="Arial"/>
              <a:buChar char="•"/>
              <a:defRPr sz="1800"/>
            </a:lvl4pPr>
            <a:lvl5pPr marL="2070100" indent="-228600">
              <a:buSzPct val="100000"/>
              <a:buFont typeface="Arial"/>
              <a:buChar char="•"/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6" name="Grouper 5"/>
          <p:cNvGrpSpPr/>
          <p:nvPr userDrawn="1"/>
        </p:nvGrpSpPr>
        <p:grpSpPr>
          <a:xfrm>
            <a:off x="381000" y="1039201"/>
            <a:ext cx="8229600" cy="256199"/>
            <a:chOff x="381000" y="914400"/>
            <a:chExt cx="8229600" cy="256199"/>
          </a:xfrm>
        </p:grpSpPr>
        <p:grpSp>
          <p:nvGrpSpPr>
            <p:cNvPr id="7" name="Grouper 6"/>
            <p:cNvGrpSpPr/>
            <p:nvPr userDrawn="1"/>
          </p:nvGrpSpPr>
          <p:grpSpPr>
            <a:xfrm>
              <a:off x="8202001" y="990602"/>
              <a:ext cx="408599" cy="179997"/>
              <a:chOff x="8077200" y="990602"/>
              <a:chExt cx="408599" cy="179997"/>
            </a:xfrm>
          </p:grpSpPr>
          <p:sp>
            <p:nvSpPr>
              <p:cNvPr id="9" name="Ellipse 8"/>
              <p:cNvSpPr/>
              <p:nvPr userDrawn="1"/>
            </p:nvSpPr>
            <p:spPr>
              <a:xfrm>
                <a:off x="8077200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8305802" y="990602"/>
                <a:ext cx="179997" cy="179997"/>
              </a:xfrm>
              <a:prstGeom prst="ellipse">
                <a:avLst/>
              </a:prstGeom>
              <a:solidFill>
                <a:srgbClr val="FFD82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" name="Connecteur droit 7"/>
            <p:cNvCxnSpPr/>
            <p:nvPr userDrawn="1"/>
          </p:nvCxnSpPr>
          <p:spPr>
            <a:xfrm>
              <a:off x="381000" y="914400"/>
              <a:ext cx="8229600" cy="0"/>
            </a:xfrm>
            <a:prstGeom prst="line">
              <a:avLst/>
            </a:prstGeom>
            <a:ln w="28575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248400"/>
            <a:ext cx="2133600" cy="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 userDrawn="1"/>
        </p:nvSpPr>
        <p:spPr>
          <a:xfrm>
            <a:off x="-4572000" y="0"/>
            <a:ext cx="6819900" cy="685800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/>
          <p:cNvSpPr/>
          <p:nvPr userDrawn="1"/>
        </p:nvSpPr>
        <p:spPr>
          <a:xfrm>
            <a:off x="3276600" y="0"/>
            <a:ext cx="6819900" cy="685800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131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9" r:id="rId2"/>
    <p:sldLayoutId id="2147483710" r:id="rId3"/>
    <p:sldLayoutId id="214748372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 userDrawn="1"/>
        </p:nvSpPr>
        <p:spPr>
          <a:xfrm>
            <a:off x="-4572000" y="0"/>
            <a:ext cx="6819900" cy="6858000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381000" y="225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914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9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r 7"/>
          <p:cNvGrpSpPr/>
          <p:nvPr userDrawn="1"/>
        </p:nvGrpSpPr>
        <p:grpSpPr>
          <a:xfrm>
            <a:off x="7239000" y="5707150"/>
            <a:ext cx="2188388" cy="959571"/>
            <a:chOff x="2513477" y="4929922"/>
            <a:chExt cx="4344523" cy="1905000"/>
          </a:xfrm>
        </p:grpSpPr>
        <p:sp>
          <p:nvSpPr>
            <p:cNvPr id="9" name="Ellipse 8"/>
            <p:cNvSpPr/>
            <p:nvPr/>
          </p:nvSpPr>
          <p:spPr>
            <a:xfrm>
              <a:off x="2513477" y="4929922"/>
              <a:ext cx="1905000" cy="19050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/>
            <p:cNvSpPr/>
            <p:nvPr/>
          </p:nvSpPr>
          <p:spPr>
            <a:xfrm>
              <a:off x="4953000" y="4929922"/>
              <a:ext cx="1905000" cy="1905000"/>
            </a:xfrm>
            <a:prstGeom prst="ellips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1407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1" r:id="rId2"/>
    <p:sldLayoutId id="214748372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8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5" r:id="rId3"/>
    <p:sldLayoutId id="2147483686" r:id="rId4"/>
    <p:sldLayoutId id="214748372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139005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229600" cy="4800600"/>
          </a:xfrm>
        </p:spPr>
        <p:txBody>
          <a:bodyPr>
            <a:normAutofit/>
          </a:bodyPr>
          <a:lstStyle/>
          <a:p>
            <a:pPr marL="1587" indent="0">
              <a:buNone/>
            </a:pPr>
            <a:r>
              <a:rPr lang="fr-FR" b="0" dirty="0"/>
              <a:t>Pour l’examen vous devrez intégrer la page suivante (fournis dans le zip: </a:t>
            </a:r>
            <a:br>
              <a:rPr lang="fr-FR" b="0" dirty="0"/>
            </a:b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875B9B-8CDD-ECD2-6D94-9F56B9F50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06" y="1981200"/>
            <a:ext cx="19325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1587" indent="0">
              <a:buNone/>
            </a:pPr>
            <a:r>
              <a:rPr lang="fr-FR" dirty="0"/>
              <a:t>Il y a un effet au </a:t>
            </a:r>
            <a:r>
              <a:rPr lang="fr-FR" dirty="0" err="1"/>
              <a:t>hover</a:t>
            </a:r>
            <a:r>
              <a:rPr lang="fr-FR" dirty="0"/>
              <a:t> sur ces images là uniquement en desktop :</a:t>
            </a:r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r>
              <a:rPr lang="fr-FR" dirty="0"/>
              <a:t>Quand votre pointeur est au dessus d’un  élément il apparait tel que le premier à gauche. Sinon il apparait comme les autres.</a:t>
            </a:r>
            <a:br>
              <a:rPr lang="fr-FR" dirty="0"/>
            </a:b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1D903-31F9-8574-ABA8-316EF89A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5630061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3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4E80-5039-9638-0B4D-0C15E60A6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6FE71BA-B28F-517C-A0E1-EFED1FFA36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 marL="1587" indent="0">
              <a:buNone/>
            </a:pPr>
            <a:r>
              <a:rPr lang="fr-FR" dirty="0"/>
              <a:t>Il y a un effet au </a:t>
            </a:r>
            <a:r>
              <a:rPr lang="fr-FR" dirty="0" err="1"/>
              <a:t>hover</a:t>
            </a:r>
            <a:r>
              <a:rPr lang="fr-FR" dirty="0"/>
              <a:t> sur cette image là :</a:t>
            </a:r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endParaRPr lang="fr-FR" dirty="0"/>
          </a:p>
          <a:p>
            <a:pPr marL="1587" indent="0">
              <a:buNone/>
            </a:pPr>
            <a:r>
              <a:rPr lang="fr-FR" dirty="0"/>
              <a:t>Quand votre pointeur est au dessus d’un  élément il apparait tel que le premier à gauche. Sinon il apparait comme les autres.</a:t>
            </a:r>
            <a:br>
              <a:rPr lang="fr-FR" dirty="0"/>
            </a:b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0A58A82-D206-44D1-6D45-9C1ACCF6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D34F2A-0885-1E91-2111-5E4CD387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7" y="2133600"/>
            <a:ext cx="4129653" cy="23972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66E6BE-A8BD-557C-083A-1FC05345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5" y="2230381"/>
            <a:ext cx="4129653" cy="23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5360-9956-61B8-9060-3BC5A3E4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F554075-8734-4854-A798-E49E944FE2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229600" cy="4800600"/>
          </a:xfrm>
        </p:spPr>
        <p:txBody>
          <a:bodyPr>
            <a:normAutofit/>
          </a:bodyPr>
          <a:lstStyle/>
          <a:p>
            <a:pPr marL="1587" indent="0">
              <a:buNone/>
            </a:pPr>
            <a:r>
              <a:rPr lang="fr-FR" dirty="0"/>
              <a:t>Cette partie là est faite en GRID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999E86-5B01-C2E3-7FD4-B13A223E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B264BD-38CE-C81B-8D7C-98A6C5528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85388"/>
            <a:ext cx="6172200" cy="37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8229600" cy="4800600"/>
          </a:xfrm>
        </p:spPr>
        <p:txBody>
          <a:bodyPr>
            <a:normAutofit/>
          </a:bodyPr>
          <a:lstStyle/>
          <a:p>
            <a:pPr marL="1587" indent="0">
              <a:buNone/>
            </a:pPr>
            <a:r>
              <a:rPr lang="fr-FR" dirty="0"/>
              <a:t>Grille de notation : </a:t>
            </a:r>
          </a:p>
          <a:p>
            <a:pPr marL="1587" indent="0">
              <a:buNone/>
            </a:pPr>
            <a:r>
              <a:rPr lang="fr-FR" dirty="0"/>
              <a:t>La structure de la page est semblable à l’énoncé :	4 points</a:t>
            </a:r>
            <a:br>
              <a:rPr lang="fr-FR" dirty="0"/>
            </a:br>
            <a:r>
              <a:rPr lang="fr-FR" dirty="0"/>
              <a:t>Responsive :						4 points</a:t>
            </a:r>
            <a:br>
              <a:rPr lang="fr-FR" dirty="0"/>
            </a:br>
            <a:r>
              <a:rPr lang="fr-FR" dirty="0"/>
              <a:t>Design respecté :					2 points</a:t>
            </a:r>
            <a:br>
              <a:rPr lang="fr-FR" dirty="0"/>
            </a:br>
            <a:r>
              <a:rPr lang="fr-FR" dirty="0"/>
              <a:t>HTML et CSS correct et sans erreur :			1 point</a:t>
            </a:r>
            <a:br>
              <a:rPr lang="fr-FR" dirty="0"/>
            </a:br>
            <a:r>
              <a:rPr lang="fr-FR" dirty="0"/>
              <a:t>utilisation de </a:t>
            </a:r>
            <a:r>
              <a:rPr lang="fr-FR" dirty="0" err="1"/>
              <a:t>bootstrap</a:t>
            </a:r>
            <a:r>
              <a:rPr lang="fr-FR" dirty="0"/>
              <a:t> </a:t>
            </a:r>
            <a:r>
              <a:rPr lang="fr-FR" dirty="0" err="1"/>
              <a:t>icons</a:t>
            </a:r>
            <a:r>
              <a:rPr lang="fr-FR" dirty="0"/>
              <a:t>:			1 point</a:t>
            </a:r>
            <a:br>
              <a:rPr lang="fr-FR" dirty="0"/>
            </a:br>
            <a:r>
              <a:rPr lang="fr-FR" dirty="0"/>
              <a:t>GRID:							2 points</a:t>
            </a:r>
            <a:br>
              <a:rPr lang="fr-FR" dirty="0"/>
            </a:br>
            <a:r>
              <a:rPr lang="fr-FR" dirty="0"/>
              <a:t>Utilisation de </a:t>
            </a:r>
            <a:r>
              <a:rPr lang="fr-FR" dirty="0" err="1"/>
              <a:t>bootstrap</a:t>
            </a:r>
            <a:r>
              <a:rPr lang="fr-FR" dirty="0"/>
              <a:t> :				2 points</a:t>
            </a:r>
            <a:br>
              <a:rPr lang="fr-FR" dirty="0"/>
            </a:br>
            <a:r>
              <a:rPr lang="fr-FR" dirty="0"/>
              <a:t>les effets </a:t>
            </a:r>
            <a:r>
              <a:rPr lang="fr-FR" dirty="0" err="1"/>
              <a:t>hover</a:t>
            </a:r>
            <a:r>
              <a:rPr lang="fr-FR" dirty="0"/>
              <a:t> fonctionnent : 			2 points</a:t>
            </a:r>
            <a:br>
              <a:rPr lang="fr-FR" dirty="0"/>
            </a:br>
            <a:r>
              <a:rPr lang="fr-FR" dirty="0"/>
              <a:t>Présentation Orale : 					2 points</a:t>
            </a:r>
            <a:br>
              <a:rPr lang="fr-FR" dirty="0"/>
            </a:b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</a:t>
            </a:r>
          </a:p>
        </p:txBody>
      </p:sp>
    </p:spTree>
    <p:extLst>
      <p:ext uri="{BB962C8B-B14F-4D97-AF65-F5344CB8AC3E}">
        <p14:creationId xmlns:p14="http://schemas.microsoft.com/office/powerpoint/2010/main" val="193217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HB standard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que HB variante 1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que HB variante 2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que Libr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</TotalTime>
  <Words>215</Words>
  <Application>Microsoft Office PowerPoint</Application>
  <PresentationFormat>Affichage à l'écran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Courier New</vt:lpstr>
      <vt:lpstr>Helvetica Light</vt:lpstr>
      <vt:lpstr>TeXGyreAdventor</vt:lpstr>
      <vt:lpstr>Wingdings</vt:lpstr>
      <vt:lpstr>Masque HB standard</vt:lpstr>
      <vt:lpstr>Masque HB variante 1</vt:lpstr>
      <vt:lpstr>Masque HB variante 2</vt:lpstr>
      <vt:lpstr>Masque Libre</vt:lpstr>
      <vt:lpstr>Examen</vt:lpstr>
      <vt:lpstr>Examen</vt:lpstr>
      <vt:lpstr>Examen</vt:lpstr>
      <vt:lpstr>Examen</vt:lpstr>
      <vt:lpstr>Examen</vt:lpstr>
      <vt:lpstr>Examen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Pierre PEZET (EXT)</cp:lastModifiedBy>
  <cp:revision>159</cp:revision>
  <dcterms:created xsi:type="dcterms:W3CDTF">2015-10-07T13:13:42Z</dcterms:created>
  <dcterms:modified xsi:type="dcterms:W3CDTF">2025-03-06T09:58:13Z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2015-10-07T00:00:00Z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2015-10-07T00:00:00Z</vt:filetime>
  </property>
</Properties>
</file>