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4" r:id="rId9"/>
    <p:sldId id="265" r:id="rId10"/>
    <p:sldId id="263" r:id="rId11"/>
    <p:sldId id="268" r:id="rId12"/>
    <p:sldId id="266" r:id="rId13"/>
    <p:sldId id="267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284C"/>
    <a:srgbClr val="C10B32"/>
    <a:srgbClr val="FE9202"/>
    <a:srgbClr val="FF0000"/>
    <a:srgbClr val="007033"/>
    <a:srgbClr val="00E6F2"/>
    <a:srgbClr val="FF015C"/>
    <a:srgbClr val="E50D79"/>
    <a:srgbClr val="CC0099"/>
    <a:srgbClr val="E210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-8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D18E60-4300-4729-A0D7-6AB984C3922D}" type="datetimeFigureOut">
              <a:rPr lang="en-US" smtClean="0"/>
              <a:t>6/15/2024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533E96-F078-4B3D-A8F4-F1AF21EBC3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30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7350B06-B074-48FC-8CFD-53D2CD8FB95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96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07079" y="1218857"/>
            <a:ext cx="7792635" cy="150559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7079" y="2982335"/>
            <a:ext cx="7792636" cy="763524"/>
          </a:xfrm>
        </p:spPr>
        <p:txBody>
          <a:bodyPr>
            <a:normAutofit/>
          </a:bodyPr>
          <a:lstStyle>
            <a:lvl1pPr marL="0" indent="0" algn="l">
              <a:buNone/>
              <a:defRPr sz="2800" b="0" i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E:\websites\free-power-point-templates\2012\logos.png">
            <a:extLst>
              <a:ext uri="{FF2B5EF4-FFF2-40B4-BE49-F238E27FC236}">
                <a16:creationId xmlns:a16="http://schemas.microsoft.com/office/drawing/2014/main" id="{08B89D22-1D6E-450B-881F-4D2A4C527F7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808475" y="2326213"/>
            <a:ext cx="1463784" cy="5269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175"/>
            <a:ext cx="8246070" cy="763524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965" y="1350110"/>
            <a:ext cx="8246070" cy="3417152"/>
          </a:xfrm>
        </p:spPr>
        <p:txBody>
          <a:bodyPr/>
          <a:lstStyle>
            <a:lvl1pPr algn="l">
              <a:defRPr sz="2800">
                <a:solidFill>
                  <a:schemeClr val="tx1"/>
                </a:solidFill>
              </a:defRPr>
            </a:lvl1pPr>
            <a:lvl2pPr algn="l">
              <a:defRPr>
                <a:solidFill>
                  <a:schemeClr val="tx1"/>
                </a:solidFill>
              </a:defRPr>
            </a:lvl2pPr>
            <a:lvl3pPr algn="l">
              <a:defRPr>
                <a:solidFill>
                  <a:schemeClr val="tx1"/>
                </a:solidFill>
              </a:defRPr>
            </a:lvl3pPr>
            <a:lvl4pPr algn="l">
              <a:defRPr>
                <a:solidFill>
                  <a:schemeClr val="tx1"/>
                </a:solidFill>
              </a:defRPr>
            </a:lvl4pPr>
            <a:lvl5pPr algn="l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8" y="376237"/>
            <a:ext cx="6405375" cy="763525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CE284C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97405"/>
            <a:ext cx="6405375" cy="3576168"/>
          </a:xfrm>
        </p:spPr>
        <p:txBody>
          <a:bodyPr/>
          <a:lstStyle>
            <a:lvl1pPr>
              <a:defRPr sz="28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552" y="260741"/>
            <a:ext cx="8076896" cy="763525"/>
          </a:xfrm>
        </p:spPr>
        <p:txBody>
          <a:bodyPr>
            <a:normAutofit/>
          </a:bodyPr>
          <a:lstStyle>
            <a:lvl1pPr algn="l">
              <a:defRPr sz="3600" baseline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6879" y="1655520"/>
            <a:ext cx="4040188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6879" y="2127917"/>
            <a:ext cx="4040188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000" y="1655520"/>
            <a:ext cx="4041775" cy="479822"/>
          </a:xfrm>
        </p:spPr>
        <p:txBody>
          <a:bodyPr anchor="b"/>
          <a:lstStyle>
            <a:lvl1pPr marL="0" indent="0" algn="ctr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72000" y="2127917"/>
            <a:ext cx="4041775" cy="2276294"/>
          </a:xfrm>
        </p:spPr>
        <p:txBody>
          <a:bodyPr/>
          <a:lstStyle>
            <a:lvl1pPr algn="ctr">
              <a:defRPr sz="2400">
                <a:solidFill>
                  <a:schemeClr val="tx1"/>
                </a:solidFill>
              </a:defRPr>
            </a:lvl1pPr>
            <a:lvl2pPr algn="ctr">
              <a:defRPr sz="2000">
                <a:solidFill>
                  <a:schemeClr val="tx1"/>
                </a:solidFill>
              </a:defRPr>
            </a:lvl2pPr>
            <a:lvl3pPr algn="ctr">
              <a:defRPr sz="1800">
                <a:solidFill>
                  <a:schemeClr val="tx1"/>
                </a:solidFill>
              </a:defRPr>
            </a:lvl3pPr>
            <a:lvl4pPr algn="ctr">
              <a:defRPr sz="1600">
                <a:solidFill>
                  <a:schemeClr val="tx1"/>
                </a:solidFill>
              </a:defRPr>
            </a:lvl4pPr>
            <a:lvl5pPr algn="ctr"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74F12-AA26-4AC8-9962-C36BB8F32554}" type="datetimeFigureOut">
              <a:rPr lang="en-US" smtClean="0"/>
              <a:pPr/>
              <a:t>6/15/2024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E867DF-3DCA-4725-94F0-F2B6BD747A82}"/>
              </a:ext>
            </a:extLst>
          </p:cNvPr>
          <p:cNvSpPr txBox="1"/>
          <p:nvPr userDrawn="1"/>
        </p:nvSpPr>
        <p:spPr>
          <a:xfrm>
            <a:off x="-9150" y="5213747"/>
            <a:ext cx="8389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This presentation uses a free template provided by FPPT.com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www.free-power-point-templates.com</a:t>
            </a:r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FPPT.com</a:t>
            </a:r>
          </a:p>
        </p:txBody>
      </p:sp>
    </p:spTree>
    <p:extLst>
      <p:ext uri="{BB962C8B-B14F-4D97-AF65-F5344CB8AC3E}">
        <p14:creationId xmlns:p14="http://schemas.microsoft.com/office/powerpoint/2010/main" val="3639203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DB63553-C6FE-5AE7-CE9E-23601F4DFD99}"/>
              </a:ext>
            </a:extLst>
          </p:cNvPr>
          <p:cNvSpPr txBox="1"/>
          <p:nvPr/>
        </p:nvSpPr>
        <p:spPr>
          <a:xfrm>
            <a:off x="1059785" y="1808225"/>
            <a:ext cx="6413610" cy="13580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In new topology, add a DHCP server linked to a switch and switch linked to router and implement DHCP snooping to prevent DHCP starvation (DoS)</a:t>
            </a:r>
            <a:endParaRPr lang="km-KH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Use </a:t>
            </a:r>
            <a:r>
              <a:rPr lang="en-US" sz="1400" dirty="0" err="1">
                <a:latin typeface="!Khmer OS Siemreap" panose="02000500000000020004" pitchFamily="2" charset="0"/>
                <a:cs typeface="!Khmer OS Siemreap" panose="02000500000000020004" pitchFamily="2" charset="0"/>
              </a:rPr>
              <a:t>Etherchannel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Disable CDP for security</a:t>
            </a:r>
          </a:p>
        </p:txBody>
      </p:sp>
    </p:spTree>
    <p:extLst>
      <p:ext uri="{BB962C8B-B14F-4D97-AF65-F5344CB8AC3E}">
        <p14:creationId xmlns:p14="http://schemas.microsoft.com/office/powerpoint/2010/main" val="4192575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C107548-37A8-6D42-01D9-24A37F5888F6}"/>
              </a:ext>
            </a:extLst>
          </p:cNvPr>
          <p:cNvSpPr txBox="1"/>
          <p:nvPr/>
        </p:nvSpPr>
        <p:spPr>
          <a:xfrm>
            <a:off x="1365195" y="2113635"/>
            <a:ext cx="610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Configure Default Gateway of 192.168.1.1</a:t>
            </a:r>
          </a:p>
        </p:txBody>
      </p:sp>
    </p:spTree>
    <p:extLst>
      <p:ext uri="{BB962C8B-B14F-4D97-AF65-F5344CB8AC3E}">
        <p14:creationId xmlns:p14="http://schemas.microsoft.com/office/powerpoint/2010/main" val="2192697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1BDD6CE-45D3-CDF5-1B4C-C62F045D3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965" y="1197405"/>
            <a:ext cx="7887801" cy="3639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1649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7B4908-94CD-FCAC-0F41-A42992974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260" y="1350110"/>
            <a:ext cx="8459381" cy="339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Slide Title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</a:p>
          <a:p>
            <a:endParaRPr lang="en-US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330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Make Effective Presentations</a:t>
            </a:r>
          </a:p>
          <a:p>
            <a:r>
              <a:rPr lang="en-US"/>
              <a:t>Using Awesome Backgrounds</a:t>
            </a:r>
          </a:p>
          <a:p>
            <a:r>
              <a:rPr lang="en-US"/>
              <a:t>Engage your Audience</a:t>
            </a:r>
          </a:p>
          <a:p>
            <a:r>
              <a:rPr lang="en-US"/>
              <a:t>Capture Audience Attention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33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Slide Title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Product A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km-KH" dirty="0"/>
              <a:t>ការវិភាគលើបណ្ដាញចាស់</a:t>
            </a:r>
            <a:endParaRPr lang="en-US" dirty="0"/>
          </a:p>
          <a:p>
            <a:r>
              <a:rPr lang="km-KH" dirty="0"/>
              <a:t>ការរៀបចំបណ្ដាញថ្មី</a:t>
            </a:r>
            <a:endParaRPr lang="en-US" dirty="0"/>
          </a:p>
          <a:p>
            <a:r>
              <a:rPr lang="en-US" dirty="0"/>
              <a:t>Feature 3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/>
              <a:t>Product B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/>
              <a:t>Feature 1</a:t>
            </a:r>
          </a:p>
          <a:p>
            <a:r>
              <a:rPr lang="en-US"/>
              <a:t>Feature 2</a:t>
            </a:r>
          </a:p>
          <a:p>
            <a:r>
              <a:rPr lang="en-US"/>
              <a:t>Feature 3</a:t>
            </a:r>
          </a:p>
        </p:txBody>
      </p:sp>
    </p:spTree>
    <p:extLst>
      <p:ext uri="{BB962C8B-B14F-4D97-AF65-F5344CB8AC3E}">
        <p14:creationId xmlns:p14="http://schemas.microsoft.com/office/powerpoint/2010/main" val="4170783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69EA09-14AB-81CF-7BF1-9DC40ADA72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7899" y="2113634"/>
            <a:ext cx="6108201" cy="302986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381729B-BD34-AB3E-6CA2-B45205BBDD47}"/>
              </a:ext>
            </a:extLst>
          </p:cNvPr>
          <p:cNvSpPr txBox="1"/>
          <p:nvPr/>
        </p:nvSpPr>
        <p:spPr>
          <a:xfrm>
            <a:off x="601670" y="1502815"/>
            <a:ext cx="6566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Topology </a:t>
            </a:r>
            <a:r>
              <a:rPr lang="km-KH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ចាស់របស់មជ្ឈមណ្ឌលបណ្តុះបណ្ដាលវិជ្ជាជីវៈ </a:t>
            </a:r>
            <a:r>
              <a:rPr lang="en-US" dirty="0" err="1">
                <a:latin typeface="!Khmer OS Siemreap" panose="02000500000000020004" pitchFamily="2" charset="0"/>
                <a:cs typeface="!Khmer OS Siemreap" panose="02000500000000020004" pitchFamily="2" charset="0"/>
              </a:rPr>
              <a:t>TechTrend</a:t>
            </a:r>
            <a:endParaRPr lang="en-US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006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1B29AC-5E71-B493-CF22-4A9CF9365CCF}"/>
              </a:ext>
            </a:extLst>
          </p:cNvPr>
          <p:cNvSpPr txBox="1"/>
          <p:nvPr/>
        </p:nvSpPr>
        <p:spPr>
          <a:xfrm>
            <a:off x="448965" y="1350110"/>
            <a:ext cx="7711603" cy="4266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តាមរយៈការវិភាគទៅលើ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Topology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របស់បណ្ដាញខាងលើរួចមក​ ឃើញថាមាននូវភាពទន់ខ្សោយជាច្រើនដូចជា៖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ផ្នែកសន្តិសុខ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និង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Router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ប្រើប្រាស់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Protocol Telnet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ដើម្បីធ្វើ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Management Remote Access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ដែលមិនមានសុវត្ថិភាព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Network Segmentation (VLAN)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ពោលគឺអ្នកប្រើប្រាស់ទាំងអស់ស្ថិតក្នុង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Network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តែមួយដែលជា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Single Broadcast Domain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អាចនឹងទទួលផលវិបាកពី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Broadcast Storms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និងការវាយប្រហារផ្នែកសន្តិសុខ។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Ports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Port Security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អាចប្រើប្រាស់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Software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ដូចជា </a:t>
            </a:r>
            <a:r>
              <a:rPr lang="en-US" sz="1400" dirty="0" err="1">
                <a:latin typeface="!Khmer OS Siemreap" panose="02000500000000020004" pitchFamily="2" charset="0"/>
                <a:cs typeface="!Khmer OS Siemreap" panose="02000500000000020004" pitchFamily="2" charset="0"/>
              </a:rPr>
              <a:t>macof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ដើម្បីបង្កើតនូវ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MAC Address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ក្លែងក្លាយជាច្រើនក្នុងរយៈពេលខ្លីដែលធ្វើអោយ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MAC Address Table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មិនអាចផ្ទុកអស់ ពេលនោះ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នឹង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Flood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រាល់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Frames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ទាំងឡាយដែលពេលនោះ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អាចទទួលបាន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Frames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ទាំងឡាយដែលចរាចរក្នុងបណ្ដាញ។ </a:t>
            </a:r>
          </a:p>
        </p:txBody>
      </p:sp>
    </p:spTree>
    <p:extLst>
      <p:ext uri="{BB962C8B-B14F-4D97-AF65-F5344CB8AC3E}">
        <p14:creationId xmlns:p14="http://schemas.microsoft.com/office/powerpoint/2010/main" val="2654959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0693BBD-C862-C364-B962-561D82BB6CBA}"/>
              </a:ext>
            </a:extLst>
          </p:cNvPr>
          <p:cNvSpPr txBox="1"/>
          <p:nvPr/>
        </p:nvSpPr>
        <p:spPr>
          <a:xfrm>
            <a:off x="1059785" y="1808225"/>
            <a:ext cx="6413610" cy="3943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Ports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ដែលមិនបានប្រើប្រាស់មិនត្រូវបានបិទ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(Shutdown)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​ និងស្ថិតនៅ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mode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(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Dynamic Auto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)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ដែលធ្វើអោយប្រឈមនឹង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VLAN Hopping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អាចក្លែងបន្លំ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របស់ខ្លួនជា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និង​ធ្វើ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Negotiation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ដើម្បីបង្កើត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Trunk Link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។ ពេលនោះ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Access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ទៅគ្រប់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Devices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ផ្សេងទៀតទោះស្ថិតក្នុង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VLAN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ផ្សេងក៏ដោយ។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DAI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ដែលអាចអោយ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អាចផ្ញើ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Gratuitous ARP Replies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​ ដោយបន្លំយក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IP Address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Default Gateway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MAC Address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ដែលជារបស់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ទៅអោយគ្រប់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នៅក្នុង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LAN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ដែលពេលនោះនឹងកើតមាន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Man-in-the-Middle Attack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ជាដើម។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Router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ACL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មិនអាចធ្វើ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Packet Filtering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ដើម្បីអនុញ្ញាត ឬ​ បដិសេធការ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Access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ទៅកាន់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Services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ផ្សេងៗ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57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D110C-E4BE-73BB-EAF0-6624D638CA7B}"/>
              </a:ext>
            </a:extLst>
          </p:cNvPr>
          <p:cNvSpPr txBox="1"/>
          <p:nvPr/>
        </p:nvSpPr>
        <p:spPr>
          <a:xfrm>
            <a:off x="907080" y="1197405"/>
            <a:ext cx="6413610" cy="4266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​ 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 </a:t>
            </a:r>
            <a:r>
              <a:rPr lang="en-US" sz="1400" dirty="0" err="1">
                <a:latin typeface="!Khmer OS Siemreap" panose="02000500000000020004" pitchFamily="2" charset="0"/>
                <a:cs typeface="!Khmer OS Siemreap" panose="02000500000000020004" pitchFamily="2" charset="0"/>
              </a:rPr>
              <a:t>PortFast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BPDU Guard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អាចធ្វើ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STP Attacks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​ ធ្វើអោយមាន​កំណែប្រែ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Topology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ដោយ​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Device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របស់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Attacker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ជា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Root Bridge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ហើយមាន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Man-in-the-Middle Attack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ជាដើម។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ផ្នែក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Switching 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VLAN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ពោលគឺអ្នកប្រើប្រាស់ទាំងអស់ស្ថិតក្នុង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Network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តែមួយដែលពិបាកក្នុងការគ្រប់គ្រង និងជា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Single Broadcast Domain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អាចនឹងទទួលផលវិបាកពី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Broadcast Storms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ដែលជះឥទ្ធិពលដល់ដំណើរការបណ្ដាញ។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មាន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Switch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តែមួយដែលគ្មាន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Redundancy, Load Balancing, Low Bandwidth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និងមិនអាចធានាបាននូវ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Fault Tolerance</a:t>
            </a:r>
          </a:p>
          <a:p>
            <a:pPr lvl="1">
              <a:lnSpc>
                <a:spcPct val="150000"/>
              </a:lnSpc>
            </a:pP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0259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4D110C-E4BE-73BB-EAF0-6624D638CA7B}"/>
              </a:ext>
            </a:extLst>
          </p:cNvPr>
          <p:cNvSpPr txBox="1"/>
          <p:nvPr/>
        </p:nvSpPr>
        <p:spPr>
          <a:xfrm>
            <a:off x="907080" y="1197405"/>
            <a:ext cx="6413610" cy="23275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ផ្នែក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Routing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មាន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Router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តែមួយដែលគ្មាន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Redundancy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មិនអាចធានាបាននូវ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Fault Tolerance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និង​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High Availability</a:t>
            </a:r>
          </a:p>
          <a:p>
            <a:pPr marL="1200150" lvl="2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មិនមាន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Configurations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ទាក់ទងនឹង 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ACL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ដែលមិនមានការ</a:t>
            </a:r>
            <a:r>
              <a:rPr lang="en-US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 Filter Packets </a:t>
            </a:r>
            <a:r>
              <a:rPr lang="km-KH" sz="1400" dirty="0">
                <a:latin typeface="!Khmer OS Siemreap" panose="02000500000000020004" pitchFamily="2" charset="0"/>
                <a:cs typeface="!Khmer OS Siemreap" panose="02000500000000020004" pitchFamily="2" charset="0"/>
              </a:rPr>
              <a:t>ចរាចរក្នុងបណ្ដាញដែលអាចប៉ះពាល់ដល់ដំណើរការបណ្ដាញ</a:t>
            </a: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lvl="1">
              <a:lnSpc>
                <a:spcPct val="150000"/>
              </a:lnSpc>
            </a:pP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400" dirty="0">
              <a:latin typeface="!Khmer OS Siemreap" panose="02000500000000020004" pitchFamily="2" charset="0"/>
              <a:cs typeface="!Khmer OS Siemreap" panose="02000500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976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570</Words>
  <Application>Microsoft Office PowerPoint</Application>
  <PresentationFormat>On-screen Show (16:9)</PresentationFormat>
  <Paragraphs>42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!Khmer OS Siemreap</vt:lpstr>
      <vt:lpstr>Arial</vt:lpstr>
      <vt:lpstr>Calibri</vt:lpstr>
      <vt:lpstr>Wingdings</vt:lpstr>
      <vt:lpstr>Office Theme</vt:lpstr>
      <vt:lpstr>Click to edit  Master title style</vt:lpstr>
      <vt:lpstr>Slide Title</vt:lpstr>
      <vt:lpstr>Slide Title</vt:lpstr>
      <vt:lpstr>Slide 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2017-08-01T15:40:51Z</dcterms:created>
  <dcterms:modified xsi:type="dcterms:W3CDTF">2024-06-15T03:49:53Z</dcterms:modified>
</cp:coreProperties>
</file>