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23"/>
  </p:notesMasterIdLst>
  <p:sldIdLst>
    <p:sldId id="260" r:id="rId2"/>
    <p:sldId id="261" r:id="rId3"/>
    <p:sldId id="262" r:id="rId4"/>
    <p:sldId id="280" r:id="rId5"/>
    <p:sldId id="281" r:id="rId6"/>
    <p:sldId id="282" r:id="rId7"/>
    <p:sldId id="264" r:id="rId8"/>
    <p:sldId id="268" r:id="rId9"/>
    <p:sldId id="273" r:id="rId10"/>
    <p:sldId id="275" r:id="rId11"/>
    <p:sldId id="274" r:id="rId12"/>
    <p:sldId id="265" r:id="rId13"/>
    <p:sldId id="272" r:id="rId14"/>
    <p:sldId id="276" r:id="rId15"/>
    <p:sldId id="277" r:id="rId16"/>
    <p:sldId id="267" r:id="rId17"/>
    <p:sldId id="269" r:id="rId18"/>
    <p:sldId id="278" r:id="rId19"/>
    <p:sldId id="27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p:cViewPr>
        <p:scale>
          <a:sx n="88" d="100"/>
          <a:sy n="88" d="100"/>
        </p:scale>
        <p:origin x="1784" y="5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38890-7B21-4576-9379-964DB0DBE7A3}" type="datetimeFigureOut">
              <a:rPr lang="en-IE" smtClean="0"/>
              <a:t>18/08/2017</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65D6A-D87F-4802-A66B-7DF64D726586}" type="slidenum">
              <a:rPr lang="en-IE" smtClean="0"/>
              <a:t>‹#›</a:t>
            </a:fld>
            <a:endParaRPr lang="en-IE"/>
          </a:p>
        </p:txBody>
      </p:sp>
    </p:spTree>
    <p:extLst>
      <p:ext uri="{BB962C8B-B14F-4D97-AF65-F5344CB8AC3E}">
        <p14:creationId xmlns:p14="http://schemas.microsoft.com/office/powerpoint/2010/main" val="873198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IE"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mtClean="0"/>
              <a:t>Click to edit Master subtitle style</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87610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18/08/2017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03963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IE"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92873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IE"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5912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052836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91359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00085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5079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IE"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41229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idx="1"/>
          </p:nvPr>
        </p:nvSpPr>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9631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8960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Date Placeholder 4"/>
          <p:cNvSpPr>
            <a:spLocks noGrp="1"/>
          </p:cNvSpPr>
          <p:nvPr>
            <p:ph type="dt" sz="half" idx="10"/>
          </p:nvPr>
        </p:nvSpPr>
        <p:spPr/>
        <p:txBody>
          <a:bodyPr/>
          <a:lstStyle/>
          <a:p>
            <a:fld id="{792754D0-D688-4E49-8FF3-F8D4FDC3B676}" type="datetimeFigureOut">
              <a:rPr lang="en-IE" smtClean="0"/>
              <a:t>18/08/2017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6443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IE"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7" name="Date Placeholder 6"/>
          <p:cNvSpPr>
            <a:spLocks noGrp="1"/>
          </p:cNvSpPr>
          <p:nvPr>
            <p:ph type="dt" sz="half" idx="10"/>
          </p:nvPr>
        </p:nvSpPr>
        <p:spPr/>
        <p:txBody>
          <a:bodyPr/>
          <a:lstStyle/>
          <a:p>
            <a:fld id="{792754D0-D688-4E49-8FF3-F8D4FDC3B676}" type="datetimeFigureOut">
              <a:rPr lang="en-IE" smtClean="0"/>
              <a:t>18/08/2017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8972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7" name="Date Placeholder 2"/>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59898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89899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IE"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7" name="Date Placeholder 4"/>
          <p:cNvSpPr>
            <a:spLocks noGrp="1"/>
          </p:cNvSpPr>
          <p:nvPr>
            <p:ph type="dt" sz="half" idx="10"/>
          </p:nvPr>
        </p:nvSpPr>
        <p:spPr/>
        <p:txBody>
          <a:bodyPr/>
          <a:lstStyle/>
          <a:p>
            <a:fld id="{792754D0-D688-4E49-8FF3-F8D4FDC3B676}" type="datetimeFigureOut">
              <a:rPr lang="en-IE" smtClean="0"/>
              <a:t>18/08/2017</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44517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18/08/2017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44760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IE"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2754D0-D688-4E49-8FF3-F8D4FDC3B676}" type="datetimeFigureOut">
              <a:rPr lang="en-IE" smtClean="0"/>
              <a:t>18/08/2017</a:t>
            </a:fld>
            <a:endParaRPr lang="en-IE"/>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18815F0-3E0D-458D-BA9A-49C5D3FD9BEE}" type="slidenum">
              <a:rPr lang="en-IE" smtClean="0"/>
              <a:t>‹#›</a:t>
            </a:fld>
            <a:endParaRPr lang="en-IE"/>
          </a:p>
        </p:txBody>
      </p:sp>
    </p:spTree>
    <p:extLst>
      <p:ext uri="{BB962C8B-B14F-4D97-AF65-F5344CB8AC3E}">
        <p14:creationId xmlns:p14="http://schemas.microsoft.com/office/powerpoint/2010/main" val="192693101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 Id="rId9" Type="http://schemas.openxmlformats.org/officeDocument/2006/relationships/image" Target="../media/image3.png"/><Relationship Id="rId10"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067944" y="1682797"/>
            <a:ext cx="7201787" cy="1518468"/>
          </a:xfrm>
        </p:spPr>
        <p:txBody>
          <a:bodyPr>
            <a:normAutofit fontScale="90000"/>
          </a:bodyPr>
          <a:lstStyle/>
          <a:p>
            <a:r>
              <a:rPr lang="en-IE" altLang="en-US" dirty="0" smtClean="0"/>
              <a:t>Meeting</a:t>
            </a:r>
            <a:br>
              <a:rPr lang="en-IE" altLang="en-US" dirty="0" smtClean="0"/>
            </a:br>
            <a:r>
              <a:rPr lang="en-IE" altLang="en-US" dirty="0" smtClean="0"/>
              <a:t>Room Pro</a:t>
            </a:r>
            <a:endParaRPr lang="en-US" altLang="en-US" dirty="0"/>
          </a:p>
        </p:txBody>
      </p:sp>
      <p:sp>
        <p:nvSpPr>
          <p:cNvPr id="4099" name="Rectangle 3"/>
          <p:cNvSpPr>
            <a:spLocks noGrp="1" noChangeArrowheads="1"/>
          </p:cNvSpPr>
          <p:nvPr>
            <p:ph type="subTitle" idx="1"/>
          </p:nvPr>
        </p:nvSpPr>
        <p:spPr>
          <a:xfrm>
            <a:off x="1213285" y="3808138"/>
            <a:ext cx="4438835" cy="448080"/>
          </a:xfrm>
        </p:spPr>
        <p:txBody>
          <a:bodyPr>
            <a:noAutofit/>
          </a:bodyPr>
          <a:lstStyle/>
          <a:p>
            <a:r>
              <a:rPr lang="en-IE" altLang="en-US" sz="3200" dirty="0" smtClean="0"/>
              <a:t>Navjot Singh Virk</a:t>
            </a:r>
            <a:endParaRPr lang="en-US" altLang="en-US" sz="3200" dirty="0"/>
          </a:p>
        </p:txBody>
      </p:sp>
      <p:sp>
        <p:nvSpPr>
          <p:cNvPr id="4" name="Rectangle 3"/>
          <p:cNvSpPr txBox="1">
            <a:spLocks noChangeArrowheads="1"/>
          </p:cNvSpPr>
          <p:nvPr/>
        </p:nvSpPr>
        <p:spPr>
          <a:xfrm>
            <a:off x="1213285" y="4445412"/>
            <a:ext cx="3309803" cy="448080"/>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altLang="en-US" sz="2800" dirty="0" smtClean="0"/>
              <a:t>24/August/2017</a:t>
            </a:r>
            <a:endParaRPr lang="en-US" alt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594" y="3809892"/>
            <a:ext cx="3014337" cy="2505667"/>
          </a:xfrm>
          <a:prstGeom prst="rect">
            <a:avLst/>
          </a:prstGeom>
        </p:spPr>
      </p:pic>
      <p:sp>
        <p:nvSpPr>
          <p:cNvPr id="3" name="Rectangle 2"/>
          <p:cNvSpPr/>
          <p:nvPr/>
        </p:nvSpPr>
        <p:spPr>
          <a:xfrm>
            <a:off x="1216931" y="5372392"/>
            <a:ext cx="2529980" cy="400110"/>
          </a:xfrm>
          <a:prstGeom prst="rect">
            <a:avLst/>
          </a:prstGeom>
        </p:spPr>
        <p:txBody>
          <a:bodyPr wrap="square">
            <a:spAutoFit/>
          </a:bodyPr>
          <a:lstStyle/>
          <a:p>
            <a:r>
              <a:rPr lang="en-US" sz="2000" dirty="0" smtClean="0"/>
              <a:t>Available On:</a:t>
            </a:r>
            <a:endParaRPr lang="en-US" sz="2000" dirty="0"/>
          </a:p>
        </p:txBody>
      </p:sp>
      <p:sp>
        <p:nvSpPr>
          <p:cNvPr id="5" name="Rectangle 4"/>
          <p:cNvSpPr/>
          <p:nvPr/>
        </p:nvSpPr>
        <p:spPr>
          <a:xfrm>
            <a:off x="1213285" y="5772502"/>
            <a:ext cx="5769478" cy="400110"/>
          </a:xfrm>
          <a:prstGeom prst="rect">
            <a:avLst/>
          </a:prstGeom>
        </p:spPr>
        <p:txBody>
          <a:bodyPr wrap="square">
            <a:spAutoFit/>
          </a:bodyPr>
          <a:lstStyle/>
          <a:p>
            <a:r>
              <a:rPr lang="en-US" sz="2000" dirty="0" smtClean="0"/>
              <a:t>Github/Virksaabnavjot/MRPRO</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61" y="803900"/>
            <a:ext cx="2591004" cy="2591004"/>
          </a:xfrm>
          <a:prstGeom prst="rect">
            <a:avLst/>
          </a:prstGeom>
        </p:spPr>
      </p:pic>
      <p:sp>
        <p:nvSpPr>
          <p:cNvPr id="9" name="TextBox 8"/>
          <p:cNvSpPr txBox="1"/>
          <p:nvPr/>
        </p:nvSpPr>
        <p:spPr>
          <a:xfrm>
            <a:off x="4067944" y="3128569"/>
            <a:ext cx="4541628" cy="369332"/>
          </a:xfrm>
          <a:prstGeom prst="rect">
            <a:avLst/>
          </a:prstGeom>
          <a:noFill/>
        </p:spPr>
        <p:txBody>
          <a:bodyPr wrap="none" rtlCol="0">
            <a:spAutoFit/>
          </a:bodyPr>
          <a:lstStyle/>
          <a:p>
            <a:r>
              <a:rPr lang="en-US" dirty="0" smtClean="0"/>
              <a:t>Website: https://</a:t>
            </a:r>
            <a:r>
              <a:rPr lang="en-US" dirty="0" err="1" smtClean="0"/>
              <a:t>navsingh.org.uk</a:t>
            </a:r>
            <a:r>
              <a:rPr lang="en-US" dirty="0" smtClean="0"/>
              <a:t>/</a:t>
            </a:r>
            <a:r>
              <a:rPr lang="en-US" dirty="0" err="1" smtClean="0"/>
              <a:t>mrpro</a:t>
            </a:r>
            <a:endParaRPr lang="en-US" dirty="0"/>
          </a:p>
        </p:txBody>
      </p:sp>
    </p:spTree>
    <p:extLst>
      <p:ext uri="{BB962C8B-B14F-4D97-AF65-F5344CB8AC3E}">
        <p14:creationId xmlns:p14="http://schemas.microsoft.com/office/powerpoint/2010/main" val="1264537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endParaRPr lang="en-US" dirty="0"/>
          </a:p>
        </p:txBody>
      </p:sp>
      <p:sp>
        <p:nvSpPr>
          <p:cNvPr id="3" name="Content Placeholder 2"/>
          <p:cNvSpPr>
            <a:spLocks noGrp="1"/>
          </p:cNvSpPr>
          <p:nvPr>
            <p:ph idx="1"/>
          </p:nvPr>
        </p:nvSpPr>
        <p:spPr>
          <a:xfrm>
            <a:off x="828436" y="1412776"/>
            <a:ext cx="6711654" cy="4195481"/>
          </a:xfrm>
        </p:spPr>
        <p:txBody>
          <a:bodyPr/>
          <a:lstStyle/>
          <a:p>
            <a:r>
              <a:rPr lang="en-IE" altLang="en-US" dirty="0" smtClean="0">
                <a:latin typeface="Arial" panose="020B0604020202020204" pitchFamily="34" charset="0"/>
                <a:cs typeface="Arial" panose="020B0604020202020204" pitchFamily="34" charset="0"/>
              </a:rPr>
              <a:t>Architecture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16832"/>
            <a:ext cx="5309220" cy="4147082"/>
          </a:xfrm>
          <a:prstGeom prst="rect">
            <a:avLst/>
          </a:prstGeom>
        </p:spPr>
      </p:pic>
    </p:spTree>
    <p:extLst>
      <p:ext uri="{BB962C8B-B14F-4D97-AF65-F5344CB8AC3E}">
        <p14:creationId xmlns:p14="http://schemas.microsoft.com/office/powerpoint/2010/main" val="1174290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p:txBody>
          <a:bodyPr/>
          <a:lstStyle/>
          <a:p>
            <a:r>
              <a:rPr lang="en-IE" altLang="en-US" dirty="0">
                <a:latin typeface="Arial" panose="020B0604020202020204" pitchFamily="34" charset="0"/>
                <a:cs typeface="Arial" panose="020B0604020202020204" pitchFamily="34" charset="0"/>
              </a:rPr>
              <a:t>Main </a:t>
            </a:r>
            <a:r>
              <a:rPr lang="en-IE" altLang="en-US" dirty="0" smtClean="0">
                <a:latin typeface="Arial" panose="020B0604020202020204" pitchFamily="34" charset="0"/>
                <a:cs typeface="Arial" panose="020B0604020202020204" pitchFamily="34" charset="0"/>
              </a:rPr>
              <a:t>algorithms</a:t>
            </a:r>
            <a:endParaRPr lang="en-IE" altLang="en-US" dirty="0">
              <a:latin typeface="Arial" panose="020B0604020202020204" pitchFamily="34" charset="0"/>
              <a:cs typeface="Arial" panose="020B0604020202020204" pitchFamily="34" charset="0"/>
            </a:endParaRPr>
          </a:p>
          <a:p>
            <a:pPr>
              <a:buFont typeface="Arial" charset="0"/>
              <a:buChar char="•"/>
            </a:pPr>
            <a:r>
              <a:rPr lang="en-IE" altLang="en-US" dirty="0">
                <a:latin typeface="Arial" panose="020B0604020202020204" pitchFamily="34" charset="0"/>
                <a:cs typeface="Arial" panose="020B0604020202020204" pitchFamily="34" charset="0"/>
              </a:rPr>
              <a:t>Room </a:t>
            </a:r>
            <a:r>
              <a:rPr lang="en-IE" altLang="en-US" dirty="0" smtClean="0">
                <a:latin typeface="Arial" panose="020B0604020202020204" pitchFamily="34" charset="0"/>
                <a:cs typeface="Arial" panose="020B0604020202020204" pitchFamily="34" charset="0"/>
              </a:rPr>
              <a:t>Booking</a:t>
            </a:r>
          </a:p>
          <a:p>
            <a:pPr>
              <a:buFont typeface="Arial" charset="0"/>
              <a:buChar char="•"/>
            </a:pPr>
            <a:r>
              <a:rPr lang="en-IE" altLang="en-US" dirty="0" smtClean="0">
                <a:latin typeface="Arial" panose="020B0604020202020204" pitchFamily="34" charset="0"/>
                <a:cs typeface="Arial" panose="020B0604020202020204" pitchFamily="34" charset="0"/>
              </a:rPr>
              <a:t>Maze Algorithm</a:t>
            </a:r>
          </a:p>
          <a:p>
            <a:pPr>
              <a:buFont typeface="Arial" charset="0"/>
              <a:buChar char="•"/>
            </a:pPr>
            <a:r>
              <a:rPr lang="en-IE" altLang="en-US" dirty="0" smtClean="0">
                <a:latin typeface="Arial" panose="020B0604020202020204" pitchFamily="34" charset="0"/>
                <a:cs typeface="Arial" panose="020B0604020202020204" pitchFamily="34" charset="0"/>
              </a:rPr>
              <a:t>Parsing JSON</a:t>
            </a:r>
          </a:p>
          <a:p>
            <a:pPr>
              <a:buFont typeface="Arial" charset="0"/>
              <a:buChar char="•"/>
            </a:pPr>
            <a:r>
              <a:rPr lang="en-IE" altLang="en-US" dirty="0" smtClean="0">
                <a:latin typeface="Arial" panose="020B0604020202020204" pitchFamily="34" charset="0"/>
                <a:cs typeface="Arial" panose="020B0604020202020204" pitchFamily="34" charset="0"/>
              </a:rPr>
              <a:t>Gallery </a:t>
            </a:r>
            <a:r>
              <a:rPr lang="en-IE" altLang="en-US" dirty="0">
                <a:latin typeface="Arial" panose="020B0604020202020204" pitchFamily="34" charset="0"/>
                <a:cs typeface="Arial" panose="020B0604020202020204" pitchFamily="34" charset="0"/>
              </a:rPr>
              <a:t>Image Upload</a:t>
            </a:r>
          </a:p>
          <a:p>
            <a:pPr>
              <a:buFont typeface="Arial" charset="0"/>
              <a:buChar char="•"/>
            </a:pPr>
            <a:r>
              <a:rPr lang="en-IE" altLang="en-US" dirty="0" smtClean="0">
                <a:latin typeface="Arial" panose="020B0604020202020204" pitchFamily="34" charset="0"/>
                <a:cs typeface="Arial" panose="020B0604020202020204" pitchFamily="34" charset="0"/>
              </a:rPr>
              <a:t>Navigation</a:t>
            </a:r>
          </a:p>
          <a:p>
            <a:pPr>
              <a:buFont typeface="Arial" charset="0"/>
              <a:buChar char="•"/>
            </a:pPr>
            <a:r>
              <a:rPr lang="en-IE" altLang="en-US" dirty="0" smtClean="0">
                <a:latin typeface="Arial" panose="020B0604020202020204" pitchFamily="34" charset="0"/>
                <a:cs typeface="Arial" panose="020B0604020202020204" pitchFamily="34" charset="0"/>
              </a:rPr>
              <a:t>Geo-Location </a:t>
            </a:r>
            <a:r>
              <a:rPr lang="en-IE" altLang="en-US" dirty="0">
                <a:latin typeface="Arial" panose="020B0604020202020204" pitchFamily="34" charset="0"/>
                <a:cs typeface="Arial" panose="020B0604020202020204" pitchFamily="34" charset="0"/>
              </a:rPr>
              <a:t>Notifications</a:t>
            </a:r>
            <a:endParaRPr lang="en-US" alt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375427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584" y="836712"/>
            <a:ext cx="7024744" cy="757888"/>
          </a:xfrm>
        </p:spPr>
        <p:txBody>
          <a:bodyPr/>
          <a:lstStyle/>
          <a:p>
            <a:r>
              <a:rPr lang="en-IE" altLang="en-US" dirty="0"/>
              <a:t>Design</a:t>
            </a:r>
            <a:endParaRPr lang="en-US" altLang="en-US" dirty="0"/>
          </a:p>
        </p:txBody>
      </p:sp>
      <p:sp>
        <p:nvSpPr>
          <p:cNvPr id="8195" name="Rectangle 3"/>
          <p:cNvSpPr>
            <a:spLocks noGrp="1" noChangeArrowheads="1"/>
          </p:cNvSpPr>
          <p:nvPr>
            <p:ph idx="1"/>
          </p:nvPr>
        </p:nvSpPr>
        <p:spPr>
          <a:xfrm>
            <a:off x="951297" y="1412776"/>
            <a:ext cx="6777317" cy="4608512"/>
          </a:xfrm>
        </p:spPr>
        <p:txBody>
          <a:bodyPr>
            <a:normAutofit/>
          </a:bodyPr>
          <a:lstStyle/>
          <a:p>
            <a:endParaRPr lang="en-IE" altLang="en-US" dirty="0" smtClean="0"/>
          </a:p>
          <a:p>
            <a:r>
              <a:rPr lang="en-IE" altLang="en-US" dirty="0" smtClean="0">
                <a:latin typeface="Arial" panose="020B0604020202020204" pitchFamily="34" charset="0"/>
                <a:cs typeface="Arial" panose="020B0604020202020204" pitchFamily="34" charset="0"/>
              </a:rPr>
              <a:t>Overview of the main requirements</a:t>
            </a:r>
          </a:p>
          <a:p>
            <a:pPr lvl="1"/>
            <a:r>
              <a:rPr lang="en-IE" altLang="en-US" sz="2400" dirty="0" smtClean="0">
                <a:latin typeface="Arial" panose="020B0604020202020204" pitchFamily="34" charset="0"/>
                <a:cs typeface="Arial" panose="020B0604020202020204" pitchFamily="34" charset="0"/>
              </a:rPr>
              <a:t>Functional</a:t>
            </a:r>
          </a:p>
          <a:p>
            <a:pPr lvl="1">
              <a:buFont typeface="Arial" charset="0"/>
              <a:buChar char="•"/>
            </a:pPr>
            <a:r>
              <a:rPr lang="en-IE" altLang="en-US" sz="2400" dirty="0" smtClean="0">
                <a:latin typeface="Arial" panose="020B0604020202020204" pitchFamily="34" charset="0"/>
                <a:cs typeface="Arial" panose="020B0604020202020204" pitchFamily="34" charset="0"/>
              </a:rPr>
              <a:t>Easy to Use GUI</a:t>
            </a:r>
          </a:p>
          <a:p>
            <a:pPr lvl="1">
              <a:buFont typeface="Arial" charset="0"/>
              <a:buChar char="•"/>
            </a:pPr>
            <a:r>
              <a:rPr lang="en-IE" altLang="en-US" sz="2400" dirty="0" smtClean="0">
                <a:latin typeface="Arial" panose="020B0604020202020204" pitchFamily="34" charset="0"/>
                <a:cs typeface="Arial" panose="020B0604020202020204" pitchFamily="34" charset="0"/>
              </a:rPr>
              <a:t>List and Find (Search)</a:t>
            </a:r>
          </a:p>
          <a:p>
            <a:pPr lvl="1">
              <a:buFont typeface="Arial" charset="0"/>
              <a:buChar char="•"/>
            </a:pPr>
            <a:r>
              <a:rPr lang="en-IE" altLang="en-US" sz="2400" dirty="0" smtClean="0">
                <a:latin typeface="Arial" panose="020B0604020202020204" pitchFamily="34" charset="0"/>
                <a:cs typeface="Arial" panose="020B0604020202020204" pitchFamily="34" charset="0"/>
              </a:rPr>
              <a:t>Map / Navigation</a:t>
            </a:r>
          </a:p>
          <a:p>
            <a:pPr lvl="1">
              <a:buFont typeface="Arial" charset="0"/>
              <a:buChar char="•"/>
            </a:pPr>
            <a:r>
              <a:rPr lang="en-IE" altLang="en-US" sz="2400" dirty="0" smtClean="0">
                <a:latin typeface="Arial" panose="020B0604020202020204" pitchFamily="34" charset="0"/>
                <a:cs typeface="Arial" panose="020B0604020202020204" pitchFamily="34" charset="0"/>
              </a:rPr>
              <a:t>Geo Location Notification </a:t>
            </a:r>
          </a:p>
          <a:p>
            <a:pPr lvl="1">
              <a:buFont typeface="Arial" charset="0"/>
              <a:buChar char="•"/>
            </a:pPr>
            <a:r>
              <a:rPr lang="en-IE" altLang="en-US" sz="2400" dirty="0" smtClean="0">
                <a:latin typeface="Arial" panose="020B0604020202020204" pitchFamily="34" charset="0"/>
                <a:cs typeface="Arial" panose="020B0604020202020204" pitchFamily="34" charset="0"/>
              </a:rPr>
              <a:t>Booking System</a:t>
            </a:r>
          </a:p>
          <a:p>
            <a:pPr lvl="1">
              <a:buFont typeface="Arial" charset="0"/>
              <a:buChar char="•"/>
            </a:pPr>
            <a:r>
              <a:rPr lang="en-IE" altLang="en-US" sz="2400" dirty="0" smtClean="0">
                <a:latin typeface="Arial" panose="020B0604020202020204" pitchFamily="34" charset="0"/>
                <a:cs typeface="Arial" panose="020B0604020202020204" pitchFamily="34" charset="0"/>
              </a:rPr>
              <a:t>Review</a:t>
            </a:r>
          </a:p>
          <a:p>
            <a:pPr lvl="1">
              <a:buFont typeface="Arial" charset="0"/>
              <a:buChar char="•"/>
            </a:pPr>
            <a:endParaRPr lang="en-IE" altLang="en-US" sz="2400" dirty="0" smtClean="0">
              <a:latin typeface="Arial" panose="020B0604020202020204" pitchFamily="34" charset="0"/>
              <a:cs typeface="Arial" panose="020B0604020202020204" pitchFamily="34" charset="0"/>
            </a:endParaRPr>
          </a:p>
          <a:p>
            <a:pPr marL="457200" lvl="1" indent="0">
              <a:buNone/>
            </a:pPr>
            <a:endParaRPr lang="en-IE" altLang="en-US" sz="2400" dirty="0" smtClean="0">
              <a:latin typeface="Arial" panose="020B0604020202020204" pitchFamily="34" charset="0"/>
              <a:cs typeface="Arial" panose="020B0604020202020204" pitchFamily="34" charset="0"/>
            </a:endParaRPr>
          </a:p>
          <a:p>
            <a:pPr lvl="1"/>
            <a:endParaRPr lang="en-IE"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93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836712"/>
            <a:ext cx="7055380" cy="1400530"/>
          </a:xfrm>
        </p:spPr>
        <p:txBody>
          <a:bodyPr/>
          <a:lstStyle/>
          <a:p>
            <a:r>
              <a:rPr lang="en-IE" altLang="en-US" dirty="0" smtClean="0">
                <a:latin typeface="Arial" panose="020B0604020202020204" pitchFamily="34" charset="0"/>
                <a:cs typeface="Arial" panose="020B0604020202020204" pitchFamily="34" charset="0"/>
              </a:rPr>
              <a:t>Main Requirements</a:t>
            </a:r>
            <a:r>
              <a:rPr lang="en-IE" altLang="en-US" dirty="0">
                <a:latin typeface="Arial" panose="020B0604020202020204" pitchFamily="34" charset="0"/>
                <a:cs typeface="Arial" panose="020B0604020202020204" pitchFamily="34" charset="0"/>
              </a:rPr>
              <a:t/>
            </a:r>
            <a:br>
              <a:rPr lang="en-IE" alt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795732" y="2272698"/>
            <a:ext cx="6711654" cy="4195481"/>
          </a:xfrm>
        </p:spPr>
        <p:txBody>
          <a:bodyPr/>
          <a:lstStyle/>
          <a:p>
            <a:pPr marL="342900" lvl="1" indent="-342900"/>
            <a:r>
              <a:rPr lang="en-IE" altLang="en-US" sz="2400" dirty="0" smtClean="0">
                <a:latin typeface="Arial" panose="020B0604020202020204" pitchFamily="34" charset="0"/>
                <a:cs typeface="Arial" panose="020B0604020202020204" pitchFamily="34" charset="0"/>
              </a:rPr>
              <a:t>System</a:t>
            </a:r>
          </a:p>
          <a:p>
            <a:pPr marL="0" lvl="1" indent="0">
              <a:buNone/>
            </a:pPr>
            <a:r>
              <a:rPr lang="en-IE" altLang="en-US" sz="2400" dirty="0" smtClean="0">
                <a:latin typeface="Arial" panose="020B0604020202020204" pitchFamily="34" charset="0"/>
                <a:cs typeface="Arial" panose="020B0604020202020204" pitchFamily="34" charset="0"/>
              </a:rPr>
              <a:t>Client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iOS 9+ iOS Devices</a:t>
            </a:r>
          </a:p>
          <a:p>
            <a:pPr marL="0" lvl="1" indent="0">
              <a:buNone/>
            </a:pPr>
            <a:r>
              <a:rPr lang="en-IE" altLang="en-US" sz="2400" dirty="0" smtClean="0">
                <a:latin typeface="Arial" panose="020B0604020202020204" pitchFamily="34" charset="0"/>
                <a:cs typeface="Arial" panose="020B0604020202020204" pitchFamily="34" charset="0"/>
              </a:rPr>
              <a:t>Internet Connection, GPS</a:t>
            </a:r>
          </a:p>
          <a:p>
            <a:pPr marL="0" lvl="1" indent="0">
              <a:buNone/>
            </a:pPr>
            <a:endParaRPr lang="en-IE" altLang="en-US" sz="2400" dirty="0">
              <a:latin typeface="Arial" panose="020B0604020202020204" pitchFamily="34" charset="0"/>
              <a:cs typeface="Arial" panose="020B0604020202020204" pitchFamily="34" charset="0"/>
            </a:endParaRPr>
          </a:p>
          <a:p>
            <a:pPr marL="0" lvl="1" indent="0">
              <a:buNone/>
            </a:pPr>
            <a:r>
              <a:rPr lang="en-IE" altLang="en-US" sz="2400" dirty="0" smtClean="0">
                <a:latin typeface="Arial" panose="020B0604020202020204" pitchFamily="34" charset="0"/>
                <a:cs typeface="Arial" panose="020B0604020202020204" pitchFamily="34" charset="0"/>
              </a:rPr>
              <a:t>Backend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SAP HANA with </a:t>
            </a:r>
            <a:r>
              <a:rPr lang="en-IE" altLang="en-US" dirty="0">
                <a:latin typeface="Arial" panose="020B0604020202020204" pitchFamily="34" charset="0"/>
                <a:cs typeface="Arial" panose="020B0604020202020204" pitchFamily="34" charset="0"/>
              </a:rPr>
              <a:t>Geo Spatial </a:t>
            </a:r>
            <a:r>
              <a:rPr lang="en-IE" altLang="en-US" dirty="0" smtClean="0">
                <a:latin typeface="Arial" panose="020B0604020202020204" pitchFamily="34" charset="0"/>
                <a:cs typeface="Arial" panose="020B0604020202020204" pitchFamily="34" charset="0"/>
              </a:rPr>
              <a:t>Data Support</a:t>
            </a:r>
          </a:p>
          <a:p>
            <a:pPr marL="0" lvl="1" indent="0">
              <a:buNone/>
            </a:pPr>
            <a:endParaRPr lang="en-US" altLang="en-US" dirty="0">
              <a:latin typeface="Arial" panose="020B0604020202020204" pitchFamily="34" charset="0"/>
              <a:cs typeface="Arial" panose="020B0604020202020204" pitchFamily="34" charset="0"/>
            </a:endParaRPr>
          </a:p>
          <a:p>
            <a:pPr marL="0" lvl="1" indent="0">
              <a:buNone/>
            </a:pPr>
            <a:r>
              <a:rPr lang="en-US" dirty="0" smtClean="0"/>
              <a:t> </a:t>
            </a:r>
            <a:endParaRPr lang="en-US" dirty="0"/>
          </a:p>
        </p:txBody>
      </p:sp>
    </p:spTree>
    <p:extLst>
      <p:ext uri="{BB962C8B-B14F-4D97-AF65-F5344CB8AC3E}">
        <p14:creationId xmlns:p14="http://schemas.microsoft.com/office/powerpoint/2010/main" val="60140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Requirements</a:t>
            </a:r>
            <a:endParaRPr lang="en-US" dirty="0"/>
          </a:p>
        </p:txBody>
      </p:sp>
      <p:sp>
        <p:nvSpPr>
          <p:cNvPr id="3" name="Content Placeholder 2"/>
          <p:cNvSpPr>
            <a:spLocks noGrp="1"/>
          </p:cNvSpPr>
          <p:nvPr>
            <p:ph idx="1"/>
          </p:nvPr>
        </p:nvSpPr>
        <p:spPr>
          <a:xfrm>
            <a:off x="395536" y="1340768"/>
            <a:ext cx="6711654" cy="4195481"/>
          </a:xfrm>
        </p:spPr>
        <p:txBody>
          <a:bodyPr/>
          <a:lstStyle/>
          <a:p>
            <a:pPr marL="342900" lvl="1" indent="-342900"/>
            <a:r>
              <a:rPr lang="en-IE" altLang="en-US" sz="2400" dirty="0" smtClean="0">
                <a:latin typeface="Arial" panose="020B0604020202020204" pitchFamily="34" charset="0"/>
                <a:cs typeface="Arial" panose="020B0604020202020204" pitchFamily="34" charset="0"/>
              </a:rPr>
              <a:t>Data</a:t>
            </a:r>
          </a:p>
          <a:p>
            <a:pPr marL="0" lvl="1" indent="0">
              <a:buNone/>
            </a:pPr>
            <a:r>
              <a:rPr lang="en-IE" altLang="en-US" sz="2400" dirty="0" smtClean="0">
                <a:latin typeface="Arial" panose="020B0604020202020204" pitchFamily="34" charset="0"/>
                <a:cs typeface="Arial" panose="020B0604020202020204" pitchFamily="34" charset="0"/>
              </a:rPr>
              <a:t>Building and Room information including co-ordinates (Geo Spatial Data </a:t>
            </a:r>
            <a:r>
              <a:rPr lang="mr-IN" altLang="en-US" sz="2400" dirty="0" smtClean="0">
                <a:latin typeface="Arial" panose="020B0604020202020204" pitchFamily="34" charset="0"/>
                <a:cs typeface="Arial" panose="020B0604020202020204" pitchFamily="34" charset="0"/>
              </a:rPr>
              <a:t>–</a:t>
            </a:r>
            <a:r>
              <a:rPr lang="en-IE" altLang="en-US" sz="2400" dirty="0" smtClean="0">
                <a:latin typeface="Arial" panose="020B0604020202020204" pitchFamily="34" charset="0"/>
                <a:cs typeface="Arial" panose="020B0604020202020204" pitchFamily="34" charset="0"/>
              </a:rPr>
              <a:t> Polygons &amp; Points)</a:t>
            </a:r>
          </a:p>
          <a:p>
            <a:pPr marL="0" lvl="1" indent="0">
              <a:buNone/>
            </a:pPr>
            <a:endParaRPr lang="en-IE" altLang="en-US" sz="2400" dirty="0">
              <a:latin typeface="Arial" panose="020B0604020202020204" pitchFamily="34" charset="0"/>
              <a:cs typeface="Arial" panose="020B0604020202020204" pitchFamily="34" charset="0"/>
            </a:endParaRPr>
          </a:p>
          <a:p>
            <a:pPr marL="0" lvl="1" indent="0">
              <a:buNone/>
            </a:pPr>
            <a:endParaRPr lang="en-IE" altLang="en-US" sz="2400" dirty="0" smtClean="0">
              <a:latin typeface="Arial" panose="020B0604020202020204" pitchFamily="34" charset="0"/>
              <a:cs typeface="Arial" panose="020B0604020202020204" pitchFamily="34" charset="0"/>
            </a:endParaRPr>
          </a:p>
          <a:p>
            <a:pPr marL="0" lvl="1" indent="0">
              <a:buNone/>
            </a:pPr>
            <a:endParaRPr lang="en-IE" altLang="en-US" sz="2400"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040" y="2723890"/>
            <a:ext cx="4881184" cy="3663078"/>
          </a:xfrm>
          <a:prstGeom prst="rect">
            <a:avLst/>
          </a:prstGeom>
        </p:spPr>
      </p:pic>
    </p:spTree>
    <p:extLst>
      <p:ext uri="{BB962C8B-B14F-4D97-AF65-F5344CB8AC3E}">
        <p14:creationId xmlns:p14="http://schemas.microsoft.com/office/powerpoint/2010/main" val="1421471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508104" cy="6858000"/>
          </a:xfrm>
        </p:spPr>
      </p:pic>
      <p:sp>
        <p:nvSpPr>
          <p:cNvPr id="5" name="TextBox 4"/>
          <p:cNvSpPr txBox="1"/>
          <p:nvPr/>
        </p:nvSpPr>
        <p:spPr>
          <a:xfrm>
            <a:off x="5724128" y="2204864"/>
            <a:ext cx="3397084" cy="1477328"/>
          </a:xfrm>
          <a:prstGeom prst="rect">
            <a:avLst/>
          </a:prstGeom>
          <a:noFill/>
        </p:spPr>
        <p:txBody>
          <a:bodyPr wrap="none" rtlCol="0">
            <a:spAutoFit/>
          </a:bodyPr>
          <a:lstStyle/>
          <a:p>
            <a:r>
              <a:rPr lang="en-US" dirty="0" smtClean="0"/>
              <a:t>Parsed JSON Data Sample</a:t>
            </a:r>
          </a:p>
          <a:p>
            <a:r>
              <a:rPr lang="en-US" dirty="0"/>
              <a:t>r</a:t>
            </a:r>
            <a:r>
              <a:rPr lang="en-US" dirty="0" smtClean="0"/>
              <a:t>eturned by the Web Service</a:t>
            </a:r>
          </a:p>
          <a:p>
            <a:r>
              <a:rPr lang="en-US" dirty="0"/>
              <a:t>t</a:t>
            </a:r>
            <a:r>
              <a:rPr lang="en-US" dirty="0" smtClean="0"/>
              <a:t>hrough http request that will</a:t>
            </a:r>
          </a:p>
          <a:p>
            <a:r>
              <a:rPr lang="en-US" dirty="0"/>
              <a:t>b</a:t>
            </a:r>
            <a:r>
              <a:rPr lang="en-US" dirty="0" smtClean="0"/>
              <a:t>e consumed by the client </a:t>
            </a:r>
          </a:p>
          <a:p>
            <a:r>
              <a:rPr lang="en-US" dirty="0" smtClean="0"/>
              <a:t>Application.</a:t>
            </a:r>
            <a:endParaRPr lang="en-US" dirty="0"/>
          </a:p>
        </p:txBody>
      </p:sp>
    </p:spTree>
    <p:extLst>
      <p:ext uri="{BB962C8B-B14F-4D97-AF65-F5344CB8AC3E}">
        <p14:creationId xmlns:p14="http://schemas.microsoft.com/office/powerpoint/2010/main" val="1010694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584" y="836712"/>
            <a:ext cx="7024744" cy="757888"/>
          </a:xfrm>
        </p:spPr>
        <p:txBody>
          <a:bodyPr/>
          <a:lstStyle/>
          <a:p>
            <a:r>
              <a:rPr lang="en-IE" altLang="en-US" dirty="0"/>
              <a:t>Evaluation</a:t>
            </a:r>
            <a:endParaRPr lang="en-US" altLang="en-US" dirty="0"/>
          </a:p>
        </p:txBody>
      </p:sp>
      <p:sp>
        <p:nvSpPr>
          <p:cNvPr id="14339" name="Rectangle 3"/>
          <p:cNvSpPr>
            <a:spLocks noGrp="1" noChangeArrowheads="1"/>
          </p:cNvSpPr>
          <p:nvPr>
            <p:ph idx="1"/>
          </p:nvPr>
        </p:nvSpPr>
        <p:spPr/>
        <p:txBody>
          <a:bodyPr/>
          <a:lstStyle/>
          <a:p>
            <a:endParaRPr lang="en-IE" altLang="en-US" dirty="0" smtClean="0"/>
          </a:p>
          <a:p>
            <a:r>
              <a:rPr lang="en-IE" altLang="en-US" dirty="0" smtClean="0">
                <a:latin typeface="Arial" panose="020B0604020202020204" pitchFamily="34" charset="0"/>
                <a:cs typeface="Arial" panose="020B0604020202020204" pitchFamily="34" charset="0"/>
              </a:rPr>
              <a:t>How will </a:t>
            </a:r>
            <a:r>
              <a:rPr lang="en-IE" altLang="en-US" dirty="0">
                <a:latin typeface="Arial" panose="020B0604020202020204" pitchFamily="34" charset="0"/>
                <a:cs typeface="Arial" panose="020B0604020202020204" pitchFamily="34" charset="0"/>
              </a:rPr>
              <a:t>you evaluate the system</a:t>
            </a:r>
            <a:r>
              <a:rPr lang="en-IE" altLang="en-US" dirty="0" smtClean="0">
                <a:latin typeface="Arial" panose="020B0604020202020204" pitchFamily="34" charset="0"/>
                <a:cs typeface="Arial" panose="020B0604020202020204" pitchFamily="34" charset="0"/>
              </a:rPr>
              <a:t>?</a:t>
            </a:r>
          </a:p>
          <a:p>
            <a:pPr marL="0" indent="0">
              <a:buNone/>
            </a:pPr>
            <a:r>
              <a:rPr lang="en-IE" altLang="en-US" dirty="0" smtClean="0">
                <a:latin typeface="Arial" panose="020B0604020202020204" pitchFamily="34" charset="0"/>
                <a:cs typeface="Arial" panose="020B0604020202020204" pitchFamily="34" charset="0"/>
              </a:rPr>
              <a:t>     The system will go through </a:t>
            </a:r>
            <a:r>
              <a:rPr lang="mr-IN" altLang="en-US" dirty="0" smtClean="0">
                <a:latin typeface="Arial" panose="020B0604020202020204" pitchFamily="34" charset="0"/>
                <a:cs typeface="Arial" panose="020B0604020202020204" pitchFamily="34" charset="0"/>
              </a:rPr>
              <a:t>–</a:t>
            </a:r>
            <a:endParaRPr lang="en-IE" altLang="en-US" dirty="0" smtClean="0">
              <a:latin typeface="Arial" panose="020B0604020202020204" pitchFamily="34" charset="0"/>
              <a:cs typeface="Arial" panose="020B0604020202020204" pitchFamily="34" charset="0"/>
            </a:endParaRPr>
          </a:p>
          <a:p>
            <a:pPr>
              <a:buFont typeface="Arial" charset="0"/>
              <a:buChar char="•"/>
            </a:pPr>
            <a:r>
              <a:rPr lang="en-IE" altLang="en-US" dirty="0" smtClean="0">
                <a:latin typeface="Arial" panose="020B0604020202020204" pitchFamily="34" charset="0"/>
                <a:cs typeface="Arial" panose="020B0604020202020204" pitchFamily="34" charset="0"/>
              </a:rPr>
              <a:t>Subjective Evaluation</a:t>
            </a:r>
          </a:p>
          <a:p>
            <a:pPr>
              <a:buFont typeface="Arial" charset="0"/>
              <a:buChar char="•"/>
            </a:pPr>
            <a:r>
              <a:rPr lang="en-IE" altLang="en-US" dirty="0" smtClean="0">
                <a:latin typeface="Arial" panose="020B0604020202020204" pitchFamily="34" charset="0"/>
                <a:cs typeface="Arial" panose="020B0604020202020204" pitchFamily="34" charset="0"/>
              </a:rPr>
              <a:t>Unit Testing</a:t>
            </a:r>
          </a:p>
          <a:p>
            <a:pPr>
              <a:buFont typeface="Arial" charset="0"/>
              <a:buChar char="•"/>
            </a:pPr>
            <a:r>
              <a:rPr lang="en-IE" altLang="en-US" dirty="0" smtClean="0">
                <a:latin typeface="Arial" panose="020B0604020202020204" pitchFamily="34" charset="0"/>
                <a:cs typeface="Arial" panose="020B0604020202020204" pitchFamily="34" charset="0"/>
              </a:rPr>
              <a:t>System Testing</a:t>
            </a:r>
          </a:p>
          <a:p>
            <a:pPr marL="0" indent="0">
              <a:buNone/>
            </a:pPr>
            <a:endParaRPr lang="en-IE"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260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a:t>Demonstration</a:t>
            </a:r>
            <a:endParaRPr lang="en-US" altLang="en-US" dirty="0"/>
          </a:p>
        </p:txBody>
      </p:sp>
      <p:sp>
        <p:nvSpPr>
          <p:cNvPr id="10243" name="Rectangle 3"/>
          <p:cNvSpPr>
            <a:spLocks noGrp="1" noChangeArrowheads="1"/>
          </p:cNvSpPr>
          <p:nvPr>
            <p:ph idx="1"/>
          </p:nvPr>
        </p:nvSpPr>
        <p:spPr>
          <a:xfrm>
            <a:off x="1023305" y="1594600"/>
            <a:ext cx="6777317" cy="3339733"/>
          </a:xfrm>
        </p:spPr>
        <p:txBody>
          <a:bodyPr/>
          <a:lstStyle/>
          <a:p>
            <a:r>
              <a:rPr lang="en-IE" altLang="en-US" dirty="0" smtClean="0">
                <a:latin typeface="Arial" panose="020B0604020202020204" pitchFamily="34" charset="0"/>
                <a:cs typeface="Arial" panose="020B0604020202020204" pitchFamily="34" charset="0"/>
              </a:rPr>
              <a:t>GUI </a:t>
            </a:r>
            <a:r>
              <a:rPr lang="en-IE" altLang="en-US" dirty="0">
                <a:latin typeface="Arial" panose="020B0604020202020204" pitchFamily="34" charset="0"/>
                <a:cs typeface="Arial" panose="020B0604020202020204" pitchFamily="34" charset="0"/>
              </a:rPr>
              <a:t>(Screen Shots</a:t>
            </a:r>
            <a:r>
              <a:rPr lang="en-IE" altLang="en-US" dirty="0" smtClean="0">
                <a:latin typeface="Arial" panose="020B0604020202020204" pitchFamily="34" charset="0"/>
                <a:cs typeface="Arial" panose="020B0604020202020204" pitchFamily="34" charset="0"/>
              </a:rPr>
              <a:t>)</a:t>
            </a:r>
          </a:p>
          <a:p>
            <a:pPr marL="0" indent="0">
              <a:buNone/>
            </a:pPr>
            <a:endParaRPr lang="en-IE" altLang="en-US" dirty="0" smtClean="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97767"/>
            <a:ext cx="2500364" cy="460223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070" y="2096280"/>
            <a:ext cx="2512539" cy="4603720"/>
          </a:xfrm>
          <a:prstGeom prst="rect">
            <a:avLst/>
          </a:prstGeom>
        </p:spPr>
      </p:pic>
      <p:sp>
        <p:nvSpPr>
          <p:cNvPr id="4" name="TextBox 3"/>
          <p:cNvSpPr txBox="1"/>
          <p:nvPr/>
        </p:nvSpPr>
        <p:spPr>
          <a:xfrm>
            <a:off x="180526" y="3259367"/>
            <a:ext cx="1143262" cy="646331"/>
          </a:xfrm>
          <a:prstGeom prst="rect">
            <a:avLst/>
          </a:prstGeom>
          <a:noFill/>
        </p:spPr>
        <p:txBody>
          <a:bodyPr wrap="none" rtlCol="0">
            <a:spAutoFit/>
          </a:bodyPr>
          <a:lstStyle/>
          <a:p>
            <a:r>
              <a:rPr lang="en-US" dirty="0" smtClean="0"/>
              <a:t>List of</a:t>
            </a:r>
          </a:p>
          <a:p>
            <a:r>
              <a:rPr lang="en-US" dirty="0" smtClean="0"/>
              <a:t>Buildings</a:t>
            </a:r>
            <a:endParaRPr lang="en-US" dirty="0"/>
          </a:p>
        </p:txBody>
      </p:sp>
      <p:sp>
        <p:nvSpPr>
          <p:cNvPr id="5" name="TextBox 4"/>
          <p:cNvSpPr txBox="1"/>
          <p:nvPr/>
        </p:nvSpPr>
        <p:spPr>
          <a:xfrm>
            <a:off x="4433449" y="3259367"/>
            <a:ext cx="1119217" cy="923330"/>
          </a:xfrm>
          <a:prstGeom prst="rect">
            <a:avLst/>
          </a:prstGeom>
          <a:noFill/>
        </p:spPr>
        <p:txBody>
          <a:bodyPr wrap="none" rtlCol="0">
            <a:spAutoFit/>
          </a:bodyPr>
          <a:lstStyle/>
          <a:p>
            <a:r>
              <a:rPr lang="en-US" dirty="0" smtClean="0"/>
              <a:t>List of </a:t>
            </a:r>
          </a:p>
          <a:p>
            <a:r>
              <a:rPr lang="en-US" dirty="0" smtClean="0"/>
              <a:t>Meeting</a:t>
            </a:r>
          </a:p>
          <a:p>
            <a:r>
              <a:rPr lang="en-US" dirty="0" smtClean="0"/>
              <a:t>Rooms</a:t>
            </a:r>
            <a:endParaRPr lang="en-US" dirty="0"/>
          </a:p>
        </p:txBody>
      </p:sp>
    </p:spTree>
    <p:extLst>
      <p:ext uri="{BB962C8B-B14F-4D97-AF65-F5344CB8AC3E}">
        <p14:creationId xmlns:p14="http://schemas.microsoft.com/office/powerpoint/2010/main" val="335094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3" y="1700808"/>
            <a:ext cx="2592288" cy="48026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700808"/>
            <a:ext cx="2622465" cy="4781480"/>
          </a:xfrm>
          <a:prstGeom prst="rect">
            <a:avLst/>
          </a:prstGeom>
        </p:spPr>
      </p:pic>
      <p:sp>
        <p:nvSpPr>
          <p:cNvPr id="6" name="TextBox 5"/>
          <p:cNvSpPr txBox="1"/>
          <p:nvPr/>
        </p:nvSpPr>
        <p:spPr>
          <a:xfrm>
            <a:off x="118253" y="3661866"/>
            <a:ext cx="966931" cy="369332"/>
          </a:xfrm>
          <a:prstGeom prst="rect">
            <a:avLst/>
          </a:prstGeom>
          <a:noFill/>
        </p:spPr>
        <p:txBody>
          <a:bodyPr wrap="none" rtlCol="0">
            <a:spAutoFit/>
          </a:bodyPr>
          <a:lstStyle/>
          <a:p>
            <a:r>
              <a:rPr lang="en-US" smtClean="0"/>
              <a:t>Search</a:t>
            </a:r>
            <a:endParaRPr lang="en-US"/>
          </a:p>
        </p:txBody>
      </p:sp>
      <p:sp>
        <p:nvSpPr>
          <p:cNvPr id="8" name="TextBox 7"/>
          <p:cNvSpPr txBox="1"/>
          <p:nvPr/>
        </p:nvSpPr>
        <p:spPr>
          <a:xfrm>
            <a:off x="7224897" y="2969369"/>
            <a:ext cx="1899879" cy="1754326"/>
          </a:xfrm>
          <a:prstGeom prst="rect">
            <a:avLst/>
          </a:prstGeom>
          <a:noFill/>
        </p:spPr>
        <p:txBody>
          <a:bodyPr wrap="none" rtlCol="0">
            <a:spAutoFit/>
          </a:bodyPr>
          <a:lstStyle/>
          <a:p>
            <a:r>
              <a:rPr lang="en-US" dirty="0" smtClean="0"/>
              <a:t>Building drawn </a:t>
            </a:r>
          </a:p>
          <a:p>
            <a:r>
              <a:rPr lang="en-US" dirty="0" smtClean="0"/>
              <a:t>on the map </a:t>
            </a:r>
          </a:p>
          <a:p>
            <a:r>
              <a:rPr lang="en-US" dirty="0" smtClean="0"/>
              <a:t>          &amp;</a:t>
            </a:r>
          </a:p>
          <a:p>
            <a:r>
              <a:rPr lang="en-US" dirty="0" smtClean="0"/>
              <a:t>With Selected </a:t>
            </a:r>
          </a:p>
          <a:p>
            <a:r>
              <a:rPr lang="en-US" dirty="0" smtClean="0"/>
              <a:t>meeting</a:t>
            </a:r>
          </a:p>
          <a:p>
            <a:r>
              <a:rPr lang="en-US" dirty="0" smtClean="0"/>
              <a:t>room</a:t>
            </a:r>
            <a:endParaRPr lang="en-US" dirty="0"/>
          </a:p>
        </p:txBody>
      </p:sp>
      <p:sp>
        <p:nvSpPr>
          <p:cNvPr id="11" name="Rectangle 10"/>
          <p:cNvSpPr/>
          <p:nvPr/>
        </p:nvSpPr>
        <p:spPr>
          <a:xfrm>
            <a:off x="1085184" y="548680"/>
            <a:ext cx="5505033" cy="738664"/>
          </a:xfrm>
          <a:prstGeom prst="rect">
            <a:avLst/>
          </a:prstGeom>
        </p:spPr>
        <p:txBody>
          <a:bodyPr wrap="none">
            <a:spAutoFit/>
          </a:bodyPr>
          <a:lstStyle/>
          <a:p>
            <a:r>
              <a:rPr lang="en-IE" altLang="en-US" sz="4200" dirty="0" smtClean="0"/>
              <a:t>Demonstration (GUI)</a:t>
            </a:r>
            <a:endParaRPr lang="en-US" sz="4200" dirty="0"/>
          </a:p>
        </p:txBody>
      </p:sp>
    </p:spTree>
    <p:extLst>
      <p:ext uri="{BB962C8B-B14F-4D97-AF65-F5344CB8AC3E}">
        <p14:creationId xmlns:p14="http://schemas.microsoft.com/office/powerpoint/2010/main" val="187100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836712"/>
            <a:ext cx="3148868" cy="558924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831632"/>
            <a:ext cx="3148867" cy="5589240"/>
          </a:xfrm>
          <a:prstGeom prst="rect">
            <a:avLst/>
          </a:prstGeom>
        </p:spPr>
      </p:pic>
      <p:sp>
        <p:nvSpPr>
          <p:cNvPr id="10" name="TextBox 9"/>
          <p:cNvSpPr txBox="1"/>
          <p:nvPr/>
        </p:nvSpPr>
        <p:spPr>
          <a:xfrm>
            <a:off x="683568" y="332656"/>
            <a:ext cx="7813357" cy="369332"/>
          </a:xfrm>
          <a:prstGeom prst="rect">
            <a:avLst/>
          </a:prstGeom>
          <a:noFill/>
        </p:spPr>
        <p:txBody>
          <a:bodyPr wrap="none" rtlCol="0">
            <a:spAutoFit/>
          </a:bodyPr>
          <a:lstStyle/>
          <a:p>
            <a:r>
              <a:rPr lang="en-US" dirty="0" smtClean="0"/>
              <a:t>3D View Available through Apple Maps and Shows </a:t>
            </a:r>
            <a:r>
              <a:rPr lang="en-US" smtClean="0"/>
              <a:t>Current Location</a:t>
            </a:r>
            <a:endParaRPr lang="en-US"/>
          </a:p>
        </p:txBody>
      </p:sp>
    </p:spTree>
    <p:extLst>
      <p:ext uri="{BB962C8B-B14F-4D97-AF65-F5344CB8AC3E}">
        <p14:creationId xmlns:p14="http://schemas.microsoft.com/office/powerpoint/2010/main" val="907853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75493" y="568645"/>
            <a:ext cx="7024744" cy="685880"/>
          </a:xfrm>
        </p:spPr>
        <p:txBody>
          <a:bodyPr>
            <a:normAutofit fontScale="90000"/>
          </a:bodyPr>
          <a:lstStyle/>
          <a:p>
            <a:r>
              <a:rPr lang="en-IE" altLang="en-US" dirty="0"/>
              <a:t>Introduction</a:t>
            </a:r>
            <a:endParaRPr lang="en-US" altLang="en-US" dirty="0"/>
          </a:p>
        </p:txBody>
      </p:sp>
      <p:sp>
        <p:nvSpPr>
          <p:cNvPr id="5123" name="Rectangle 3"/>
          <p:cNvSpPr>
            <a:spLocks noGrp="1" noChangeArrowheads="1"/>
          </p:cNvSpPr>
          <p:nvPr>
            <p:ph idx="1"/>
          </p:nvPr>
        </p:nvSpPr>
        <p:spPr>
          <a:xfrm>
            <a:off x="2987825" y="1883712"/>
            <a:ext cx="5760640" cy="4497615"/>
          </a:xfrm>
        </p:spPr>
        <p:txBody>
          <a:bodyPr>
            <a:normAutofit fontScale="85000" lnSpcReduction="10000"/>
          </a:bodyPr>
          <a:lstStyle/>
          <a:p>
            <a:pPr marL="68580" indent="0">
              <a:buNone/>
            </a:pPr>
            <a:endParaRPr lang="en-IE" altLang="en-US" dirty="0" smtClean="0">
              <a:cs typeface="Arial" panose="020B0604020202020204" pitchFamily="34" charset="0"/>
            </a:endParaRPr>
          </a:p>
          <a:p>
            <a:r>
              <a:rPr lang="en-IE" altLang="en-US" dirty="0" smtClean="0">
                <a:cs typeface="Arial" panose="020B0604020202020204" pitchFamily="34" charset="0"/>
              </a:rPr>
              <a:t>Project Context</a:t>
            </a:r>
          </a:p>
          <a:p>
            <a:pPr marL="68580" indent="0">
              <a:buNone/>
            </a:pPr>
            <a:r>
              <a:rPr lang="en-IE" altLang="en-US" dirty="0" smtClean="0">
                <a:cs typeface="Arial" panose="020B0604020202020204" pitchFamily="34" charset="0"/>
              </a:rPr>
              <a:t>A room assistant application that allows the user to book rooms, navigate, see the building and the meeting room on the map, look at room gallery and upload images and review rooms .</a:t>
            </a:r>
            <a:endParaRPr lang="en-IE" altLang="en-US" dirty="0">
              <a:cs typeface="Arial" panose="020B0604020202020204" pitchFamily="34" charset="0"/>
            </a:endParaRPr>
          </a:p>
          <a:p>
            <a:r>
              <a:rPr lang="en-IE" altLang="en-US" dirty="0" smtClean="0">
                <a:cs typeface="Arial" panose="020B0604020202020204" pitchFamily="34" charset="0"/>
              </a:rPr>
              <a:t>Customers</a:t>
            </a:r>
          </a:p>
          <a:p>
            <a:pPr marL="68580" indent="0">
              <a:buNone/>
            </a:pPr>
            <a:r>
              <a:rPr lang="en-IE" altLang="en-US" dirty="0" smtClean="0">
                <a:cs typeface="Arial" panose="020B0604020202020204" pitchFamily="34" charset="0"/>
              </a:rPr>
              <a:t>The project has high potential and big corporate companies and </a:t>
            </a:r>
            <a:r>
              <a:rPr lang="en-IE" altLang="en-US" dirty="0">
                <a:cs typeface="Arial" panose="020B0604020202020204" pitchFamily="34" charset="0"/>
              </a:rPr>
              <a:t>educational </a:t>
            </a:r>
            <a:r>
              <a:rPr lang="en-IE" altLang="en-US" dirty="0" smtClean="0">
                <a:cs typeface="Arial" panose="020B0604020202020204" pitchFamily="34" charset="0"/>
              </a:rPr>
              <a:t>Institutions are its primary customers</a:t>
            </a:r>
            <a:endParaRPr lang="en-IE" altLang="en-US" dirty="0">
              <a:cs typeface="Arial" panose="020B0604020202020204" pitchFamily="34" charset="0"/>
            </a:endParaRPr>
          </a:p>
          <a:p>
            <a:r>
              <a:rPr lang="en-IE" altLang="en-US" dirty="0">
                <a:cs typeface="Arial" panose="020B0604020202020204" pitchFamily="34" charset="0"/>
              </a:rPr>
              <a:t>Which problem did </a:t>
            </a:r>
            <a:r>
              <a:rPr lang="en-IE" altLang="en-US" dirty="0" smtClean="0">
                <a:cs typeface="Arial" panose="020B0604020202020204" pitchFamily="34" charset="0"/>
              </a:rPr>
              <a:t>you </a:t>
            </a:r>
            <a:r>
              <a:rPr lang="en-IE" altLang="en-US" dirty="0">
                <a:cs typeface="Arial" panose="020B0604020202020204" pitchFamily="34" charset="0"/>
              </a:rPr>
              <a:t>approach</a:t>
            </a:r>
            <a:r>
              <a:rPr lang="en-IE" altLang="en-US" dirty="0" smtClean="0">
                <a:cs typeface="Arial" panose="020B0604020202020204" pitchFamily="34" charset="0"/>
              </a:rPr>
              <a:t>?</a:t>
            </a:r>
          </a:p>
          <a:p>
            <a:pPr marL="68580" indent="0">
              <a:buNone/>
            </a:pPr>
            <a:r>
              <a:rPr lang="en-IE" altLang="en-US" dirty="0" smtClean="0">
                <a:cs typeface="Arial" panose="020B0604020202020204" pitchFamily="34" charset="0"/>
              </a:rPr>
              <a:t>Finding the meeting room within buildings is hard and the app gives the functionality to find and book rooms on the same time in the same </a:t>
            </a:r>
            <a:r>
              <a:rPr lang="en-IE" altLang="en-US" dirty="0" smtClean="0">
                <a:cs typeface="Arial" panose="020B0604020202020204" pitchFamily="34" charset="0"/>
              </a:rPr>
              <a:t>application and also have other features alongside.</a:t>
            </a:r>
            <a:endParaRPr lang="en-US" altLang="en-US" dirty="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16735"/>
            <a:ext cx="2310420" cy="2310420"/>
          </a:xfrm>
          <a:prstGeom prst="rect">
            <a:avLst/>
          </a:prstGeom>
        </p:spPr>
      </p:pic>
      <p:sp>
        <p:nvSpPr>
          <p:cNvPr id="2" name="TextBox 1"/>
          <p:cNvSpPr txBox="1"/>
          <p:nvPr/>
        </p:nvSpPr>
        <p:spPr>
          <a:xfrm>
            <a:off x="375493" y="1258852"/>
            <a:ext cx="7992888" cy="861774"/>
          </a:xfrm>
          <a:prstGeom prst="rect">
            <a:avLst/>
          </a:prstGeom>
          <a:noFill/>
        </p:spPr>
        <p:txBody>
          <a:bodyPr wrap="square" rtlCol="0">
            <a:spAutoFit/>
          </a:bodyPr>
          <a:lstStyle/>
          <a:p>
            <a:r>
              <a:rPr lang="en-IE" altLang="en-US" sz="3200" dirty="0">
                <a:cs typeface="Arial" panose="020B0604020202020204" pitchFamily="34" charset="0"/>
              </a:rPr>
              <a:t>MeetingRoom Pro (Find, Review, Book)</a:t>
            </a:r>
          </a:p>
          <a:p>
            <a:endParaRPr lang="en-US" dirty="0"/>
          </a:p>
        </p:txBody>
      </p:sp>
    </p:spTree>
    <p:extLst>
      <p:ext uri="{BB962C8B-B14F-4D97-AF65-F5344CB8AC3E}">
        <p14:creationId xmlns:p14="http://schemas.microsoft.com/office/powerpoint/2010/main" val="3582902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smtClean="0"/>
              <a:t>Going Forward</a:t>
            </a:r>
            <a:endParaRPr lang="en-US" altLang="en-US" dirty="0"/>
          </a:p>
        </p:txBody>
      </p:sp>
      <p:sp>
        <p:nvSpPr>
          <p:cNvPr id="10243" name="Rectangle 3"/>
          <p:cNvSpPr>
            <a:spLocks noGrp="1" noChangeArrowheads="1"/>
          </p:cNvSpPr>
          <p:nvPr>
            <p:ph idx="1"/>
          </p:nvPr>
        </p:nvSpPr>
        <p:spPr>
          <a:xfrm>
            <a:off x="1043608" y="2060849"/>
            <a:ext cx="6777317" cy="2448272"/>
          </a:xfrm>
        </p:spPr>
        <p:txBody>
          <a:bodyPr>
            <a:normAutofit/>
          </a:bodyPr>
          <a:lstStyle/>
          <a:p>
            <a:endParaRPr lang="en-IE" altLang="en-US" dirty="0" smtClean="0"/>
          </a:p>
          <a:p>
            <a:r>
              <a:rPr lang="en-IE" altLang="en-US" dirty="0" smtClean="0">
                <a:latin typeface="Arial" panose="020B0604020202020204" pitchFamily="34" charset="0"/>
                <a:cs typeface="Arial" panose="020B0604020202020204" pitchFamily="34" charset="0"/>
              </a:rPr>
              <a:t>Project Plan</a:t>
            </a:r>
            <a:endParaRPr lang="en-IE" altLang="en-US" dirty="0">
              <a:latin typeface="Arial" panose="020B0604020202020204" pitchFamily="34" charset="0"/>
              <a:cs typeface="Arial" panose="020B0604020202020204" pitchFamily="34" charset="0"/>
            </a:endParaRPr>
          </a:p>
          <a:p>
            <a:pPr marL="0" indent="0">
              <a:buNone/>
            </a:pPr>
            <a:r>
              <a:rPr lang="en-IE" altLang="en-US" dirty="0" smtClean="0">
                <a:latin typeface="Arial" panose="020B0604020202020204" pitchFamily="34" charset="0"/>
                <a:cs typeface="Arial" panose="020B0604020202020204" pitchFamily="34" charset="0"/>
              </a:rPr>
              <a:t>Next Step after exams is to implement Room booking and Navigation features and then the rest of the features.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8947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smtClean="0"/>
              <a:t>Discussion</a:t>
            </a:r>
            <a:endParaRPr lang="en-US" altLang="en-US" dirty="0"/>
          </a:p>
        </p:txBody>
      </p:sp>
      <p:sp>
        <p:nvSpPr>
          <p:cNvPr id="10243" name="Rectangle 3"/>
          <p:cNvSpPr>
            <a:spLocks noGrp="1" noChangeArrowheads="1"/>
          </p:cNvSpPr>
          <p:nvPr>
            <p:ph idx="1"/>
          </p:nvPr>
        </p:nvSpPr>
        <p:spPr>
          <a:xfrm>
            <a:off x="1043608" y="2060849"/>
            <a:ext cx="6777317" cy="2448272"/>
          </a:xfrm>
        </p:spPr>
        <p:txBody>
          <a:bodyPr/>
          <a:lstStyle/>
          <a:p>
            <a:endParaRPr lang="en-IE" altLang="en-US" dirty="0" smtClean="0"/>
          </a:p>
          <a:p>
            <a:r>
              <a:rPr lang="en-IE" altLang="en-US" dirty="0" smtClean="0">
                <a:latin typeface="Arial" panose="020B0604020202020204" pitchFamily="34" charset="0"/>
                <a:cs typeface="Arial" panose="020B0604020202020204" pitchFamily="34" charset="0"/>
              </a:rPr>
              <a:t>General Discussion</a:t>
            </a:r>
          </a:p>
          <a:p>
            <a:endParaRPr lang="en-IE" altLang="en-US" dirty="0">
              <a:latin typeface="Arial" panose="020B0604020202020204" pitchFamily="34" charset="0"/>
              <a:cs typeface="Arial" panose="020B0604020202020204" pitchFamily="34" charset="0"/>
            </a:endParaRPr>
          </a:p>
          <a:p>
            <a:endParaRPr lang="en-IE" altLang="en-US" dirty="0" smtClean="0">
              <a:latin typeface="Arial" panose="020B0604020202020204" pitchFamily="34" charset="0"/>
              <a:cs typeface="Arial" panose="020B0604020202020204" pitchFamily="34" charset="0"/>
            </a:endParaRPr>
          </a:p>
          <a:p>
            <a:r>
              <a:rPr lang="en-IE" altLang="en-US" dirty="0" smtClean="0">
                <a:latin typeface="Arial" panose="020B0604020202020204" pitchFamily="34" charset="0"/>
                <a:cs typeface="Arial" panose="020B0604020202020204" pitchFamily="34" charset="0"/>
              </a:rPr>
              <a:t>Feedback</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398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908720"/>
            <a:ext cx="7024744" cy="685880"/>
          </a:xfrm>
        </p:spPr>
        <p:txBody>
          <a:bodyPr>
            <a:normAutofit fontScale="90000"/>
          </a:bodyPr>
          <a:lstStyle/>
          <a:p>
            <a:r>
              <a:rPr lang="en-IE" altLang="en-US" dirty="0" smtClean="0"/>
              <a:t>Project Goals</a:t>
            </a:r>
            <a:endParaRPr lang="en-US" altLang="en-US" dirty="0"/>
          </a:p>
        </p:txBody>
      </p:sp>
      <p:sp>
        <p:nvSpPr>
          <p:cNvPr id="17411" name="Rectangle 3"/>
          <p:cNvSpPr>
            <a:spLocks noGrp="1" noChangeArrowheads="1"/>
          </p:cNvSpPr>
          <p:nvPr>
            <p:ph idx="1"/>
          </p:nvPr>
        </p:nvSpPr>
        <p:spPr>
          <a:xfrm>
            <a:off x="3419872" y="1988840"/>
            <a:ext cx="5472608" cy="3508977"/>
          </a:xfrm>
        </p:spPr>
        <p:txBody>
          <a:bodyPr>
            <a:normAutofit lnSpcReduction="10000"/>
          </a:bodyPr>
          <a:lstStyle/>
          <a:p>
            <a:r>
              <a:rPr lang="en-IE" altLang="en-US" dirty="0">
                <a:cs typeface="Arial" panose="020B0604020202020204" pitchFamily="34" charset="0"/>
              </a:rPr>
              <a:t>How </a:t>
            </a:r>
            <a:r>
              <a:rPr lang="en-IE" altLang="en-US" dirty="0" smtClean="0">
                <a:cs typeface="Arial" panose="020B0604020202020204" pitchFamily="34" charset="0"/>
              </a:rPr>
              <a:t>will </a:t>
            </a:r>
            <a:r>
              <a:rPr lang="en-IE" altLang="en-US" dirty="0">
                <a:cs typeface="Arial" panose="020B0604020202020204" pitchFamily="34" charset="0"/>
              </a:rPr>
              <a:t>you solve the problem and </a:t>
            </a:r>
            <a:r>
              <a:rPr lang="en-IE" altLang="en-US" dirty="0" smtClean="0">
                <a:cs typeface="Arial" panose="020B0604020202020204" pitchFamily="34" charset="0"/>
              </a:rPr>
              <a:t>What are you </a:t>
            </a:r>
            <a:r>
              <a:rPr lang="en-IE" altLang="en-US" dirty="0">
                <a:cs typeface="Arial" panose="020B0604020202020204" pitchFamily="34" charset="0"/>
              </a:rPr>
              <a:t>trying to achieve</a:t>
            </a:r>
            <a:r>
              <a:rPr lang="en-IE" altLang="en-US" dirty="0" smtClean="0">
                <a:cs typeface="Arial" panose="020B0604020202020204" pitchFamily="34" charset="0"/>
              </a:rPr>
              <a:t>?</a:t>
            </a:r>
          </a:p>
          <a:p>
            <a:pPr marL="0" indent="0">
              <a:buNone/>
            </a:pPr>
            <a:r>
              <a:rPr lang="en-IE" altLang="en-US" dirty="0" smtClean="0">
                <a:cs typeface="Arial" panose="020B0604020202020204" pitchFamily="34" charset="0"/>
              </a:rPr>
              <a:t>Finding meeting rooms is a tough in huge buildings.</a:t>
            </a:r>
          </a:p>
          <a:p>
            <a:pPr marL="0" indent="0">
              <a:buNone/>
            </a:pPr>
            <a:r>
              <a:rPr lang="en-IE" altLang="en-US" dirty="0" smtClean="0">
                <a:cs typeface="Arial" panose="020B0604020202020204" pitchFamily="34" charset="0"/>
              </a:rPr>
              <a:t>Solution:</a:t>
            </a:r>
          </a:p>
          <a:p>
            <a:pPr marL="0" indent="0">
              <a:buNone/>
            </a:pPr>
            <a:r>
              <a:rPr lang="en-IE" altLang="en-US" dirty="0" smtClean="0">
                <a:cs typeface="Arial" panose="020B0604020202020204" pitchFamily="34" charset="0"/>
              </a:rPr>
              <a:t>By developing an easy to use iOS application. Which will allow its users to find, book, review rooms along with much more additional functionality to enhance the experience.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US"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2310420" cy="2310420"/>
          </a:xfrm>
          <a:prstGeom prst="rect">
            <a:avLst/>
          </a:prstGeom>
        </p:spPr>
      </p:pic>
    </p:spTree>
    <p:extLst>
      <p:ext uri="{BB962C8B-B14F-4D97-AF65-F5344CB8AC3E}">
        <p14:creationId xmlns:p14="http://schemas.microsoft.com/office/powerpoint/2010/main" val="92740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901" y="488615"/>
            <a:ext cx="5188664" cy="1400530"/>
          </a:xfrm>
        </p:spPr>
        <p:txBody>
          <a:bodyPr/>
          <a:lstStyle/>
          <a:p>
            <a:r>
              <a:rPr lang="en-US" dirty="0" smtClean="0"/>
              <a:t>App Features Summary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198" y="2870162"/>
            <a:ext cx="1944216" cy="194421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782" y="2870162"/>
            <a:ext cx="1944216" cy="1944216"/>
          </a:xfrm>
          <a:prstGeom prst="rect">
            <a:avLst/>
          </a:prstGeom>
        </p:spPr>
      </p:pic>
      <p:sp>
        <p:nvSpPr>
          <p:cNvPr id="9" name="TextBox 8"/>
          <p:cNvSpPr txBox="1"/>
          <p:nvPr/>
        </p:nvSpPr>
        <p:spPr>
          <a:xfrm>
            <a:off x="1230262" y="2292282"/>
            <a:ext cx="1343638" cy="369332"/>
          </a:xfrm>
          <a:prstGeom prst="rect">
            <a:avLst/>
          </a:prstGeom>
          <a:noFill/>
        </p:spPr>
        <p:txBody>
          <a:bodyPr wrap="none" rtlCol="0">
            <a:spAutoFit/>
          </a:bodyPr>
          <a:lstStyle/>
          <a:p>
            <a:r>
              <a:rPr lang="en-US" b="1" dirty="0" smtClean="0"/>
              <a:t>FEATURE 1:</a:t>
            </a:r>
            <a:endParaRPr lang="en-US" b="1" dirty="0"/>
          </a:p>
        </p:txBody>
      </p:sp>
      <p:sp>
        <p:nvSpPr>
          <p:cNvPr id="10" name="TextBox 9"/>
          <p:cNvSpPr txBox="1"/>
          <p:nvPr/>
        </p:nvSpPr>
        <p:spPr>
          <a:xfrm>
            <a:off x="4427984" y="5301208"/>
            <a:ext cx="3999813" cy="923330"/>
          </a:xfrm>
          <a:prstGeom prst="rect">
            <a:avLst/>
          </a:prstGeom>
          <a:noFill/>
        </p:spPr>
        <p:txBody>
          <a:bodyPr wrap="none" rtlCol="0">
            <a:spAutoFit/>
          </a:bodyPr>
          <a:lstStyle/>
          <a:p>
            <a:pPr algn="ctr"/>
            <a:r>
              <a:rPr lang="en-US" b="1" dirty="0" smtClean="0"/>
              <a:t>View List of Available Buildings</a:t>
            </a:r>
          </a:p>
          <a:p>
            <a:pPr algn="ctr"/>
            <a:r>
              <a:rPr lang="en-US" b="1" dirty="0" smtClean="0"/>
              <a:t>And rooms available in them</a:t>
            </a:r>
          </a:p>
          <a:p>
            <a:pPr algn="ctr"/>
            <a:r>
              <a:rPr lang="en-US" b="1" dirty="0" smtClean="0"/>
              <a:t>with relevant hints and information</a:t>
            </a:r>
            <a:endParaRPr lang="en-US" b="1" dirty="0"/>
          </a:p>
        </p:txBody>
      </p:sp>
      <p:sp>
        <p:nvSpPr>
          <p:cNvPr id="11" name="TextBox 10"/>
          <p:cNvSpPr txBox="1"/>
          <p:nvPr/>
        </p:nvSpPr>
        <p:spPr>
          <a:xfrm>
            <a:off x="1230262" y="5301208"/>
            <a:ext cx="2012089" cy="923330"/>
          </a:xfrm>
          <a:prstGeom prst="rect">
            <a:avLst/>
          </a:prstGeom>
          <a:noFill/>
        </p:spPr>
        <p:txBody>
          <a:bodyPr wrap="none" rtlCol="0">
            <a:spAutoFit/>
          </a:bodyPr>
          <a:lstStyle/>
          <a:p>
            <a:r>
              <a:rPr lang="en-US" b="1" dirty="0" smtClean="0"/>
              <a:t>Search Buildings</a:t>
            </a:r>
          </a:p>
          <a:p>
            <a:r>
              <a:rPr lang="en-US" b="1" dirty="0" smtClean="0"/>
              <a:t>         And</a:t>
            </a:r>
          </a:p>
          <a:p>
            <a:r>
              <a:rPr lang="en-US" b="1" dirty="0" smtClean="0"/>
              <a:t>Meeting Rooms</a:t>
            </a:r>
            <a:endParaRPr lang="en-US" b="1" dirty="0"/>
          </a:p>
        </p:txBody>
      </p:sp>
      <p:sp>
        <p:nvSpPr>
          <p:cNvPr id="12" name="TextBox 11"/>
          <p:cNvSpPr txBox="1"/>
          <p:nvPr/>
        </p:nvSpPr>
        <p:spPr>
          <a:xfrm>
            <a:off x="5455782" y="2292282"/>
            <a:ext cx="1343638" cy="369332"/>
          </a:xfrm>
          <a:prstGeom prst="rect">
            <a:avLst/>
          </a:prstGeom>
          <a:noFill/>
        </p:spPr>
        <p:txBody>
          <a:bodyPr wrap="none" rtlCol="0">
            <a:spAutoFit/>
          </a:bodyPr>
          <a:lstStyle/>
          <a:p>
            <a:r>
              <a:rPr lang="en-US" b="1" dirty="0" smtClean="0"/>
              <a:t>FEATURE 2:</a:t>
            </a:r>
            <a:endParaRPr lang="en-US" b="1"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262" y="376022"/>
            <a:ext cx="1513123" cy="1513123"/>
          </a:xfrm>
          <a:prstGeom prst="rect">
            <a:avLst/>
          </a:prstGeom>
        </p:spPr>
      </p:pic>
    </p:spTree>
    <p:extLst>
      <p:ext uri="{BB962C8B-B14F-4D97-AF65-F5344CB8AC3E}">
        <p14:creationId xmlns:p14="http://schemas.microsoft.com/office/powerpoint/2010/main" val="1015730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Features Summary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268148"/>
            <a:ext cx="2297832" cy="22978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233" y="4453914"/>
            <a:ext cx="1962554" cy="19471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1639785"/>
            <a:ext cx="2365567" cy="23655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930" y="1376988"/>
            <a:ext cx="2891160" cy="2891160"/>
          </a:xfrm>
          <a:prstGeom prst="rect">
            <a:avLst/>
          </a:prstGeom>
        </p:spPr>
      </p:pic>
    </p:spTree>
    <p:extLst>
      <p:ext uri="{BB962C8B-B14F-4D97-AF65-F5344CB8AC3E}">
        <p14:creationId xmlns:p14="http://schemas.microsoft.com/office/powerpoint/2010/main" val="535569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Features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83" y="1833777"/>
            <a:ext cx="1361139" cy="1361139"/>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946" y="1833777"/>
            <a:ext cx="1361139" cy="13611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040" y="1651602"/>
            <a:ext cx="1537484" cy="153748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8319" y="216057"/>
            <a:ext cx="936926" cy="93692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906" y="4260109"/>
            <a:ext cx="1522910" cy="152291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9988" y="4334468"/>
            <a:ext cx="1385097" cy="137419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2801" y="4208385"/>
            <a:ext cx="1665183" cy="1695649"/>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6945" y="4231305"/>
            <a:ext cx="1448499" cy="1448499"/>
          </a:xfrm>
          <a:prstGeom prst="rect">
            <a:avLst/>
          </a:prstGeom>
        </p:spPr>
      </p:pic>
      <p:sp>
        <p:nvSpPr>
          <p:cNvPr id="15" name="TextBox 14"/>
          <p:cNvSpPr txBox="1"/>
          <p:nvPr/>
        </p:nvSpPr>
        <p:spPr>
          <a:xfrm>
            <a:off x="787006" y="3446980"/>
            <a:ext cx="1079142" cy="369332"/>
          </a:xfrm>
          <a:prstGeom prst="rect">
            <a:avLst/>
          </a:prstGeom>
          <a:noFill/>
        </p:spPr>
        <p:txBody>
          <a:bodyPr wrap="none" rtlCol="0">
            <a:spAutoFit/>
          </a:bodyPr>
          <a:lstStyle/>
          <a:p>
            <a:r>
              <a:rPr lang="en-US" dirty="0" smtClean="0"/>
              <a:t>SEARCH</a:t>
            </a:r>
            <a:endParaRPr lang="en-US" dirty="0"/>
          </a:p>
        </p:txBody>
      </p:sp>
      <p:sp>
        <p:nvSpPr>
          <p:cNvPr id="16" name="TextBox 15"/>
          <p:cNvSpPr txBox="1"/>
          <p:nvPr/>
        </p:nvSpPr>
        <p:spPr>
          <a:xfrm>
            <a:off x="2863318" y="3443071"/>
            <a:ext cx="1709122" cy="369332"/>
          </a:xfrm>
          <a:prstGeom prst="rect">
            <a:avLst/>
          </a:prstGeom>
          <a:noFill/>
        </p:spPr>
        <p:txBody>
          <a:bodyPr wrap="none" rtlCol="0">
            <a:spAutoFit/>
          </a:bodyPr>
          <a:lstStyle/>
          <a:p>
            <a:r>
              <a:rPr lang="en-US" dirty="0" smtClean="0"/>
              <a:t>LIST AND FIND</a:t>
            </a:r>
            <a:endParaRPr lang="en-US" dirty="0"/>
          </a:p>
        </p:txBody>
      </p:sp>
      <p:sp>
        <p:nvSpPr>
          <p:cNvPr id="17" name="TextBox 16"/>
          <p:cNvSpPr txBox="1"/>
          <p:nvPr/>
        </p:nvSpPr>
        <p:spPr>
          <a:xfrm>
            <a:off x="5486107" y="3450326"/>
            <a:ext cx="704039" cy="369332"/>
          </a:xfrm>
          <a:prstGeom prst="rect">
            <a:avLst/>
          </a:prstGeom>
          <a:noFill/>
        </p:spPr>
        <p:txBody>
          <a:bodyPr wrap="none" rtlCol="0">
            <a:spAutoFit/>
          </a:bodyPr>
          <a:lstStyle/>
          <a:p>
            <a:r>
              <a:rPr lang="en-US" dirty="0" smtClean="0"/>
              <a:t>MAP</a:t>
            </a:r>
            <a:endParaRPr lang="en-US" dirty="0"/>
          </a:p>
        </p:txBody>
      </p:sp>
      <p:sp>
        <p:nvSpPr>
          <p:cNvPr id="18" name="TextBox 17"/>
          <p:cNvSpPr txBox="1"/>
          <p:nvPr/>
        </p:nvSpPr>
        <p:spPr>
          <a:xfrm>
            <a:off x="6291928" y="406543"/>
            <a:ext cx="1024639" cy="646331"/>
          </a:xfrm>
          <a:prstGeom prst="rect">
            <a:avLst/>
          </a:prstGeom>
          <a:noFill/>
        </p:spPr>
        <p:txBody>
          <a:bodyPr wrap="none" rtlCol="0">
            <a:spAutoFit/>
          </a:bodyPr>
          <a:lstStyle/>
          <a:p>
            <a:r>
              <a:rPr lang="en-US" dirty="0" smtClean="0"/>
              <a:t>ROOM </a:t>
            </a:r>
          </a:p>
          <a:p>
            <a:r>
              <a:rPr lang="en-US" dirty="0" smtClean="0"/>
              <a:t>DETAILS</a:t>
            </a:r>
            <a:endParaRPr lang="en-US" dirty="0"/>
          </a:p>
        </p:txBody>
      </p:sp>
      <p:sp>
        <p:nvSpPr>
          <p:cNvPr id="19" name="TextBox 18"/>
          <p:cNvSpPr txBox="1"/>
          <p:nvPr/>
        </p:nvSpPr>
        <p:spPr>
          <a:xfrm>
            <a:off x="802581" y="6021288"/>
            <a:ext cx="1172116" cy="369332"/>
          </a:xfrm>
          <a:prstGeom prst="rect">
            <a:avLst/>
          </a:prstGeom>
          <a:noFill/>
        </p:spPr>
        <p:txBody>
          <a:bodyPr wrap="none" rtlCol="0">
            <a:spAutoFit/>
          </a:bodyPr>
          <a:lstStyle/>
          <a:p>
            <a:r>
              <a:rPr lang="en-US" dirty="0" smtClean="0"/>
              <a:t>GALLERY</a:t>
            </a:r>
            <a:endParaRPr lang="en-US" dirty="0"/>
          </a:p>
        </p:txBody>
      </p:sp>
      <p:sp>
        <p:nvSpPr>
          <p:cNvPr id="20" name="TextBox 19"/>
          <p:cNvSpPr txBox="1"/>
          <p:nvPr/>
        </p:nvSpPr>
        <p:spPr>
          <a:xfrm>
            <a:off x="2675301" y="6021288"/>
            <a:ext cx="1978427" cy="369332"/>
          </a:xfrm>
          <a:prstGeom prst="rect">
            <a:avLst/>
          </a:prstGeom>
          <a:noFill/>
        </p:spPr>
        <p:txBody>
          <a:bodyPr wrap="none" rtlCol="0">
            <a:spAutoFit/>
          </a:bodyPr>
          <a:lstStyle/>
          <a:p>
            <a:r>
              <a:rPr lang="en-US" dirty="0" smtClean="0"/>
              <a:t>PHOTO UPLOAD</a:t>
            </a:r>
            <a:endParaRPr lang="en-US" dirty="0"/>
          </a:p>
        </p:txBody>
      </p:sp>
      <p:sp>
        <p:nvSpPr>
          <p:cNvPr id="21" name="TextBox 20"/>
          <p:cNvSpPr txBox="1"/>
          <p:nvPr/>
        </p:nvSpPr>
        <p:spPr>
          <a:xfrm>
            <a:off x="5002801" y="6015771"/>
            <a:ext cx="1670650" cy="369332"/>
          </a:xfrm>
          <a:prstGeom prst="rect">
            <a:avLst/>
          </a:prstGeom>
          <a:noFill/>
        </p:spPr>
        <p:txBody>
          <a:bodyPr wrap="none" rtlCol="0">
            <a:spAutoFit/>
          </a:bodyPr>
          <a:lstStyle/>
          <a:p>
            <a:r>
              <a:rPr lang="en-US" dirty="0" smtClean="0"/>
              <a:t>BOOK ROOM</a:t>
            </a:r>
            <a:endParaRPr lang="en-US" dirty="0"/>
          </a:p>
        </p:txBody>
      </p:sp>
      <p:sp>
        <p:nvSpPr>
          <p:cNvPr id="22" name="TextBox 21"/>
          <p:cNvSpPr txBox="1"/>
          <p:nvPr/>
        </p:nvSpPr>
        <p:spPr>
          <a:xfrm>
            <a:off x="6804248" y="6015771"/>
            <a:ext cx="1951175" cy="369332"/>
          </a:xfrm>
          <a:prstGeom prst="rect">
            <a:avLst/>
          </a:prstGeom>
          <a:noFill/>
        </p:spPr>
        <p:txBody>
          <a:bodyPr wrap="none" rtlCol="0">
            <a:spAutoFit/>
          </a:bodyPr>
          <a:lstStyle/>
          <a:p>
            <a:r>
              <a:rPr lang="en-US" dirty="0" smtClean="0"/>
              <a:t>    </a:t>
            </a:r>
            <a:r>
              <a:rPr lang="en-US" smtClean="0"/>
              <a:t>MY MEETINGS</a:t>
            </a:r>
            <a:endParaRPr lang="en-US" dirty="0"/>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26945" y="1651603"/>
            <a:ext cx="1543314" cy="1543314"/>
          </a:xfrm>
          <a:prstGeom prst="rect">
            <a:avLst/>
          </a:prstGeom>
        </p:spPr>
      </p:pic>
      <p:sp>
        <p:nvSpPr>
          <p:cNvPr id="24" name="TextBox 23"/>
          <p:cNvSpPr txBox="1"/>
          <p:nvPr/>
        </p:nvSpPr>
        <p:spPr>
          <a:xfrm>
            <a:off x="7442876" y="3443071"/>
            <a:ext cx="1122423" cy="369332"/>
          </a:xfrm>
          <a:prstGeom prst="rect">
            <a:avLst/>
          </a:prstGeom>
          <a:noFill/>
        </p:spPr>
        <p:txBody>
          <a:bodyPr wrap="none" rtlCol="0">
            <a:spAutoFit/>
          </a:bodyPr>
          <a:lstStyle/>
          <a:p>
            <a:r>
              <a:rPr lang="en-US" dirty="0" smtClean="0"/>
              <a:t>REVIEWS</a:t>
            </a:r>
            <a:endParaRPr lang="en-US" dirty="0"/>
          </a:p>
        </p:txBody>
      </p:sp>
    </p:spTree>
    <p:extLst>
      <p:ext uri="{BB962C8B-B14F-4D97-AF65-F5344CB8AC3E}">
        <p14:creationId xmlns:p14="http://schemas.microsoft.com/office/powerpoint/2010/main" val="4965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7578" y="322216"/>
            <a:ext cx="7024744" cy="685880"/>
          </a:xfrm>
        </p:spPr>
        <p:txBody>
          <a:bodyPr>
            <a:normAutofit fontScale="90000"/>
          </a:bodyPr>
          <a:lstStyle/>
          <a:p>
            <a:r>
              <a:rPr lang="en-IE" altLang="en-US" dirty="0"/>
              <a:t>System</a:t>
            </a:r>
            <a:endParaRPr lang="en-US" altLang="en-US" dirty="0"/>
          </a:p>
        </p:txBody>
      </p:sp>
      <p:sp>
        <p:nvSpPr>
          <p:cNvPr id="7171" name="Rectangle 3"/>
          <p:cNvSpPr>
            <a:spLocks noGrp="1" noChangeArrowheads="1"/>
          </p:cNvSpPr>
          <p:nvPr>
            <p:ph idx="1"/>
          </p:nvPr>
        </p:nvSpPr>
        <p:spPr>
          <a:xfrm>
            <a:off x="877578" y="1043705"/>
            <a:ext cx="6777317" cy="4176464"/>
          </a:xfrm>
        </p:spPr>
        <p:txBody>
          <a:bodyPr/>
          <a:lstStyle/>
          <a:p>
            <a:r>
              <a:rPr lang="en-IE" altLang="en-US" dirty="0" smtClean="0">
                <a:latin typeface="+mn-lt"/>
                <a:cs typeface="Arial" panose="020B0604020202020204" pitchFamily="34" charset="0"/>
              </a:rPr>
              <a:t>Description</a:t>
            </a:r>
          </a:p>
          <a:p>
            <a:pPr marL="0" indent="0">
              <a:buNone/>
            </a:pPr>
            <a:r>
              <a:rPr lang="en-IE" altLang="en-US" dirty="0" smtClean="0">
                <a:latin typeface="+mn-lt"/>
                <a:cs typeface="Arial" panose="020B0604020202020204" pitchFamily="34" charset="0"/>
              </a:rPr>
              <a:t>Client </a:t>
            </a:r>
            <a:r>
              <a:rPr lang="mr-IN" altLang="en-US" dirty="0" smtClean="0">
                <a:latin typeface="+mn-lt"/>
                <a:cs typeface="Arial" panose="020B0604020202020204" pitchFamily="34" charset="0"/>
              </a:rPr>
              <a:t>–</a:t>
            </a:r>
            <a:r>
              <a:rPr lang="en-IE" altLang="en-US" dirty="0" smtClean="0">
                <a:latin typeface="+mn-lt"/>
                <a:cs typeface="Arial" panose="020B0604020202020204" pitchFamily="34" charset="0"/>
              </a:rPr>
              <a:t> iOS Application built with Swift 3 using Xcode IDE.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smtClean="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766" y="2215519"/>
            <a:ext cx="1768480" cy="17684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622" y="4675362"/>
            <a:ext cx="1488047" cy="148804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352" y="2215519"/>
            <a:ext cx="2440124" cy="173403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111" y="2229162"/>
            <a:ext cx="1894119" cy="1645600"/>
          </a:xfrm>
          <a:prstGeom prst="rect">
            <a:avLst/>
          </a:prstGeom>
        </p:spPr>
      </p:pic>
      <p:sp>
        <p:nvSpPr>
          <p:cNvPr id="13" name="TextBox 12"/>
          <p:cNvSpPr txBox="1"/>
          <p:nvPr/>
        </p:nvSpPr>
        <p:spPr>
          <a:xfrm>
            <a:off x="1518950" y="3987943"/>
            <a:ext cx="1008609" cy="369332"/>
          </a:xfrm>
          <a:prstGeom prst="rect">
            <a:avLst/>
          </a:prstGeom>
          <a:noFill/>
        </p:spPr>
        <p:txBody>
          <a:bodyPr wrap="none" rtlCol="0">
            <a:spAutoFit/>
          </a:bodyPr>
          <a:lstStyle/>
          <a:p>
            <a:r>
              <a:rPr lang="en-US" dirty="0" smtClean="0"/>
              <a:t>XCODE</a:t>
            </a:r>
            <a:endParaRPr lang="en-US" dirty="0"/>
          </a:p>
        </p:txBody>
      </p:sp>
      <p:sp>
        <p:nvSpPr>
          <p:cNvPr id="16" name="TextBox 15"/>
          <p:cNvSpPr txBox="1"/>
          <p:nvPr/>
        </p:nvSpPr>
        <p:spPr>
          <a:xfrm>
            <a:off x="4036139" y="3983999"/>
            <a:ext cx="976549" cy="369332"/>
          </a:xfrm>
          <a:prstGeom prst="rect">
            <a:avLst/>
          </a:prstGeom>
          <a:noFill/>
        </p:spPr>
        <p:txBody>
          <a:bodyPr wrap="none" rtlCol="0">
            <a:spAutoFit/>
          </a:bodyPr>
          <a:lstStyle/>
          <a:p>
            <a:r>
              <a:rPr lang="en-US" dirty="0" smtClean="0"/>
              <a:t>SWIFT 3</a:t>
            </a:r>
            <a:endParaRPr lang="en-US" dirty="0"/>
          </a:p>
        </p:txBody>
      </p:sp>
      <p:sp>
        <p:nvSpPr>
          <p:cNvPr id="17" name="TextBox 16"/>
          <p:cNvSpPr txBox="1"/>
          <p:nvPr/>
        </p:nvSpPr>
        <p:spPr>
          <a:xfrm>
            <a:off x="6790677" y="3983999"/>
            <a:ext cx="780983" cy="369332"/>
          </a:xfrm>
          <a:prstGeom prst="rect">
            <a:avLst/>
          </a:prstGeom>
          <a:noFill/>
        </p:spPr>
        <p:txBody>
          <a:bodyPr wrap="none" rtlCol="0">
            <a:spAutoFit/>
          </a:bodyPr>
          <a:lstStyle/>
          <a:p>
            <a:r>
              <a:rPr lang="en-US" dirty="0" smtClean="0"/>
              <a:t>JSON</a:t>
            </a:r>
            <a:endParaRPr lang="en-US" dirty="0"/>
          </a:p>
        </p:txBody>
      </p:sp>
      <p:sp>
        <p:nvSpPr>
          <p:cNvPr id="18" name="TextBox 17"/>
          <p:cNvSpPr txBox="1"/>
          <p:nvPr/>
        </p:nvSpPr>
        <p:spPr>
          <a:xfrm>
            <a:off x="1518950" y="6307433"/>
            <a:ext cx="997389" cy="369332"/>
          </a:xfrm>
          <a:prstGeom prst="rect">
            <a:avLst/>
          </a:prstGeom>
          <a:noFill/>
        </p:spPr>
        <p:txBody>
          <a:bodyPr wrap="none" rtlCol="0">
            <a:spAutoFit/>
          </a:bodyPr>
          <a:lstStyle/>
          <a:p>
            <a:r>
              <a:rPr lang="en-US" dirty="0" smtClean="0"/>
              <a:t>MAPKIT</a:t>
            </a:r>
            <a:endParaRPr lang="en-US"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8656" y="4675363"/>
            <a:ext cx="1530841" cy="1488046"/>
          </a:xfrm>
          <a:prstGeom prst="rect">
            <a:avLst/>
          </a:prstGeom>
        </p:spPr>
      </p:pic>
      <p:sp>
        <p:nvSpPr>
          <p:cNvPr id="20" name="TextBox 19"/>
          <p:cNvSpPr txBox="1"/>
          <p:nvPr/>
        </p:nvSpPr>
        <p:spPr>
          <a:xfrm>
            <a:off x="3676271" y="6307433"/>
            <a:ext cx="1755609" cy="369332"/>
          </a:xfrm>
          <a:prstGeom prst="rect">
            <a:avLst/>
          </a:prstGeom>
          <a:noFill/>
        </p:spPr>
        <p:txBody>
          <a:bodyPr wrap="none" rtlCol="0">
            <a:spAutoFit/>
          </a:bodyPr>
          <a:lstStyle/>
          <a:p>
            <a:r>
              <a:rPr lang="en-US" dirty="0" smtClean="0"/>
              <a:t>COCOAPODS</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1503" y="4535653"/>
            <a:ext cx="2519333" cy="1679555"/>
          </a:xfrm>
          <a:prstGeom prst="rect">
            <a:avLst/>
          </a:prstGeom>
        </p:spPr>
      </p:pic>
      <p:sp>
        <p:nvSpPr>
          <p:cNvPr id="22" name="TextBox 21"/>
          <p:cNvSpPr txBox="1"/>
          <p:nvPr/>
        </p:nvSpPr>
        <p:spPr>
          <a:xfrm>
            <a:off x="6234111" y="6307433"/>
            <a:ext cx="2089033" cy="369332"/>
          </a:xfrm>
          <a:prstGeom prst="rect">
            <a:avLst/>
          </a:prstGeom>
          <a:noFill/>
        </p:spPr>
        <p:txBody>
          <a:bodyPr wrap="none" rtlCol="0">
            <a:spAutoFit/>
          </a:bodyPr>
          <a:lstStyle/>
          <a:p>
            <a:r>
              <a:rPr lang="en-US" dirty="0" smtClean="0"/>
              <a:t>CORE LOCATION</a:t>
            </a:r>
            <a:endParaRPr lang="en-US" dirty="0"/>
          </a:p>
        </p:txBody>
      </p:sp>
    </p:spTree>
    <p:extLst>
      <p:ext uri="{BB962C8B-B14F-4D97-AF65-F5344CB8AC3E}">
        <p14:creationId xmlns:p14="http://schemas.microsoft.com/office/powerpoint/2010/main" val="1597258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99592" y="908720"/>
            <a:ext cx="7024744" cy="757888"/>
          </a:xfrm>
        </p:spPr>
        <p:txBody>
          <a:bodyPr/>
          <a:lstStyle/>
          <a:p>
            <a:r>
              <a:rPr lang="en-IE" altLang="en-US" dirty="0"/>
              <a:t>Discussions</a:t>
            </a:r>
            <a:endParaRPr lang="en-US" altLang="en-US" dirty="0"/>
          </a:p>
        </p:txBody>
      </p:sp>
      <p:sp>
        <p:nvSpPr>
          <p:cNvPr id="15363" name="Rectangle 3"/>
          <p:cNvSpPr>
            <a:spLocks noGrp="1" noChangeArrowheads="1"/>
          </p:cNvSpPr>
          <p:nvPr>
            <p:ph idx="1"/>
          </p:nvPr>
        </p:nvSpPr>
        <p:spPr>
          <a:xfrm>
            <a:off x="1023305" y="2204864"/>
            <a:ext cx="6777317" cy="3508977"/>
          </a:xfrm>
        </p:spPr>
        <p:txBody>
          <a:bodyPr>
            <a:normAutofit/>
          </a:bodyPr>
          <a:lstStyle/>
          <a:p>
            <a:r>
              <a:rPr lang="en-IE" altLang="en-US" dirty="0">
                <a:latin typeface="Arial" panose="020B0604020202020204" pitchFamily="34" charset="0"/>
                <a:cs typeface="Arial" panose="020B0604020202020204" pitchFamily="34" charset="0"/>
              </a:rPr>
              <a:t>Advantages, D</a:t>
            </a:r>
            <a:r>
              <a:rPr lang="en-IE" altLang="en-US" dirty="0" smtClean="0">
                <a:latin typeface="Arial" panose="020B0604020202020204" pitchFamily="34" charset="0"/>
                <a:cs typeface="Arial" panose="020B0604020202020204" pitchFamily="34" charset="0"/>
              </a:rPr>
              <a:t>isadvantages?</a:t>
            </a:r>
          </a:p>
          <a:p>
            <a:pPr marL="0" indent="0">
              <a:buNone/>
            </a:pP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Opportunities and L</a:t>
            </a:r>
            <a:r>
              <a:rPr lang="en-IE" altLang="en-US" dirty="0" smtClean="0">
                <a:latin typeface="Arial" panose="020B0604020202020204" pitchFamily="34" charset="0"/>
                <a:cs typeface="Arial" panose="020B0604020202020204" pitchFamily="34" charset="0"/>
              </a:rPr>
              <a:t>imits?</a:t>
            </a:r>
          </a:p>
          <a:p>
            <a:pPr marL="0" indent="0">
              <a:buNone/>
            </a:pPr>
            <a:endParaRPr lang="en-IE" altLang="en-US" dirty="0">
              <a:latin typeface="Arial" panose="020B0604020202020204" pitchFamily="34" charset="0"/>
              <a:cs typeface="Arial" panose="020B0604020202020204" pitchFamily="34" charset="0"/>
            </a:endParaRPr>
          </a:p>
          <a:p>
            <a:r>
              <a:rPr lang="en-IE" altLang="en-US" dirty="0">
                <a:latin typeface="Arial" panose="020B0604020202020204" pitchFamily="34" charset="0"/>
                <a:cs typeface="Arial" panose="020B0604020202020204" pitchFamily="34" charset="0"/>
              </a:rPr>
              <a:t>Future P</a:t>
            </a:r>
            <a:r>
              <a:rPr lang="en-IE" altLang="en-US" dirty="0" smtClean="0">
                <a:latin typeface="Arial" panose="020B0604020202020204" pitchFamily="34" charset="0"/>
                <a:cs typeface="Arial" panose="020B0604020202020204" pitchFamily="34" charset="0"/>
              </a:rPr>
              <a:t>erspectives?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86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a:xfrm>
            <a:off x="820374" y="1484784"/>
            <a:ext cx="6711654" cy="4195481"/>
          </a:xfrm>
        </p:spPr>
        <p:txBody>
          <a:bodyPr/>
          <a:lstStyle/>
          <a:p>
            <a:r>
              <a:rPr lang="en-IE" altLang="en-US" dirty="0" smtClean="0">
                <a:latin typeface="Arial" panose="020B0604020202020204" pitchFamily="34" charset="0"/>
                <a:cs typeface="Arial" panose="020B0604020202020204" pitchFamily="34" charset="0"/>
              </a:rPr>
              <a:t>Architecture (SAP XS Engine)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18" y="2132856"/>
            <a:ext cx="6658372" cy="3810971"/>
          </a:xfrm>
          <a:prstGeom prst="rect">
            <a:avLst/>
          </a:prstGeom>
        </p:spPr>
      </p:pic>
    </p:spTree>
    <p:extLst>
      <p:ext uri="{BB962C8B-B14F-4D97-AF65-F5344CB8AC3E}">
        <p14:creationId xmlns:p14="http://schemas.microsoft.com/office/powerpoint/2010/main" val="69957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650</TotalTime>
  <Words>466</Words>
  <Application>Microsoft Macintosh PowerPoint</Application>
  <PresentationFormat>On-screen Show (4:3)</PresentationFormat>
  <Paragraphs>135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Century Gothic</vt:lpstr>
      <vt:lpstr>Wingdings 2</vt:lpstr>
      <vt:lpstr>Wingdings 3</vt:lpstr>
      <vt:lpstr>Arial</vt:lpstr>
      <vt:lpstr>Ion</vt:lpstr>
      <vt:lpstr>Meeting Room Pro</vt:lpstr>
      <vt:lpstr>Introduction</vt:lpstr>
      <vt:lpstr>Project Goals</vt:lpstr>
      <vt:lpstr>App Features Summary</vt:lpstr>
      <vt:lpstr>App Features Summary</vt:lpstr>
      <vt:lpstr>List of Features</vt:lpstr>
      <vt:lpstr>System</vt:lpstr>
      <vt:lpstr>Discussions</vt:lpstr>
      <vt:lpstr>System</vt:lpstr>
      <vt:lpstr>System </vt:lpstr>
      <vt:lpstr>System</vt:lpstr>
      <vt:lpstr>Design</vt:lpstr>
      <vt:lpstr>Main Requirements </vt:lpstr>
      <vt:lpstr>Main Requirements</vt:lpstr>
      <vt:lpstr>PowerPoint Presentation</vt:lpstr>
      <vt:lpstr>Evaluation</vt:lpstr>
      <vt:lpstr>Demonstration</vt:lpstr>
      <vt:lpstr>PowerPoint Presentation</vt:lpstr>
      <vt:lpstr>PowerPoint Presentation</vt:lpstr>
      <vt:lpstr>Going Forward</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Introduction</dc:title>
  <dc:creator>NCI</dc:creator>
  <cp:lastModifiedBy>Navjot Singh</cp:lastModifiedBy>
  <cp:revision>106</cp:revision>
  <dcterms:created xsi:type="dcterms:W3CDTF">2013-09-09T10:52:48Z</dcterms:created>
  <dcterms:modified xsi:type="dcterms:W3CDTF">2017-08-18T02:43:46Z</dcterms:modified>
</cp:coreProperties>
</file>