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43"/>
  </p:notesMasterIdLst>
  <p:sldIdLst>
    <p:sldId id="260" r:id="rId2"/>
    <p:sldId id="261" r:id="rId3"/>
    <p:sldId id="286" r:id="rId4"/>
    <p:sldId id="262" r:id="rId5"/>
    <p:sldId id="287" r:id="rId6"/>
    <p:sldId id="282" r:id="rId7"/>
    <p:sldId id="291" r:id="rId8"/>
    <p:sldId id="264" r:id="rId9"/>
    <p:sldId id="290" r:id="rId10"/>
    <p:sldId id="275" r:id="rId11"/>
    <p:sldId id="273" r:id="rId12"/>
    <p:sldId id="274" r:id="rId13"/>
    <p:sldId id="265"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268" r:id="rId31"/>
    <p:sldId id="272" r:id="rId32"/>
    <p:sldId id="276" r:id="rId33"/>
    <p:sldId id="277" r:id="rId34"/>
    <p:sldId id="267" r:id="rId35"/>
    <p:sldId id="293" r:id="rId36"/>
    <p:sldId id="294" r:id="rId37"/>
    <p:sldId id="295" r:id="rId38"/>
    <p:sldId id="269" r:id="rId39"/>
    <p:sldId id="278" r:id="rId40"/>
    <p:sldId id="271"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p:cViewPr>
        <p:scale>
          <a:sx n="93" d="100"/>
          <a:sy n="93" d="100"/>
        </p:scale>
        <p:origin x="1664" y="4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38890-7B21-4576-9379-964DB0DBE7A3}" type="datetimeFigureOut">
              <a:rPr lang="en-IE" smtClean="0"/>
              <a:t>22/08/2017</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65D6A-D87F-4802-A66B-7DF64D726586}" type="slidenum">
              <a:rPr lang="en-IE" smtClean="0"/>
              <a:t>‹#›</a:t>
            </a:fld>
            <a:endParaRPr lang="en-IE"/>
          </a:p>
        </p:txBody>
      </p:sp>
    </p:spTree>
    <p:extLst>
      <p:ext uri="{BB962C8B-B14F-4D97-AF65-F5344CB8AC3E}">
        <p14:creationId xmlns:p14="http://schemas.microsoft.com/office/powerpoint/2010/main" val="873198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IE"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87610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22/08/2017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203963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IE"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2873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IE"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05912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5283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135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IE"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00085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50796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1229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9631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IE"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60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fld id="{792754D0-D688-4E49-8FF3-F8D4FDC3B676}" type="datetimeFigureOut">
              <a:rPr lang="en-IE" smtClean="0"/>
              <a:t>22/08/2017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6443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fld id="{792754D0-D688-4E49-8FF3-F8D4FDC3B676}" type="datetimeFigureOut">
              <a:rPr lang="en-IE" smtClean="0"/>
              <a:t>22/08/2017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88972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7" name="Date Placeholder 2"/>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5989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89899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IE"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7" name="Date Placeholder 4"/>
          <p:cNvSpPr>
            <a:spLocks noGrp="1"/>
          </p:cNvSpPr>
          <p:nvPr>
            <p:ph type="dt" sz="half" idx="10"/>
          </p:nvPr>
        </p:nvSpPr>
        <p:spPr/>
        <p:txBody>
          <a:bodyPr/>
          <a:lstStyle/>
          <a:p>
            <a:fld id="{792754D0-D688-4E49-8FF3-F8D4FDC3B676}" type="datetimeFigureOut">
              <a:rPr lang="en-IE" smtClean="0"/>
              <a:t>22/08/2017</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44517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fld id="{792754D0-D688-4E49-8FF3-F8D4FDC3B676}" type="datetimeFigureOut">
              <a:rPr lang="en-IE" smtClean="0"/>
              <a:t>22/08/2017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18815F0-3E0D-458D-BA9A-49C5D3FD9BEE}" type="slidenum">
              <a:rPr lang="en-IE" smtClean="0"/>
              <a:t>‹#›</a:t>
            </a:fld>
            <a:endParaRPr lang="en-IE"/>
          </a:p>
        </p:txBody>
      </p:sp>
    </p:spTree>
    <p:extLst>
      <p:ext uri="{BB962C8B-B14F-4D97-AF65-F5344CB8AC3E}">
        <p14:creationId xmlns:p14="http://schemas.microsoft.com/office/powerpoint/2010/main" val="144760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IE"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2754D0-D688-4E49-8FF3-F8D4FDC3B676}" type="datetimeFigureOut">
              <a:rPr lang="en-IE" smtClean="0"/>
              <a:t>22/08/2017</a:t>
            </a:fld>
            <a:endParaRPr lang="en-IE"/>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18815F0-3E0D-458D-BA9A-49C5D3FD9BEE}" type="slidenum">
              <a:rPr lang="en-IE" smtClean="0"/>
              <a:t>‹#›</a:t>
            </a:fld>
            <a:endParaRPr lang="en-IE"/>
          </a:p>
        </p:txBody>
      </p:sp>
    </p:spTree>
    <p:extLst>
      <p:ext uri="{BB962C8B-B14F-4D97-AF65-F5344CB8AC3E}">
        <p14:creationId xmlns:p14="http://schemas.microsoft.com/office/powerpoint/2010/main" val="192693101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067944" y="1682797"/>
            <a:ext cx="7201787" cy="1518468"/>
          </a:xfrm>
        </p:spPr>
        <p:txBody>
          <a:bodyPr>
            <a:normAutofit fontScale="90000"/>
          </a:bodyPr>
          <a:lstStyle/>
          <a:p>
            <a:r>
              <a:rPr lang="en-IE" altLang="en-US" dirty="0" smtClean="0"/>
              <a:t>Meeting</a:t>
            </a:r>
            <a:br>
              <a:rPr lang="en-IE" altLang="en-US" dirty="0" smtClean="0"/>
            </a:br>
            <a:r>
              <a:rPr lang="en-IE" altLang="en-US" dirty="0" smtClean="0"/>
              <a:t>Room Pro</a:t>
            </a:r>
            <a:endParaRPr lang="en-US" altLang="en-US" dirty="0"/>
          </a:p>
        </p:txBody>
      </p:sp>
      <p:sp>
        <p:nvSpPr>
          <p:cNvPr id="4099" name="Rectangle 3"/>
          <p:cNvSpPr>
            <a:spLocks noGrp="1" noChangeArrowheads="1"/>
          </p:cNvSpPr>
          <p:nvPr>
            <p:ph type="subTitle" idx="1"/>
          </p:nvPr>
        </p:nvSpPr>
        <p:spPr>
          <a:xfrm>
            <a:off x="1213285" y="3808138"/>
            <a:ext cx="4438835" cy="448080"/>
          </a:xfrm>
        </p:spPr>
        <p:txBody>
          <a:bodyPr>
            <a:noAutofit/>
          </a:bodyPr>
          <a:lstStyle/>
          <a:p>
            <a:r>
              <a:rPr lang="en-IE" altLang="en-US" sz="3200" dirty="0" smtClean="0"/>
              <a:t>Navjot Singh Virk</a:t>
            </a:r>
            <a:endParaRPr lang="en-US" altLang="en-US" sz="3200" dirty="0"/>
          </a:p>
        </p:txBody>
      </p:sp>
      <p:sp>
        <p:nvSpPr>
          <p:cNvPr id="4" name="Rectangle 3"/>
          <p:cNvSpPr txBox="1">
            <a:spLocks noChangeArrowheads="1"/>
          </p:cNvSpPr>
          <p:nvPr/>
        </p:nvSpPr>
        <p:spPr>
          <a:xfrm>
            <a:off x="1213285" y="4445412"/>
            <a:ext cx="3309803" cy="448080"/>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r>
              <a:rPr lang="en-US" altLang="en-US" sz="2800" dirty="0" smtClean="0"/>
              <a:t>24/August/2017</a:t>
            </a:r>
            <a:endParaRPr lang="en-US" alt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94" y="3809892"/>
            <a:ext cx="3014337" cy="2505667"/>
          </a:xfrm>
          <a:prstGeom prst="rect">
            <a:avLst/>
          </a:prstGeom>
        </p:spPr>
      </p:pic>
      <p:sp>
        <p:nvSpPr>
          <p:cNvPr id="3" name="Rectangle 2"/>
          <p:cNvSpPr/>
          <p:nvPr/>
        </p:nvSpPr>
        <p:spPr>
          <a:xfrm>
            <a:off x="1216931" y="5372392"/>
            <a:ext cx="2529980" cy="400110"/>
          </a:xfrm>
          <a:prstGeom prst="rect">
            <a:avLst/>
          </a:prstGeom>
        </p:spPr>
        <p:txBody>
          <a:bodyPr wrap="square">
            <a:spAutoFit/>
          </a:bodyPr>
          <a:lstStyle/>
          <a:p>
            <a:r>
              <a:rPr lang="en-US" sz="2000" dirty="0" smtClean="0"/>
              <a:t>Available On:</a:t>
            </a:r>
            <a:endParaRPr lang="en-US" sz="2000" dirty="0"/>
          </a:p>
        </p:txBody>
      </p:sp>
      <p:sp>
        <p:nvSpPr>
          <p:cNvPr id="5" name="Rectangle 4"/>
          <p:cNvSpPr/>
          <p:nvPr/>
        </p:nvSpPr>
        <p:spPr>
          <a:xfrm>
            <a:off x="1213285" y="5772502"/>
            <a:ext cx="5769478" cy="400110"/>
          </a:xfrm>
          <a:prstGeom prst="rect">
            <a:avLst/>
          </a:prstGeom>
        </p:spPr>
        <p:txBody>
          <a:bodyPr wrap="square">
            <a:spAutoFit/>
          </a:bodyPr>
          <a:lstStyle/>
          <a:p>
            <a:r>
              <a:rPr lang="en-US" sz="2000" dirty="0" smtClean="0"/>
              <a:t>Github/Virksaabnavjot/MRPRO</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61" y="803900"/>
            <a:ext cx="2591004" cy="2591004"/>
          </a:xfrm>
          <a:prstGeom prst="rect">
            <a:avLst/>
          </a:prstGeom>
        </p:spPr>
      </p:pic>
      <p:sp>
        <p:nvSpPr>
          <p:cNvPr id="9" name="TextBox 8"/>
          <p:cNvSpPr txBox="1"/>
          <p:nvPr/>
        </p:nvSpPr>
        <p:spPr>
          <a:xfrm>
            <a:off x="4067944" y="3128569"/>
            <a:ext cx="4541628" cy="369332"/>
          </a:xfrm>
          <a:prstGeom prst="rect">
            <a:avLst/>
          </a:prstGeom>
          <a:noFill/>
        </p:spPr>
        <p:txBody>
          <a:bodyPr wrap="none" rtlCol="0">
            <a:spAutoFit/>
          </a:bodyPr>
          <a:lstStyle/>
          <a:p>
            <a:r>
              <a:rPr lang="en-US" dirty="0" smtClean="0"/>
              <a:t>Website: https://</a:t>
            </a:r>
            <a:r>
              <a:rPr lang="en-US" dirty="0" err="1" smtClean="0"/>
              <a:t>navsingh.org.uk</a:t>
            </a:r>
            <a:r>
              <a:rPr lang="en-US" dirty="0" smtClean="0"/>
              <a:t>/</a:t>
            </a:r>
            <a:r>
              <a:rPr lang="en-US" dirty="0" err="1" smtClean="0"/>
              <a:t>mrpro</a:t>
            </a:r>
            <a:endParaRPr lang="en-US" dirty="0"/>
          </a:p>
        </p:txBody>
      </p:sp>
    </p:spTree>
    <p:extLst>
      <p:ext uri="{BB962C8B-B14F-4D97-AF65-F5344CB8AC3E}">
        <p14:creationId xmlns:p14="http://schemas.microsoft.com/office/powerpoint/2010/main" val="126453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endParaRPr lang="en-US" dirty="0"/>
          </a:p>
        </p:txBody>
      </p:sp>
      <p:sp>
        <p:nvSpPr>
          <p:cNvPr id="3" name="Content Placeholder 2"/>
          <p:cNvSpPr>
            <a:spLocks noGrp="1"/>
          </p:cNvSpPr>
          <p:nvPr>
            <p:ph idx="1"/>
          </p:nvPr>
        </p:nvSpPr>
        <p:spPr>
          <a:xfrm>
            <a:off x="828436" y="1268760"/>
            <a:ext cx="6711654" cy="4195481"/>
          </a:xfrm>
        </p:spPr>
        <p:txBody>
          <a:bodyPr/>
          <a:lstStyle/>
          <a:p>
            <a:pPr marL="0" indent="0">
              <a:buNone/>
            </a:pPr>
            <a:r>
              <a:rPr lang="en-IE" altLang="en-US" dirty="0" smtClean="0">
                <a:cs typeface="Arial" panose="020B0604020202020204" pitchFamily="34" charset="0"/>
              </a:rPr>
              <a:t>System Architecture</a:t>
            </a:r>
            <a:endParaRPr lang="en-IE" altLang="en-US" dirty="0" smtClean="0">
              <a:cs typeface="Arial" panose="020B0604020202020204" pitchFamily="34"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36" y="1853248"/>
            <a:ext cx="7848020" cy="4780921"/>
          </a:xfrm>
          <a:prstGeom prst="rect">
            <a:avLst/>
          </a:prstGeom>
        </p:spPr>
      </p:pic>
    </p:spTree>
    <p:extLst>
      <p:ext uri="{BB962C8B-B14F-4D97-AF65-F5344CB8AC3E}">
        <p14:creationId xmlns:p14="http://schemas.microsoft.com/office/powerpoint/2010/main" val="1174290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a:xfrm>
            <a:off x="493985" y="1152983"/>
            <a:ext cx="6711654" cy="4195481"/>
          </a:xfrm>
        </p:spPr>
        <p:txBody>
          <a:bodyPr/>
          <a:lstStyle/>
          <a:p>
            <a:pPr marL="0" indent="0">
              <a:buNone/>
            </a:pPr>
            <a:r>
              <a:rPr lang="en-IE" altLang="en-US" dirty="0" smtClean="0">
                <a:cs typeface="Arial" panose="020B0604020202020204" pitchFamily="34" charset="0"/>
              </a:rPr>
              <a:t>MVC Architecture (CodeIgniter)</a:t>
            </a:r>
            <a:endParaRPr lang="en-IE" altLang="en-US" dirty="0" smtClean="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992888" cy="4743873"/>
          </a:xfrm>
          <a:prstGeom prst="rect">
            <a:avLst/>
          </a:prstGeom>
        </p:spPr>
      </p:pic>
    </p:spTree>
    <p:extLst>
      <p:ext uri="{BB962C8B-B14F-4D97-AF65-F5344CB8AC3E}">
        <p14:creationId xmlns:p14="http://schemas.microsoft.com/office/powerpoint/2010/main" val="69957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endParaRPr lang="en-US" dirty="0"/>
          </a:p>
        </p:txBody>
      </p:sp>
      <p:sp>
        <p:nvSpPr>
          <p:cNvPr id="3" name="Content Placeholder 2"/>
          <p:cNvSpPr>
            <a:spLocks noGrp="1"/>
          </p:cNvSpPr>
          <p:nvPr>
            <p:ph idx="1"/>
          </p:nvPr>
        </p:nvSpPr>
        <p:spPr>
          <a:xfrm>
            <a:off x="826235" y="1628800"/>
            <a:ext cx="6711654" cy="4195481"/>
          </a:xfrm>
        </p:spPr>
        <p:txBody>
          <a:bodyPr>
            <a:normAutofit fontScale="92500" lnSpcReduction="10000"/>
          </a:bodyPr>
          <a:lstStyle/>
          <a:p>
            <a:pPr marL="0" indent="0">
              <a:buNone/>
            </a:pPr>
            <a:r>
              <a:rPr lang="en-IE" altLang="en-US" sz="3600" dirty="0">
                <a:cs typeface="Arial" panose="020B0604020202020204" pitchFamily="34" charset="0"/>
              </a:rPr>
              <a:t>Main </a:t>
            </a:r>
            <a:r>
              <a:rPr lang="en-IE" altLang="en-US" sz="3600" dirty="0" smtClean="0">
                <a:cs typeface="Arial" panose="020B0604020202020204" pitchFamily="34" charset="0"/>
              </a:rPr>
              <a:t>algorithms</a:t>
            </a:r>
            <a:endParaRPr lang="en-IE" altLang="en-US" sz="3600" dirty="0">
              <a:cs typeface="Arial" panose="020B0604020202020204" pitchFamily="34" charset="0"/>
            </a:endParaRPr>
          </a:p>
          <a:p>
            <a:pPr>
              <a:buFont typeface="Arial" charset="0"/>
              <a:buChar char="•"/>
            </a:pPr>
            <a:r>
              <a:rPr lang="en-IE" altLang="en-US" sz="3600" dirty="0">
                <a:cs typeface="Arial" panose="020B0604020202020204" pitchFamily="34" charset="0"/>
              </a:rPr>
              <a:t>Room </a:t>
            </a:r>
            <a:r>
              <a:rPr lang="en-IE" altLang="en-US" sz="3600" dirty="0" smtClean="0">
                <a:cs typeface="Arial" panose="020B0604020202020204" pitchFamily="34" charset="0"/>
              </a:rPr>
              <a:t>Booking</a:t>
            </a:r>
          </a:p>
          <a:p>
            <a:pPr>
              <a:buFont typeface="Arial" charset="0"/>
              <a:buChar char="•"/>
            </a:pPr>
            <a:r>
              <a:rPr lang="en-IE" altLang="en-US" sz="3600" dirty="0" smtClean="0">
                <a:cs typeface="Arial" panose="020B0604020202020204" pitchFamily="34" charset="0"/>
              </a:rPr>
              <a:t>Parsing JSON</a:t>
            </a:r>
          </a:p>
          <a:p>
            <a:pPr>
              <a:buFont typeface="Arial" charset="0"/>
              <a:buChar char="•"/>
            </a:pPr>
            <a:r>
              <a:rPr lang="en-IE" altLang="en-US" sz="3600" dirty="0" smtClean="0">
                <a:cs typeface="Arial" panose="020B0604020202020204" pitchFamily="34" charset="0"/>
              </a:rPr>
              <a:t>Parsing Geo-spatial data</a:t>
            </a:r>
            <a:endParaRPr lang="en-IE" altLang="en-US" sz="3600" dirty="0" smtClean="0">
              <a:cs typeface="Arial" panose="020B0604020202020204" pitchFamily="34" charset="0"/>
            </a:endParaRPr>
          </a:p>
          <a:p>
            <a:pPr>
              <a:buFont typeface="Arial" charset="0"/>
              <a:buChar char="•"/>
            </a:pPr>
            <a:r>
              <a:rPr lang="en-IE" altLang="en-US" sz="3600" dirty="0" smtClean="0">
                <a:cs typeface="Arial" panose="020B0604020202020204" pitchFamily="34" charset="0"/>
              </a:rPr>
              <a:t>Gallery and </a:t>
            </a:r>
            <a:r>
              <a:rPr lang="en-IE" altLang="en-US" sz="3600" dirty="0">
                <a:cs typeface="Arial" panose="020B0604020202020204" pitchFamily="34" charset="0"/>
              </a:rPr>
              <a:t>Image </a:t>
            </a:r>
            <a:r>
              <a:rPr lang="en-IE" altLang="en-US" sz="3600" dirty="0" smtClean="0">
                <a:cs typeface="Arial" panose="020B0604020202020204" pitchFamily="34" charset="0"/>
              </a:rPr>
              <a:t>Upload</a:t>
            </a:r>
          </a:p>
          <a:p>
            <a:pPr>
              <a:buFont typeface="Arial" charset="0"/>
              <a:buChar char="•"/>
            </a:pPr>
            <a:r>
              <a:rPr lang="en-IE" sz="3600" dirty="0" smtClean="0">
                <a:cs typeface="Arial" panose="020B0604020202020204" pitchFamily="34" charset="0"/>
              </a:rPr>
              <a:t>Review System</a:t>
            </a:r>
          </a:p>
          <a:p>
            <a:pPr>
              <a:buFont typeface="Arial" charset="0"/>
              <a:buChar char="•"/>
            </a:pPr>
            <a:r>
              <a:rPr lang="en-IE" sz="3600" dirty="0" smtClean="0">
                <a:cs typeface="Arial" panose="020B0604020202020204" pitchFamily="34" charset="0"/>
              </a:rPr>
              <a:t>Room Search</a:t>
            </a:r>
          </a:p>
          <a:p>
            <a:pPr>
              <a:buFont typeface="Arial" charset="0"/>
              <a:buChar char="•"/>
            </a:pPr>
            <a:endParaRPr lang="en-US" dirty="0"/>
          </a:p>
          <a:p>
            <a:endParaRPr lang="en-US" dirty="0"/>
          </a:p>
        </p:txBody>
      </p:sp>
    </p:spTree>
    <p:extLst>
      <p:ext uri="{BB962C8B-B14F-4D97-AF65-F5344CB8AC3E}">
        <p14:creationId xmlns:p14="http://schemas.microsoft.com/office/powerpoint/2010/main" val="1375427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584" y="836712"/>
            <a:ext cx="7024744" cy="757888"/>
          </a:xfrm>
        </p:spPr>
        <p:txBody>
          <a:bodyPr/>
          <a:lstStyle/>
          <a:p>
            <a:r>
              <a:rPr lang="en-IE" altLang="en-US" dirty="0"/>
              <a:t>Design</a:t>
            </a:r>
            <a:endParaRPr lang="en-US" altLang="en-US" dirty="0"/>
          </a:p>
        </p:txBody>
      </p:sp>
      <p:sp>
        <p:nvSpPr>
          <p:cNvPr id="8195" name="Rectangle 3"/>
          <p:cNvSpPr>
            <a:spLocks noGrp="1" noChangeArrowheads="1"/>
          </p:cNvSpPr>
          <p:nvPr>
            <p:ph idx="1"/>
          </p:nvPr>
        </p:nvSpPr>
        <p:spPr>
          <a:xfrm>
            <a:off x="951297" y="1340768"/>
            <a:ext cx="6777317" cy="4608512"/>
          </a:xfrm>
        </p:spPr>
        <p:txBody>
          <a:bodyPr>
            <a:normAutofit fontScale="92500"/>
          </a:bodyPr>
          <a:lstStyle/>
          <a:p>
            <a:pPr marL="0" indent="0">
              <a:buNone/>
            </a:pPr>
            <a:endParaRPr lang="en-IE" altLang="en-US" dirty="0"/>
          </a:p>
          <a:p>
            <a:pPr marL="0" indent="0">
              <a:buNone/>
            </a:pPr>
            <a:r>
              <a:rPr lang="en-IE" altLang="en-US" dirty="0" smtClean="0">
                <a:cs typeface="Arial" panose="020B0604020202020204" pitchFamily="34" charset="0"/>
              </a:rPr>
              <a:t>Overview </a:t>
            </a:r>
            <a:r>
              <a:rPr lang="en-IE" altLang="en-US" dirty="0" smtClean="0">
                <a:cs typeface="Arial" panose="020B0604020202020204" pitchFamily="34" charset="0"/>
              </a:rPr>
              <a:t>of the main </a:t>
            </a:r>
            <a:r>
              <a:rPr lang="en-IE" altLang="en-US" dirty="0" smtClean="0">
                <a:cs typeface="Arial" panose="020B0604020202020204" pitchFamily="34" charset="0"/>
              </a:rPr>
              <a:t>functional requirements/features.</a:t>
            </a:r>
          </a:p>
          <a:p>
            <a:pPr marL="0" indent="0">
              <a:buNone/>
            </a:pPr>
            <a:endParaRPr lang="en-IE" altLang="en-US" dirty="0" smtClean="0">
              <a:cs typeface="Arial" panose="020B0604020202020204" pitchFamily="34" charset="0"/>
            </a:endParaRPr>
          </a:p>
          <a:p>
            <a:pPr lvl="1">
              <a:buFont typeface="Arial" charset="0"/>
              <a:buChar char="•"/>
            </a:pPr>
            <a:r>
              <a:rPr lang="en-IE" altLang="en-US" sz="2400" dirty="0" smtClean="0">
                <a:cs typeface="Arial" panose="020B0604020202020204" pitchFamily="34" charset="0"/>
              </a:rPr>
              <a:t>Easy </a:t>
            </a:r>
            <a:r>
              <a:rPr lang="en-IE" altLang="en-US" sz="2400" dirty="0" smtClean="0">
                <a:cs typeface="Arial" panose="020B0604020202020204" pitchFamily="34" charset="0"/>
              </a:rPr>
              <a:t>to Use GUI</a:t>
            </a:r>
          </a:p>
          <a:p>
            <a:pPr lvl="1">
              <a:buFont typeface="Arial" charset="0"/>
              <a:buChar char="•"/>
            </a:pPr>
            <a:r>
              <a:rPr lang="en-IE" altLang="en-US" sz="2400" dirty="0" smtClean="0">
                <a:cs typeface="Arial" panose="020B0604020202020204" pitchFamily="34" charset="0"/>
              </a:rPr>
              <a:t>List and Find (Search)</a:t>
            </a:r>
          </a:p>
          <a:p>
            <a:pPr lvl="1">
              <a:buFont typeface="Arial" charset="0"/>
              <a:buChar char="•"/>
            </a:pPr>
            <a:r>
              <a:rPr lang="en-IE" altLang="en-US" sz="2400" dirty="0" smtClean="0">
                <a:cs typeface="Arial" panose="020B0604020202020204" pitchFamily="34" charset="0"/>
              </a:rPr>
              <a:t>Map / Navigation</a:t>
            </a:r>
          </a:p>
          <a:p>
            <a:pPr lvl="1">
              <a:buFont typeface="Arial" charset="0"/>
              <a:buChar char="•"/>
            </a:pPr>
            <a:r>
              <a:rPr lang="en-IE" altLang="en-US" sz="2400" dirty="0" smtClean="0">
                <a:cs typeface="Arial" panose="020B0604020202020204" pitchFamily="34" charset="0"/>
              </a:rPr>
              <a:t>My Meetings</a:t>
            </a:r>
          </a:p>
          <a:p>
            <a:pPr lvl="1">
              <a:buFont typeface="Arial" charset="0"/>
              <a:buChar char="•"/>
            </a:pPr>
            <a:r>
              <a:rPr lang="en-IE" altLang="en-US" sz="2400" dirty="0" smtClean="0">
                <a:cs typeface="Arial" panose="020B0604020202020204" pitchFamily="34" charset="0"/>
              </a:rPr>
              <a:t>Booking </a:t>
            </a:r>
            <a:r>
              <a:rPr lang="en-IE" altLang="en-US" sz="2400" dirty="0" smtClean="0">
                <a:cs typeface="Arial" panose="020B0604020202020204" pitchFamily="34" charset="0"/>
              </a:rPr>
              <a:t>System</a:t>
            </a:r>
          </a:p>
          <a:p>
            <a:pPr lvl="1">
              <a:buFont typeface="Arial" charset="0"/>
              <a:buChar char="•"/>
            </a:pPr>
            <a:r>
              <a:rPr lang="en-IE" altLang="en-US" sz="2400" dirty="0" smtClean="0">
                <a:cs typeface="Arial" panose="020B0604020202020204" pitchFamily="34" charset="0"/>
              </a:rPr>
              <a:t>Review</a:t>
            </a:r>
          </a:p>
          <a:p>
            <a:pPr lvl="1">
              <a:buFont typeface="Arial" charset="0"/>
              <a:buChar char="•"/>
            </a:pPr>
            <a:r>
              <a:rPr lang="en-IE" altLang="en-US" sz="2400" dirty="0" smtClean="0">
                <a:cs typeface="Arial" panose="020B0604020202020204" pitchFamily="34" charset="0"/>
              </a:rPr>
              <a:t>Gallery and Photo Upload</a:t>
            </a:r>
            <a:endParaRPr lang="en-IE" altLang="en-US" sz="2400" dirty="0" smtClean="0">
              <a:cs typeface="Arial" panose="020B0604020202020204" pitchFamily="34" charset="0"/>
            </a:endParaRPr>
          </a:p>
          <a:p>
            <a:pPr lvl="1">
              <a:buFont typeface="Arial" charset="0"/>
              <a:buChar char="•"/>
            </a:pPr>
            <a:endParaRPr lang="en-IE" altLang="en-US" sz="2400" dirty="0" smtClean="0">
              <a:latin typeface="Arial" panose="020B0604020202020204" pitchFamily="34" charset="0"/>
              <a:cs typeface="Arial" panose="020B0604020202020204" pitchFamily="34" charset="0"/>
            </a:endParaRPr>
          </a:p>
          <a:p>
            <a:pPr marL="457200" lvl="1" indent="0">
              <a:buNone/>
            </a:pPr>
            <a:endParaRPr lang="en-IE" altLang="en-US" sz="2400" dirty="0" smtClean="0">
              <a:latin typeface="Arial" panose="020B0604020202020204" pitchFamily="34" charset="0"/>
              <a:cs typeface="Arial" panose="020B0604020202020204" pitchFamily="34" charset="0"/>
            </a:endParaRPr>
          </a:p>
          <a:p>
            <a:pPr lvl="1"/>
            <a:endParaRPr lang="en-IE" alt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930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5436096" y="4365104"/>
            <a:ext cx="3600400" cy="1200329"/>
          </a:xfrm>
          <a:prstGeom prst="rect">
            <a:avLst/>
          </a:prstGeom>
          <a:noFill/>
        </p:spPr>
        <p:txBody>
          <a:bodyPr wrap="square" rtlCol="0">
            <a:spAutoFit/>
          </a:bodyPr>
          <a:lstStyle/>
          <a:p>
            <a:r>
              <a:rPr lang="en-US" dirty="0"/>
              <a:t>Search Buildings</a:t>
            </a:r>
          </a:p>
          <a:p>
            <a:r>
              <a:rPr lang="en-US" dirty="0"/>
              <a:t>         And</a:t>
            </a:r>
          </a:p>
          <a:p>
            <a:r>
              <a:rPr lang="en-US" dirty="0"/>
              <a:t>Meeting Rooms</a:t>
            </a:r>
          </a:p>
          <a:p>
            <a:endParaRPr lang="en-US" b="1" dirty="0"/>
          </a:p>
        </p:txBody>
      </p:sp>
      <p:sp>
        <p:nvSpPr>
          <p:cNvPr id="12" name="TextBox 11"/>
          <p:cNvSpPr txBox="1"/>
          <p:nvPr/>
        </p:nvSpPr>
        <p:spPr>
          <a:xfrm>
            <a:off x="1225861" y="2643229"/>
            <a:ext cx="4397358" cy="646331"/>
          </a:xfrm>
          <a:prstGeom prst="rect">
            <a:avLst/>
          </a:prstGeom>
          <a:noFill/>
        </p:spPr>
        <p:txBody>
          <a:bodyPr wrap="none" rtlCol="0">
            <a:spAutoFit/>
          </a:bodyPr>
          <a:lstStyle/>
          <a:p>
            <a:r>
              <a:rPr lang="en-US" sz="3600" b="1" dirty="0" smtClean="0"/>
              <a:t>FEATURE </a:t>
            </a:r>
            <a:r>
              <a:rPr lang="en-US" sz="3600" b="1" dirty="0" smtClean="0"/>
              <a:t>1: SEARCH</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861" y="3501008"/>
            <a:ext cx="2698067" cy="2698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9333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1470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5108627" y="4251270"/>
            <a:ext cx="3600400" cy="1477328"/>
          </a:xfrm>
          <a:prstGeom prst="rect">
            <a:avLst/>
          </a:prstGeom>
          <a:noFill/>
        </p:spPr>
        <p:txBody>
          <a:bodyPr wrap="square" rtlCol="0">
            <a:spAutoFit/>
          </a:bodyPr>
          <a:lstStyle/>
          <a:p>
            <a:r>
              <a:rPr lang="en-US" dirty="0"/>
              <a:t>View List of </a:t>
            </a:r>
            <a:r>
              <a:rPr lang="en-US" dirty="0" smtClean="0"/>
              <a:t>available </a:t>
            </a:r>
            <a:r>
              <a:rPr lang="en-US" dirty="0"/>
              <a:t>Buildings</a:t>
            </a:r>
          </a:p>
          <a:p>
            <a:r>
              <a:rPr lang="en-US" dirty="0" smtClean="0"/>
              <a:t>and </a:t>
            </a:r>
            <a:r>
              <a:rPr lang="en-US" dirty="0"/>
              <a:t>rooms available in them</a:t>
            </a:r>
          </a:p>
          <a:p>
            <a:r>
              <a:rPr lang="en-US" dirty="0"/>
              <a:t>with relevant hints and information</a:t>
            </a:r>
          </a:p>
          <a:p>
            <a:endParaRPr lang="en-US" b="1" dirty="0"/>
          </a:p>
        </p:txBody>
      </p:sp>
      <p:sp>
        <p:nvSpPr>
          <p:cNvPr id="12" name="TextBox 11"/>
          <p:cNvSpPr txBox="1"/>
          <p:nvPr/>
        </p:nvSpPr>
        <p:spPr>
          <a:xfrm>
            <a:off x="1225861" y="2643229"/>
            <a:ext cx="5682966" cy="646331"/>
          </a:xfrm>
          <a:prstGeom prst="rect">
            <a:avLst/>
          </a:prstGeom>
          <a:noFill/>
        </p:spPr>
        <p:txBody>
          <a:bodyPr wrap="none" rtlCol="0">
            <a:spAutoFit/>
          </a:bodyPr>
          <a:lstStyle/>
          <a:p>
            <a:r>
              <a:rPr lang="en-US" sz="3600" b="1" dirty="0" smtClean="0"/>
              <a:t>FEATURE </a:t>
            </a:r>
            <a:r>
              <a:rPr lang="en-US" sz="3600" b="1" dirty="0"/>
              <a:t>2</a:t>
            </a:r>
            <a:r>
              <a:rPr lang="en-US" sz="3600" b="1" dirty="0" smtClean="0"/>
              <a:t>: LIST AND FIND</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134" y="3645023"/>
            <a:ext cx="2625793" cy="2625793"/>
          </a:xfrm>
          <a:prstGeom prst="rect">
            <a:avLst/>
          </a:prstGeom>
        </p:spPr>
      </p:pic>
    </p:spTree>
    <p:extLst>
      <p:ext uri="{BB962C8B-B14F-4D97-AF65-F5344CB8AC3E}">
        <p14:creationId xmlns:p14="http://schemas.microsoft.com/office/powerpoint/2010/main" val="642517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555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5004048" y="3931021"/>
            <a:ext cx="3600400" cy="2308324"/>
          </a:xfrm>
          <a:prstGeom prst="rect">
            <a:avLst/>
          </a:prstGeom>
          <a:noFill/>
        </p:spPr>
        <p:txBody>
          <a:bodyPr wrap="square" rtlCol="0">
            <a:spAutoFit/>
          </a:bodyPr>
          <a:lstStyle/>
          <a:p>
            <a:r>
              <a:rPr lang="en-US" dirty="0" smtClean="0"/>
              <a:t>Allows the user to see the building and room on the map, user can opt between 2d or 3d view of the map to see the actual building and places around it and all the related information to the room.</a:t>
            </a:r>
            <a:endParaRPr lang="en-US" dirty="0"/>
          </a:p>
        </p:txBody>
      </p:sp>
      <p:sp>
        <p:nvSpPr>
          <p:cNvPr id="12" name="TextBox 11"/>
          <p:cNvSpPr txBox="1"/>
          <p:nvPr/>
        </p:nvSpPr>
        <p:spPr>
          <a:xfrm>
            <a:off x="916230" y="2708920"/>
            <a:ext cx="8175636" cy="646331"/>
          </a:xfrm>
          <a:prstGeom prst="rect">
            <a:avLst/>
          </a:prstGeom>
          <a:noFill/>
        </p:spPr>
        <p:txBody>
          <a:bodyPr wrap="none" rtlCol="0">
            <a:spAutoFit/>
          </a:bodyPr>
          <a:lstStyle/>
          <a:p>
            <a:r>
              <a:rPr lang="en-US" sz="3600" b="1" dirty="0" smtClean="0"/>
              <a:t>FEATURE </a:t>
            </a:r>
            <a:r>
              <a:rPr lang="en-US" sz="3600" b="1" smtClean="0"/>
              <a:t>3: MAP AND ROOM DETAILS</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78" y="3645023"/>
            <a:ext cx="2880320" cy="2880320"/>
          </a:xfrm>
          <a:prstGeom prst="rect">
            <a:avLst/>
          </a:prstGeom>
        </p:spPr>
      </p:pic>
    </p:spTree>
    <p:extLst>
      <p:ext uri="{BB962C8B-B14F-4D97-AF65-F5344CB8AC3E}">
        <p14:creationId xmlns:p14="http://schemas.microsoft.com/office/powerpoint/2010/main" val="1923668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640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75493" y="568645"/>
            <a:ext cx="7024744" cy="685880"/>
          </a:xfrm>
        </p:spPr>
        <p:txBody>
          <a:bodyPr>
            <a:normAutofit fontScale="90000"/>
          </a:bodyPr>
          <a:lstStyle/>
          <a:p>
            <a:r>
              <a:rPr lang="en-IE" altLang="en-US" dirty="0"/>
              <a:t>Introduction</a:t>
            </a:r>
            <a:endParaRPr lang="en-US" altLang="en-US" dirty="0"/>
          </a:p>
        </p:txBody>
      </p:sp>
      <p:sp>
        <p:nvSpPr>
          <p:cNvPr id="5123" name="Rectangle 3"/>
          <p:cNvSpPr>
            <a:spLocks noGrp="1" noChangeArrowheads="1"/>
          </p:cNvSpPr>
          <p:nvPr>
            <p:ph idx="1"/>
          </p:nvPr>
        </p:nvSpPr>
        <p:spPr>
          <a:xfrm>
            <a:off x="2987824" y="2187084"/>
            <a:ext cx="5760640" cy="4497615"/>
          </a:xfrm>
        </p:spPr>
        <p:txBody>
          <a:bodyPr>
            <a:normAutofit/>
          </a:bodyPr>
          <a:lstStyle/>
          <a:p>
            <a:pPr marL="68580" indent="0">
              <a:buNone/>
            </a:pPr>
            <a:endParaRPr lang="en-IE" altLang="en-US" dirty="0" smtClean="0">
              <a:cs typeface="Arial" panose="020B0604020202020204" pitchFamily="34" charset="0"/>
            </a:endParaRPr>
          </a:p>
          <a:p>
            <a:r>
              <a:rPr lang="en-IE" altLang="en-US" dirty="0" smtClean="0">
                <a:cs typeface="Arial" panose="020B0604020202020204" pitchFamily="34" charset="0"/>
              </a:rPr>
              <a:t>Project Context</a:t>
            </a:r>
          </a:p>
          <a:p>
            <a:pPr marL="68580" indent="0">
              <a:buNone/>
            </a:pPr>
            <a:r>
              <a:rPr lang="en-IE" altLang="en-US" dirty="0" smtClean="0">
                <a:cs typeface="Arial" panose="020B0604020202020204" pitchFamily="34" charset="0"/>
              </a:rPr>
              <a:t>A room assistant application that allows the user to </a:t>
            </a:r>
            <a:endParaRPr lang="en-IE" altLang="en-US" dirty="0" smtClean="0">
              <a:cs typeface="Arial" panose="020B0604020202020204" pitchFamily="34" charset="0"/>
            </a:endParaRPr>
          </a:p>
          <a:p>
            <a:pPr marL="525780" indent="-457200">
              <a:buFont typeface="+mj-lt"/>
              <a:buAutoNum type="arabicPeriod"/>
            </a:pPr>
            <a:r>
              <a:rPr lang="en-IE" altLang="en-US" dirty="0">
                <a:cs typeface="Arial" panose="020B0604020202020204" pitchFamily="34" charset="0"/>
              </a:rPr>
              <a:t>B</a:t>
            </a:r>
            <a:r>
              <a:rPr lang="en-IE" altLang="en-US" dirty="0" smtClean="0">
                <a:cs typeface="Arial" panose="020B0604020202020204" pitchFamily="34" charset="0"/>
              </a:rPr>
              <a:t>ook Rooms</a:t>
            </a:r>
          </a:p>
          <a:p>
            <a:pPr marL="525780" indent="-457200">
              <a:buFont typeface="+mj-lt"/>
              <a:buAutoNum type="arabicPeriod"/>
            </a:pPr>
            <a:r>
              <a:rPr lang="en-IE" altLang="en-US" dirty="0" smtClean="0">
                <a:cs typeface="Arial" panose="020B0604020202020204" pitchFamily="34" charset="0"/>
              </a:rPr>
              <a:t>N</a:t>
            </a:r>
            <a:r>
              <a:rPr lang="en-IE" altLang="en-US" dirty="0" smtClean="0">
                <a:cs typeface="Arial" panose="020B0604020202020204" pitchFamily="34" charset="0"/>
              </a:rPr>
              <a:t>avigate</a:t>
            </a:r>
          </a:p>
          <a:p>
            <a:pPr marL="525780" indent="-457200">
              <a:buFont typeface="+mj-lt"/>
              <a:buAutoNum type="arabicPeriod"/>
            </a:pPr>
            <a:r>
              <a:rPr lang="en-IE" altLang="en-US" dirty="0">
                <a:cs typeface="Arial" panose="020B0604020202020204" pitchFamily="34" charset="0"/>
              </a:rPr>
              <a:t>S</a:t>
            </a:r>
            <a:r>
              <a:rPr lang="en-IE" altLang="en-US" dirty="0" smtClean="0">
                <a:cs typeface="Arial" panose="020B0604020202020204" pitchFamily="34" charset="0"/>
              </a:rPr>
              <a:t>ee </a:t>
            </a:r>
            <a:r>
              <a:rPr lang="en-IE" altLang="en-US" dirty="0" smtClean="0">
                <a:cs typeface="Arial" panose="020B0604020202020204" pitchFamily="34" charset="0"/>
              </a:rPr>
              <a:t>the </a:t>
            </a:r>
            <a:r>
              <a:rPr lang="en-IE" altLang="en-US" dirty="0" smtClean="0">
                <a:cs typeface="Arial" panose="020B0604020202020204" pitchFamily="34" charset="0"/>
              </a:rPr>
              <a:t>Building </a:t>
            </a:r>
            <a:r>
              <a:rPr lang="en-IE" altLang="en-US" dirty="0" smtClean="0">
                <a:cs typeface="Arial" panose="020B0604020202020204" pitchFamily="34" charset="0"/>
              </a:rPr>
              <a:t>and the </a:t>
            </a:r>
            <a:r>
              <a:rPr lang="en-IE" altLang="en-US" dirty="0" smtClean="0">
                <a:cs typeface="Arial" panose="020B0604020202020204" pitchFamily="34" charset="0"/>
              </a:rPr>
              <a:t>Meeting </a:t>
            </a:r>
            <a:r>
              <a:rPr lang="en-IE" altLang="en-US" dirty="0" smtClean="0">
                <a:cs typeface="Arial" panose="020B0604020202020204" pitchFamily="34" charset="0"/>
              </a:rPr>
              <a:t>room on the </a:t>
            </a:r>
            <a:r>
              <a:rPr lang="en-IE" altLang="en-US" dirty="0" smtClean="0">
                <a:cs typeface="Arial" panose="020B0604020202020204" pitchFamily="34" charset="0"/>
              </a:rPr>
              <a:t>map </a:t>
            </a:r>
          </a:p>
          <a:p>
            <a:pPr marL="525780" indent="-457200">
              <a:buFont typeface="+mj-lt"/>
              <a:buAutoNum type="arabicPeriod"/>
            </a:pPr>
            <a:r>
              <a:rPr lang="en-IE" altLang="en-US" dirty="0">
                <a:cs typeface="Arial" panose="020B0604020202020204" pitchFamily="34" charset="0"/>
              </a:rPr>
              <a:t>L</a:t>
            </a:r>
            <a:r>
              <a:rPr lang="en-IE" altLang="en-US" dirty="0" smtClean="0">
                <a:cs typeface="Arial" panose="020B0604020202020204" pitchFamily="34" charset="0"/>
              </a:rPr>
              <a:t>ook </a:t>
            </a:r>
            <a:r>
              <a:rPr lang="en-IE" altLang="en-US" dirty="0" smtClean="0">
                <a:cs typeface="Arial" panose="020B0604020202020204" pitchFamily="34" charset="0"/>
              </a:rPr>
              <a:t>at room gallery and upload images and review rooms </a:t>
            </a:r>
            <a:r>
              <a:rPr lang="en-IE" altLang="en-US" dirty="0" smtClean="0">
                <a:cs typeface="Arial" panose="020B0604020202020204" pitchFamily="34" charset="0"/>
              </a:rPr>
              <a:t>.</a:t>
            </a:r>
          </a:p>
          <a:p>
            <a:pPr marL="68580" indent="0">
              <a:buNone/>
            </a:pPr>
            <a:r>
              <a:rPr lang="en-IE" altLang="en-US" dirty="0" smtClean="0">
                <a:cs typeface="Arial" panose="020B0604020202020204" pitchFamily="34" charset="0"/>
              </a:rPr>
              <a:t>And more discussed in further slides.</a:t>
            </a:r>
            <a:endParaRPr lang="en-IE" altLang="en-US" dirty="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16735"/>
            <a:ext cx="2310420" cy="2310420"/>
          </a:xfrm>
          <a:prstGeom prst="rect">
            <a:avLst/>
          </a:prstGeom>
        </p:spPr>
      </p:pic>
      <p:sp>
        <p:nvSpPr>
          <p:cNvPr id="2" name="TextBox 1"/>
          <p:cNvSpPr txBox="1"/>
          <p:nvPr/>
        </p:nvSpPr>
        <p:spPr>
          <a:xfrm>
            <a:off x="375493" y="1258852"/>
            <a:ext cx="7992888" cy="861774"/>
          </a:xfrm>
          <a:prstGeom prst="rect">
            <a:avLst/>
          </a:prstGeom>
          <a:noFill/>
        </p:spPr>
        <p:txBody>
          <a:bodyPr wrap="square" rtlCol="0">
            <a:spAutoFit/>
          </a:bodyPr>
          <a:lstStyle/>
          <a:p>
            <a:r>
              <a:rPr lang="en-IE" altLang="en-US" sz="2800" dirty="0">
                <a:solidFill>
                  <a:schemeClr val="accent1"/>
                </a:solidFill>
                <a:cs typeface="Arial" panose="020B0604020202020204" pitchFamily="34" charset="0"/>
              </a:rPr>
              <a:t>MeetingRoom</a:t>
            </a:r>
            <a:r>
              <a:rPr lang="en-IE" altLang="en-US" sz="3200" dirty="0">
                <a:solidFill>
                  <a:schemeClr val="accent1"/>
                </a:solidFill>
                <a:cs typeface="Arial" panose="020B0604020202020204" pitchFamily="34" charset="0"/>
              </a:rPr>
              <a:t> Pro (Find, Review, Book)</a:t>
            </a:r>
          </a:p>
          <a:p>
            <a:endParaRPr lang="en-US" dirty="0"/>
          </a:p>
        </p:txBody>
      </p:sp>
      <p:sp>
        <p:nvSpPr>
          <p:cNvPr id="3" name="TextBox 2"/>
          <p:cNvSpPr txBox="1"/>
          <p:nvPr/>
        </p:nvSpPr>
        <p:spPr>
          <a:xfrm>
            <a:off x="375493" y="1935960"/>
            <a:ext cx="5586786" cy="461665"/>
          </a:xfrm>
          <a:prstGeom prst="rect">
            <a:avLst/>
          </a:prstGeom>
          <a:noFill/>
        </p:spPr>
        <p:txBody>
          <a:bodyPr wrap="none" rtlCol="0">
            <a:spAutoFit/>
          </a:bodyPr>
          <a:lstStyle/>
          <a:p>
            <a:r>
              <a:rPr lang="en-US" sz="2400" dirty="0" smtClean="0"/>
              <a:t>What is the project/product about ?</a:t>
            </a:r>
            <a:endParaRPr lang="en-US" sz="2400" dirty="0"/>
          </a:p>
        </p:txBody>
      </p:sp>
    </p:spTree>
    <p:extLst>
      <p:ext uri="{BB962C8B-B14F-4D97-AF65-F5344CB8AC3E}">
        <p14:creationId xmlns:p14="http://schemas.microsoft.com/office/powerpoint/2010/main" val="3582902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4932040" y="4381017"/>
            <a:ext cx="3600400" cy="1200329"/>
          </a:xfrm>
          <a:prstGeom prst="rect">
            <a:avLst/>
          </a:prstGeom>
          <a:noFill/>
        </p:spPr>
        <p:txBody>
          <a:bodyPr wrap="square" rtlCol="0">
            <a:spAutoFit/>
          </a:bodyPr>
          <a:lstStyle/>
          <a:p>
            <a:r>
              <a:rPr lang="en-US" dirty="0" smtClean="0"/>
              <a:t>Allows the user to see pictures of the room, which helps him to </a:t>
            </a:r>
            <a:r>
              <a:rPr lang="en-US" smtClean="0"/>
              <a:t>make decisions based on his/her requirements.</a:t>
            </a:r>
            <a:endParaRPr lang="en-US" dirty="0"/>
          </a:p>
        </p:txBody>
      </p:sp>
      <p:sp>
        <p:nvSpPr>
          <p:cNvPr id="12" name="TextBox 11"/>
          <p:cNvSpPr txBox="1"/>
          <p:nvPr/>
        </p:nvSpPr>
        <p:spPr>
          <a:xfrm>
            <a:off x="916230" y="2708920"/>
            <a:ext cx="4564070" cy="646331"/>
          </a:xfrm>
          <a:prstGeom prst="rect">
            <a:avLst/>
          </a:prstGeom>
          <a:noFill/>
        </p:spPr>
        <p:txBody>
          <a:bodyPr wrap="none" rtlCol="0">
            <a:spAutoFit/>
          </a:bodyPr>
          <a:lstStyle/>
          <a:p>
            <a:r>
              <a:rPr lang="en-US" sz="3600" b="1" dirty="0" smtClean="0"/>
              <a:t>FEATURE </a:t>
            </a:r>
            <a:r>
              <a:rPr lang="en-US" sz="3600" b="1" dirty="0"/>
              <a:t>4</a:t>
            </a:r>
            <a:r>
              <a:rPr lang="en-US" sz="3600" b="1" dirty="0" smtClean="0"/>
              <a:t>: GALLERY</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17" y="3501008"/>
            <a:ext cx="2952328" cy="2952328"/>
          </a:xfrm>
          <a:prstGeom prst="rect">
            <a:avLst/>
          </a:prstGeom>
        </p:spPr>
      </p:pic>
    </p:spTree>
    <p:extLst>
      <p:ext uri="{BB962C8B-B14F-4D97-AF65-F5344CB8AC3E}">
        <p14:creationId xmlns:p14="http://schemas.microsoft.com/office/powerpoint/2010/main" val="8596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744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4932040" y="4381017"/>
            <a:ext cx="3600400" cy="1200329"/>
          </a:xfrm>
          <a:prstGeom prst="rect">
            <a:avLst/>
          </a:prstGeom>
          <a:noFill/>
        </p:spPr>
        <p:txBody>
          <a:bodyPr wrap="square" rtlCol="0">
            <a:spAutoFit/>
          </a:bodyPr>
          <a:lstStyle/>
          <a:p>
            <a:r>
              <a:rPr lang="en-US" dirty="0" smtClean="0"/>
              <a:t>Allows the user to add/upload </a:t>
            </a:r>
          </a:p>
          <a:p>
            <a:r>
              <a:rPr lang="en-US" dirty="0" smtClean="0"/>
              <a:t>Pictures of the rooms and building to the cloud from the camera or phone’s gallery.</a:t>
            </a:r>
            <a:endParaRPr lang="en-US" dirty="0"/>
          </a:p>
        </p:txBody>
      </p:sp>
      <p:sp>
        <p:nvSpPr>
          <p:cNvPr id="12" name="TextBox 11"/>
          <p:cNvSpPr txBox="1"/>
          <p:nvPr/>
        </p:nvSpPr>
        <p:spPr>
          <a:xfrm>
            <a:off x="916230" y="2708920"/>
            <a:ext cx="6114174" cy="646331"/>
          </a:xfrm>
          <a:prstGeom prst="rect">
            <a:avLst/>
          </a:prstGeom>
          <a:noFill/>
        </p:spPr>
        <p:txBody>
          <a:bodyPr wrap="none" rtlCol="0">
            <a:spAutoFit/>
          </a:bodyPr>
          <a:lstStyle/>
          <a:p>
            <a:r>
              <a:rPr lang="en-US" sz="3600" b="1" dirty="0" smtClean="0"/>
              <a:t>FEATURE </a:t>
            </a:r>
            <a:r>
              <a:rPr lang="en-US" sz="3600" b="1" dirty="0"/>
              <a:t>5</a:t>
            </a:r>
            <a:r>
              <a:rPr lang="en-US" sz="3600" b="1" dirty="0" smtClean="0"/>
              <a:t>: PHOTO UPLOAD</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07" y="3634245"/>
            <a:ext cx="2841464" cy="2819091"/>
          </a:xfrm>
          <a:prstGeom prst="rect">
            <a:avLst/>
          </a:prstGeom>
        </p:spPr>
      </p:pic>
    </p:spTree>
    <p:extLst>
      <p:ext uri="{BB962C8B-B14F-4D97-AF65-F5344CB8AC3E}">
        <p14:creationId xmlns:p14="http://schemas.microsoft.com/office/powerpoint/2010/main" val="1181059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7178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4843044" y="3961509"/>
            <a:ext cx="3600400" cy="2031325"/>
          </a:xfrm>
          <a:prstGeom prst="rect">
            <a:avLst/>
          </a:prstGeom>
          <a:noFill/>
        </p:spPr>
        <p:txBody>
          <a:bodyPr wrap="square" rtlCol="0">
            <a:spAutoFit/>
          </a:bodyPr>
          <a:lstStyle/>
          <a:p>
            <a:r>
              <a:rPr lang="en-US" dirty="0" smtClean="0"/>
              <a:t>Allows the user to review and provide the rating for a room based on their experience with the room, this feature helps other users and admin to get </a:t>
            </a:r>
            <a:r>
              <a:rPr lang="en-US" smtClean="0"/>
              <a:t>more insights about the room.</a:t>
            </a:r>
            <a:endParaRPr lang="en-US" dirty="0"/>
          </a:p>
        </p:txBody>
      </p:sp>
      <p:sp>
        <p:nvSpPr>
          <p:cNvPr id="12" name="TextBox 11"/>
          <p:cNvSpPr txBox="1"/>
          <p:nvPr/>
        </p:nvSpPr>
        <p:spPr>
          <a:xfrm>
            <a:off x="916230" y="2708920"/>
            <a:ext cx="5663730" cy="646331"/>
          </a:xfrm>
          <a:prstGeom prst="rect">
            <a:avLst/>
          </a:prstGeom>
          <a:noFill/>
        </p:spPr>
        <p:txBody>
          <a:bodyPr wrap="none" rtlCol="0">
            <a:spAutoFit/>
          </a:bodyPr>
          <a:lstStyle/>
          <a:p>
            <a:r>
              <a:rPr lang="en-US" sz="3600" b="1" dirty="0" smtClean="0"/>
              <a:t>FEATURE </a:t>
            </a:r>
            <a:r>
              <a:rPr lang="en-US" sz="3600" b="1" dirty="0" smtClean="0"/>
              <a:t>6: USER REVIEWS</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573016"/>
            <a:ext cx="2808312" cy="2808312"/>
          </a:xfrm>
          <a:prstGeom prst="rect">
            <a:avLst/>
          </a:prstGeom>
        </p:spPr>
      </p:pic>
    </p:spTree>
    <p:extLst>
      <p:ext uri="{BB962C8B-B14F-4D97-AF65-F5344CB8AC3E}">
        <p14:creationId xmlns:p14="http://schemas.microsoft.com/office/powerpoint/2010/main" val="1015132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719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4810043" y="4238507"/>
            <a:ext cx="3600400" cy="1477328"/>
          </a:xfrm>
          <a:prstGeom prst="rect">
            <a:avLst/>
          </a:prstGeom>
          <a:noFill/>
        </p:spPr>
        <p:txBody>
          <a:bodyPr wrap="square" rtlCol="0">
            <a:spAutoFit/>
          </a:bodyPr>
          <a:lstStyle/>
          <a:p>
            <a:r>
              <a:rPr lang="en-US" dirty="0" smtClean="0"/>
              <a:t>Allows the user to book meeting room by choosing a room, title, date and time</a:t>
            </a:r>
          </a:p>
          <a:p>
            <a:r>
              <a:rPr lang="en-US" dirty="0" smtClean="0"/>
              <a:t>And the people he wants to invite to the meeting.</a:t>
            </a:r>
            <a:endParaRPr lang="en-US" dirty="0"/>
          </a:p>
        </p:txBody>
      </p:sp>
      <p:sp>
        <p:nvSpPr>
          <p:cNvPr id="12" name="TextBox 11"/>
          <p:cNvSpPr txBox="1"/>
          <p:nvPr/>
        </p:nvSpPr>
        <p:spPr>
          <a:xfrm>
            <a:off x="916230" y="2708920"/>
            <a:ext cx="6410729" cy="646331"/>
          </a:xfrm>
          <a:prstGeom prst="rect">
            <a:avLst/>
          </a:prstGeom>
          <a:noFill/>
        </p:spPr>
        <p:txBody>
          <a:bodyPr wrap="none" rtlCol="0">
            <a:spAutoFit/>
          </a:bodyPr>
          <a:lstStyle/>
          <a:p>
            <a:r>
              <a:rPr lang="en-US" sz="3600" b="1" dirty="0" smtClean="0"/>
              <a:t>FEATURE </a:t>
            </a:r>
            <a:r>
              <a:rPr lang="en-US" sz="3600" b="1" dirty="0"/>
              <a:t>7</a:t>
            </a:r>
            <a:r>
              <a:rPr lang="en-US" sz="3600" b="1" dirty="0" smtClean="0"/>
              <a:t>: ROOM BOOKING</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0" y="3469682"/>
            <a:ext cx="2960806" cy="3014978"/>
          </a:xfrm>
          <a:prstGeom prst="rect">
            <a:avLst/>
          </a:prstGeom>
        </p:spPr>
      </p:pic>
    </p:spTree>
    <p:extLst>
      <p:ext uri="{BB962C8B-B14F-4D97-AF65-F5344CB8AC3E}">
        <p14:creationId xmlns:p14="http://schemas.microsoft.com/office/powerpoint/2010/main" val="2064049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32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351" y="280989"/>
            <a:ext cx="5188664" cy="1400530"/>
          </a:xfrm>
        </p:spPr>
        <p:txBody>
          <a:bodyPr/>
          <a:lstStyle/>
          <a:p>
            <a:r>
              <a:rPr lang="en-US" dirty="0" smtClean="0"/>
              <a:t>App Features </a:t>
            </a:r>
            <a:r>
              <a:rPr lang="en-US" dirty="0" smtClean="0"/>
              <a:t>Summary and Demonstration</a:t>
            </a:r>
            <a:endParaRPr lang="en-US" dirty="0"/>
          </a:p>
        </p:txBody>
      </p:sp>
      <p:sp>
        <p:nvSpPr>
          <p:cNvPr id="10" name="TextBox 9"/>
          <p:cNvSpPr txBox="1"/>
          <p:nvPr/>
        </p:nvSpPr>
        <p:spPr>
          <a:xfrm>
            <a:off x="4830615" y="4561288"/>
            <a:ext cx="3600400" cy="646331"/>
          </a:xfrm>
          <a:prstGeom prst="rect">
            <a:avLst/>
          </a:prstGeom>
          <a:noFill/>
        </p:spPr>
        <p:txBody>
          <a:bodyPr wrap="square" rtlCol="0">
            <a:spAutoFit/>
          </a:bodyPr>
          <a:lstStyle/>
          <a:p>
            <a:r>
              <a:rPr lang="en-US" dirty="0" smtClean="0"/>
              <a:t>Allows the user to view all</a:t>
            </a:r>
          </a:p>
          <a:p>
            <a:r>
              <a:rPr lang="en-US" dirty="0"/>
              <a:t>t</a:t>
            </a:r>
            <a:r>
              <a:rPr lang="en-US" dirty="0" smtClean="0"/>
              <a:t>he booked meetings/rooms.</a:t>
            </a:r>
            <a:endParaRPr lang="en-US" dirty="0"/>
          </a:p>
        </p:txBody>
      </p:sp>
      <p:sp>
        <p:nvSpPr>
          <p:cNvPr id="12" name="TextBox 11"/>
          <p:cNvSpPr txBox="1"/>
          <p:nvPr/>
        </p:nvSpPr>
        <p:spPr>
          <a:xfrm>
            <a:off x="916230" y="2708920"/>
            <a:ext cx="5654112" cy="646331"/>
          </a:xfrm>
          <a:prstGeom prst="rect">
            <a:avLst/>
          </a:prstGeom>
          <a:noFill/>
        </p:spPr>
        <p:txBody>
          <a:bodyPr wrap="none" rtlCol="0">
            <a:spAutoFit/>
          </a:bodyPr>
          <a:lstStyle/>
          <a:p>
            <a:r>
              <a:rPr lang="en-US" sz="3600" b="1" dirty="0" smtClean="0"/>
              <a:t>FEATURE </a:t>
            </a:r>
            <a:r>
              <a:rPr lang="en-US" sz="3600" b="1" dirty="0" smtClean="0"/>
              <a:t>8: MY MEETINGS</a:t>
            </a:r>
            <a:endParaRPr lang="en-US" sz="3600" b="1"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62" y="376022"/>
            <a:ext cx="1757562" cy="175756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717032"/>
            <a:ext cx="2334844" cy="2334844"/>
          </a:xfrm>
          <a:prstGeom prst="rect">
            <a:avLst/>
          </a:prstGeom>
        </p:spPr>
      </p:pic>
    </p:spTree>
    <p:extLst>
      <p:ext uri="{BB962C8B-B14F-4D97-AF65-F5344CB8AC3E}">
        <p14:creationId xmlns:p14="http://schemas.microsoft.com/office/powerpoint/2010/main" val="459722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741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Its very hard to find rooms in large corporate buildings.</a:t>
            </a:r>
          </a:p>
          <a:p>
            <a:r>
              <a:rPr lang="en-US" dirty="0" smtClean="0"/>
              <a:t>Is very hard to find rooms/location in a building if you are new to the environment.</a:t>
            </a:r>
          </a:p>
          <a:p>
            <a:r>
              <a:rPr lang="en-US" dirty="0" smtClean="0"/>
              <a:t>The idea originated during my internship, when it was hard to find and book meeting rooms.</a:t>
            </a:r>
          </a:p>
          <a:p>
            <a:r>
              <a:rPr lang="en-US" dirty="0" smtClean="0"/>
              <a:t>People needed easy solution to book and find rooms.</a:t>
            </a:r>
          </a:p>
          <a:p>
            <a:r>
              <a:rPr lang="en-US" dirty="0" smtClean="0"/>
              <a:t>People needed an organized system, where they can choose b/w rooms based on their </a:t>
            </a:r>
            <a:endParaRPr lang="en-US" dirty="0"/>
          </a:p>
        </p:txBody>
      </p:sp>
      <p:sp>
        <p:nvSpPr>
          <p:cNvPr id="4" name="TextBox 3"/>
          <p:cNvSpPr txBox="1"/>
          <p:nvPr/>
        </p:nvSpPr>
        <p:spPr>
          <a:xfrm>
            <a:off x="484710" y="1352922"/>
            <a:ext cx="5941050" cy="400110"/>
          </a:xfrm>
          <a:prstGeom prst="rect">
            <a:avLst/>
          </a:prstGeom>
          <a:noFill/>
        </p:spPr>
        <p:txBody>
          <a:bodyPr wrap="none" rtlCol="0">
            <a:spAutoFit/>
          </a:bodyPr>
          <a:lstStyle/>
          <a:p>
            <a:r>
              <a:rPr lang="en-US" sz="2000" dirty="0" smtClean="0"/>
              <a:t>What were the reasons to choose this project?</a:t>
            </a:r>
            <a:endParaRPr lang="en-US" sz="2000" dirty="0"/>
          </a:p>
        </p:txBody>
      </p:sp>
    </p:spTree>
    <p:extLst>
      <p:ext uri="{BB962C8B-B14F-4D97-AF65-F5344CB8AC3E}">
        <p14:creationId xmlns:p14="http://schemas.microsoft.com/office/powerpoint/2010/main" val="19989818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99592" y="908720"/>
            <a:ext cx="7024744" cy="757888"/>
          </a:xfrm>
        </p:spPr>
        <p:txBody>
          <a:bodyPr/>
          <a:lstStyle/>
          <a:p>
            <a:r>
              <a:rPr lang="en-IE" altLang="en-US" dirty="0"/>
              <a:t>Discussions</a:t>
            </a:r>
            <a:endParaRPr lang="en-US" altLang="en-US" dirty="0"/>
          </a:p>
        </p:txBody>
      </p:sp>
      <p:sp>
        <p:nvSpPr>
          <p:cNvPr id="15363" name="Rectangle 3"/>
          <p:cNvSpPr>
            <a:spLocks noGrp="1" noChangeArrowheads="1"/>
          </p:cNvSpPr>
          <p:nvPr>
            <p:ph idx="1"/>
          </p:nvPr>
        </p:nvSpPr>
        <p:spPr>
          <a:xfrm>
            <a:off x="897035" y="2060848"/>
            <a:ext cx="8136904" cy="4536504"/>
          </a:xfrm>
        </p:spPr>
        <p:txBody>
          <a:bodyPr>
            <a:noAutofit/>
          </a:bodyPr>
          <a:lstStyle/>
          <a:p>
            <a:r>
              <a:rPr lang="en-IE" altLang="en-US" dirty="0" smtClean="0">
                <a:solidFill>
                  <a:schemeClr val="accent2"/>
                </a:solidFill>
                <a:cs typeface="Arial" panose="020B0604020202020204" pitchFamily="34" charset="0"/>
              </a:rPr>
              <a:t>Advantages ?</a:t>
            </a:r>
            <a:endParaRPr lang="en-IE" altLang="en-US" dirty="0" smtClean="0">
              <a:solidFill>
                <a:schemeClr val="accent2"/>
              </a:solidFill>
              <a:cs typeface="Arial" panose="020B0604020202020204" pitchFamily="34" charset="0"/>
            </a:endParaRPr>
          </a:p>
          <a:p>
            <a:pPr marL="0" indent="0">
              <a:buNone/>
            </a:pPr>
            <a:r>
              <a:rPr lang="en-IE" altLang="en-US" dirty="0" smtClean="0">
                <a:cs typeface="Arial" panose="020B0604020202020204" pitchFamily="34" charset="0"/>
              </a:rPr>
              <a:t>     The application is easy to use and very useful.</a:t>
            </a:r>
          </a:p>
          <a:p>
            <a:r>
              <a:rPr lang="en-IE" altLang="en-US" dirty="0" smtClean="0">
                <a:solidFill>
                  <a:schemeClr val="accent3"/>
                </a:solidFill>
                <a:cs typeface="Arial" panose="020B0604020202020204" pitchFamily="34" charset="0"/>
              </a:rPr>
              <a:t>Disadvantages and Limits ?</a:t>
            </a:r>
          </a:p>
          <a:p>
            <a:pPr marL="0" indent="0">
              <a:buNone/>
            </a:pPr>
            <a:r>
              <a:rPr lang="en-IE" altLang="en-US" dirty="0" smtClean="0">
                <a:cs typeface="Arial" panose="020B0604020202020204" pitchFamily="34" charset="0"/>
              </a:rPr>
              <a:t>     Huge Data requirements.</a:t>
            </a:r>
            <a:endParaRPr lang="en-IE" altLang="en-US" dirty="0">
              <a:cs typeface="Arial" panose="020B0604020202020204" pitchFamily="34" charset="0"/>
            </a:endParaRPr>
          </a:p>
          <a:p>
            <a:r>
              <a:rPr lang="en-IE" altLang="en-US" dirty="0">
                <a:solidFill>
                  <a:srgbClr val="00B050"/>
                </a:solidFill>
                <a:cs typeface="Arial" panose="020B0604020202020204" pitchFamily="34" charset="0"/>
              </a:rPr>
              <a:t>Opportunities </a:t>
            </a:r>
            <a:r>
              <a:rPr lang="en-IE" altLang="en-US" dirty="0" smtClean="0">
                <a:solidFill>
                  <a:srgbClr val="00B050"/>
                </a:solidFill>
                <a:cs typeface="Arial" panose="020B0604020202020204" pitchFamily="34" charset="0"/>
              </a:rPr>
              <a:t>?</a:t>
            </a:r>
          </a:p>
          <a:p>
            <a:pPr marL="0" indent="0">
              <a:buNone/>
            </a:pPr>
            <a:r>
              <a:rPr lang="en-IE" altLang="en-US" dirty="0" smtClean="0">
                <a:cs typeface="Arial" panose="020B0604020202020204" pitchFamily="34" charset="0"/>
              </a:rPr>
              <a:t>     International expansion as the application is very scalable.</a:t>
            </a:r>
            <a:endParaRPr lang="en-IE" altLang="en-US" dirty="0">
              <a:cs typeface="Arial" panose="020B0604020202020204" pitchFamily="34" charset="0"/>
            </a:endParaRPr>
          </a:p>
          <a:p>
            <a:r>
              <a:rPr lang="en-IE" altLang="en-US" dirty="0">
                <a:solidFill>
                  <a:srgbClr val="7030A0"/>
                </a:solidFill>
                <a:cs typeface="Arial" panose="020B0604020202020204" pitchFamily="34" charset="0"/>
              </a:rPr>
              <a:t>Future P</a:t>
            </a:r>
            <a:r>
              <a:rPr lang="en-IE" altLang="en-US" dirty="0" smtClean="0">
                <a:solidFill>
                  <a:srgbClr val="7030A0"/>
                </a:solidFill>
                <a:cs typeface="Arial" panose="020B0604020202020204" pitchFamily="34" charset="0"/>
              </a:rPr>
              <a:t>erspectives</a:t>
            </a:r>
            <a:r>
              <a:rPr lang="en-IE" altLang="en-US" dirty="0" smtClean="0">
                <a:solidFill>
                  <a:srgbClr val="7030A0"/>
                </a:solidFill>
                <a:cs typeface="Arial" panose="020B0604020202020204" pitchFamily="34" charset="0"/>
              </a:rPr>
              <a:t>?</a:t>
            </a:r>
          </a:p>
          <a:p>
            <a:pPr marL="0" indent="0">
              <a:buNone/>
            </a:pPr>
            <a:r>
              <a:rPr lang="en-IE" altLang="en-US" dirty="0" smtClean="0">
                <a:cs typeface="Arial" panose="020B0604020202020204" pitchFamily="34" charset="0"/>
              </a:rPr>
              <a:t>     Indoor Navigation, using beacons or </a:t>
            </a:r>
            <a:r>
              <a:rPr lang="en-IE" altLang="en-US" dirty="0" err="1" smtClean="0">
                <a:cs typeface="Arial" panose="020B0604020202020204" pitchFamily="34" charset="0"/>
              </a:rPr>
              <a:t>wifi</a:t>
            </a:r>
            <a:r>
              <a:rPr lang="en-IE" altLang="en-US" dirty="0" smtClean="0">
                <a:cs typeface="Arial" panose="020B0604020202020204" pitchFamily="34" charset="0"/>
              </a:rPr>
              <a:t> - triangulation.</a:t>
            </a:r>
            <a:endParaRPr lang="en-US" altLang="en-US" dirty="0">
              <a:cs typeface="Arial" panose="020B0604020202020204" pitchFamily="34" charset="0"/>
            </a:endParaRPr>
          </a:p>
        </p:txBody>
      </p:sp>
    </p:spTree>
    <p:extLst>
      <p:ext uri="{BB962C8B-B14F-4D97-AF65-F5344CB8AC3E}">
        <p14:creationId xmlns:p14="http://schemas.microsoft.com/office/powerpoint/2010/main" val="119886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836712"/>
            <a:ext cx="7055380" cy="1400530"/>
          </a:xfrm>
        </p:spPr>
        <p:txBody>
          <a:bodyPr/>
          <a:lstStyle/>
          <a:p>
            <a:r>
              <a:rPr lang="en-IE" altLang="en-US" dirty="0" smtClean="0">
                <a:cs typeface="Arial" panose="020B0604020202020204" pitchFamily="34" charset="0"/>
              </a:rPr>
              <a:t>Main Requirements</a:t>
            </a:r>
            <a:r>
              <a:rPr lang="en-IE" altLang="en-US" dirty="0">
                <a:latin typeface="Arial" panose="020B0604020202020204" pitchFamily="34" charset="0"/>
                <a:cs typeface="Arial" panose="020B0604020202020204" pitchFamily="34" charset="0"/>
              </a:rPr>
              <a:t/>
            </a:r>
            <a:br>
              <a:rPr lang="en-IE" alt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95732" y="2272698"/>
            <a:ext cx="6711654" cy="4195481"/>
          </a:xfrm>
        </p:spPr>
        <p:txBody>
          <a:bodyPr/>
          <a:lstStyle/>
          <a:p>
            <a:pPr marL="0" lvl="1" indent="0">
              <a:buNone/>
            </a:pPr>
            <a:r>
              <a:rPr lang="en-IE" altLang="en-US" sz="2400" dirty="0" smtClean="0">
                <a:cs typeface="Arial" panose="020B0604020202020204" pitchFamily="34" charset="0"/>
              </a:rPr>
              <a:t>System</a:t>
            </a:r>
          </a:p>
          <a:p>
            <a:pPr marL="0" lvl="1" indent="0">
              <a:buNone/>
            </a:pPr>
            <a:r>
              <a:rPr lang="en-IE" altLang="en-US" sz="2400" dirty="0" smtClean="0">
                <a:cs typeface="Arial" panose="020B0604020202020204" pitchFamily="34" charset="0"/>
              </a:rPr>
              <a:t>Client </a:t>
            </a:r>
            <a:r>
              <a:rPr lang="mr-IN" altLang="en-US" sz="2400" dirty="0" smtClean="0">
                <a:cs typeface="Arial" panose="020B0604020202020204" pitchFamily="34" charset="0"/>
              </a:rPr>
              <a:t>–</a:t>
            </a:r>
            <a:r>
              <a:rPr lang="en-IE" altLang="en-US" sz="2400" dirty="0" smtClean="0">
                <a:cs typeface="Arial" panose="020B0604020202020204" pitchFamily="34" charset="0"/>
              </a:rPr>
              <a:t> iOS </a:t>
            </a:r>
            <a:r>
              <a:rPr lang="en-IE" altLang="en-US" sz="2400" dirty="0" smtClean="0">
                <a:cs typeface="Arial" panose="020B0604020202020204" pitchFamily="34" charset="0"/>
              </a:rPr>
              <a:t>10+ </a:t>
            </a:r>
            <a:r>
              <a:rPr lang="en-IE" altLang="en-US" sz="2400" dirty="0" smtClean="0">
                <a:cs typeface="Arial" panose="020B0604020202020204" pitchFamily="34" charset="0"/>
              </a:rPr>
              <a:t>iOS Devices</a:t>
            </a:r>
          </a:p>
          <a:p>
            <a:pPr marL="0" lvl="1" indent="0">
              <a:buNone/>
            </a:pPr>
            <a:r>
              <a:rPr lang="en-IE" altLang="en-US" sz="2400" dirty="0" smtClean="0">
                <a:cs typeface="Arial" panose="020B0604020202020204" pitchFamily="34" charset="0"/>
              </a:rPr>
              <a:t>Internet Connection, GPS</a:t>
            </a:r>
          </a:p>
          <a:p>
            <a:pPr marL="0" lvl="1" indent="0">
              <a:buNone/>
            </a:pPr>
            <a:endParaRPr lang="en-IE" altLang="en-US" sz="2400" dirty="0">
              <a:cs typeface="Arial" panose="020B0604020202020204" pitchFamily="34" charset="0"/>
            </a:endParaRPr>
          </a:p>
          <a:p>
            <a:pPr marL="0" lvl="1" indent="0">
              <a:buNone/>
            </a:pPr>
            <a:r>
              <a:rPr lang="en-IE" altLang="en-US" sz="2400" dirty="0" smtClean="0">
                <a:cs typeface="Arial" panose="020B0604020202020204" pitchFamily="34" charset="0"/>
              </a:rPr>
              <a:t>Backend </a:t>
            </a:r>
            <a:r>
              <a:rPr lang="mr-IN" altLang="en-US" sz="2400" dirty="0" smtClean="0">
                <a:cs typeface="Arial" panose="020B0604020202020204" pitchFamily="34" charset="0"/>
              </a:rPr>
              <a:t>–</a:t>
            </a:r>
            <a:r>
              <a:rPr lang="en-IE" altLang="en-US" sz="2400" dirty="0" smtClean="0">
                <a:cs typeface="Arial" panose="020B0604020202020204" pitchFamily="34" charset="0"/>
              </a:rPr>
              <a:t> </a:t>
            </a:r>
            <a:r>
              <a:rPr lang="en-IE" altLang="en-US" sz="2400" dirty="0" smtClean="0">
                <a:cs typeface="Arial" panose="020B0604020202020204" pitchFamily="34" charset="0"/>
              </a:rPr>
              <a:t>MySQL database version with Geospatial data support.</a:t>
            </a:r>
            <a:endParaRPr lang="en-IE" altLang="en-US" dirty="0" smtClean="0">
              <a:cs typeface="Arial" panose="020B0604020202020204" pitchFamily="34" charset="0"/>
            </a:endParaRPr>
          </a:p>
          <a:p>
            <a:pPr marL="0" lvl="1" indent="0">
              <a:buNone/>
            </a:pPr>
            <a:endParaRPr lang="en-US" altLang="en-US" dirty="0">
              <a:latin typeface="Arial" panose="020B0604020202020204" pitchFamily="34" charset="0"/>
              <a:cs typeface="Arial" panose="020B0604020202020204" pitchFamily="34" charset="0"/>
            </a:endParaRPr>
          </a:p>
          <a:p>
            <a:pPr marL="0" lvl="1" indent="0">
              <a:buNone/>
            </a:pPr>
            <a:r>
              <a:rPr lang="en-US" dirty="0" smtClean="0"/>
              <a:t> </a:t>
            </a:r>
            <a:endParaRPr lang="en-US" dirty="0"/>
          </a:p>
        </p:txBody>
      </p:sp>
    </p:spTree>
    <p:extLst>
      <p:ext uri="{BB962C8B-B14F-4D97-AF65-F5344CB8AC3E}">
        <p14:creationId xmlns:p14="http://schemas.microsoft.com/office/powerpoint/2010/main" val="60140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Requirements</a:t>
            </a:r>
            <a:endParaRPr lang="en-US" dirty="0"/>
          </a:p>
        </p:txBody>
      </p:sp>
      <p:sp>
        <p:nvSpPr>
          <p:cNvPr id="3" name="Content Placeholder 2"/>
          <p:cNvSpPr>
            <a:spLocks noGrp="1"/>
          </p:cNvSpPr>
          <p:nvPr>
            <p:ph idx="1"/>
          </p:nvPr>
        </p:nvSpPr>
        <p:spPr>
          <a:xfrm>
            <a:off x="395536" y="1340768"/>
            <a:ext cx="6711654" cy="4195481"/>
          </a:xfrm>
        </p:spPr>
        <p:txBody>
          <a:bodyPr/>
          <a:lstStyle/>
          <a:p>
            <a:pPr marL="342900" lvl="1" indent="-342900"/>
            <a:r>
              <a:rPr lang="en-IE" altLang="en-US" sz="2400" dirty="0" smtClean="0">
                <a:cs typeface="Arial" panose="020B0604020202020204" pitchFamily="34" charset="0"/>
              </a:rPr>
              <a:t>Data</a:t>
            </a:r>
          </a:p>
          <a:p>
            <a:pPr marL="0" lvl="1" indent="0">
              <a:buNone/>
            </a:pPr>
            <a:r>
              <a:rPr lang="en-IE" altLang="en-US" sz="2400" dirty="0" smtClean="0">
                <a:cs typeface="Arial" panose="020B0604020202020204" pitchFamily="34" charset="0"/>
              </a:rPr>
              <a:t>Building and Room information including co-ordinates (Geo Spatial Data </a:t>
            </a:r>
            <a:r>
              <a:rPr lang="mr-IN" altLang="en-US" sz="2400" dirty="0" smtClean="0">
                <a:cs typeface="Arial" panose="020B0604020202020204" pitchFamily="34" charset="0"/>
              </a:rPr>
              <a:t>–</a:t>
            </a:r>
            <a:r>
              <a:rPr lang="en-IE" altLang="en-US" sz="2400" dirty="0" smtClean="0">
                <a:cs typeface="Arial" panose="020B0604020202020204" pitchFamily="34" charset="0"/>
              </a:rPr>
              <a:t> Polygons &amp; </a:t>
            </a:r>
            <a:r>
              <a:rPr lang="en-IE" altLang="en-US" sz="2400" dirty="0" smtClean="0">
                <a:cs typeface="Arial" panose="020B0604020202020204" pitchFamily="34" charset="0"/>
              </a:rPr>
              <a:t>Points or saved as String and parse on frontend.)</a:t>
            </a:r>
            <a:endParaRPr lang="en-IE" altLang="en-US" sz="2400" dirty="0" smtClean="0">
              <a:cs typeface="Arial" panose="020B0604020202020204" pitchFamily="34" charset="0"/>
            </a:endParaRPr>
          </a:p>
          <a:p>
            <a:pPr marL="0" lvl="1" indent="0">
              <a:buNone/>
            </a:pPr>
            <a:endParaRPr lang="en-IE" altLang="en-US" sz="2400" dirty="0">
              <a:latin typeface="Arial" panose="020B0604020202020204" pitchFamily="34" charset="0"/>
              <a:cs typeface="Arial" panose="020B0604020202020204" pitchFamily="34" charset="0"/>
            </a:endParaRPr>
          </a:p>
          <a:p>
            <a:pPr marL="0" lvl="1" indent="0">
              <a:buNone/>
            </a:pPr>
            <a:endParaRPr lang="en-IE" altLang="en-US" sz="2400" dirty="0" smtClean="0">
              <a:latin typeface="Arial" panose="020B0604020202020204" pitchFamily="34" charset="0"/>
              <a:cs typeface="Arial" panose="020B0604020202020204" pitchFamily="34" charset="0"/>
            </a:endParaRPr>
          </a:p>
          <a:p>
            <a:pPr marL="0" lvl="1" indent="0">
              <a:buNone/>
            </a:pPr>
            <a:endParaRPr lang="en-IE" altLang="en-US" sz="2400"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906" y="3068960"/>
            <a:ext cx="5081446" cy="3663078"/>
          </a:xfrm>
          <a:prstGeom prst="rect">
            <a:avLst/>
          </a:prstGeom>
        </p:spPr>
      </p:pic>
    </p:spTree>
    <p:extLst>
      <p:ext uri="{BB962C8B-B14F-4D97-AF65-F5344CB8AC3E}">
        <p14:creationId xmlns:p14="http://schemas.microsoft.com/office/powerpoint/2010/main" val="1421471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508104" cy="6858000"/>
          </a:xfrm>
        </p:spPr>
      </p:pic>
      <p:sp>
        <p:nvSpPr>
          <p:cNvPr id="5" name="TextBox 4"/>
          <p:cNvSpPr txBox="1"/>
          <p:nvPr/>
        </p:nvSpPr>
        <p:spPr>
          <a:xfrm>
            <a:off x="5724128" y="2204864"/>
            <a:ext cx="3389069" cy="1754326"/>
          </a:xfrm>
          <a:prstGeom prst="rect">
            <a:avLst/>
          </a:prstGeom>
          <a:noFill/>
        </p:spPr>
        <p:txBody>
          <a:bodyPr wrap="none" rtlCol="0">
            <a:spAutoFit/>
          </a:bodyPr>
          <a:lstStyle/>
          <a:p>
            <a:r>
              <a:rPr lang="en-US" dirty="0" smtClean="0"/>
              <a:t>Parsed JSON Data Sample</a:t>
            </a:r>
          </a:p>
          <a:p>
            <a:r>
              <a:rPr lang="en-US" dirty="0"/>
              <a:t>r</a:t>
            </a:r>
            <a:r>
              <a:rPr lang="en-US" dirty="0" smtClean="0"/>
              <a:t>eturned by the Web Service</a:t>
            </a:r>
          </a:p>
          <a:p>
            <a:r>
              <a:rPr lang="en-US" dirty="0"/>
              <a:t>t</a:t>
            </a:r>
            <a:r>
              <a:rPr lang="en-US" dirty="0" smtClean="0"/>
              <a:t>hrough http </a:t>
            </a:r>
            <a:r>
              <a:rPr lang="en-US" dirty="0" smtClean="0"/>
              <a:t>request, </a:t>
            </a:r>
            <a:endParaRPr lang="en-US" dirty="0" smtClean="0"/>
          </a:p>
          <a:p>
            <a:r>
              <a:rPr lang="en-US" dirty="0" smtClean="0"/>
              <a:t>Similar data is </a:t>
            </a:r>
          </a:p>
          <a:p>
            <a:r>
              <a:rPr lang="en-US" dirty="0" smtClean="0"/>
              <a:t>consumed </a:t>
            </a:r>
            <a:r>
              <a:rPr lang="en-US" dirty="0" smtClean="0"/>
              <a:t>by the client </a:t>
            </a:r>
          </a:p>
          <a:p>
            <a:r>
              <a:rPr lang="en-US" dirty="0" smtClean="0"/>
              <a:t>Application.</a:t>
            </a:r>
            <a:endParaRPr lang="en-US" dirty="0"/>
          </a:p>
        </p:txBody>
      </p:sp>
    </p:spTree>
    <p:extLst>
      <p:ext uri="{BB962C8B-B14F-4D97-AF65-F5344CB8AC3E}">
        <p14:creationId xmlns:p14="http://schemas.microsoft.com/office/powerpoint/2010/main" val="1010694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584" y="836712"/>
            <a:ext cx="7024744" cy="757888"/>
          </a:xfrm>
        </p:spPr>
        <p:txBody>
          <a:bodyPr/>
          <a:lstStyle/>
          <a:p>
            <a:r>
              <a:rPr lang="en-IE" altLang="en-US" dirty="0" smtClean="0"/>
              <a:t>Evaluation</a:t>
            </a:r>
            <a:endParaRPr lang="en-US" altLang="en-US" dirty="0"/>
          </a:p>
        </p:txBody>
      </p:sp>
      <p:sp>
        <p:nvSpPr>
          <p:cNvPr id="14339" name="Rectangle 3"/>
          <p:cNvSpPr>
            <a:spLocks noGrp="1" noChangeArrowheads="1"/>
          </p:cNvSpPr>
          <p:nvPr>
            <p:ph idx="1"/>
          </p:nvPr>
        </p:nvSpPr>
        <p:spPr>
          <a:xfrm>
            <a:off x="827584" y="1594600"/>
            <a:ext cx="6711654" cy="4786728"/>
          </a:xfrm>
        </p:spPr>
        <p:txBody>
          <a:bodyPr>
            <a:normAutofit lnSpcReduction="10000"/>
          </a:bodyPr>
          <a:lstStyle/>
          <a:p>
            <a:pPr marL="0" indent="0">
              <a:buNone/>
            </a:pPr>
            <a:r>
              <a:rPr lang="en-IE" altLang="en-US" sz="2400" dirty="0" smtClean="0">
                <a:cs typeface="Arial" panose="020B0604020202020204" pitchFamily="34" charset="0"/>
              </a:rPr>
              <a:t>How </a:t>
            </a:r>
            <a:r>
              <a:rPr lang="en-IE" altLang="en-US" sz="2400" dirty="0" smtClean="0">
                <a:cs typeface="Arial" panose="020B0604020202020204" pitchFamily="34" charset="0"/>
              </a:rPr>
              <a:t>will </a:t>
            </a:r>
            <a:r>
              <a:rPr lang="en-IE" altLang="en-US" sz="2400" dirty="0">
                <a:cs typeface="Arial" panose="020B0604020202020204" pitchFamily="34" charset="0"/>
              </a:rPr>
              <a:t>you evaluate the system</a:t>
            </a:r>
            <a:r>
              <a:rPr lang="en-IE" altLang="en-US" sz="2400" dirty="0" smtClean="0">
                <a:cs typeface="Arial" panose="020B0604020202020204" pitchFamily="34" charset="0"/>
              </a:rPr>
              <a:t>?</a:t>
            </a:r>
          </a:p>
          <a:p>
            <a:pPr marL="0" indent="0">
              <a:buNone/>
            </a:pPr>
            <a:r>
              <a:rPr lang="en-IE" altLang="en-US" dirty="0" smtClean="0">
                <a:solidFill>
                  <a:schemeClr val="accent1"/>
                </a:solidFill>
                <a:cs typeface="Arial" panose="020B0604020202020204" pitchFamily="34" charset="0"/>
              </a:rPr>
              <a:t>Unit Testing </a:t>
            </a:r>
            <a:r>
              <a:rPr lang="en-IE" altLang="en-US" dirty="0" smtClean="0">
                <a:cs typeface="Arial" panose="020B0604020202020204" pitchFamily="34" charset="0"/>
              </a:rPr>
              <a:t>and </a:t>
            </a:r>
            <a:r>
              <a:rPr lang="en-IE" altLang="en-US" dirty="0" smtClean="0">
                <a:solidFill>
                  <a:schemeClr val="accent1"/>
                </a:solidFill>
                <a:cs typeface="Arial" panose="020B0604020202020204" pitchFamily="34" charset="0"/>
              </a:rPr>
              <a:t>User Testing </a:t>
            </a:r>
            <a:r>
              <a:rPr lang="en-IE" altLang="en-US" dirty="0" smtClean="0">
                <a:cs typeface="Arial" panose="020B0604020202020204" pitchFamily="34" charset="0"/>
              </a:rPr>
              <a:t>and</a:t>
            </a:r>
            <a:r>
              <a:rPr lang="en-IE" altLang="en-US" dirty="0" smtClean="0">
                <a:solidFill>
                  <a:schemeClr val="accent1"/>
                </a:solidFill>
                <a:cs typeface="Arial" panose="020B0604020202020204" pitchFamily="34" charset="0"/>
              </a:rPr>
              <a:t> Heuristic Evaluation </a:t>
            </a:r>
            <a:r>
              <a:rPr lang="en-IE" altLang="en-US" dirty="0" smtClean="0">
                <a:cs typeface="Arial" panose="020B0604020202020204" pitchFamily="34" charset="0"/>
              </a:rPr>
              <a:t>is incorporated in the project for evaluation.</a:t>
            </a:r>
          </a:p>
          <a:p>
            <a:pPr marL="0" indent="0">
              <a:buNone/>
            </a:pPr>
            <a:endParaRPr lang="en-IE" altLang="en-US" dirty="0">
              <a:cs typeface="Arial" panose="020B0604020202020204" pitchFamily="34" charset="0"/>
            </a:endParaRPr>
          </a:p>
          <a:p>
            <a:pPr marL="0" indent="0">
              <a:buNone/>
            </a:pPr>
            <a:r>
              <a:rPr lang="en-IE" altLang="en-US" dirty="0" smtClean="0">
                <a:solidFill>
                  <a:schemeClr val="accent3"/>
                </a:solidFill>
                <a:cs typeface="Arial" panose="020B0604020202020204" pitchFamily="34" charset="0"/>
              </a:rPr>
              <a:t>What is Unit Testing ? </a:t>
            </a:r>
          </a:p>
          <a:p>
            <a:pPr marL="0" indent="0">
              <a:buNone/>
            </a:pPr>
            <a:r>
              <a:rPr lang="en-IE" altLang="en-US" dirty="0" smtClean="0">
                <a:cs typeface="Arial" panose="020B0604020202020204" pitchFamily="34" charset="0"/>
              </a:rPr>
              <a:t>Unit Testing is a testing by which individual units of code are tested to determine whether they fit for use.</a:t>
            </a:r>
            <a:endParaRPr lang="en-IE" altLang="en-US" dirty="0">
              <a:cs typeface="Arial" panose="020B0604020202020204" pitchFamily="34" charset="0"/>
            </a:endParaRPr>
          </a:p>
          <a:p>
            <a:pPr marL="0" indent="0">
              <a:buNone/>
            </a:pPr>
            <a:r>
              <a:rPr lang="en-IE" altLang="en-US" dirty="0" smtClean="0">
                <a:solidFill>
                  <a:srgbClr val="00B0F0"/>
                </a:solidFill>
                <a:cs typeface="Arial" panose="020B0604020202020204" pitchFamily="34" charset="0"/>
              </a:rPr>
              <a:t>What is User Testing ? </a:t>
            </a:r>
          </a:p>
          <a:p>
            <a:pPr marL="0" indent="0">
              <a:buNone/>
            </a:pPr>
            <a:r>
              <a:rPr lang="en-IE" dirty="0"/>
              <a:t>User testing is the most effective way to discover any barriers that users will </a:t>
            </a:r>
            <a:r>
              <a:rPr lang="en-IE" dirty="0" smtClean="0"/>
              <a:t>face.</a:t>
            </a:r>
          </a:p>
          <a:p>
            <a:pPr marL="0" indent="0">
              <a:buNone/>
            </a:pPr>
            <a:r>
              <a:rPr lang="en-IE" altLang="en-US" dirty="0" smtClean="0">
                <a:solidFill>
                  <a:srgbClr val="00B050"/>
                </a:solidFill>
                <a:cs typeface="Arial" panose="020B0604020202020204" pitchFamily="34" charset="0"/>
              </a:rPr>
              <a:t>What is Heuristic Evaluation ?</a:t>
            </a:r>
          </a:p>
          <a:p>
            <a:pPr marL="0" indent="0">
              <a:buNone/>
            </a:pPr>
            <a:r>
              <a:rPr lang="en-IE" altLang="en-US" dirty="0" smtClean="0">
                <a:cs typeface="Arial" panose="020B0604020202020204" pitchFamily="34" charset="0"/>
              </a:rPr>
              <a:t>Usability inspection method for computer software.</a:t>
            </a:r>
            <a:endParaRPr lang="en-IE" altLang="en-US" dirty="0">
              <a:cs typeface="Arial" panose="020B0604020202020204" pitchFamily="34" charset="0"/>
            </a:endParaRPr>
          </a:p>
        </p:txBody>
      </p:sp>
    </p:spTree>
    <p:extLst>
      <p:ext uri="{BB962C8B-B14F-4D97-AF65-F5344CB8AC3E}">
        <p14:creationId xmlns:p14="http://schemas.microsoft.com/office/powerpoint/2010/main" val="3929260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39919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 (Survey)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9897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Evaluation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65597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a:t>Demonstration</a:t>
            </a:r>
            <a:endParaRPr lang="en-US" altLang="en-US" dirty="0"/>
          </a:p>
        </p:txBody>
      </p:sp>
      <p:sp>
        <p:nvSpPr>
          <p:cNvPr id="10243" name="Rectangle 3"/>
          <p:cNvSpPr>
            <a:spLocks noGrp="1" noChangeArrowheads="1"/>
          </p:cNvSpPr>
          <p:nvPr>
            <p:ph idx="1"/>
          </p:nvPr>
        </p:nvSpPr>
        <p:spPr>
          <a:xfrm>
            <a:off x="1023305" y="1594600"/>
            <a:ext cx="6777317" cy="3339733"/>
          </a:xfrm>
        </p:spPr>
        <p:txBody>
          <a:bodyPr/>
          <a:lstStyle/>
          <a:p>
            <a:r>
              <a:rPr lang="en-IE" altLang="en-US" dirty="0" smtClean="0">
                <a:latin typeface="Arial" panose="020B0604020202020204" pitchFamily="34" charset="0"/>
                <a:cs typeface="Arial" panose="020B0604020202020204" pitchFamily="34" charset="0"/>
              </a:rPr>
              <a:t>GUI </a:t>
            </a:r>
            <a:r>
              <a:rPr lang="en-IE" altLang="en-US" dirty="0">
                <a:latin typeface="Arial" panose="020B0604020202020204" pitchFamily="34" charset="0"/>
                <a:cs typeface="Arial" panose="020B0604020202020204" pitchFamily="34" charset="0"/>
              </a:rPr>
              <a:t>(Screen Shots</a:t>
            </a:r>
            <a:r>
              <a:rPr lang="en-IE" altLang="en-US" dirty="0" smtClean="0">
                <a:latin typeface="Arial" panose="020B0604020202020204" pitchFamily="34" charset="0"/>
                <a:cs typeface="Arial" panose="020B0604020202020204" pitchFamily="34" charset="0"/>
              </a:rPr>
              <a:t>)</a:t>
            </a:r>
          </a:p>
          <a:p>
            <a:pPr marL="0" indent="0">
              <a:buNone/>
            </a:pPr>
            <a:endParaRPr lang="en-IE" altLang="en-US" dirty="0" smtClean="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97767"/>
            <a:ext cx="2500364" cy="460223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070" y="2096280"/>
            <a:ext cx="2512539" cy="4603720"/>
          </a:xfrm>
          <a:prstGeom prst="rect">
            <a:avLst/>
          </a:prstGeom>
        </p:spPr>
      </p:pic>
      <p:sp>
        <p:nvSpPr>
          <p:cNvPr id="4" name="TextBox 3"/>
          <p:cNvSpPr txBox="1"/>
          <p:nvPr/>
        </p:nvSpPr>
        <p:spPr>
          <a:xfrm>
            <a:off x="180526" y="3259367"/>
            <a:ext cx="1143262" cy="646331"/>
          </a:xfrm>
          <a:prstGeom prst="rect">
            <a:avLst/>
          </a:prstGeom>
          <a:noFill/>
        </p:spPr>
        <p:txBody>
          <a:bodyPr wrap="none" rtlCol="0">
            <a:spAutoFit/>
          </a:bodyPr>
          <a:lstStyle/>
          <a:p>
            <a:r>
              <a:rPr lang="en-US" dirty="0" smtClean="0"/>
              <a:t>List of</a:t>
            </a:r>
          </a:p>
          <a:p>
            <a:r>
              <a:rPr lang="en-US" dirty="0" smtClean="0"/>
              <a:t>Buildings</a:t>
            </a:r>
            <a:endParaRPr lang="en-US" dirty="0"/>
          </a:p>
        </p:txBody>
      </p:sp>
      <p:sp>
        <p:nvSpPr>
          <p:cNvPr id="5" name="TextBox 4"/>
          <p:cNvSpPr txBox="1"/>
          <p:nvPr/>
        </p:nvSpPr>
        <p:spPr>
          <a:xfrm>
            <a:off x="4433449" y="3259367"/>
            <a:ext cx="1119217" cy="923330"/>
          </a:xfrm>
          <a:prstGeom prst="rect">
            <a:avLst/>
          </a:prstGeom>
          <a:noFill/>
        </p:spPr>
        <p:txBody>
          <a:bodyPr wrap="none" rtlCol="0">
            <a:spAutoFit/>
          </a:bodyPr>
          <a:lstStyle/>
          <a:p>
            <a:r>
              <a:rPr lang="en-US" dirty="0" smtClean="0"/>
              <a:t>List of </a:t>
            </a:r>
          </a:p>
          <a:p>
            <a:r>
              <a:rPr lang="en-US" dirty="0" smtClean="0"/>
              <a:t>Meeting</a:t>
            </a:r>
          </a:p>
          <a:p>
            <a:r>
              <a:rPr lang="en-US" dirty="0" smtClean="0"/>
              <a:t>Rooms</a:t>
            </a:r>
            <a:endParaRPr lang="en-US" dirty="0"/>
          </a:p>
        </p:txBody>
      </p:sp>
    </p:spTree>
    <p:extLst>
      <p:ext uri="{BB962C8B-B14F-4D97-AF65-F5344CB8AC3E}">
        <p14:creationId xmlns:p14="http://schemas.microsoft.com/office/powerpoint/2010/main" val="33509456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85184" y="548680"/>
            <a:ext cx="4014240" cy="738664"/>
          </a:xfrm>
          <a:prstGeom prst="rect">
            <a:avLst/>
          </a:prstGeom>
        </p:spPr>
        <p:txBody>
          <a:bodyPr wrap="none">
            <a:spAutoFit/>
          </a:bodyPr>
          <a:lstStyle/>
          <a:p>
            <a:r>
              <a:rPr lang="en-IE" altLang="en-US" sz="4200" dirty="0" smtClean="0"/>
              <a:t>Demonstration</a:t>
            </a:r>
            <a:endParaRPr lang="en-US" sz="4200" dirty="0"/>
          </a:p>
        </p:txBody>
      </p:sp>
      <p:sp>
        <p:nvSpPr>
          <p:cNvPr id="2" name="TextBox 1"/>
          <p:cNvSpPr txBox="1"/>
          <p:nvPr/>
        </p:nvSpPr>
        <p:spPr>
          <a:xfrm>
            <a:off x="1091367" y="3284984"/>
            <a:ext cx="5251759" cy="369332"/>
          </a:xfrm>
          <a:prstGeom prst="rect">
            <a:avLst/>
          </a:prstGeom>
          <a:noFill/>
        </p:spPr>
        <p:txBody>
          <a:bodyPr wrap="none" rtlCol="0">
            <a:spAutoFit/>
          </a:bodyPr>
          <a:lstStyle/>
          <a:p>
            <a:r>
              <a:rPr lang="en-US" smtClean="0"/>
              <a:t>DEMO OF THE APPLICATION ON REAL DEVICE.</a:t>
            </a:r>
            <a:endParaRPr lang="en-US"/>
          </a:p>
        </p:txBody>
      </p:sp>
    </p:spTree>
    <p:extLst>
      <p:ext uri="{BB962C8B-B14F-4D97-AF65-F5344CB8AC3E}">
        <p14:creationId xmlns:p14="http://schemas.microsoft.com/office/powerpoint/2010/main" val="18710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908720"/>
            <a:ext cx="7024744" cy="685880"/>
          </a:xfrm>
        </p:spPr>
        <p:txBody>
          <a:bodyPr>
            <a:normAutofit fontScale="90000"/>
          </a:bodyPr>
          <a:lstStyle/>
          <a:p>
            <a:r>
              <a:rPr lang="en-IE" altLang="en-US" dirty="0" smtClean="0"/>
              <a:t>Project Goals</a:t>
            </a:r>
            <a:endParaRPr lang="en-US" altLang="en-US" dirty="0"/>
          </a:p>
        </p:txBody>
      </p:sp>
      <p:sp>
        <p:nvSpPr>
          <p:cNvPr id="17411" name="Rectangle 3"/>
          <p:cNvSpPr>
            <a:spLocks noGrp="1" noChangeArrowheads="1"/>
          </p:cNvSpPr>
          <p:nvPr>
            <p:ph idx="1"/>
          </p:nvPr>
        </p:nvSpPr>
        <p:spPr>
          <a:xfrm>
            <a:off x="3419872" y="2204864"/>
            <a:ext cx="5472608" cy="3508977"/>
          </a:xfrm>
        </p:spPr>
        <p:txBody>
          <a:bodyPr>
            <a:normAutofit/>
          </a:bodyPr>
          <a:lstStyle/>
          <a:p>
            <a:r>
              <a:rPr lang="en-IE" altLang="en-US" sz="2400" dirty="0" smtClean="0">
                <a:cs typeface="Arial" panose="020B0604020202020204" pitchFamily="34" charset="0"/>
              </a:rPr>
              <a:t>Build easy and user friendly GUI.</a:t>
            </a:r>
            <a:endParaRPr lang="en-US" altLang="en-US" sz="2400" dirty="0"/>
          </a:p>
          <a:p>
            <a:r>
              <a:rPr lang="en-US" altLang="en-US" sz="2400" dirty="0" smtClean="0">
                <a:cs typeface="Arial" panose="020B0604020202020204" pitchFamily="34" charset="0"/>
              </a:rPr>
              <a:t>Build easy to use features and functionality.</a:t>
            </a:r>
          </a:p>
          <a:p>
            <a:r>
              <a:rPr lang="en-US" altLang="en-US" sz="2400" dirty="0" smtClean="0">
                <a:cs typeface="Arial" panose="020B0604020202020204" pitchFamily="34" charset="0"/>
              </a:rPr>
              <a:t>Minimal learning curve to start using the application to its fullest.</a:t>
            </a:r>
          </a:p>
          <a:p>
            <a:r>
              <a:rPr lang="en-US" altLang="en-US" sz="2400" dirty="0" smtClean="0">
                <a:cs typeface="Arial" panose="020B0604020202020204" pitchFamily="34" charset="0"/>
              </a:rPr>
              <a:t>Expand internationally.</a:t>
            </a:r>
          </a:p>
          <a:p>
            <a:r>
              <a:rPr lang="en-US" altLang="en-US" sz="2400" dirty="0" smtClean="0">
                <a:cs typeface="Arial" panose="020B0604020202020204" pitchFamily="34" charset="0"/>
              </a:rPr>
              <a:t>Happy users and Customer.</a:t>
            </a:r>
            <a:endParaRPr lang="en-US" altLang="en-US" sz="2400" dirty="0" smtClean="0">
              <a:cs typeface="Arial" panose="020B0604020202020204" pitchFamily="34" charset="0"/>
            </a:endParaRPr>
          </a:p>
          <a:p>
            <a:endParaRPr lang="en-IE" altLang="en-US" dirty="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2310420" cy="2310420"/>
          </a:xfrm>
          <a:prstGeom prst="rect">
            <a:avLst/>
          </a:prstGeom>
        </p:spPr>
      </p:pic>
    </p:spTree>
    <p:extLst>
      <p:ext uri="{BB962C8B-B14F-4D97-AF65-F5344CB8AC3E}">
        <p14:creationId xmlns:p14="http://schemas.microsoft.com/office/powerpoint/2010/main" val="9274097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99592" y="836712"/>
            <a:ext cx="7024744" cy="757888"/>
          </a:xfrm>
        </p:spPr>
        <p:txBody>
          <a:bodyPr/>
          <a:lstStyle/>
          <a:p>
            <a:r>
              <a:rPr lang="en-IE" altLang="en-US" dirty="0" smtClean="0"/>
              <a:t>Discussion</a:t>
            </a:r>
            <a:endParaRPr lang="en-US" altLang="en-US" dirty="0"/>
          </a:p>
        </p:txBody>
      </p:sp>
      <p:sp>
        <p:nvSpPr>
          <p:cNvPr id="10243" name="Rectangle 3"/>
          <p:cNvSpPr>
            <a:spLocks noGrp="1" noChangeArrowheads="1"/>
          </p:cNvSpPr>
          <p:nvPr>
            <p:ph idx="1"/>
          </p:nvPr>
        </p:nvSpPr>
        <p:spPr>
          <a:xfrm>
            <a:off x="930749" y="1916832"/>
            <a:ext cx="7272808" cy="3744415"/>
          </a:xfrm>
        </p:spPr>
        <p:txBody>
          <a:bodyPr>
            <a:normAutofit fontScale="40000" lnSpcReduction="20000"/>
          </a:bodyPr>
          <a:lstStyle/>
          <a:p>
            <a:endParaRPr lang="en-IE" altLang="en-US" sz="6000" dirty="0" smtClean="0"/>
          </a:p>
          <a:p>
            <a:r>
              <a:rPr lang="en-IE" altLang="en-US" sz="6000" dirty="0" smtClean="0">
                <a:cs typeface="Arial" panose="020B0604020202020204" pitchFamily="34" charset="0"/>
              </a:rPr>
              <a:t>General </a:t>
            </a:r>
            <a:r>
              <a:rPr lang="en-IE" altLang="en-US" sz="6000" dirty="0" smtClean="0">
                <a:cs typeface="Arial" panose="020B0604020202020204" pitchFamily="34" charset="0"/>
              </a:rPr>
              <a:t>Discussion</a:t>
            </a:r>
          </a:p>
          <a:p>
            <a:endParaRPr lang="en-IE" altLang="en-US" sz="6000" dirty="0">
              <a:cs typeface="Arial" panose="020B0604020202020204" pitchFamily="34" charset="0"/>
            </a:endParaRPr>
          </a:p>
          <a:p>
            <a:endParaRPr lang="en-IE" altLang="en-US" sz="6000" dirty="0" smtClean="0">
              <a:cs typeface="Arial" panose="020B0604020202020204" pitchFamily="34" charset="0"/>
            </a:endParaRPr>
          </a:p>
          <a:p>
            <a:r>
              <a:rPr lang="en-IE" altLang="en-US" sz="6000" dirty="0" smtClean="0">
                <a:cs typeface="Arial" panose="020B0604020202020204" pitchFamily="34" charset="0"/>
              </a:rPr>
              <a:t>Questions</a:t>
            </a:r>
            <a:endParaRPr lang="en-IE" altLang="en-US" sz="6000" dirty="0" smtClean="0">
              <a:cs typeface="Arial" panose="020B0604020202020204" pitchFamily="34" charset="0"/>
            </a:endParaRPr>
          </a:p>
          <a:p>
            <a:endParaRPr lang="en-IE" altLang="en-US" sz="6000" dirty="0">
              <a:cs typeface="Arial" panose="020B0604020202020204" pitchFamily="34" charset="0"/>
            </a:endParaRPr>
          </a:p>
          <a:p>
            <a:endParaRPr lang="en-IE" altLang="en-US" sz="6000" dirty="0" smtClean="0">
              <a:cs typeface="Arial" panose="020B0604020202020204" pitchFamily="34" charset="0"/>
            </a:endParaRPr>
          </a:p>
          <a:p>
            <a:r>
              <a:rPr lang="en-IE" altLang="en-US" sz="6000" dirty="0" smtClean="0">
                <a:cs typeface="Arial" panose="020B0604020202020204" pitchFamily="34" charset="0"/>
              </a:rPr>
              <a:t>Feedback</a:t>
            </a:r>
          </a:p>
          <a:p>
            <a:endParaRPr lang="en-IE"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3984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2204864"/>
            <a:ext cx="7055380" cy="1400530"/>
          </a:xfrm>
        </p:spPr>
        <p:txBody>
          <a:bodyPr/>
          <a:lstStyle/>
          <a:p>
            <a:r>
              <a:rPr lang="en-US" sz="6000" dirty="0" smtClean="0"/>
              <a:t>The End</a:t>
            </a:r>
            <a:endParaRPr lang="en-US" sz="6000" dirty="0"/>
          </a:p>
        </p:txBody>
      </p:sp>
      <p:sp>
        <p:nvSpPr>
          <p:cNvPr id="3" name="Content Placeholder 2"/>
          <p:cNvSpPr>
            <a:spLocks noGrp="1"/>
          </p:cNvSpPr>
          <p:nvPr>
            <p:ph idx="1"/>
          </p:nvPr>
        </p:nvSpPr>
        <p:spPr>
          <a:xfrm>
            <a:off x="683568" y="1507653"/>
            <a:ext cx="6711654" cy="4195481"/>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4800" dirty="0" smtClean="0"/>
              <a:t>Thanks </a:t>
            </a:r>
            <a:endParaRPr lang="en-US" sz="4800" dirty="0"/>
          </a:p>
        </p:txBody>
      </p:sp>
    </p:spTree>
    <p:extLst>
      <p:ext uri="{BB962C8B-B14F-4D97-AF65-F5344CB8AC3E}">
        <p14:creationId xmlns:p14="http://schemas.microsoft.com/office/powerpoint/2010/main" val="939969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Users </a:t>
            </a:r>
            <a:endParaRPr lang="en-US" dirty="0"/>
          </a:p>
        </p:txBody>
      </p:sp>
      <p:sp>
        <p:nvSpPr>
          <p:cNvPr id="3" name="Content Placeholder 2"/>
          <p:cNvSpPr>
            <a:spLocks noGrp="1"/>
          </p:cNvSpPr>
          <p:nvPr>
            <p:ph idx="1"/>
          </p:nvPr>
        </p:nvSpPr>
        <p:spPr>
          <a:xfrm>
            <a:off x="704385" y="2060848"/>
            <a:ext cx="6711654" cy="4195481"/>
          </a:xfrm>
        </p:spPr>
        <p:txBody>
          <a:bodyPr>
            <a:normAutofit/>
          </a:bodyPr>
          <a:lstStyle/>
          <a:p>
            <a:r>
              <a:rPr lang="en-US" sz="2800" dirty="0" smtClean="0"/>
              <a:t>Corporate companies and their employees.</a:t>
            </a:r>
          </a:p>
          <a:p>
            <a:r>
              <a:rPr lang="en-US" sz="2800" dirty="0" smtClean="0"/>
              <a:t>Schools, Colleges and Universities </a:t>
            </a:r>
          </a:p>
          <a:p>
            <a:r>
              <a:rPr lang="en-US" sz="2800" dirty="0" smtClean="0"/>
              <a:t>Teachers and Students</a:t>
            </a:r>
          </a:p>
          <a:p>
            <a:r>
              <a:rPr lang="en-US" sz="2800" dirty="0" smtClean="0"/>
              <a:t>Facilities department</a:t>
            </a:r>
          </a:p>
          <a:p>
            <a:r>
              <a:rPr lang="en-US" sz="2800" dirty="0" smtClean="0"/>
              <a:t>IT department</a:t>
            </a:r>
            <a:endParaRPr lang="en-US" sz="2800" dirty="0"/>
          </a:p>
        </p:txBody>
      </p:sp>
      <p:sp>
        <p:nvSpPr>
          <p:cNvPr id="5" name="TextBox 4"/>
          <p:cNvSpPr txBox="1"/>
          <p:nvPr/>
        </p:nvSpPr>
        <p:spPr>
          <a:xfrm>
            <a:off x="478782" y="1268760"/>
            <a:ext cx="3581430" cy="400110"/>
          </a:xfrm>
          <a:prstGeom prst="rect">
            <a:avLst/>
          </a:prstGeom>
          <a:noFill/>
        </p:spPr>
        <p:txBody>
          <a:bodyPr wrap="none" rtlCol="0">
            <a:spAutoFit/>
          </a:bodyPr>
          <a:lstStyle/>
          <a:p>
            <a:r>
              <a:rPr lang="en-US" sz="2000" dirty="0" smtClean="0"/>
              <a:t>Who can use this product ?</a:t>
            </a:r>
            <a:endParaRPr lang="en-US" sz="2000" dirty="0"/>
          </a:p>
        </p:txBody>
      </p:sp>
    </p:spTree>
    <p:extLst>
      <p:ext uri="{BB962C8B-B14F-4D97-AF65-F5344CB8AC3E}">
        <p14:creationId xmlns:p14="http://schemas.microsoft.com/office/powerpoint/2010/main" val="1976136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96" y="219933"/>
            <a:ext cx="7055380" cy="1400530"/>
          </a:xfrm>
        </p:spPr>
        <p:txBody>
          <a:bodyPr/>
          <a:lstStyle/>
          <a:p>
            <a:r>
              <a:rPr lang="en-US" dirty="0" smtClean="0"/>
              <a:t>List of </a:t>
            </a:r>
            <a:r>
              <a:rPr lang="en-US" dirty="0" smtClean="0"/>
              <a:t>Features</a:t>
            </a:r>
            <a:br>
              <a:rPr lang="en-US" dirty="0" smtClean="0"/>
            </a:br>
            <a:r>
              <a:rPr lang="en-US" dirty="0" smtClean="0"/>
              <a:t>Users </a:t>
            </a:r>
            <a:r>
              <a:rPr lang="en-US" smtClean="0"/>
              <a:t>can benefit from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83" y="1833777"/>
            <a:ext cx="1361139" cy="1361139"/>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946" y="1833777"/>
            <a:ext cx="1361139" cy="136113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040" y="1651602"/>
            <a:ext cx="1537484" cy="153748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131" y="2220135"/>
            <a:ext cx="650749" cy="65074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906" y="4260109"/>
            <a:ext cx="1522910" cy="152291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9988" y="4334468"/>
            <a:ext cx="1385097" cy="1374191"/>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2801" y="4208385"/>
            <a:ext cx="1665183" cy="1695649"/>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2876" y="4394261"/>
            <a:ext cx="1388758" cy="1388758"/>
          </a:xfrm>
          <a:prstGeom prst="rect">
            <a:avLst/>
          </a:prstGeom>
        </p:spPr>
      </p:pic>
      <p:sp>
        <p:nvSpPr>
          <p:cNvPr id="15" name="TextBox 14"/>
          <p:cNvSpPr txBox="1"/>
          <p:nvPr/>
        </p:nvSpPr>
        <p:spPr>
          <a:xfrm>
            <a:off x="787006" y="3446980"/>
            <a:ext cx="1079142" cy="369332"/>
          </a:xfrm>
          <a:prstGeom prst="rect">
            <a:avLst/>
          </a:prstGeom>
          <a:noFill/>
        </p:spPr>
        <p:txBody>
          <a:bodyPr wrap="none" rtlCol="0">
            <a:spAutoFit/>
          </a:bodyPr>
          <a:lstStyle/>
          <a:p>
            <a:r>
              <a:rPr lang="en-US" dirty="0" smtClean="0"/>
              <a:t>SEARCH</a:t>
            </a:r>
            <a:endParaRPr lang="en-US" dirty="0"/>
          </a:p>
        </p:txBody>
      </p:sp>
      <p:sp>
        <p:nvSpPr>
          <p:cNvPr id="16" name="TextBox 15"/>
          <p:cNvSpPr txBox="1"/>
          <p:nvPr/>
        </p:nvSpPr>
        <p:spPr>
          <a:xfrm>
            <a:off x="2863318" y="3443071"/>
            <a:ext cx="1709122" cy="369332"/>
          </a:xfrm>
          <a:prstGeom prst="rect">
            <a:avLst/>
          </a:prstGeom>
          <a:noFill/>
        </p:spPr>
        <p:txBody>
          <a:bodyPr wrap="none" rtlCol="0">
            <a:spAutoFit/>
          </a:bodyPr>
          <a:lstStyle/>
          <a:p>
            <a:r>
              <a:rPr lang="en-US" dirty="0" smtClean="0"/>
              <a:t>LIST AND FIND</a:t>
            </a:r>
            <a:endParaRPr lang="en-US" dirty="0"/>
          </a:p>
        </p:txBody>
      </p:sp>
      <p:sp>
        <p:nvSpPr>
          <p:cNvPr id="17" name="TextBox 16"/>
          <p:cNvSpPr txBox="1"/>
          <p:nvPr/>
        </p:nvSpPr>
        <p:spPr>
          <a:xfrm>
            <a:off x="4949600" y="3386972"/>
            <a:ext cx="2098651" cy="646331"/>
          </a:xfrm>
          <a:prstGeom prst="rect">
            <a:avLst/>
          </a:prstGeom>
          <a:noFill/>
        </p:spPr>
        <p:txBody>
          <a:bodyPr wrap="none" rtlCol="0">
            <a:spAutoFit/>
          </a:bodyPr>
          <a:lstStyle/>
          <a:p>
            <a:r>
              <a:rPr lang="en-US" dirty="0" smtClean="0"/>
              <a:t>MAP AND ROOM</a:t>
            </a:r>
          </a:p>
          <a:p>
            <a:r>
              <a:rPr lang="en-US" dirty="0" smtClean="0"/>
              <a:t>       DETAILS</a:t>
            </a:r>
            <a:endParaRPr lang="en-US" dirty="0"/>
          </a:p>
        </p:txBody>
      </p:sp>
      <p:sp>
        <p:nvSpPr>
          <p:cNvPr id="19" name="TextBox 18"/>
          <p:cNvSpPr txBox="1"/>
          <p:nvPr/>
        </p:nvSpPr>
        <p:spPr>
          <a:xfrm>
            <a:off x="802581" y="6021288"/>
            <a:ext cx="1172116" cy="369332"/>
          </a:xfrm>
          <a:prstGeom prst="rect">
            <a:avLst/>
          </a:prstGeom>
          <a:noFill/>
        </p:spPr>
        <p:txBody>
          <a:bodyPr wrap="none" rtlCol="0">
            <a:spAutoFit/>
          </a:bodyPr>
          <a:lstStyle/>
          <a:p>
            <a:r>
              <a:rPr lang="en-US" dirty="0" smtClean="0"/>
              <a:t>GALLERY</a:t>
            </a:r>
            <a:endParaRPr lang="en-US" dirty="0"/>
          </a:p>
        </p:txBody>
      </p:sp>
      <p:sp>
        <p:nvSpPr>
          <p:cNvPr id="20" name="TextBox 19"/>
          <p:cNvSpPr txBox="1"/>
          <p:nvPr/>
        </p:nvSpPr>
        <p:spPr>
          <a:xfrm>
            <a:off x="2675301" y="6021288"/>
            <a:ext cx="1978427" cy="369332"/>
          </a:xfrm>
          <a:prstGeom prst="rect">
            <a:avLst/>
          </a:prstGeom>
          <a:noFill/>
        </p:spPr>
        <p:txBody>
          <a:bodyPr wrap="none" rtlCol="0">
            <a:spAutoFit/>
          </a:bodyPr>
          <a:lstStyle/>
          <a:p>
            <a:r>
              <a:rPr lang="en-US" dirty="0" smtClean="0"/>
              <a:t>PHOTO UPLOAD</a:t>
            </a:r>
            <a:endParaRPr lang="en-US" dirty="0"/>
          </a:p>
        </p:txBody>
      </p:sp>
      <p:sp>
        <p:nvSpPr>
          <p:cNvPr id="21" name="TextBox 20"/>
          <p:cNvSpPr txBox="1"/>
          <p:nvPr/>
        </p:nvSpPr>
        <p:spPr>
          <a:xfrm>
            <a:off x="5002801" y="6015771"/>
            <a:ext cx="1670650" cy="369332"/>
          </a:xfrm>
          <a:prstGeom prst="rect">
            <a:avLst/>
          </a:prstGeom>
          <a:noFill/>
        </p:spPr>
        <p:txBody>
          <a:bodyPr wrap="none" rtlCol="0">
            <a:spAutoFit/>
          </a:bodyPr>
          <a:lstStyle/>
          <a:p>
            <a:r>
              <a:rPr lang="en-US" dirty="0" smtClean="0"/>
              <a:t>BOOK ROOM</a:t>
            </a:r>
            <a:endParaRPr lang="en-US" dirty="0"/>
          </a:p>
        </p:txBody>
      </p:sp>
      <p:sp>
        <p:nvSpPr>
          <p:cNvPr id="22" name="TextBox 21"/>
          <p:cNvSpPr txBox="1"/>
          <p:nvPr/>
        </p:nvSpPr>
        <p:spPr>
          <a:xfrm>
            <a:off x="6990543" y="6015771"/>
            <a:ext cx="1951175" cy="369332"/>
          </a:xfrm>
          <a:prstGeom prst="rect">
            <a:avLst/>
          </a:prstGeom>
          <a:noFill/>
        </p:spPr>
        <p:txBody>
          <a:bodyPr wrap="none" rtlCol="0">
            <a:spAutoFit/>
          </a:bodyPr>
          <a:lstStyle/>
          <a:p>
            <a:r>
              <a:rPr lang="en-US" dirty="0" smtClean="0"/>
              <a:t>    </a:t>
            </a:r>
            <a:r>
              <a:rPr lang="en-US" smtClean="0"/>
              <a:t>MY MEETINGS</a:t>
            </a:r>
            <a:endParaRPr lang="en-US" dirty="0"/>
          </a:p>
        </p:txBody>
      </p:sp>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26945" y="1651603"/>
            <a:ext cx="1543314" cy="1543314"/>
          </a:xfrm>
          <a:prstGeom prst="rect">
            <a:avLst/>
          </a:prstGeom>
        </p:spPr>
      </p:pic>
      <p:sp>
        <p:nvSpPr>
          <p:cNvPr id="24" name="TextBox 23"/>
          <p:cNvSpPr txBox="1"/>
          <p:nvPr/>
        </p:nvSpPr>
        <p:spPr>
          <a:xfrm>
            <a:off x="7442876" y="3443071"/>
            <a:ext cx="1122423" cy="369332"/>
          </a:xfrm>
          <a:prstGeom prst="rect">
            <a:avLst/>
          </a:prstGeom>
          <a:noFill/>
        </p:spPr>
        <p:txBody>
          <a:bodyPr wrap="none" rtlCol="0">
            <a:spAutoFit/>
          </a:bodyPr>
          <a:lstStyle/>
          <a:p>
            <a:r>
              <a:rPr lang="en-US" dirty="0" smtClean="0"/>
              <a:t>REVIEWS</a:t>
            </a:r>
            <a:endParaRPr lang="en-US" dirty="0"/>
          </a:p>
        </p:txBody>
      </p:sp>
    </p:spTree>
    <p:extLst>
      <p:ext uri="{BB962C8B-B14F-4D97-AF65-F5344CB8AC3E}">
        <p14:creationId xmlns:p14="http://schemas.microsoft.com/office/powerpoint/2010/main" val="4965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Competitors</a:t>
            </a:r>
          </a:p>
        </p:txBody>
      </p:sp>
      <p:sp>
        <p:nvSpPr>
          <p:cNvPr id="3" name="Content Placeholder 2"/>
          <p:cNvSpPr>
            <a:spLocks noGrp="1"/>
          </p:cNvSpPr>
          <p:nvPr>
            <p:ph idx="1"/>
          </p:nvPr>
        </p:nvSpPr>
        <p:spPr>
          <a:xfrm>
            <a:off x="816874" y="1556792"/>
            <a:ext cx="6711654" cy="4195481"/>
          </a:xfrm>
        </p:spPr>
        <p:txBody>
          <a:bodyPr/>
          <a:lstStyle/>
          <a:p>
            <a:r>
              <a:rPr lang="en-US" sz="2400" dirty="0" smtClean="0">
                <a:solidFill>
                  <a:schemeClr val="accent1"/>
                </a:solidFill>
              </a:rPr>
              <a:t>Room Finder </a:t>
            </a:r>
            <a:endParaRPr lang="en-IE" sz="2400" dirty="0"/>
          </a:p>
          <a:p>
            <a:pPr marL="0" indent="0">
              <a:buNone/>
            </a:pPr>
            <a:r>
              <a:rPr lang="en-US" dirty="0"/>
              <a:t>A</a:t>
            </a:r>
            <a:r>
              <a:rPr lang="en-US" dirty="0" smtClean="0"/>
              <a:t>llows to find and book rooms inside Outlook and Office 365.</a:t>
            </a:r>
          </a:p>
          <a:p>
            <a:pPr marL="0" indent="0">
              <a:buNone/>
            </a:pPr>
            <a:r>
              <a:rPr lang="en-US" dirty="0" smtClean="0">
                <a:solidFill>
                  <a:schemeClr val="accent2"/>
                </a:solidFill>
              </a:rPr>
              <a:t>Drawbacks: </a:t>
            </a:r>
            <a:r>
              <a:rPr lang="en-US" dirty="0" smtClean="0"/>
              <a:t>Limited to outlook / </a:t>
            </a:r>
            <a:r>
              <a:rPr lang="en-US" dirty="0" err="1" smtClean="0"/>
              <a:t>microsoft</a:t>
            </a:r>
            <a:r>
              <a:rPr lang="en-US" dirty="0" smtClean="0"/>
              <a:t> products, plugin and not an independent application.</a:t>
            </a:r>
          </a:p>
          <a:p>
            <a:pPr marL="0" indent="0">
              <a:buNone/>
            </a:pPr>
            <a:endParaRPr lang="en-US" dirty="0"/>
          </a:p>
          <a:p>
            <a:r>
              <a:rPr lang="en-US" sz="2400" dirty="0" err="1" smtClean="0">
                <a:solidFill>
                  <a:schemeClr val="accent1"/>
                </a:solidFill>
              </a:rPr>
              <a:t>Skedda</a:t>
            </a:r>
            <a:endParaRPr lang="en-US" dirty="0" smtClean="0"/>
          </a:p>
          <a:p>
            <a:pPr marL="0" indent="0">
              <a:buNone/>
            </a:pPr>
            <a:r>
              <a:rPr lang="en-US" dirty="0" smtClean="0"/>
              <a:t>Online booking and scheduling for meeting rooms.</a:t>
            </a:r>
          </a:p>
          <a:p>
            <a:pPr marL="0" indent="0">
              <a:buNone/>
            </a:pPr>
            <a:r>
              <a:rPr lang="en-US" dirty="0" smtClean="0">
                <a:solidFill>
                  <a:schemeClr val="accent2"/>
                </a:solidFill>
              </a:rPr>
              <a:t>Drawbacks:</a:t>
            </a:r>
            <a:r>
              <a:rPr lang="en-US" dirty="0">
                <a:solidFill>
                  <a:schemeClr val="accent2"/>
                </a:solidFill>
              </a:rPr>
              <a:t> </a:t>
            </a:r>
            <a:r>
              <a:rPr lang="en-US" dirty="0" smtClean="0"/>
              <a:t>Only available to publically available places and only web based.</a:t>
            </a:r>
          </a:p>
        </p:txBody>
      </p:sp>
    </p:spTree>
    <p:extLst>
      <p:ext uri="{BB962C8B-B14F-4D97-AF65-F5344CB8AC3E}">
        <p14:creationId xmlns:p14="http://schemas.microsoft.com/office/powerpoint/2010/main" val="878220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7578" y="322216"/>
            <a:ext cx="7024744" cy="685880"/>
          </a:xfrm>
        </p:spPr>
        <p:txBody>
          <a:bodyPr>
            <a:normAutofit fontScale="90000"/>
          </a:bodyPr>
          <a:lstStyle/>
          <a:p>
            <a:r>
              <a:rPr lang="en-IE" altLang="en-US" dirty="0" smtClean="0"/>
              <a:t>System </a:t>
            </a:r>
            <a:r>
              <a:rPr lang="en-IE" altLang="en-US" dirty="0" smtClean="0">
                <a:solidFill>
                  <a:schemeClr val="accent1"/>
                </a:solidFill>
              </a:rPr>
              <a:t>(iOS Application)</a:t>
            </a:r>
            <a:endParaRPr lang="en-US" altLang="en-US" dirty="0">
              <a:solidFill>
                <a:schemeClr val="accent1"/>
              </a:solidFill>
            </a:endParaRPr>
          </a:p>
        </p:txBody>
      </p:sp>
      <p:sp>
        <p:nvSpPr>
          <p:cNvPr id="7171" name="Rectangle 3"/>
          <p:cNvSpPr>
            <a:spLocks noGrp="1" noChangeArrowheads="1"/>
          </p:cNvSpPr>
          <p:nvPr>
            <p:ph idx="1"/>
          </p:nvPr>
        </p:nvSpPr>
        <p:spPr>
          <a:xfrm>
            <a:off x="877578" y="1011527"/>
            <a:ext cx="6777317" cy="4176464"/>
          </a:xfrm>
        </p:spPr>
        <p:txBody>
          <a:bodyPr/>
          <a:lstStyle/>
          <a:p>
            <a:pPr marL="0" indent="0">
              <a:buNone/>
            </a:pPr>
            <a:r>
              <a:rPr lang="en-IE" altLang="en-US" sz="2400" dirty="0" smtClean="0">
                <a:latin typeface="+mn-lt"/>
                <a:cs typeface="Arial" panose="020B0604020202020204" pitchFamily="34" charset="0"/>
              </a:rPr>
              <a:t>What are the technologies used ?</a:t>
            </a:r>
          </a:p>
          <a:p>
            <a:pPr marL="0" indent="0">
              <a:buNone/>
            </a:pPr>
            <a:r>
              <a:rPr lang="en-IE" altLang="en-US" dirty="0" smtClean="0">
                <a:solidFill>
                  <a:schemeClr val="accent1"/>
                </a:solidFill>
                <a:latin typeface="+mn-lt"/>
                <a:cs typeface="Arial" panose="020B0604020202020204" pitchFamily="34" charset="0"/>
              </a:rPr>
              <a:t>Front-end </a:t>
            </a:r>
            <a:r>
              <a:rPr lang="en-IE" altLang="en-US" dirty="0">
                <a:latin typeface="+mn-lt"/>
                <a:cs typeface="Arial" panose="020B0604020202020204" pitchFamily="34" charset="0"/>
              </a:rPr>
              <a:t>:</a:t>
            </a:r>
            <a:r>
              <a:rPr lang="en-IE" altLang="en-US" dirty="0" smtClean="0">
                <a:latin typeface="+mn-lt"/>
                <a:cs typeface="Arial" panose="020B0604020202020204" pitchFamily="34" charset="0"/>
              </a:rPr>
              <a:t> </a:t>
            </a:r>
            <a:r>
              <a:rPr lang="en-IE" altLang="en-US" dirty="0" smtClean="0">
                <a:latin typeface="+mn-lt"/>
                <a:cs typeface="Arial" panose="020B0604020202020204" pitchFamily="34" charset="0"/>
              </a:rPr>
              <a:t>iOS Application </a:t>
            </a:r>
            <a:r>
              <a:rPr lang="en-IE" altLang="en-US" dirty="0" smtClean="0">
                <a:latin typeface="+mn-lt"/>
                <a:cs typeface="Arial" panose="020B0604020202020204" pitchFamily="34" charset="0"/>
              </a:rPr>
              <a:t>is built </a:t>
            </a:r>
            <a:r>
              <a:rPr lang="en-IE" altLang="en-US" dirty="0" smtClean="0">
                <a:latin typeface="+mn-lt"/>
                <a:cs typeface="Arial" panose="020B0604020202020204" pitchFamily="34" charset="0"/>
              </a:rPr>
              <a:t>with Swift 3 using Xcode IDE.</a:t>
            </a: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766" y="2215519"/>
            <a:ext cx="1768480" cy="17684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622" y="4675362"/>
            <a:ext cx="1488047" cy="14880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352" y="2215519"/>
            <a:ext cx="2440124" cy="173403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4111" y="2229162"/>
            <a:ext cx="1894119" cy="1645600"/>
          </a:xfrm>
          <a:prstGeom prst="rect">
            <a:avLst/>
          </a:prstGeom>
        </p:spPr>
      </p:pic>
      <p:sp>
        <p:nvSpPr>
          <p:cNvPr id="13" name="TextBox 12"/>
          <p:cNvSpPr txBox="1"/>
          <p:nvPr/>
        </p:nvSpPr>
        <p:spPr>
          <a:xfrm>
            <a:off x="1518950" y="3987943"/>
            <a:ext cx="1008609" cy="369332"/>
          </a:xfrm>
          <a:prstGeom prst="rect">
            <a:avLst/>
          </a:prstGeom>
          <a:noFill/>
        </p:spPr>
        <p:txBody>
          <a:bodyPr wrap="none" rtlCol="0">
            <a:spAutoFit/>
          </a:bodyPr>
          <a:lstStyle/>
          <a:p>
            <a:r>
              <a:rPr lang="en-US" dirty="0" smtClean="0"/>
              <a:t>XCODE</a:t>
            </a:r>
            <a:endParaRPr lang="en-US" dirty="0"/>
          </a:p>
        </p:txBody>
      </p:sp>
      <p:sp>
        <p:nvSpPr>
          <p:cNvPr id="16" name="TextBox 15"/>
          <p:cNvSpPr txBox="1"/>
          <p:nvPr/>
        </p:nvSpPr>
        <p:spPr>
          <a:xfrm>
            <a:off x="4036139" y="3983999"/>
            <a:ext cx="976549" cy="369332"/>
          </a:xfrm>
          <a:prstGeom prst="rect">
            <a:avLst/>
          </a:prstGeom>
          <a:noFill/>
        </p:spPr>
        <p:txBody>
          <a:bodyPr wrap="none" rtlCol="0">
            <a:spAutoFit/>
          </a:bodyPr>
          <a:lstStyle/>
          <a:p>
            <a:r>
              <a:rPr lang="en-US" dirty="0" smtClean="0"/>
              <a:t>SWIFT 3</a:t>
            </a:r>
            <a:endParaRPr lang="en-US" dirty="0"/>
          </a:p>
        </p:txBody>
      </p:sp>
      <p:sp>
        <p:nvSpPr>
          <p:cNvPr id="17" name="TextBox 16"/>
          <p:cNvSpPr txBox="1"/>
          <p:nvPr/>
        </p:nvSpPr>
        <p:spPr>
          <a:xfrm>
            <a:off x="6790677" y="3983999"/>
            <a:ext cx="780983" cy="369332"/>
          </a:xfrm>
          <a:prstGeom prst="rect">
            <a:avLst/>
          </a:prstGeom>
          <a:noFill/>
        </p:spPr>
        <p:txBody>
          <a:bodyPr wrap="none" rtlCol="0">
            <a:spAutoFit/>
          </a:bodyPr>
          <a:lstStyle/>
          <a:p>
            <a:r>
              <a:rPr lang="en-US" dirty="0" smtClean="0"/>
              <a:t>JSON</a:t>
            </a:r>
            <a:endParaRPr lang="en-US" dirty="0"/>
          </a:p>
        </p:txBody>
      </p:sp>
      <p:sp>
        <p:nvSpPr>
          <p:cNvPr id="18" name="TextBox 17"/>
          <p:cNvSpPr txBox="1"/>
          <p:nvPr/>
        </p:nvSpPr>
        <p:spPr>
          <a:xfrm>
            <a:off x="1518950" y="6307433"/>
            <a:ext cx="997389" cy="369332"/>
          </a:xfrm>
          <a:prstGeom prst="rect">
            <a:avLst/>
          </a:prstGeom>
          <a:noFill/>
        </p:spPr>
        <p:txBody>
          <a:bodyPr wrap="none" rtlCol="0">
            <a:spAutoFit/>
          </a:bodyPr>
          <a:lstStyle/>
          <a:p>
            <a:r>
              <a:rPr lang="en-US" dirty="0" smtClean="0"/>
              <a:t>MAPKIT</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8656" y="4675363"/>
            <a:ext cx="1530841" cy="1488046"/>
          </a:xfrm>
          <a:prstGeom prst="rect">
            <a:avLst/>
          </a:prstGeom>
        </p:spPr>
      </p:pic>
      <p:sp>
        <p:nvSpPr>
          <p:cNvPr id="20" name="TextBox 19"/>
          <p:cNvSpPr txBox="1"/>
          <p:nvPr/>
        </p:nvSpPr>
        <p:spPr>
          <a:xfrm>
            <a:off x="3676271" y="6307433"/>
            <a:ext cx="1755609" cy="369332"/>
          </a:xfrm>
          <a:prstGeom prst="rect">
            <a:avLst/>
          </a:prstGeom>
          <a:noFill/>
        </p:spPr>
        <p:txBody>
          <a:bodyPr wrap="none" rtlCol="0">
            <a:spAutoFit/>
          </a:bodyPr>
          <a:lstStyle/>
          <a:p>
            <a:r>
              <a:rPr lang="en-US" dirty="0" smtClean="0"/>
              <a:t>COCOAPODS</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1503" y="4535653"/>
            <a:ext cx="2519333" cy="1679555"/>
          </a:xfrm>
          <a:prstGeom prst="rect">
            <a:avLst/>
          </a:prstGeom>
        </p:spPr>
      </p:pic>
      <p:sp>
        <p:nvSpPr>
          <p:cNvPr id="22" name="TextBox 21"/>
          <p:cNvSpPr txBox="1"/>
          <p:nvPr/>
        </p:nvSpPr>
        <p:spPr>
          <a:xfrm>
            <a:off x="6234111" y="6307433"/>
            <a:ext cx="2089033" cy="369332"/>
          </a:xfrm>
          <a:prstGeom prst="rect">
            <a:avLst/>
          </a:prstGeom>
          <a:noFill/>
        </p:spPr>
        <p:txBody>
          <a:bodyPr wrap="none" rtlCol="0">
            <a:spAutoFit/>
          </a:bodyPr>
          <a:lstStyle/>
          <a:p>
            <a:r>
              <a:rPr lang="en-US" dirty="0" smtClean="0"/>
              <a:t>CORE LOCATION</a:t>
            </a:r>
            <a:endParaRPr lang="en-US" dirty="0"/>
          </a:p>
        </p:txBody>
      </p:sp>
    </p:spTree>
    <p:extLst>
      <p:ext uri="{BB962C8B-B14F-4D97-AF65-F5344CB8AC3E}">
        <p14:creationId xmlns:p14="http://schemas.microsoft.com/office/powerpoint/2010/main" val="1597258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7578" y="322216"/>
            <a:ext cx="7024744" cy="685880"/>
          </a:xfrm>
        </p:spPr>
        <p:txBody>
          <a:bodyPr>
            <a:normAutofit fontScale="90000"/>
          </a:bodyPr>
          <a:lstStyle/>
          <a:p>
            <a:r>
              <a:rPr lang="en-IE" altLang="en-US" dirty="0" smtClean="0"/>
              <a:t>System </a:t>
            </a:r>
            <a:r>
              <a:rPr lang="en-IE" altLang="en-US" dirty="0" smtClean="0">
                <a:solidFill>
                  <a:schemeClr val="accent1"/>
                </a:solidFill>
              </a:rPr>
              <a:t>(WEB Service)</a:t>
            </a:r>
            <a:endParaRPr lang="en-US" altLang="en-US" dirty="0">
              <a:solidFill>
                <a:schemeClr val="accent1"/>
              </a:solidFill>
            </a:endParaRPr>
          </a:p>
        </p:txBody>
      </p:sp>
      <p:sp>
        <p:nvSpPr>
          <p:cNvPr id="7171" name="Rectangle 3"/>
          <p:cNvSpPr>
            <a:spLocks noGrp="1" noChangeArrowheads="1"/>
          </p:cNvSpPr>
          <p:nvPr>
            <p:ph idx="1"/>
          </p:nvPr>
        </p:nvSpPr>
        <p:spPr>
          <a:xfrm>
            <a:off x="877578" y="1011527"/>
            <a:ext cx="6777317" cy="4176464"/>
          </a:xfrm>
        </p:spPr>
        <p:txBody>
          <a:bodyPr/>
          <a:lstStyle/>
          <a:p>
            <a:pPr marL="0" indent="0">
              <a:buNone/>
            </a:pPr>
            <a:r>
              <a:rPr lang="en-IE" altLang="en-US" sz="2400" dirty="0" smtClean="0">
                <a:latin typeface="+mn-lt"/>
                <a:cs typeface="Arial" panose="020B0604020202020204" pitchFamily="34" charset="0"/>
              </a:rPr>
              <a:t>What are the technologies used ?</a:t>
            </a:r>
          </a:p>
          <a:p>
            <a:pPr marL="0" indent="0">
              <a:buNone/>
            </a:pPr>
            <a:r>
              <a:rPr lang="en-IE" altLang="en-US" dirty="0" smtClean="0">
                <a:solidFill>
                  <a:schemeClr val="accent1"/>
                </a:solidFill>
                <a:latin typeface="+mn-lt"/>
                <a:cs typeface="Arial" panose="020B0604020202020204" pitchFamily="34" charset="0"/>
              </a:rPr>
              <a:t>Back-end</a:t>
            </a:r>
            <a:r>
              <a:rPr lang="en-IE" altLang="en-US" dirty="0" smtClean="0">
                <a:latin typeface="+mn-lt"/>
                <a:cs typeface="Arial" panose="020B0604020202020204" pitchFamily="34" charset="0"/>
              </a:rPr>
              <a:t> : Web service using PHP, CodeIgniter, webhost using Apache server and MySQL database.</a:t>
            </a:r>
            <a:endParaRPr lang="en-IE" altLang="en-US" dirty="0" smtClean="0">
              <a:latin typeface="+mn-lt"/>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a:p>
            <a:pPr marL="0" indent="0">
              <a:buNone/>
            </a:pPr>
            <a:endParaRPr lang="en-IE" altLang="en-US" dirty="0" smtClean="0">
              <a:latin typeface="Arial" panose="020B0604020202020204" pitchFamily="34" charset="0"/>
              <a:cs typeface="Arial" panose="020B0604020202020204" pitchFamily="34" charset="0"/>
            </a:endParaRPr>
          </a:p>
          <a:p>
            <a:pPr marL="0" indent="0">
              <a:buNone/>
            </a:pPr>
            <a:endParaRPr lang="en-IE" alt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628" y="2248037"/>
            <a:ext cx="1894119" cy="1645600"/>
          </a:xfrm>
          <a:prstGeom prst="rect">
            <a:avLst/>
          </a:prstGeom>
        </p:spPr>
      </p:pic>
      <p:sp>
        <p:nvSpPr>
          <p:cNvPr id="13" name="TextBox 12"/>
          <p:cNvSpPr txBox="1"/>
          <p:nvPr/>
        </p:nvSpPr>
        <p:spPr>
          <a:xfrm>
            <a:off x="1609251" y="4014359"/>
            <a:ext cx="614271" cy="369332"/>
          </a:xfrm>
          <a:prstGeom prst="rect">
            <a:avLst/>
          </a:prstGeom>
          <a:noFill/>
        </p:spPr>
        <p:txBody>
          <a:bodyPr wrap="none" rtlCol="0">
            <a:spAutoFit/>
          </a:bodyPr>
          <a:lstStyle/>
          <a:p>
            <a:r>
              <a:rPr lang="en-US" dirty="0" smtClean="0"/>
              <a:t>PHP</a:t>
            </a:r>
            <a:endParaRPr lang="en-US" dirty="0"/>
          </a:p>
        </p:txBody>
      </p:sp>
      <p:sp>
        <p:nvSpPr>
          <p:cNvPr id="16" name="TextBox 15"/>
          <p:cNvSpPr txBox="1"/>
          <p:nvPr/>
        </p:nvSpPr>
        <p:spPr>
          <a:xfrm>
            <a:off x="3841954" y="4014359"/>
            <a:ext cx="1526380" cy="369332"/>
          </a:xfrm>
          <a:prstGeom prst="rect">
            <a:avLst/>
          </a:prstGeom>
          <a:noFill/>
        </p:spPr>
        <p:txBody>
          <a:bodyPr wrap="none" rtlCol="0">
            <a:spAutoFit/>
          </a:bodyPr>
          <a:lstStyle/>
          <a:p>
            <a:r>
              <a:rPr lang="en-US" smtClean="0"/>
              <a:t>CodeIgniter</a:t>
            </a:r>
            <a:endParaRPr lang="en-US" dirty="0"/>
          </a:p>
        </p:txBody>
      </p:sp>
      <p:sp>
        <p:nvSpPr>
          <p:cNvPr id="17" name="TextBox 16"/>
          <p:cNvSpPr txBox="1"/>
          <p:nvPr/>
        </p:nvSpPr>
        <p:spPr>
          <a:xfrm>
            <a:off x="6964861" y="4014359"/>
            <a:ext cx="780983" cy="369332"/>
          </a:xfrm>
          <a:prstGeom prst="rect">
            <a:avLst/>
          </a:prstGeom>
          <a:noFill/>
        </p:spPr>
        <p:txBody>
          <a:bodyPr wrap="none" rtlCol="0">
            <a:spAutoFit/>
          </a:bodyPr>
          <a:lstStyle/>
          <a:p>
            <a:r>
              <a:rPr lang="en-US" dirty="0" smtClean="0"/>
              <a:t>JSON</a:t>
            </a:r>
            <a:endParaRPr lang="en-US" dirty="0"/>
          </a:p>
        </p:txBody>
      </p:sp>
      <p:sp>
        <p:nvSpPr>
          <p:cNvPr id="18" name="TextBox 17"/>
          <p:cNvSpPr txBox="1"/>
          <p:nvPr/>
        </p:nvSpPr>
        <p:spPr>
          <a:xfrm>
            <a:off x="1518950" y="6307433"/>
            <a:ext cx="942887" cy="369332"/>
          </a:xfrm>
          <a:prstGeom prst="rect">
            <a:avLst/>
          </a:prstGeom>
          <a:noFill/>
        </p:spPr>
        <p:txBody>
          <a:bodyPr wrap="none" rtlCol="0">
            <a:spAutoFit/>
          </a:bodyPr>
          <a:lstStyle/>
          <a:p>
            <a:r>
              <a:rPr lang="en-US" dirty="0" smtClean="0"/>
              <a:t>MySQL</a:t>
            </a:r>
            <a:endParaRPr lang="en-US" dirty="0"/>
          </a:p>
        </p:txBody>
      </p:sp>
      <p:sp>
        <p:nvSpPr>
          <p:cNvPr id="20" name="TextBox 19"/>
          <p:cNvSpPr txBox="1"/>
          <p:nvPr/>
        </p:nvSpPr>
        <p:spPr>
          <a:xfrm>
            <a:off x="3761804" y="6307433"/>
            <a:ext cx="1686680" cy="369332"/>
          </a:xfrm>
          <a:prstGeom prst="rect">
            <a:avLst/>
          </a:prstGeom>
          <a:noFill/>
        </p:spPr>
        <p:txBody>
          <a:bodyPr wrap="none" rtlCol="0">
            <a:spAutoFit/>
          </a:bodyPr>
          <a:lstStyle/>
          <a:p>
            <a:r>
              <a:rPr lang="en-US" dirty="0" smtClean="0"/>
              <a:t>000 Web host</a:t>
            </a:r>
            <a:endParaRPr lang="en-US" dirty="0" smtClean="0"/>
          </a:p>
        </p:txBody>
      </p:sp>
      <p:sp>
        <p:nvSpPr>
          <p:cNvPr id="22" name="TextBox 21"/>
          <p:cNvSpPr txBox="1"/>
          <p:nvPr/>
        </p:nvSpPr>
        <p:spPr>
          <a:xfrm>
            <a:off x="6454628" y="6307433"/>
            <a:ext cx="1709122" cy="369332"/>
          </a:xfrm>
          <a:prstGeom prst="rect">
            <a:avLst/>
          </a:prstGeom>
          <a:noFill/>
        </p:spPr>
        <p:txBody>
          <a:bodyPr wrap="none" rtlCol="0">
            <a:spAutoFit/>
          </a:bodyPr>
          <a:lstStyle/>
          <a:p>
            <a:r>
              <a:rPr lang="en-US" smtClean="0"/>
              <a:t>phpMyAdmin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962" y="2355933"/>
            <a:ext cx="1595367" cy="15953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16" y="4516713"/>
            <a:ext cx="1717434" cy="171743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7756" y="2193932"/>
            <a:ext cx="3274776" cy="200509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6271" y="4770257"/>
            <a:ext cx="1751535" cy="136496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2774" y="4671334"/>
            <a:ext cx="2976787" cy="1562813"/>
          </a:xfrm>
          <a:prstGeom prst="rect">
            <a:avLst/>
          </a:prstGeom>
        </p:spPr>
      </p:pic>
    </p:spTree>
    <p:extLst>
      <p:ext uri="{BB962C8B-B14F-4D97-AF65-F5344CB8AC3E}">
        <p14:creationId xmlns:p14="http://schemas.microsoft.com/office/powerpoint/2010/main" val="1911297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931</TotalTime>
  <Words>918</Words>
  <Application>Microsoft Macintosh PowerPoint</Application>
  <PresentationFormat>On-screen Show (4:3)</PresentationFormat>
  <Paragraphs>202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Century Gothic</vt:lpstr>
      <vt:lpstr>Wingdings 2</vt:lpstr>
      <vt:lpstr>Wingdings 3</vt:lpstr>
      <vt:lpstr>Arial</vt:lpstr>
      <vt:lpstr>Ion</vt:lpstr>
      <vt:lpstr>Meeting Room Pro</vt:lpstr>
      <vt:lpstr>Introduction</vt:lpstr>
      <vt:lpstr>Background</vt:lpstr>
      <vt:lpstr>Project Goals</vt:lpstr>
      <vt:lpstr>Target Users </vt:lpstr>
      <vt:lpstr>List of Features Users can benefit from ?</vt:lpstr>
      <vt:lpstr>Competitors</vt:lpstr>
      <vt:lpstr>System (iOS Application)</vt:lpstr>
      <vt:lpstr>System (WEB Service)</vt:lpstr>
      <vt:lpstr>System </vt:lpstr>
      <vt:lpstr>System</vt:lpstr>
      <vt:lpstr>System</vt:lpstr>
      <vt:lpstr>Design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App Features Summary and Demonstration</vt:lpstr>
      <vt:lpstr>PowerPoint Presentation</vt:lpstr>
      <vt:lpstr>Discussions</vt:lpstr>
      <vt:lpstr>Main Requirements </vt:lpstr>
      <vt:lpstr>Main Requirements</vt:lpstr>
      <vt:lpstr>PowerPoint Presentation</vt:lpstr>
      <vt:lpstr>Evaluation</vt:lpstr>
      <vt:lpstr>Unit Testing</vt:lpstr>
      <vt:lpstr>User Testing (Survey)</vt:lpstr>
      <vt:lpstr>Heuristic Evaluation</vt:lpstr>
      <vt:lpstr>Demonstration</vt:lpstr>
      <vt:lpstr>PowerPoint Presentation</vt:lpstr>
      <vt:lpstr>Discussion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Introduction</dc:title>
  <dc:creator>NCI</dc:creator>
  <cp:lastModifiedBy>Navjot Singh</cp:lastModifiedBy>
  <cp:revision>143</cp:revision>
  <cp:lastPrinted>2017-08-22T18:05:56Z</cp:lastPrinted>
  <dcterms:created xsi:type="dcterms:W3CDTF">2013-09-09T10:52:48Z</dcterms:created>
  <dcterms:modified xsi:type="dcterms:W3CDTF">2017-08-22T18:28:32Z</dcterms:modified>
</cp:coreProperties>
</file>