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60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11D47B-4996-4B85-82C2-613F6A738C45}">
          <p14:sldIdLst>
            <p14:sldId id="256"/>
            <p14:sldId id="257"/>
            <p14:sldId id="258"/>
            <p14:sldId id="265"/>
            <p14:sldId id="264"/>
            <p14:sldId id="266"/>
            <p14:sldId id="267"/>
            <p14:sldId id="259"/>
            <p14:sldId id="268"/>
            <p14:sldId id="269"/>
            <p14:sldId id="270"/>
            <p14:sldId id="271"/>
            <p14:sldId id="272"/>
            <p14:sldId id="273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3764" autoAdjust="0"/>
  </p:normalViewPr>
  <p:slideViewPr>
    <p:cSldViewPr snapToGrid="0">
      <p:cViewPr varScale="1">
        <p:scale>
          <a:sx n="72" d="100"/>
          <a:sy n="72" d="100"/>
        </p:scale>
        <p:origin x="10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385F6-06E1-4310-A5FA-B1DD020A2696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5C1A0-615C-4B69-8C21-01CD0E1B6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1.KG</a:t>
            </a:r>
          </a:p>
          <a:p>
            <a:r>
              <a:rPr lang="zh-CN" altLang="en-US" dirty="0"/>
              <a:t>第一种是</a:t>
            </a:r>
            <a:r>
              <a:rPr lang="en-US" altLang="zh-CN" dirty="0"/>
              <a:t>two steps</a:t>
            </a:r>
            <a:r>
              <a:rPr lang="zh-CN" altLang="en-US" dirty="0"/>
              <a:t>。第一步是做推荐，然后第二步是在</a:t>
            </a:r>
            <a:r>
              <a:rPr lang="en-US" altLang="zh-CN" dirty="0"/>
              <a:t>KG</a:t>
            </a:r>
            <a:r>
              <a:rPr lang="zh-CN" altLang="en-US" dirty="0"/>
              <a:t>上找</a:t>
            </a:r>
            <a:r>
              <a:rPr lang="en-US" altLang="zh-CN" dirty="0"/>
              <a:t>reasoning path(</a:t>
            </a:r>
            <a:r>
              <a:rPr lang="zh-CN" altLang="en-US" dirty="0"/>
              <a:t>解释路径</a:t>
            </a:r>
            <a:r>
              <a:rPr lang="en-US" altLang="zh-CN" dirty="0"/>
              <a:t>)</a:t>
            </a:r>
            <a:r>
              <a:rPr lang="zh-CN" altLang="en-US" dirty="0"/>
              <a:t>。这类论文还没有看，但直觉上感受就是效果应该不会太好。因为两个过程是完全撕裂开的。</a:t>
            </a:r>
            <a:endParaRPr lang="en-US" altLang="zh-CN" dirty="0"/>
          </a:p>
          <a:p>
            <a:r>
              <a:rPr lang="zh-CN" altLang="en-US" dirty="0"/>
              <a:t>第二种就是</a:t>
            </a:r>
            <a:r>
              <a:rPr lang="en-US" altLang="zh-CN" dirty="0"/>
              <a:t>pre-defined</a:t>
            </a:r>
            <a:r>
              <a:rPr lang="zh-CN" altLang="en-US" dirty="0"/>
              <a:t>。具体来说就是先在</a:t>
            </a:r>
            <a:r>
              <a:rPr lang="en-US" altLang="zh-CN" dirty="0"/>
              <a:t>KG</a:t>
            </a:r>
            <a:r>
              <a:rPr lang="zh-CN" altLang="en-US" dirty="0"/>
              <a:t>找路径，然后利用找到的路径做推荐。找到路径同时能够作为一种解释的手段。那如何寻找路径就有很多不同的方法了，后面再介绍。</a:t>
            </a:r>
            <a:endParaRPr lang="en-US" altLang="zh-CN" dirty="0"/>
          </a:p>
          <a:p>
            <a:r>
              <a:rPr lang="zh-CN" altLang="en-US" dirty="0"/>
              <a:t>第三种就是强化学习，看了一篇没看懂，难度较大，先放一边。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2.LLM</a:t>
            </a:r>
          </a:p>
          <a:p>
            <a:r>
              <a:rPr lang="zh-CN" altLang="en-US" dirty="0"/>
              <a:t>利用预训练好</a:t>
            </a:r>
            <a:r>
              <a:rPr lang="en-US" altLang="zh-CN" dirty="0"/>
              <a:t>(pre-trained)</a:t>
            </a:r>
            <a:r>
              <a:rPr lang="zh-CN" altLang="en-US" dirty="0"/>
              <a:t>的</a:t>
            </a:r>
            <a:r>
              <a:rPr lang="en-US" altLang="zh-CN" dirty="0"/>
              <a:t>LLM</a:t>
            </a:r>
            <a:r>
              <a:rPr lang="zh-CN" altLang="en-US" dirty="0"/>
              <a:t>，比如</a:t>
            </a:r>
            <a:r>
              <a:rPr lang="en-US" altLang="zh-CN" dirty="0"/>
              <a:t>GPT</a:t>
            </a:r>
            <a:r>
              <a:rPr lang="zh-CN" altLang="en-US" dirty="0"/>
              <a:t>，</a:t>
            </a:r>
            <a:r>
              <a:rPr lang="en-US" altLang="zh-CN" dirty="0"/>
              <a:t>BERT</a:t>
            </a:r>
            <a:r>
              <a:rPr lang="zh-CN" altLang="en-US" dirty="0"/>
              <a:t>，做微调</a:t>
            </a:r>
            <a:r>
              <a:rPr lang="en-US" altLang="zh-CN" dirty="0"/>
              <a:t>(fine-tune)</a:t>
            </a:r>
            <a:r>
              <a:rPr lang="zh-CN" altLang="en-US" dirty="0"/>
              <a:t>运用到推荐系统上。这种的输出结果一般都是一句话，解释用户要买这个物品的原因。我感觉这个在我的毕设中应该也用不上，所以后面不会介绍这篇论文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3.PLM</a:t>
            </a:r>
          </a:p>
          <a:p>
            <a:r>
              <a:rPr lang="zh-CN" altLang="en-US" dirty="0"/>
              <a:t>这个更像是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的结合，</a:t>
            </a:r>
            <a:r>
              <a:rPr lang="en-US" altLang="zh-CN" dirty="0"/>
              <a:t>KG+LM(language model)</a:t>
            </a:r>
            <a:r>
              <a:rPr lang="zh-CN" altLang="en-US" dirty="0"/>
              <a:t>。利用</a:t>
            </a:r>
            <a:r>
              <a:rPr lang="en-US" altLang="zh-CN" dirty="0"/>
              <a:t>NLP</a:t>
            </a:r>
            <a:r>
              <a:rPr lang="zh-CN" altLang="en-US" dirty="0"/>
              <a:t>的思想，给定前面的</a:t>
            </a:r>
            <a:r>
              <a:rPr lang="en-US" altLang="zh-CN" dirty="0"/>
              <a:t>token(node)</a:t>
            </a:r>
            <a:r>
              <a:rPr lang="zh-CN" altLang="en-US" dirty="0"/>
              <a:t>，下一个应该产生什么</a:t>
            </a:r>
            <a:r>
              <a:rPr lang="en-US" altLang="zh-CN" dirty="0"/>
              <a:t>token(node)</a:t>
            </a:r>
            <a:r>
              <a:rPr lang="zh-CN" altLang="en-US" dirty="0"/>
              <a:t>。产生的</a:t>
            </a:r>
            <a:r>
              <a:rPr lang="en-US" altLang="zh-CN" dirty="0"/>
              <a:t>sentence(path)</a:t>
            </a:r>
            <a:r>
              <a:rPr lang="zh-CN" altLang="en-US" dirty="0"/>
              <a:t>，可以做为一种解释的手段。</a:t>
            </a:r>
            <a:r>
              <a:rPr lang="en-US" altLang="zh-CN" dirty="0"/>
              <a:t>sentence(path)</a:t>
            </a:r>
            <a:r>
              <a:rPr lang="zh-CN" altLang="en-US" dirty="0"/>
              <a:t>中的最后一个</a:t>
            </a:r>
            <a:r>
              <a:rPr lang="en-US" altLang="zh-CN" dirty="0"/>
              <a:t>token(node)</a:t>
            </a:r>
            <a:r>
              <a:rPr lang="zh-CN" altLang="en-US" dirty="0"/>
              <a:t>就是要推荐的物品。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9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对于一个三元组</a:t>
            </a:r>
            <a:r>
              <a:rPr lang="en-US" altLang="zh-CN" dirty="0"/>
              <a:t>(</a:t>
            </a:r>
            <a:r>
              <a:rPr lang="en-US" altLang="zh-CN" dirty="0" err="1"/>
              <a:t>h,r,t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是头节点，</a:t>
            </a:r>
            <a:r>
              <a:rPr lang="en-US" altLang="zh-CN" dirty="0"/>
              <a:t>t</a:t>
            </a:r>
            <a:r>
              <a:rPr lang="zh-CN" altLang="en-US" dirty="0"/>
              <a:t>是尾节点，</a:t>
            </a:r>
            <a:r>
              <a:rPr lang="en-US" altLang="zh-CN" dirty="0"/>
              <a:t>r</a:t>
            </a:r>
            <a:r>
              <a:rPr lang="zh-CN" altLang="en-US" dirty="0"/>
              <a:t>是由</a:t>
            </a:r>
            <a:r>
              <a:rPr lang="en-US" altLang="zh-CN" dirty="0"/>
              <a:t>h</a:t>
            </a:r>
            <a:r>
              <a:rPr lang="zh-CN" altLang="en-US" dirty="0"/>
              <a:t>指向</a:t>
            </a:r>
            <a:r>
              <a:rPr lang="en-US" altLang="zh-CN" dirty="0"/>
              <a:t>t</a:t>
            </a:r>
            <a:r>
              <a:rPr lang="zh-CN" altLang="en-US" dirty="0"/>
              <a:t>的一个条边。先用了左边这个函数来衡量两个</a:t>
            </a:r>
            <a:r>
              <a:rPr lang="en-US" altLang="zh-CN" dirty="0"/>
              <a:t>entity</a:t>
            </a:r>
            <a:r>
              <a:rPr lang="zh-CN" altLang="en-US" dirty="0"/>
              <a:t>的距离。将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通过关系</a:t>
            </a:r>
            <a:r>
              <a:rPr lang="en-US" altLang="zh-CN" dirty="0"/>
              <a:t>r</a:t>
            </a:r>
            <a:r>
              <a:rPr lang="zh-CN" altLang="en-US" dirty="0"/>
              <a:t>映射到一个超平面中，得到</a:t>
            </a:r>
            <a:r>
              <a:rPr lang="en-US" altLang="zh-CN" dirty="0"/>
              <a:t>h</a:t>
            </a:r>
            <a:r>
              <a:rPr lang="zh-CN" altLang="en-US" dirty="0"/>
              <a:t>垂直号和</a:t>
            </a:r>
            <a:r>
              <a:rPr lang="en-US" altLang="zh-CN" dirty="0"/>
              <a:t>t</a:t>
            </a:r>
            <a:r>
              <a:rPr lang="zh-CN" altLang="en-US" dirty="0"/>
              <a:t>垂直号。然后利用这两个去计算距离，用</a:t>
            </a:r>
            <a:r>
              <a:rPr lang="en-US" altLang="zh-CN" dirty="0"/>
              <a:t>h</a:t>
            </a:r>
            <a:r>
              <a:rPr lang="zh-CN" altLang="en-US" dirty="0"/>
              <a:t>垂直</a:t>
            </a:r>
            <a:r>
              <a:rPr lang="en-US" altLang="zh-CN" dirty="0"/>
              <a:t>+r-t</a:t>
            </a:r>
            <a:r>
              <a:rPr lang="zh-CN" altLang="en-US" dirty="0"/>
              <a:t>垂直，我们所希望的</a:t>
            </a:r>
            <a:r>
              <a:rPr lang="en-US" altLang="zh-CN" dirty="0"/>
              <a:t>h</a:t>
            </a:r>
            <a:r>
              <a:rPr lang="zh-CN" altLang="en-US" dirty="0"/>
              <a:t>垂直</a:t>
            </a:r>
            <a:r>
              <a:rPr lang="en-US" altLang="zh-CN" dirty="0"/>
              <a:t>+r</a:t>
            </a:r>
            <a:r>
              <a:rPr lang="zh-CN" altLang="en-US" dirty="0"/>
              <a:t>后能和</a:t>
            </a:r>
            <a:r>
              <a:rPr lang="en-US" altLang="zh-CN" dirty="0"/>
              <a:t>t</a:t>
            </a:r>
            <a:r>
              <a:rPr lang="zh-CN" altLang="en-US" dirty="0"/>
              <a:t>垂直完全重合最好，说明两个</a:t>
            </a:r>
            <a:r>
              <a:rPr lang="en-US" altLang="zh-CN" dirty="0"/>
              <a:t>entity</a:t>
            </a:r>
            <a:r>
              <a:rPr lang="zh-CN" altLang="en-US" dirty="0"/>
              <a:t>关系很密切，因此</a:t>
            </a:r>
            <a:r>
              <a:rPr lang="en-US" altLang="zh-CN" dirty="0"/>
              <a:t>d</a:t>
            </a:r>
            <a:r>
              <a:rPr lang="zh-CN" altLang="en-US" dirty="0"/>
              <a:t>是越小越好。对于分数是越大越好，所以加个负号。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0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根据上一步计算得到的分数，我们就能够进行采样了。这里采用的</a:t>
            </a:r>
            <a:r>
              <a:rPr lang="en-US" altLang="zh-CN" dirty="0"/>
              <a:t>nucleus sampling</a:t>
            </a:r>
            <a:r>
              <a:rPr lang="zh-CN" altLang="en-US" dirty="0"/>
              <a:t>，也称</a:t>
            </a:r>
            <a:r>
              <a:rPr lang="en-US" altLang="zh-CN" dirty="0" err="1"/>
              <a:t>topp</a:t>
            </a:r>
            <a:r>
              <a:rPr lang="en-US" altLang="zh-CN" dirty="0"/>
              <a:t> sampling</a:t>
            </a:r>
            <a:r>
              <a:rPr lang="zh-CN" altLang="en-US" dirty="0"/>
              <a:t>，是</a:t>
            </a:r>
            <a:r>
              <a:rPr lang="en-US" altLang="zh-CN" dirty="0" err="1"/>
              <a:t>topk</a:t>
            </a:r>
            <a:r>
              <a:rPr lang="en-US" altLang="zh-CN" dirty="0"/>
              <a:t> sampling</a:t>
            </a:r>
            <a:r>
              <a:rPr lang="zh-CN" altLang="en-US" dirty="0"/>
              <a:t>的改进版本。那这些</a:t>
            </a:r>
            <a:r>
              <a:rPr lang="en-US" altLang="zh-CN" dirty="0"/>
              <a:t>sampling</a:t>
            </a:r>
            <a:r>
              <a:rPr lang="zh-CN" altLang="en-US" dirty="0"/>
              <a:t>策略其实都是</a:t>
            </a:r>
            <a:r>
              <a:rPr lang="en-US" altLang="zh-CN" dirty="0"/>
              <a:t>NLP</a:t>
            </a:r>
            <a:r>
              <a:rPr lang="zh-CN" altLang="en-US" dirty="0"/>
              <a:t>领域，然后稍加改进运用到</a:t>
            </a:r>
            <a:r>
              <a:rPr lang="en-US" altLang="zh-CN" dirty="0" err="1"/>
              <a:t>recsys</a:t>
            </a:r>
            <a:r>
              <a:rPr lang="zh-CN" altLang="en-US" dirty="0"/>
              <a:t>中。第一个公式就是对这个</a:t>
            </a:r>
            <a:r>
              <a:rPr lang="en-US" altLang="zh-CN" dirty="0"/>
              <a:t>Tk-1,k(Tk-1,k</a:t>
            </a:r>
            <a:r>
              <a:rPr lang="zh-CN" altLang="en-US" dirty="0"/>
              <a:t>是从某个节点第</a:t>
            </a:r>
            <a:r>
              <a:rPr lang="en-US" altLang="zh-CN" dirty="0"/>
              <a:t>k-1</a:t>
            </a:r>
            <a:r>
              <a:rPr lang="zh-CN" altLang="en-US" dirty="0"/>
              <a:t>跳到第</a:t>
            </a:r>
            <a:r>
              <a:rPr lang="en-US" altLang="zh-CN" dirty="0"/>
              <a:t>k</a:t>
            </a:r>
            <a:r>
              <a:rPr lang="zh-CN" altLang="en-US" dirty="0"/>
              <a:t>跳的三元组集合</a:t>
            </a:r>
            <a:r>
              <a:rPr lang="en-US" altLang="zh-CN" dirty="0"/>
              <a:t>)</a:t>
            </a:r>
            <a:r>
              <a:rPr lang="zh-CN" altLang="en-US" dirty="0"/>
              <a:t>的每一个</a:t>
            </a:r>
            <a:r>
              <a:rPr lang="en-US" altLang="zh-CN" dirty="0"/>
              <a:t>triple</a:t>
            </a:r>
            <a:r>
              <a:rPr lang="zh-CN" altLang="en-US" dirty="0"/>
              <a:t>计算分数，然后使用</a:t>
            </a:r>
            <a:r>
              <a:rPr lang="en-US" altLang="zh-CN" dirty="0" err="1"/>
              <a:t>softmax</a:t>
            </a:r>
            <a:r>
              <a:rPr lang="zh-CN" altLang="en-US" dirty="0"/>
              <a:t>转换成概率分布。后面就是采样，先定义一个阈值</a:t>
            </a:r>
            <a:r>
              <a:rPr lang="en-US" altLang="zh-CN" dirty="0"/>
              <a:t>p</a:t>
            </a:r>
            <a:r>
              <a:rPr lang="zh-CN" altLang="en-US" dirty="0"/>
              <a:t>，这个</a:t>
            </a:r>
            <a:r>
              <a:rPr lang="en-US" altLang="zh-CN" dirty="0" err="1"/>
              <a:t>topp</a:t>
            </a:r>
            <a:r>
              <a:rPr lang="zh-CN" altLang="en-US" dirty="0"/>
              <a:t>集合其实就是</a:t>
            </a:r>
            <a:r>
              <a:rPr lang="en-US" altLang="zh-CN" dirty="0"/>
              <a:t>Tk-1,k</a:t>
            </a:r>
            <a:r>
              <a:rPr lang="zh-CN" altLang="en-US" dirty="0"/>
              <a:t>的最小子集，也就是每次从集合</a:t>
            </a:r>
            <a:r>
              <a:rPr lang="en-US" altLang="zh-CN" dirty="0"/>
              <a:t>T</a:t>
            </a:r>
            <a:r>
              <a:rPr lang="zh-CN" altLang="en-US" dirty="0"/>
              <a:t>中取出概率最大的，这样形成的子集大小最小，而且每个元素的概率都是最高的。经过这样的采样方法就能够解决上述提到的两个问题。最后就能得到用户</a:t>
            </a:r>
            <a:r>
              <a:rPr lang="en-US" altLang="zh-CN" dirty="0"/>
              <a:t>u</a:t>
            </a:r>
            <a:r>
              <a:rPr lang="zh-CN" altLang="en-US" dirty="0"/>
              <a:t>到物品</a:t>
            </a:r>
            <a:r>
              <a:rPr lang="en-US" altLang="zh-CN" dirty="0"/>
              <a:t>v</a:t>
            </a:r>
            <a:r>
              <a:rPr lang="zh-CN" altLang="en-US" dirty="0"/>
              <a:t>的一个路径集合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2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为了能够挖掘用户的个人兴趣以便做出个性化的推荐，他将用户的历史交互物品融入到了采样的路径中。其中</a:t>
            </a:r>
            <a:r>
              <a:rPr lang="en-US" altLang="zh-CN" dirty="0"/>
              <a:t>Vu</a:t>
            </a:r>
            <a:r>
              <a:rPr lang="zh-CN" altLang="en-US" dirty="0"/>
              <a:t>是用户的历史交互物品集合，这个十字号是</a:t>
            </a:r>
            <a:r>
              <a:rPr lang="en-US" altLang="zh-CN" dirty="0"/>
              <a:t>sequence concatenation</a:t>
            </a:r>
            <a:r>
              <a:rPr lang="zh-CN" altLang="en-US" dirty="0"/>
              <a:t>，具体是如何操作文章里面没有细说。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然后和</a:t>
            </a:r>
            <a:r>
              <a:rPr lang="en-US" altLang="zh-CN" dirty="0"/>
              <a:t>KPRN</a:t>
            </a:r>
            <a:r>
              <a:rPr lang="zh-CN" altLang="en-US" dirty="0"/>
              <a:t>一样，使用</a:t>
            </a:r>
            <a:r>
              <a:rPr lang="en-US" altLang="zh-CN" dirty="0"/>
              <a:t>LSTM</a:t>
            </a:r>
            <a:r>
              <a:rPr lang="zh-CN" altLang="en-US" dirty="0"/>
              <a:t>来模拟路径节点的顺序。不太一样的是，每一个</a:t>
            </a:r>
            <a:r>
              <a:rPr lang="en-US" altLang="zh-CN" dirty="0"/>
              <a:t>timestep</a:t>
            </a:r>
            <a:r>
              <a:rPr lang="zh-CN" altLang="en-US" dirty="0"/>
              <a:t>的输入不再是一个</a:t>
            </a:r>
            <a:r>
              <a:rPr lang="en-US" altLang="zh-CN" dirty="0"/>
              <a:t>triple</a:t>
            </a:r>
            <a:r>
              <a:rPr lang="zh-CN" altLang="en-US" dirty="0"/>
              <a:t>了，而是只有每个</a:t>
            </a:r>
            <a:r>
              <a:rPr lang="en-US" altLang="zh-CN" dirty="0"/>
              <a:t>entity</a:t>
            </a:r>
            <a:r>
              <a:rPr lang="zh-CN" altLang="en-US" dirty="0"/>
              <a:t>的</a:t>
            </a:r>
            <a:r>
              <a:rPr lang="en-US" altLang="zh-CN" dirty="0"/>
              <a:t>embedding(</a:t>
            </a:r>
            <a:r>
              <a:rPr lang="zh-CN" altLang="en-US" dirty="0"/>
              <a:t>由</a:t>
            </a:r>
            <a:r>
              <a:rPr lang="en-US" altLang="zh-CN" dirty="0"/>
              <a:t>graph encoding</a:t>
            </a:r>
            <a:r>
              <a:rPr lang="zh-CN" altLang="en-US" dirty="0"/>
              <a:t>得到的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然后对于每个</a:t>
            </a:r>
            <a:r>
              <a:rPr lang="en-US" altLang="zh-CN" dirty="0"/>
              <a:t>timestep</a:t>
            </a:r>
            <a:r>
              <a:rPr lang="zh-CN" altLang="en-US" dirty="0"/>
              <a:t>输出的</a:t>
            </a:r>
            <a:r>
              <a:rPr lang="en-US" altLang="zh-CN" dirty="0" err="1"/>
              <a:t>ht</a:t>
            </a:r>
            <a:r>
              <a:rPr lang="zh-CN" altLang="en-US" dirty="0"/>
              <a:t>做一个</a:t>
            </a:r>
            <a:r>
              <a:rPr lang="en-US" altLang="zh-CN" dirty="0" err="1"/>
              <a:t>softmax</a:t>
            </a:r>
            <a:r>
              <a:rPr lang="zh-CN" altLang="en-US" dirty="0"/>
              <a:t>，并作加权求和，来挖掘路径中每个节点的不同重要程度。最后得到了这条路径的一个表示。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2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然后将上一步得到</a:t>
            </a:r>
            <a:r>
              <a:rPr lang="en-US" altLang="zh-CN" dirty="0" err="1"/>
              <a:t>Puv</a:t>
            </a:r>
            <a:r>
              <a:rPr lang="zh-CN" altLang="en-US" dirty="0"/>
              <a:t>形成输入矩阵，通过</a:t>
            </a:r>
            <a:r>
              <a:rPr lang="en-US" altLang="zh-CN" dirty="0"/>
              <a:t>self-attention</a:t>
            </a:r>
            <a:r>
              <a:rPr lang="zh-CN" altLang="en-US" dirty="0"/>
              <a:t>，最后做一个</a:t>
            </a:r>
            <a:r>
              <a:rPr lang="en-US" altLang="zh-CN" dirty="0" err="1"/>
              <a:t>maxpooling</a:t>
            </a:r>
            <a:r>
              <a:rPr lang="zh-CN" altLang="en-US" dirty="0"/>
              <a:t>，得到最终的向量表示。过一个</a:t>
            </a:r>
            <a:r>
              <a:rPr lang="en-US" altLang="zh-CN" dirty="0"/>
              <a:t>MLP</a:t>
            </a:r>
            <a:r>
              <a:rPr lang="zh-CN" altLang="en-US" dirty="0"/>
              <a:t>和</a:t>
            </a:r>
            <a:r>
              <a:rPr lang="en-US" altLang="zh-CN" dirty="0"/>
              <a:t>sigmoid</a:t>
            </a:r>
            <a:r>
              <a:rPr lang="zh-CN" altLang="en-US" dirty="0"/>
              <a:t>得到最终的预测分数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6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</a:t>
            </a:r>
            <a:r>
              <a:rPr lang="en-US" altLang="zh-CN" dirty="0"/>
              <a:t>pre-defined</a:t>
            </a:r>
            <a:r>
              <a:rPr lang="zh-CN" altLang="en-US" dirty="0"/>
              <a:t>的，已有的方法主要在两个方面不同，</a:t>
            </a:r>
            <a:r>
              <a:rPr lang="en-US" altLang="zh-CN" dirty="0"/>
              <a:t>1.</a:t>
            </a:r>
            <a:r>
              <a:rPr lang="zh-CN" altLang="en-US" dirty="0"/>
              <a:t>因为路径太多了，把全部路径找出来是不可能，如何去</a:t>
            </a:r>
            <a:r>
              <a:rPr lang="en-US" altLang="zh-CN" dirty="0"/>
              <a:t>sample</a:t>
            </a:r>
            <a:r>
              <a:rPr lang="zh-CN" altLang="en-US" dirty="0"/>
              <a:t>？</a:t>
            </a:r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sample</a:t>
            </a:r>
            <a:r>
              <a:rPr lang="zh-CN" altLang="en-US" dirty="0"/>
              <a:t>好的路径，如何建模做推荐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KPRN</a:t>
            </a:r>
            <a:r>
              <a:rPr lang="zh-CN" altLang="en-US" dirty="0"/>
              <a:t>来说就是简单的使用</a:t>
            </a:r>
            <a:r>
              <a:rPr lang="en-US" altLang="zh-CN" dirty="0"/>
              <a:t>DFS</a:t>
            </a:r>
            <a:r>
              <a:rPr lang="zh-CN" altLang="en-US" dirty="0"/>
              <a:t>来寻找路径，对于每个节点而言随机采样</a:t>
            </a:r>
            <a:r>
              <a:rPr lang="en-US" altLang="zh-CN" dirty="0"/>
              <a:t>N</a:t>
            </a:r>
            <a:r>
              <a:rPr lang="zh-CN" altLang="en-US" dirty="0"/>
              <a:t>个邻居节点作为下一个节点，一直重复直到路径达到指定长度，论文里给定的长度是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那么为什么只有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首先文献</a:t>
            </a:r>
            <a:r>
              <a:rPr lang="en-US" altLang="zh-CN" dirty="0"/>
              <a:t>(1)</a:t>
            </a:r>
            <a:r>
              <a:rPr lang="zh-CN" altLang="en-US" dirty="0"/>
              <a:t>指出，长度超过</a:t>
            </a:r>
            <a:r>
              <a:rPr lang="en-US" altLang="zh-CN" dirty="0"/>
              <a:t>6</a:t>
            </a:r>
            <a:r>
              <a:rPr lang="zh-CN" altLang="en-US" dirty="0"/>
              <a:t>的路径会引进不必要的噪声，所以长度需要小于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r>
              <a:rPr lang="zh-CN" altLang="en-US" dirty="0"/>
              <a:t>其次，论文将</a:t>
            </a:r>
            <a:r>
              <a:rPr lang="en-US" altLang="zh-CN" dirty="0"/>
              <a:t>KG</a:t>
            </a:r>
            <a:r>
              <a:rPr lang="zh-CN" altLang="en-US" dirty="0"/>
              <a:t>中的</a:t>
            </a:r>
            <a:r>
              <a:rPr lang="en-US" altLang="zh-CN" dirty="0"/>
              <a:t>entity</a:t>
            </a:r>
            <a:r>
              <a:rPr lang="zh-CN" altLang="en-US" dirty="0"/>
              <a:t>分为</a:t>
            </a:r>
            <a:r>
              <a:rPr lang="en-US" altLang="zh-CN" dirty="0"/>
              <a:t>User</a:t>
            </a:r>
            <a:r>
              <a:rPr lang="zh-CN" altLang="en-US" dirty="0"/>
              <a:t>，</a:t>
            </a:r>
            <a:r>
              <a:rPr lang="en-US" altLang="zh-CN" dirty="0"/>
              <a:t>Song</a:t>
            </a:r>
            <a:r>
              <a:rPr lang="zh-CN" altLang="en-US" dirty="0"/>
              <a:t>和</a:t>
            </a:r>
            <a:r>
              <a:rPr lang="en-US" altLang="zh-CN" dirty="0"/>
              <a:t>Person</a:t>
            </a:r>
            <a:r>
              <a:rPr lang="zh-CN" altLang="en-US" dirty="0"/>
              <a:t>三类，其中</a:t>
            </a:r>
            <a:r>
              <a:rPr lang="en-US" altLang="zh-CN" dirty="0"/>
              <a:t>Person</a:t>
            </a:r>
            <a:r>
              <a:rPr lang="zh-CN" altLang="en-US" dirty="0"/>
              <a:t>指的是歌手，作词人和歌曲发行商这样的</a:t>
            </a:r>
            <a:r>
              <a:rPr lang="en-US" altLang="zh-CN" dirty="0"/>
              <a:t>entity</a:t>
            </a:r>
            <a:r>
              <a:rPr lang="zh-CN" altLang="en-US" dirty="0"/>
              <a:t>。同时采样得到的数据希望是第一个</a:t>
            </a:r>
            <a:r>
              <a:rPr lang="en-US" altLang="zh-CN" dirty="0"/>
              <a:t>entity</a:t>
            </a:r>
            <a:r>
              <a:rPr lang="zh-CN" altLang="en-US" dirty="0"/>
              <a:t>是</a:t>
            </a:r>
            <a:r>
              <a:rPr lang="en-US" altLang="zh-CN" dirty="0"/>
              <a:t>user</a:t>
            </a:r>
            <a:r>
              <a:rPr lang="zh-CN" altLang="en-US" dirty="0"/>
              <a:t>，最后一个</a:t>
            </a:r>
            <a:r>
              <a:rPr lang="en-US" altLang="zh-CN" dirty="0"/>
              <a:t>entity</a:t>
            </a:r>
            <a:r>
              <a:rPr lang="zh-CN" altLang="en-US" dirty="0"/>
              <a:t>是</a:t>
            </a:r>
            <a:r>
              <a:rPr lang="en-US" altLang="zh-CN" dirty="0"/>
              <a:t>item</a:t>
            </a:r>
            <a:r>
              <a:rPr lang="zh-CN" altLang="en-US" dirty="0"/>
              <a:t>，再由于三部图的限制，所以长度只能是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7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对于每一个</a:t>
            </a:r>
            <a:r>
              <a:rPr lang="en-US" altLang="zh-CN" dirty="0"/>
              <a:t>user-item pair</a:t>
            </a:r>
            <a:r>
              <a:rPr lang="zh-CN" altLang="en-US" dirty="0"/>
              <a:t>都有多条路径，然后将一条路径转换成一个个的三元组。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模型就是利用</a:t>
            </a:r>
            <a:r>
              <a:rPr lang="en-US" altLang="zh-CN" dirty="0"/>
              <a:t>LSTM</a:t>
            </a:r>
            <a:r>
              <a:rPr lang="zh-CN" altLang="en-US" dirty="0"/>
              <a:t>来模拟一个路径，每一个</a:t>
            </a:r>
            <a:r>
              <a:rPr lang="en-US" altLang="zh-CN" dirty="0"/>
              <a:t>timestep</a:t>
            </a:r>
            <a:r>
              <a:rPr lang="zh-CN" altLang="en-US" dirty="0"/>
              <a:t>的输入是一个三元组的</a:t>
            </a:r>
            <a:r>
              <a:rPr lang="en-US" altLang="zh-CN" dirty="0"/>
              <a:t>embedding</a:t>
            </a:r>
            <a:r>
              <a:rPr lang="zh-CN" altLang="en-US" dirty="0"/>
              <a:t>拼接而成。然后最后一个</a:t>
            </a:r>
            <a:r>
              <a:rPr lang="en-US" altLang="zh-CN" dirty="0"/>
              <a:t>timestep</a:t>
            </a:r>
            <a:r>
              <a:rPr lang="zh-CN" altLang="en-US" dirty="0"/>
              <a:t>的输出</a:t>
            </a:r>
            <a:r>
              <a:rPr lang="en-US" altLang="zh-CN" dirty="0" err="1"/>
              <a:t>hL</a:t>
            </a:r>
            <a:r>
              <a:rPr lang="zh-CN" altLang="en-US" dirty="0"/>
              <a:t>就代表了整个路径。注意这里是有多条路径的，每一个路径</a:t>
            </a:r>
            <a:r>
              <a:rPr lang="en-US" altLang="zh-CN" dirty="0"/>
              <a:t>pk</a:t>
            </a:r>
            <a:r>
              <a:rPr lang="zh-CN" altLang="en-US" dirty="0"/>
              <a:t>都能用一个</a:t>
            </a:r>
            <a:r>
              <a:rPr lang="en-US" altLang="zh-CN" dirty="0" err="1"/>
              <a:t>hL</a:t>
            </a:r>
            <a:r>
              <a:rPr lang="zh-CN" altLang="en-US" dirty="0"/>
              <a:t>来表示。后面将用</a:t>
            </a:r>
            <a:r>
              <a:rPr lang="en-US" altLang="zh-CN" dirty="0"/>
              <a:t>pk</a:t>
            </a:r>
            <a:r>
              <a:rPr lang="zh-CN" altLang="en-US" dirty="0"/>
              <a:t>来代替</a:t>
            </a:r>
            <a:r>
              <a:rPr lang="en-US" altLang="zh-CN" dirty="0" err="1"/>
              <a:t>hL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3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 err="1"/>
              <a:t>uesr</a:t>
            </a:r>
            <a:r>
              <a:rPr lang="en-US" altLang="zh-CN" dirty="0"/>
              <a:t>-item pair</a:t>
            </a:r>
            <a:r>
              <a:rPr lang="zh-CN" altLang="en-US" dirty="0"/>
              <a:t>中的每一条路径，经过两个全连接层后都能得到一个分数，然后对这个分数进行</a:t>
            </a:r>
            <a:r>
              <a:rPr lang="en-US" altLang="zh-CN" dirty="0"/>
              <a:t>pooling</a:t>
            </a:r>
            <a:r>
              <a:rPr lang="zh-CN" altLang="en-US" dirty="0"/>
              <a:t>，得到一个加上了</a:t>
            </a:r>
            <a:r>
              <a:rPr lang="en-US" altLang="zh-CN" dirty="0"/>
              <a:t>weighted</a:t>
            </a:r>
            <a:r>
              <a:rPr lang="zh-CN" altLang="en-US" dirty="0"/>
              <a:t>的分数，最后经过</a:t>
            </a:r>
            <a:r>
              <a:rPr lang="en-US" altLang="zh-CN" dirty="0"/>
              <a:t>sigmoid</a:t>
            </a:r>
            <a:r>
              <a:rPr lang="zh-CN" altLang="en-US" dirty="0"/>
              <a:t>，就能得到最终的预测分数。可解释性如右图所示。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8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KR-GCN</a:t>
            </a:r>
            <a:r>
              <a:rPr lang="zh-CN" altLang="en-US" dirty="0"/>
              <a:t>也是</a:t>
            </a:r>
            <a:r>
              <a:rPr lang="en-US" altLang="zh-CN" dirty="0"/>
              <a:t>pre-defined</a:t>
            </a:r>
            <a:r>
              <a:rPr lang="zh-CN" altLang="en-US" dirty="0"/>
              <a:t>的方法，但是这篇论文对采样路径的方式做出了比较大的创新，同时还加入图卷积</a:t>
            </a:r>
            <a:r>
              <a:rPr lang="en-US" altLang="zh-CN" dirty="0"/>
              <a:t>GCN</a:t>
            </a:r>
            <a:r>
              <a:rPr lang="zh-CN" altLang="en-US" dirty="0"/>
              <a:t>的方法。模型可以划分为这四个部分，下面逐个部分来介绍。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这一步骤就是为了得到</a:t>
            </a:r>
            <a:r>
              <a:rPr lang="en-US" altLang="zh-CN" dirty="0"/>
              <a:t>HIN(heterogeneous information graph)</a:t>
            </a:r>
            <a:r>
              <a:rPr lang="zh-CN" altLang="en-US" dirty="0"/>
              <a:t>的各个节点</a:t>
            </a:r>
            <a:r>
              <a:rPr lang="en-US" altLang="zh-CN" dirty="0"/>
              <a:t>(</a:t>
            </a:r>
            <a:r>
              <a:rPr lang="en-US" altLang="zh-CN" dirty="0" err="1"/>
              <a:t>ie</a:t>
            </a:r>
            <a:r>
              <a:rPr lang="en-US" altLang="zh-CN" dirty="0"/>
              <a:t>. user, item, entity)</a:t>
            </a:r>
            <a:r>
              <a:rPr lang="zh-CN" altLang="en-US" dirty="0"/>
              <a:t>的表示。它这个做法基本就和</a:t>
            </a:r>
            <a:r>
              <a:rPr lang="en-US" altLang="zh-CN" dirty="0" err="1"/>
              <a:t>LightGCN</a:t>
            </a:r>
            <a:r>
              <a:rPr lang="zh-CN" altLang="en-US" dirty="0"/>
              <a:t>中的做法几乎一致，用邻居节点的信息来更新自身的信息，最后把</a:t>
            </a:r>
            <a:r>
              <a:rPr lang="en-US" altLang="zh-CN" dirty="0"/>
              <a:t>L</a:t>
            </a:r>
            <a:r>
              <a:rPr lang="zh-CN" altLang="en-US" dirty="0"/>
              <a:t>层的加权求和得到的每个节点的</a:t>
            </a:r>
            <a:r>
              <a:rPr lang="en-US" altLang="zh-CN" dirty="0"/>
              <a:t>embedding</a:t>
            </a:r>
            <a:r>
              <a:rPr lang="zh-CN" altLang="en-US" dirty="0"/>
              <a:t>表示。不太一样的是这个卷积操作是在</a:t>
            </a:r>
            <a:r>
              <a:rPr lang="en-US" altLang="zh-CN" dirty="0"/>
              <a:t>HIN</a:t>
            </a:r>
            <a:r>
              <a:rPr lang="zh-CN" altLang="en-US" dirty="0"/>
              <a:t>上进行的，节点除了用户和物品还有其他</a:t>
            </a:r>
            <a:r>
              <a:rPr lang="en-US" altLang="zh-CN" dirty="0"/>
              <a:t>entity</a:t>
            </a:r>
            <a:r>
              <a:rPr lang="zh-CN" altLang="en-US" dirty="0"/>
              <a:t>，比如以商品为例，还有类别，生产商等</a:t>
            </a:r>
            <a:r>
              <a:rPr lang="en-US" altLang="zh-CN" dirty="0"/>
              <a:t>entity</a:t>
            </a:r>
            <a:r>
              <a:rPr lang="zh-CN" altLang="en-US" dirty="0"/>
              <a:t>。而</a:t>
            </a:r>
            <a:r>
              <a:rPr lang="en-US" altLang="zh-CN" dirty="0" err="1"/>
              <a:t>LightGCN</a:t>
            </a:r>
            <a:r>
              <a:rPr lang="zh-CN" altLang="en-US" dirty="0"/>
              <a:t>则是在</a:t>
            </a:r>
            <a:r>
              <a:rPr lang="en-US" altLang="zh-CN" dirty="0"/>
              <a:t>user-item interaction graph</a:t>
            </a:r>
            <a:r>
              <a:rPr lang="zh-CN" altLang="en-US" dirty="0"/>
              <a:t>上进行的。然后这个卷积操作的公式也有稍微的不同，结合了</a:t>
            </a:r>
            <a:r>
              <a:rPr lang="en-US" altLang="zh-CN" dirty="0" err="1"/>
              <a:t>LightGCN</a:t>
            </a:r>
            <a:r>
              <a:rPr lang="zh-CN" altLang="en-US" dirty="0"/>
              <a:t>和</a:t>
            </a:r>
            <a:r>
              <a:rPr lang="en-US" altLang="zh-CN" dirty="0"/>
              <a:t>NGCF</a:t>
            </a:r>
            <a:r>
              <a:rPr lang="zh-CN" altLang="en-US" dirty="0"/>
              <a:t>的公式。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4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这篇论文提出了之前的</a:t>
            </a:r>
            <a:r>
              <a:rPr lang="en-US" altLang="zh-CN" dirty="0"/>
              <a:t>path extraction</a:t>
            </a:r>
            <a:r>
              <a:rPr lang="zh-CN" altLang="en-US" dirty="0"/>
              <a:t>存在的缺陷。对于非</a:t>
            </a:r>
            <a:r>
              <a:rPr lang="en-US" altLang="zh-CN" dirty="0"/>
              <a:t>meta-path</a:t>
            </a:r>
            <a:r>
              <a:rPr lang="zh-CN" altLang="en-US" dirty="0"/>
              <a:t>的方法而言，比如</a:t>
            </a:r>
            <a:r>
              <a:rPr lang="en-US" altLang="zh-CN" dirty="0"/>
              <a:t>KPRN</a:t>
            </a:r>
            <a:r>
              <a:rPr lang="zh-CN" altLang="en-US" dirty="0"/>
              <a:t>，随机采样路径有可能会采样到一些对于建模不太有用的路径，这种路径会对推荐效果大打折扣。那么使用</a:t>
            </a:r>
            <a:r>
              <a:rPr lang="en-US" altLang="zh-CN" dirty="0"/>
              <a:t>meta-path</a:t>
            </a:r>
            <a:r>
              <a:rPr lang="zh-CN" altLang="en-US" dirty="0"/>
              <a:t>，比如</a:t>
            </a:r>
            <a:r>
              <a:rPr lang="en-US" altLang="zh-CN" dirty="0"/>
              <a:t>TEMR</a:t>
            </a:r>
            <a:r>
              <a:rPr lang="zh-CN" altLang="en-US" dirty="0"/>
              <a:t>，就可以缓解这种问题。但是</a:t>
            </a:r>
            <a:r>
              <a:rPr lang="en-US" altLang="zh-CN" dirty="0"/>
              <a:t>meta-path</a:t>
            </a:r>
            <a:r>
              <a:rPr lang="zh-CN" altLang="en-US" dirty="0"/>
              <a:t>又要很强的这个专门的领域知识，才能定义好的路径模式。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5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3BB36-DD5A-0F9A-69CE-1DC09BCB0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C9C5E-97ED-9F6D-8404-A56C1AA2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CB0C1-B1B5-97FD-EEFA-5D7268C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504FF-591B-3555-58E6-95CC0EE2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FF158-F9F4-BC0B-3D46-08B768B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3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96F8-2543-B6AB-9644-E9745821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170A3-440B-4518-3699-7E568B83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2C056-37F0-B352-3070-1F59273E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507C4-DFF3-4024-5AE7-08B4D6EA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DB7F0-995E-CFB8-A4D2-8DF8794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DA469-5439-405C-20A1-E8E96E0F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66A95-BC1B-111A-1AC3-38F117470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9A1CB-695E-745D-635E-1E142FB3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853D3-C9CF-6E4A-10A7-002E708D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12A4E-D7E7-0015-E3BB-08F3FA2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BE04-F0D6-554B-2C9F-84CD9A30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4D240-C911-D1ED-668D-8BDE85C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BD60F-C6B4-C4FD-1B6F-DB5BE0D4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CFA65-FBAC-2003-7AD5-127C38D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58CC1-B4A4-4EEB-C241-967CE98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7D986-659A-EF3F-BC8C-B85CEFD0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CC12D-85B9-7578-377D-A406C939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25A4E-09D6-E789-D991-77932CF6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DDCF4-2FC9-0919-931F-02B202F4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D65E2-4A9C-43E1-51E4-FD43A963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11687-63D5-BB9A-C5A9-D5F744B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65439-BECE-681F-EA78-E17149F84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F826A-8DC4-F61F-97BF-ADFCFDBD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E8E31-4D01-D6A6-825A-1FFF3BD2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A240B-A75F-B80D-A5FA-D14AE7F4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823A9-1E50-3774-E7B2-CEE48275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A42D2-409B-FC49-3AA5-1A61BFB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CCB9D-6956-710D-02F7-2B954214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FE294D-342A-1BB5-6445-301B347C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087D88-39C3-96E9-18AE-F131934EA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A8B6A-F625-FA8B-AFAF-73FD581A8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EC56D-35A3-79CE-0819-A09C1BF0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48AF8A-4FB5-5515-C21A-CDAD255A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F90980-B4E2-FE6E-203E-AC17E9B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4F810-1AE2-BA16-51A8-5EBB9B4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1DB066-22F2-F349-DAEF-7596C6CC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873F0-93F9-1CA4-5CB6-AB3D7931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C83646-2BF9-801B-38B5-CCBBA61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ADFC8-80B2-9C95-8ADB-3FD3D513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160D76-1169-B79E-56CD-0C87F6DB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C3193-308F-46F8-8775-FCF9515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BA453-8E18-1B82-1638-9D0E1F85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EC495-84ED-13D9-088F-42BE6018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2F98B-66DA-C42F-FDD6-B66DC170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9EF4C-9E24-B8EF-6375-C3E11F83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42209-744E-35A4-B8EC-B419B68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E60D9-6B27-9A8E-DA7C-AA8090D0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8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E154-7F9D-B027-A19C-A972BE37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EC6C0-AF0C-6BEB-8AC4-32545428C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A6A6F-6905-31C7-4372-4520557C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4FC1F-50F1-2AAC-ADCC-D7147141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066CD-9DBF-BEEC-3828-9B7860F2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A12DD-28CE-CFBF-606F-1AE927A0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25E163-4591-A795-072F-2788474D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F0775-9657-C1DA-D85D-5A499B01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8D76D-6D8F-EB23-66BE-F190993BB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F8C4-0EFE-49DB-81C8-727BCC0A6201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56BF3-376A-3E8F-290D-F7AEE1118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2D9FE-250F-1075-9A86-7D7DB123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1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8.wmf"/><Relationship Id="rId9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E814-8559-473A-1CBA-6F11C554A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Explainable </a:t>
            </a:r>
            <a:r>
              <a:rPr lang="en-US" altLang="zh-CN" b="1" dirty="0" err="1">
                <a:latin typeface="+mn-ea"/>
                <a:ea typeface="+mn-ea"/>
              </a:rPr>
              <a:t>Recsys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70729-3052-C898-5643-BFC6918E5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DDCA3-C497-BF46-2C32-1FDCF086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Path Extraction and Selection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B64C4-5DA8-4078-BAF8-390893E6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problem: error propagation &amp; domain-specific knowledge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C34DF2-CE60-E3B8-0E41-D69D60440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18672"/>
              </p:ext>
            </p:extLst>
          </p:nvPr>
        </p:nvGraphicFramePr>
        <p:xfrm>
          <a:off x="216777" y="3133469"/>
          <a:ext cx="7060160" cy="48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70200" imgH="253800" progId="Equation.DSMT4">
                  <p:embed/>
                </p:oleObj>
              </mc:Choice>
              <mc:Fallback>
                <p:oleObj name="Equation" r:id="rId3" imgW="367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777" y="3133469"/>
                        <a:ext cx="7060160" cy="48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0F87D797-85DF-A3BA-3C48-0E5FEE3FE719}"/>
              </a:ext>
            </a:extLst>
          </p:cNvPr>
          <p:cNvSpPr/>
          <p:nvPr/>
        </p:nvSpPr>
        <p:spPr>
          <a:xfrm rot="1320500">
            <a:off x="3009900" y="2301323"/>
            <a:ext cx="609600" cy="79824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08FA89-76F7-B80B-4FCB-93A5CC5DFC41}"/>
              </a:ext>
            </a:extLst>
          </p:cNvPr>
          <p:cNvSpPr/>
          <p:nvPr/>
        </p:nvSpPr>
        <p:spPr>
          <a:xfrm>
            <a:off x="1594022" y="4158544"/>
            <a:ext cx="1433383" cy="6363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weak</a:t>
            </a:r>
            <a:endParaRPr lang="zh-CN" altLang="en-US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82A425E-71B2-F7A6-8B81-739312968EBB}"/>
              </a:ext>
            </a:extLst>
          </p:cNvPr>
          <p:cNvSpPr/>
          <p:nvPr/>
        </p:nvSpPr>
        <p:spPr>
          <a:xfrm rot="20103604">
            <a:off x="8292503" y="2307492"/>
            <a:ext cx="609600" cy="79824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8A29C0F-4BC4-8175-D938-A9C935378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764258"/>
              </p:ext>
            </p:extLst>
          </p:nvPr>
        </p:nvGraphicFramePr>
        <p:xfrm>
          <a:off x="7920490" y="3819164"/>
          <a:ext cx="3902867" cy="67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253800" progId="Equation.DSMT4">
                  <p:embed/>
                </p:oleObj>
              </mc:Choice>
              <mc:Fallback>
                <p:oleObj name="Equation" r:id="rId5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20490" y="3819164"/>
                        <a:ext cx="3902867" cy="67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5133DBD-DE26-7074-6213-6C06F6AA2006}"/>
              </a:ext>
            </a:extLst>
          </p:cNvPr>
          <p:cNvSpPr/>
          <p:nvPr/>
        </p:nvSpPr>
        <p:spPr>
          <a:xfrm>
            <a:off x="9015625" y="4646757"/>
            <a:ext cx="1712595" cy="678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impractical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623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55AF0-9E08-4E24-2698-CAC3BEA9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4" y="314012"/>
            <a:ext cx="10515600" cy="61421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transition-based method(</a:t>
            </a:r>
            <a:r>
              <a:rPr lang="en-US" altLang="zh-CN" b="1" dirty="0" err="1"/>
              <a:t>TransH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</a:p>
          <a:p>
            <a:pPr marL="0" indent="0">
              <a:buNone/>
            </a:pPr>
            <a:endParaRPr lang="en-US" altLang="zh-CN" b="1" dirty="0"/>
          </a:p>
          <a:p>
            <a:pPr marL="514350" indent="-514350">
              <a:buFont typeface="+mj-lt"/>
              <a:buAutoNum type="alphaLcParenR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A08581-3BD1-EE4B-0FA6-A6833C035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017249"/>
              </p:ext>
            </p:extLst>
          </p:nvPr>
        </p:nvGraphicFramePr>
        <p:xfrm>
          <a:off x="468664" y="1993409"/>
          <a:ext cx="3894438" cy="204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774360" progId="Equation.DSMT4">
                  <p:embed/>
                </p:oleObj>
              </mc:Choice>
              <mc:Fallback>
                <p:oleObj name="Equation" r:id="rId3" imgW="14731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64" y="1993409"/>
                        <a:ext cx="3894438" cy="204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DE434FD-44CB-7521-2213-F1DA3278F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37250"/>
              </p:ext>
            </p:extLst>
          </p:nvPr>
        </p:nvGraphicFramePr>
        <p:xfrm>
          <a:off x="511747" y="5424952"/>
          <a:ext cx="3763789" cy="69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53800" progId="Equation.DSMT4">
                  <p:embed/>
                </p:oleObj>
              </mc:Choice>
              <mc:Fallback>
                <p:oleObj name="Equation" r:id="rId5" imgW="1371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747" y="5424952"/>
                        <a:ext cx="3763789" cy="69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D53742-9796-DE13-5580-D70A382193ED}"/>
              </a:ext>
            </a:extLst>
          </p:cNvPr>
          <p:cNvSpPr/>
          <p:nvPr/>
        </p:nvSpPr>
        <p:spPr>
          <a:xfrm>
            <a:off x="442784" y="1223319"/>
            <a:ext cx="2100649" cy="7256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distance function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74E0314-C3CE-8DAC-4DF2-E709E46D35E0}"/>
              </a:ext>
            </a:extLst>
          </p:cNvPr>
          <p:cNvSpPr/>
          <p:nvPr/>
        </p:nvSpPr>
        <p:spPr>
          <a:xfrm>
            <a:off x="511747" y="4580643"/>
            <a:ext cx="2100649" cy="6883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score function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DCEFC4-9A45-38AF-BC08-147421E6DD34}"/>
              </a:ext>
            </a:extLst>
          </p:cNvPr>
          <p:cNvCxnSpPr/>
          <p:nvPr/>
        </p:nvCxnSpPr>
        <p:spPr>
          <a:xfrm flipV="1">
            <a:off x="6818871" y="2341348"/>
            <a:ext cx="1297459" cy="91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07A6E8-FC28-66AF-9DD9-C5AC881748D0}"/>
              </a:ext>
            </a:extLst>
          </p:cNvPr>
          <p:cNvCxnSpPr>
            <a:cxnSpLocks/>
          </p:cNvCxnSpPr>
          <p:nvPr/>
        </p:nvCxnSpPr>
        <p:spPr>
          <a:xfrm>
            <a:off x="6818871" y="3259916"/>
            <a:ext cx="1855573" cy="42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549BA8-8F89-A3BB-582B-C348CBFABDF0}"/>
              </a:ext>
            </a:extLst>
          </p:cNvPr>
          <p:cNvCxnSpPr>
            <a:cxnSpLocks/>
          </p:cNvCxnSpPr>
          <p:nvPr/>
        </p:nvCxnSpPr>
        <p:spPr>
          <a:xfrm flipV="1">
            <a:off x="6818871" y="2914439"/>
            <a:ext cx="2135208" cy="3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A75AA88-01D0-7F86-265C-FE589D288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56810"/>
              </p:ext>
            </p:extLst>
          </p:nvPr>
        </p:nvGraphicFramePr>
        <p:xfrm>
          <a:off x="7001617" y="2379428"/>
          <a:ext cx="461364" cy="40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1617" y="2379428"/>
                        <a:ext cx="461364" cy="40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F1B5D0E-A4C0-70AF-ABA4-DA175E990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51094"/>
              </p:ext>
            </p:extLst>
          </p:nvPr>
        </p:nvGraphicFramePr>
        <p:xfrm>
          <a:off x="7117302" y="3689624"/>
          <a:ext cx="345679" cy="51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7302" y="3689624"/>
                        <a:ext cx="345679" cy="518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86D08E-36A4-F7EA-782F-DE13F64A9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30873"/>
              </p:ext>
            </p:extLst>
          </p:nvPr>
        </p:nvGraphicFramePr>
        <p:xfrm>
          <a:off x="8000247" y="3121549"/>
          <a:ext cx="235522" cy="26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20" imgH="126720" progId="Equation.DSMT4">
                  <p:embed/>
                </p:oleObj>
              </mc:Choice>
              <mc:Fallback>
                <p:oleObj name="Equation" r:id="rId11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00247" y="3121549"/>
                        <a:ext cx="235522" cy="265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5B2A64-CB11-5FAC-93B0-871E081A8B1E}"/>
              </a:ext>
            </a:extLst>
          </p:cNvPr>
          <p:cNvCxnSpPr>
            <a:cxnSpLocks/>
          </p:cNvCxnSpPr>
          <p:nvPr/>
        </p:nvCxnSpPr>
        <p:spPr>
          <a:xfrm flipV="1">
            <a:off x="8116330" y="2011174"/>
            <a:ext cx="2135208" cy="345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1E0986-2478-E6F0-E46B-DC9F6BA3EFE8}"/>
              </a:ext>
            </a:extLst>
          </p:cNvPr>
          <p:cNvCxnSpPr/>
          <p:nvPr/>
        </p:nvCxnSpPr>
        <p:spPr>
          <a:xfrm flipV="1">
            <a:off x="8922445" y="2010552"/>
            <a:ext cx="1297459" cy="9185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C02446-6F77-11A9-2675-AFC6DB5960B5}"/>
              </a:ext>
            </a:extLst>
          </p:cNvPr>
          <p:cNvCxnSpPr/>
          <p:nvPr/>
        </p:nvCxnSpPr>
        <p:spPr>
          <a:xfrm flipV="1">
            <a:off x="6818871" y="2010552"/>
            <a:ext cx="3432667" cy="124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CD2B855-642A-17A6-931A-EA775DB76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74249"/>
              </p:ext>
            </p:extLst>
          </p:nvPr>
        </p:nvGraphicFramePr>
        <p:xfrm>
          <a:off x="8039377" y="2416937"/>
          <a:ext cx="546798" cy="31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28600" progId="Equation.DSMT4">
                  <p:embed/>
                </p:oleObj>
              </mc:Choice>
              <mc:Fallback>
                <p:oleObj name="Equation" r:id="rId13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39377" y="2416937"/>
                        <a:ext cx="546798" cy="317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F64144-E772-8BD7-5147-C041E5568E11}"/>
              </a:ext>
            </a:extLst>
          </p:cNvPr>
          <p:cNvCxnSpPr/>
          <p:nvPr/>
        </p:nvCxnSpPr>
        <p:spPr>
          <a:xfrm flipV="1">
            <a:off x="8674444" y="2010552"/>
            <a:ext cx="1545460" cy="167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3C197DE-7D8F-2258-922E-6AC4EA1D9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53039"/>
              </p:ext>
            </p:extLst>
          </p:nvPr>
        </p:nvGraphicFramePr>
        <p:xfrm>
          <a:off x="9406078" y="2986753"/>
          <a:ext cx="959658" cy="3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34680" imgH="228600" progId="Equation.DSMT4">
                  <p:embed/>
                </p:oleObj>
              </mc:Choice>
              <mc:Fallback>
                <p:oleObj name="Equation" r:id="rId15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06078" y="2986753"/>
                        <a:ext cx="959658" cy="345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BBE71E12-334F-B28B-E3A2-E346D608185A}"/>
              </a:ext>
            </a:extLst>
          </p:cNvPr>
          <p:cNvSpPr txBox="1"/>
          <p:nvPr/>
        </p:nvSpPr>
        <p:spPr>
          <a:xfrm>
            <a:off x="314645" y="6484722"/>
            <a:ext cx="86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(1) Zhen Wang, </a:t>
            </a:r>
            <a:r>
              <a:rPr lang="en-US" altLang="zh-CN" sz="1200" dirty="0" err="1"/>
              <a:t>Jianwen</a:t>
            </a:r>
            <a:r>
              <a:rPr lang="en-US" altLang="zh-CN" sz="1200" dirty="0"/>
              <a:t> Zhang, Jianlin Feng, and Zheng Chen. 2014. Knowledge graph embedding by translating on hyperplanes.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78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D8FC4C-62CE-6C3F-5633-2699AAAE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305743"/>
            <a:ext cx="10515600" cy="57119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nucleus sampling(</a:t>
            </a:r>
            <a:r>
              <a:rPr lang="en-US" altLang="zh-CN" b="1" dirty="0" err="1"/>
              <a:t>topp</a:t>
            </a:r>
            <a:r>
              <a:rPr lang="en-US" altLang="zh-CN" b="1" dirty="0"/>
              <a:t> sampling)</a:t>
            </a:r>
          </a:p>
          <a:p>
            <a:pPr marL="0" indent="0">
              <a:buNone/>
            </a:pPr>
            <a:endParaRPr lang="en-US" altLang="zh-CN" b="1" dirty="0"/>
          </a:p>
          <a:p>
            <a:pPr marL="514350" indent="-514350">
              <a:buFont typeface="+mj-lt"/>
              <a:buAutoNum type="alphaLcParenR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0C2EDD-51E0-971B-FB57-15DB868B7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82326"/>
              </p:ext>
            </p:extLst>
          </p:nvPr>
        </p:nvGraphicFramePr>
        <p:xfrm>
          <a:off x="704335" y="1510343"/>
          <a:ext cx="5781968" cy="107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000" imgH="596880" progId="Equation.DSMT4">
                  <p:embed/>
                </p:oleObj>
              </mc:Choice>
              <mc:Fallback>
                <p:oleObj name="Equation" r:id="rId3" imgW="32130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335" y="1510343"/>
                        <a:ext cx="5781968" cy="107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553FD17-141D-915F-D232-93CF8C3D8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84190"/>
              </p:ext>
            </p:extLst>
          </p:nvPr>
        </p:nvGraphicFramePr>
        <p:xfrm>
          <a:off x="704335" y="3437556"/>
          <a:ext cx="4512725" cy="86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57400" imgH="393480" progId="Equation.DSMT4">
                  <p:embed/>
                </p:oleObj>
              </mc:Choice>
              <mc:Fallback>
                <p:oleObj name="Equation" r:id="rId5" imgW="2057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335" y="3437556"/>
                        <a:ext cx="4512725" cy="86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CDF692-6265-6D8D-9E45-0365BE6334DF}"/>
              </a:ext>
            </a:extLst>
          </p:cNvPr>
          <p:cNvSpPr/>
          <p:nvPr/>
        </p:nvSpPr>
        <p:spPr>
          <a:xfrm>
            <a:off x="7683843" y="1661832"/>
            <a:ext cx="3978876" cy="7711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score -&gt; probability distribution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A70DEF-AB75-7004-83B0-6191884B6DDF}"/>
              </a:ext>
            </a:extLst>
          </p:cNvPr>
          <p:cNvSpPr/>
          <p:nvPr/>
        </p:nvSpPr>
        <p:spPr>
          <a:xfrm>
            <a:off x="8987480" y="3642441"/>
            <a:ext cx="1371601" cy="582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sampling</a:t>
            </a:r>
            <a:endParaRPr lang="zh-CN" altLang="en-US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4D64E35-E848-AE5B-3CF4-F928EEC6D8AA}"/>
              </a:ext>
            </a:extLst>
          </p:cNvPr>
          <p:cNvSpPr/>
          <p:nvPr/>
        </p:nvSpPr>
        <p:spPr>
          <a:xfrm>
            <a:off x="5638799" y="4915884"/>
            <a:ext cx="543698" cy="86354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7AA86BC-C1DA-BFD5-5085-5F48C82A1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01439"/>
              </p:ext>
            </p:extLst>
          </p:nvPr>
        </p:nvGraphicFramePr>
        <p:xfrm>
          <a:off x="5600313" y="5951496"/>
          <a:ext cx="620670" cy="65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0313" y="5951496"/>
                        <a:ext cx="620670" cy="65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61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580BC7-363C-FEE4-67C6-EECA0F7F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Path Encoding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98FB45-AF36-3D26-E29A-E56499CCE018}"/>
              </a:ext>
            </a:extLst>
          </p:cNvPr>
          <p:cNvSpPr/>
          <p:nvPr/>
        </p:nvSpPr>
        <p:spPr>
          <a:xfrm>
            <a:off x="1124466" y="1902940"/>
            <a:ext cx="3150972" cy="691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 historical interaction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2E5D56-891B-C6C9-9436-F7D3B0C24DBD}"/>
              </a:ext>
            </a:extLst>
          </p:cNvPr>
          <p:cNvSpPr/>
          <p:nvPr/>
        </p:nvSpPr>
        <p:spPr>
          <a:xfrm>
            <a:off x="7556156" y="1901351"/>
            <a:ext cx="3282778" cy="691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personal user interest</a:t>
            </a:r>
          </a:p>
          <a:p>
            <a:pPr algn="ctr"/>
            <a:r>
              <a:rPr lang="en-US" altLang="zh-CN" b="1" dirty="0"/>
              <a:t>personal recommendation</a:t>
            </a:r>
            <a:endParaRPr lang="zh-CN" altLang="en-US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80CCD94-3D94-599C-C851-292D49A96B79}"/>
              </a:ext>
            </a:extLst>
          </p:cNvPr>
          <p:cNvSpPr/>
          <p:nvPr/>
        </p:nvSpPr>
        <p:spPr>
          <a:xfrm>
            <a:off x="5539946" y="2090199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000A184-0AA5-92F0-C170-D64318571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40560"/>
              </p:ext>
            </p:extLst>
          </p:nvPr>
        </p:nvGraphicFramePr>
        <p:xfrm>
          <a:off x="1456434" y="3429000"/>
          <a:ext cx="2872945" cy="59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253800" progId="Equation.DSMT4">
                  <p:embed/>
                </p:oleObj>
              </mc:Choice>
              <mc:Fallback>
                <p:oleObj name="Equation" r:id="rId3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6434" y="3429000"/>
                        <a:ext cx="2872945" cy="59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8C2B6B-0B9E-97A6-D80F-B44552E972E3}"/>
                  </a:ext>
                </a:extLst>
              </p:cNvPr>
              <p:cNvSpPr txBox="1"/>
              <p:nvPr/>
            </p:nvSpPr>
            <p:spPr>
              <a:xfrm>
                <a:off x="4887097" y="3311018"/>
                <a:ext cx="37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h𝑖𝑠𝑡𝑜𝑟𝑖𝑐𝑎𝑙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𝑖𝑛𝑡𝑒𝑟𝑎𝑐𝑡𝑖𝑜𝑛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8C2B6B-0B9E-97A6-D80F-B44552E9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97" y="3311018"/>
                <a:ext cx="3704027" cy="276999"/>
              </a:xfrm>
              <a:prstGeom prst="rect">
                <a:avLst/>
              </a:prstGeom>
              <a:blipFill>
                <a:blip r:embed="rId5"/>
                <a:stretch>
                  <a:fillRect l="-2306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BE006A-B8CA-F677-807E-0D07D448FC57}"/>
                  </a:ext>
                </a:extLst>
              </p:cNvPr>
              <p:cNvSpPr txBox="1"/>
              <p:nvPr/>
            </p:nvSpPr>
            <p:spPr>
              <a:xfrm>
                <a:off x="5091182" y="3830536"/>
                <a:ext cx="3072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/>
                        <m:t>⊕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𝑐𝑜𝑛𝑐𝑎𝑡𝑒𝑛𝑎𝑡𝑖𝑜𝑛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BE006A-B8CA-F677-807E-0D07D448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82" y="3830536"/>
                <a:ext cx="3072315" cy="276999"/>
              </a:xfrm>
              <a:prstGeom prst="rect">
                <a:avLst/>
              </a:prstGeom>
              <a:blipFill>
                <a:blip r:embed="rId6"/>
                <a:stretch>
                  <a:fillRect l="-1984" t="-8696" r="-1389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20DC0112-81AA-5838-70F0-7A6FE7937F67}"/>
              </a:ext>
            </a:extLst>
          </p:cNvPr>
          <p:cNvSpPr/>
          <p:nvPr/>
        </p:nvSpPr>
        <p:spPr>
          <a:xfrm rot="5400000">
            <a:off x="2255109" y="4579572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92EB278-710A-5175-794F-557123FF7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13000"/>
              </p:ext>
            </p:extLst>
          </p:nvPr>
        </p:nvGraphicFramePr>
        <p:xfrm>
          <a:off x="1463289" y="5362132"/>
          <a:ext cx="2473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507960" progId="Equation.DSMT4">
                  <p:embed/>
                </p:oleObj>
              </mc:Choice>
              <mc:Fallback>
                <p:oleObj name="Equation" r:id="rId7" imgW="1320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3289" y="5362132"/>
                        <a:ext cx="24733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34CAB67-8552-8E9D-4876-B95FA2F03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00436"/>
              </p:ext>
            </p:extLst>
          </p:nvPr>
        </p:nvGraphicFramePr>
        <p:xfrm>
          <a:off x="7365700" y="5141838"/>
          <a:ext cx="3061125" cy="139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20760" imgH="965160" progId="Equation.DSMT4">
                  <p:embed/>
                </p:oleObj>
              </mc:Choice>
              <mc:Fallback>
                <p:oleObj name="Equation" r:id="rId9" imgW="2120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5700" y="5141838"/>
                        <a:ext cx="3061125" cy="139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4BD6BCE4-5454-A04F-C43C-1146AC6B63C5}"/>
              </a:ext>
            </a:extLst>
          </p:cNvPr>
          <p:cNvSpPr/>
          <p:nvPr/>
        </p:nvSpPr>
        <p:spPr>
          <a:xfrm>
            <a:off x="5206314" y="5577322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026ECE-860C-CF0D-5BF6-C204A45E6C6B}"/>
              </a:ext>
            </a:extLst>
          </p:cNvPr>
          <p:cNvSpPr txBox="1"/>
          <p:nvPr/>
        </p:nvSpPr>
        <p:spPr>
          <a:xfrm>
            <a:off x="4044693" y="6395101"/>
            <a:ext cx="33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find node </a:t>
            </a:r>
            <a:r>
              <a:rPr lang="en-US" altLang="zh-CN" b="1" dirty="0" err="1"/>
              <a:t>impotance</a:t>
            </a:r>
            <a:r>
              <a:rPr lang="en-US" altLang="zh-CN" b="1" dirty="0"/>
              <a:t> in path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962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0300ED-890F-85D0-C7F1-617C6E4B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69" y="34386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Preference Prediction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3C9634-E286-B5BF-433C-E53B4FF89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70373"/>
              </p:ext>
            </p:extLst>
          </p:nvPr>
        </p:nvGraphicFramePr>
        <p:xfrm>
          <a:off x="1450014" y="2123355"/>
          <a:ext cx="271968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736560" progId="Equation.DSMT4">
                  <p:embed/>
                </p:oleObj>
              </mc:Choice>
              <mc:Fallback>
                <p:oleObj name="Equation" r:id="rId3" imgW="1511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0014" y="2123355"/>
                        <a:ext cx="2719688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1922A70-ED45-6E38-42C8-6DAB4A759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069747"/>
              </p:ext>
            </p:extLst>
          </p:nvPr>
        </p:nvGraphicFramePr>
        <p:xfrm>
          <a:off x="1450014" y="3645045"/>
          <a:ext cx="4760855" cy="47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0014" y="3645045"/>
                        <a:ext cx="4760855" cy="473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B9FD6F-EF78-D064-69E5-930974DA4944}"/>
                  </a:ext>
                </a:extLst>
              </p:cNvPr>
              <p:cNvSpPr txBox="1"/>
              <p:nvPr/>
            </p:nvSpPr>
            <p:spPr>
              <a:xfrm>
                <a:off x="7137991" y="3703249"/>
                <a:ext cx="3826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B9FD6F-EF78-D064-69E5-930974DA4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91" y="3703249"/>
                <a:ext cx="3826624" cy="276999"/>
              </a:xfrm>
              <a:prstGeom prst="rect">
                <a:avLst/>
              </a:prstGeom>
              <a:blipFill>
                <a:blip r:embed="rId7"/>
                <a:stretch>
                  <a:fillRect l="-955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616F365-CFCA-BF3B-C683-812ABB728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05530"/>
              </p:ext>
            </p:extLst>
          </p:nvPr>
        </p:nvGraphicFramePr>
        <p:xfrm>
          <a:off x="5406065" y="305435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06065" y="305435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330E2EC-D8D4-51D9-AD64-60C7B3DF1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66748"/>
              </p:ext>
            </p:extLst>
          </p:nvPr>
        </p:nvGraphicFramePr>
        <p:xfrm>
          <a:off x="1524442" y="5026483"/>
          <a:ext cx="2778051" cy="55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720" imgH="253800" progId="Equation.DSMT4">
                  <p:embed/>
                </p:oleObj>
              </mc:Choice>
              <mc:Fallback>
                <p:oleObj name="Equation" r:id="rId10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442" y="5026483"/>
                        <a:ext cx="2778051" cy="55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左弧形 12">
            <a:extLst>
              <a:ext uri="{FF2B5EF4-FFF2-40B4-BE49-F238E27FC236}">
                <a16:creationId xmlns:a16="http://schemas.microsoft.com/office/drawing/2014/main" id="{1F3C3704-C902-F784-308D-2CC8A15E0588}"/>
              </a:ext>
            </a:extLst>
          </p:cNvPr>
          <p:cNvSpPr/>
          <p:nvPr/>
        </p:nvSpPr>
        <p:spPr>
          <a:xfrm>
            <a:off x="141767" y="3153569"/>
            <a:ext cx="1244009" cy="2428524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6AF63-5AAD-A526-87B3-6DB3CD45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TEMR(meta-path)</a:t>
            </a:r>
            <a:r>
              <a:rPr lang="zh-CN" altLang="en-US" b="1" dirty="0">
                <a:latin typeface="+mn-ea"/>
                <a:ea typeface="+mn-ea"/>
              </a:rPr>
              <a:t>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61921-E613-3152-AA93-3B4163A8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08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ACF1-2FA7-54C6-89A9-DE32F049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PLM-Rec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63B6A-E5D6-B9C7-CF5C-B8C96C48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55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65B1-B733-7AF4-F26B-D984687C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Idea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3CF47-8AEA-26E1-B6C8-FEB94A91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9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B2E0-3D6A-2115-352A-EEA94230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Problem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66598-70F0-0E5A-D17F-01A7DE41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96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BD61-95E0-46F0-1C38-65A2ACB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6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Related Work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DD089-B048-701A-1462-C84A98BF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KG(Knowledge Graph)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two steps</a:t>
            </a:r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pre-defined: KPRN   TMER    KR-GCN  </a:t>
            </a:r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RL(reinforcement learning): CAFE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LLM(Large Language Model): PEPLER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PLM(Path Language Model): PLM-Rec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26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B35A-518D-FEB6-0B3A-CA371DF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71" y="348632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KPRN(not meta-path)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92877-85FF-16F3-7DEE-E386099C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54"/>
            <a:ext cx="10515600" cy="64532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Sample path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/>
              <a:t>dfs</a:t>
            </a:r>
            <a:r>
              <a:rPr lang="en-US" altLang="zh-CN" sz="2400" dirty="0"/>
              <a:t> and random sample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1000" dirty="0"/>
              <a:t>(1) Sun, Y.; Han, J.; Yan, X.; Yu, P. S.; and Wu, T. 2011. Path-sim: Meta path-based top-k similarity search in heterogeneous information networks.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C2009-B5CF-8C22-17D5-38C46642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55" y="2099856"/>
            <a:ext cx="9477375" cy="1428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21BC7F-2F73-BCF6-0D1F-DA2AE7739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56" y="4043769"/>
            <a:ext cx="9477375" cy="2014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B59A19-82C0-F57F-7FD0-5AB01D2D6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684" y="267479"/>
            <a:ext cx="3332945" cy="73127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F3D8A78-D66F-C2E5-9394-F8F51936703A}"/>
              </a:ext>
            </a:extLst>
          </p:cNvPr>
          <p:cNvSpPr/>
          <p:nvPr/>
        </p:nvSpPr>
        <p:spPr>
          <a:xfrm rot="19399935">
            <a:off x="7616781" y="1434826"/>
            <a:ext cx="1062681" cy="70701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989A97-8948-6267-F258-BA4EFE0FF6E3}"/>
              </a:ext>
            </a:extLst>
          </p:cNvPr>
          <p:cNvSpPr txBox="1"/>
          <p:nvPr/>
        </p:nvSpPr>
        <p:spPr>
          <a:xfrm>
            <a:off x="7295455" y="3556793"/>
            <a:ext cx="44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Why just find len3 and len5?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4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7FD52-D444-380F-435F-46952B67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838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r>
              <a:rPr lang="en-US" altLang="zh-CN" sz="1200" dirty="0"/>
              <a:t>(1) Sun, Y.; Han, J.; Yan, X.; Yu, P. S.; and Wu, T. 2011. Path-sim: Meta path-based top-k similarity search in heterogeneous information networks.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A7C90E-DA3C-35DA-7C4E-09BE7592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0" y="673014"/>
            <a:ext cx="5819775" cy="333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446130-E1E3-17EB-C088-629709E00570}"/>
              </a:ext>
            </a:extLst>
          </p:cNvPr>
          <p:cNvSpPr txBox="1"/>
          <p:nvPr/>
        </p:nvSpPr>
        <p:spPr>
          <a:xfrm>
            <a:off x="6657975" y="637057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(1)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5EA5D-BFCC-26A1-3AC9-E654A950568E}"/>
              </a:ext>
            </a:extLst>
          </p:cNvPr>
          <p:cNvSpPr/>
          <p:nvPr/>
        </p:nvSpPr>
        <p:spPr>
          <a:xfrm>
            <a:off x="943103" y="1472623"/>
            <a:ext cx="2273643" cy="10132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lt1"/>
                </a:solidFill>
              </a:rPr>
              <a:t>User</a:t>
            </a:r>
            <a:endParaRPr lang="zh-CN" altLang="en-US" sz="3200" b="1" dirty="0">
              <a:solidFill>
                <a:schemeClr val="lt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CC72EDA-5D4C-277F-AFFA-A27D464E24C3}"/>
              </a:ext>
            </a:extLst>
          </p:cNvPr>
          <p:cNvSpPr/>
          <p:nvPr/>
        </p:nvSpPr>
        <p:spPr>
          <a:xfrm>
            <a:off x="6915535" y="1472623"/>
            <a:ext cx="2273643" cy="10132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lt1"/>
                </a:solidFill>
              </a:rPr>
              <a:t>Song</a:t>
            </a:r>
            <a:endParaRPr lang="zh-CN" altLang="en-US" sz="3200" b="1" dirty="0">
              <a:solidFill>
                <a:schemeClr val="lt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8062D6D-AE92-BDED-2154-6BDA650C4604}"/>
              </a:ext>
            </a:extLst>
          </p:cNvPr>
          <p:cNvSpPr/>
          <p:nvPr/>
        </p:nvSpPr>
        <p:spPr>
          <a:xfrm>
            <a:off x="3616282" y="4458641"/>
            <a:ext cx="2273643" cy="10132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Person</a:t>
            </a:r>
            <a:endParaRPr lang="zh-CN" altLang="en-US" sz="32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2D210B-D774-FE19-BF21-BCDCE3224302}"/>
              </a:ext>
            </a:extLst>
          </p:cNvPr>
          <p:cNvCxnSpPr/>
          <p:nvPr/>
        </p:nvCxnSpPr>
        <p:spPr>
          <a:xfrm>
            <a:off x="3902804" y="1778366"/>
            <a:ext cx="2283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22B188C-3B22-8CCB-6857-5FC5A71D2C6E}"/>
              </a:ext>
            </a:extLst>
          </p:cNvPr>
          <p:cNvCxnSpPr/>
          <p:nvPr/>
        </p:nvCxnSpPr>
        <p:spPr>
          <a:xfrm flipH="1">
            <a:off x="5338859" y="2860824"/>
            <a:ext cx="1272746" cy="128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243647-0215-18C0-E18A-6F141BC8B63A}"/>
              </a:ext>
            </a:extLst>
          </p:cNvPr>
          <p:cNvCxnSpPr>
            <a:cxnSpLocks/>
          </p:cNvCxnSpPr>
          <p:nvPr/>
        </p:nvCxnSpPr>
        <p:spPr>
          <a:xfrm flipV="1">
            <a:off x="5828381" y="2943764"/>
            <a:ext cx="1231557" cy="131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08E1BE-0C87-C553-81E6-08DB954AA3E0}"/>
              </a:ext>
            </a:extLst>
          </p:cNvPr>
          <p:cNvCxnSpPr/>
          <p:nvPr/>
        </p:nvCxnSpPr>
        <p:spPr>
          <a:xfrm flipH="1">
            <a:off x="3912844" y="2288168"/>
            <a:ext cx="2273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0ACF720-05B1-6325-D479-AA930BDDA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37445"/>
              </p:ext>
            </p:extLst>
          </p:nvPr>
        </p:nvGraphicFramePr>
        <p:xfrm>
          <a:off x="6815674" y="3973768"/>
          <a:ext cx="4814344" cy="60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279360" progId="Equation.DSMT4">
                  <p:embed/>
                </p:oleObj>
              </mc:Choice>
              <mc:Fallback>
                <p:oleObj name="Equation" r:id="rId4" imgW="222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5674" y="3973768"/>
                        <a:ext cx="4814344" cy="605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699E60A-9BFF-C856-B653-0B209FBF6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7811"/>
              </p:ext>
            </p:extLst>
          </p:nvPr>
        </p:nvGraphicFramePr>
        <p:xfrm>
          <a:off x="6829918" y="4694877"/>
          <a:ext cx="856904" cy="102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457200" progId="Equation.DSMT4">
                  <p:embed/>
                </p:oleObj>
              </mc:Choice>
              <mc:Fallback>
                <p:oleObj name="Equation" r:id="rId6" imgW="380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9918" y="4694877"/>
                        <a:ext cx="856904" cy="102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41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A9C76-EFA0-BC98-A224-0DC26673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4" y="10801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Example:  u=Alice </a:t>
            </a:r>
            <a:r>
              <a:rPr lang="en-US" altLang="zh-CN" sz="3200" b="1" dirty="0" err="1">
                <a:latin typeface="+mn-ea"/>
                <a:ea typeface="+mn-ea"/>
              </a:rPr>
              <a:t>i</a:t>
            </a:r>
            <a:r>
              <a:rPr lang="en-US" altLang="zh-CN" sz="3200" b="1" dirty="0">
                <a:latin typeface="+mn-ea"/>
                <a:ea typeface="+mn-ea"/>
              </a:rPr>
              <a:t>=</a:t>
            </a:r>
            <a:r>
              <a:rPr lang="en-US" altLang="zh-CN" sz="3200" b="1" dirty="0" err="1">
                <a:latin typeface="+mn-ea"/>
                <a:ea typeface="+mn-ea"/>
              </a:rPr>
              <a:t>Castele</a:t>
            </a:r>
            <a:r>
              <a:rPr lang="en-US" altLang="zh-CN" sz="3200" b="1" dirty="0">
                <a:latin typeface="+mn-ea"/>
                <a:ea typeface="+mn-ea"/>
              </a:rPr>
              <a:t> on the Hill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E777DD-0050-79C7-7786-6100EEF12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47058"/>
              </p:ext>
            </p:extLst>
          </p:nvPr>
        </p:nvGraphicFramePr>
        <p:xfrm>
          <a:off x="714634" y="491212"/>
          <a:ext cx="4784124" cy="797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880" imgH="253800" progId="Equation.DSMT4">
                  <p:embed/>
                </p:oleObj>
              </mc:Choice>
              <mc:Fallback>
                <p:oleObj name="Equation" r:id="rId3" imgW="1523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634" y="491212"/>
                        <a:ext cx="4784124" cy="797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9BB02DE-01DF-C5E2-141A-685A763A4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91" y="2037436"/>
            <a:ext cx="6134100" cy="19145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7B55E5C-0675-133A-D6F9-76D67B80ACBB}"/>
              </a:ext>
            </a:extLst>
          </p:cNvPr>
          <p:cNvSpPr/>
          <p:nvPr/>
        </p:nvSpPr>
        <p:spPr>
          <a:xfrm rot="2789568">
            <a:off x="5565949" y="4104189"/>
            <a:ext cx="963827" cy="59930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231786-FE99-2DB4-9048-60190C6C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391" y="4959661"/>
            <a:ext cx="8229600" cy="154305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3F0C5B06-E0FB-63F5-F24D-3234CF16D47E}"/>
              </a:ext>
            </a:extLst>
          </p:cNvPr>
          <p:cNvSpPr txBox="1">
            <a:spLocks/>
          </p:cNvSpPr>
          <p:nvPr/>
        </p:nvSpPr>
        <p:spPr>
          <a:xfrm>
            <a:off x="6533644" y="35836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ea"/>
                <a:ea typeface="+mn-ea"/>
              </a:rPr>
              <a:t>tripe: (entity, type, relation)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3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C9DC-E488-40EA-B59A-87F348C3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47275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input:</a:t>
            </a:r>
            <a:br>
              <a:rPr lang="en-US" altLang="zh-CN" sz="3200" b="1" dirty="0">
                <a:latin typeface="+mn-ea"/>
                <a:ea typeface="+mn-ea"/>
              </a:rPr>
            </a:b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output: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533178-E14C-C0A5-C47E-2FD16188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" y="787875"/>
            <a:ext cx="10515600" cy="320410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88D386-0F86-DB4D-DE0C-7195035D1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85193"/>
              </p:ext>
            </p:extLst>
          </p:nvPr>
        </p:nvGraphicFramePr>
        <p:xfrm>
          <a:off x="2494667" y="5390352"/>
          <a:ext cx="14128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53800" progId="Equation.DSMT4">
                  <p:embed/>
                </p:oleObj>
              </mc:Choice>
              <mc:Fallback>
                <p:oleObj name="Equation" r:id="rId4" imgW="48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4667" y="5390352"/>
                        <a:ext cx="1412875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B84CBF6-5A49-A4DB-E298-C7A286D3D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21166"/>
              </p:ext>
            </p:extLst>
          </p:nvPr>
        </p:nvGraphicFramePr>
        <p:xfrm>
          <a:off x="2494667" y="4554251"/>
          <a:ext cx="4274621" cy="75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28600" progId="Equation.DSMT4">
                  <p:embed/>
                </p:oleObj>
              </mc:Choice>
              <mc:Fallback>
                <p:oleObj name="Equation" r:id="rId6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4667" y="4554251"/>
                        <a:ext cx="4274621" cy="75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C1D8BB6-B597-EAA4-4479-492A2319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33" y="202373"/>
            <a:ext cx="10515600" cy="64532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Modelling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1000" b="1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507074-BA30-34DC-5EF2-5C3B637A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2000" y="2277988"/>
            <a:ext cx="6056393" cy="30150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C2ACBA4-0B4B-4FD4-9D8D-62FBD6AA6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987"/>
              </p:ext>
            </p:extLst>
          </p:nvPr>
        </p:nvGraphicFramePr>
        <p:xfrm>
          <a:off x="595313" y="635000"/>
          <a:ext cx="44656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79360" progId="Equation.DSMT4">
                  <p:embed/>
                </p:oleObj>
              </mc:Choice>
              <mc:Fallback>
                <p:oleObj name="Equation" r:id="rId4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313" y="635000"/>
                        <a:ext cx="4465637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257725D-BEC8-5FF6-327E-D35458659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465869"/>
              </p:ext>
            </p:extLst>
          </p:nvPr>
        </p:nvGraphicFramePr>
        <p:xfrm>
          <a:off x="625837" y="2506587"/>
          <a:ext cx="4278973" cy="9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760" imgH="457200" progId="Equation.DSMT4">
                  <p:embed/>
                </p:oleObj>
              </mc:Choice>
              <mc:Fallback>
                <p:oleObj name="Equation" r:id="rId6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837" y="2506587"/>
                        <a:ext cx="4278973" cy="92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AF7075E4-D37E-9DD3-4A03-A795BD6E406A}"/>
              </a:ext>
            </a:extLst>
          </p:cNvPr>
          <p:cNvSpPr/>
          <p:nvPr/>
        </p:nvSpPr>
        <p:spPr>
          <a:xfrm>
            <a:off x="2224216" y="1598365"/>
            <a:ext cx="617838" cy="82790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7FA5701-46F9-1AC1-5E54-D7F2A28D95F6}"/>
              </a:ext>
            </a:extLst>
          </p:cNvPr>
          <p:cNvSpPr/>
          <p:nvPr/>
        </p:nvSpPr>
        <p:spPr>
          <a:xfrm>
            <a:off x="2224216" y="3785513"/>
            <a:ext cx="617838" cy="82790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CDC6045-A4DB-FBDB-8CAA-584C98893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59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49D164-F575-3B88-B2BE-A9C58B064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05852"/>
              </p:ext>
            </p:extLst>
          </p:nvPr>
        </p:nvGraphicFramePr>
        <p:xfrm>
          <a:off x="625837" y="4966942"/>
          <a:ext cx="4346126" cy="72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253800" progId="Equation.DSMT4">
                  <p:embed/>
                </p:oleObj>
              </mc:Choice>
              <mc:Fallback>
                <p:oleObj name="Equation" r:id="rId10" imgW="1523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5837" y="4966942"/>
                        <a:ext cx="4346126" cy="72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3A2F6CB-5DE9-BC15-5B24-3994A94BFD70}"/>
              </a:ext>
            </a:extLst>
          </p:cNvPr>
          <p:cNvSpPr/>
          <p:nvPr/>
        </p:nvSpPr>
        <p:spPr>
          <a:xfrm>
            <a:off x="3383005" y="1402708"/>
            <a:ext cx="2001795" cy="527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plausibility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6134B06-6272-AA67-43BF-DD4BB708FBAF}"/>
              </a:ext>
            </a:extLst>
          </p:cNvPr>
          <p:cNvSpPr/>
          <p:nvPr/>
        </p:nvSpPr>
        <p:spPr>
          <a:xfrm>
            <a:off x="3383005" y="3609009"/>
            <a:ext cx="2001795" cy="588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pooled score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6D2CC8-1772-DE36-5F2F-B2D3FC9B036D}"/>
              </a:ext>
            </a:extLst>
          </p:cNvPr>
          <p:cNvSpPr/>
          <p:nvPr/>
        </p:nvSpPr>
        <p:spPr>
          <a:xfrm>
            <a:off x="3383005" y="5795369"/>
            <a:ext cx="2001795" cy="588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predict score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792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E5E9-F425-1798-BE41-D3D3012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KR-GCN</a:t>
            </a:r>
            <a:r>
              <a:rPr lang="zh-CN" altLang="en-US" b="1" dirty="0">
                <a:latin typeface="+mn-ea"/>
                <a:ea typeface="+mn-ea"/>
              </a:rPr>
              <a:t> 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1C19E3-9657-7978-5F76-E586F5F2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204" y="1498921"/>
            <a:ext cx="8303591" cy="360442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2EC031-2AE8-7802-A8C3-C1B2766B6286}"/>
              </a:ext>
            </a:extLst>
          </p:cNvPr>
          <p:cNvSpPr/>
          <p:nvPr/>
        </p:nvSpPr>
        <p:spPr>
          <a:xfrm>
            <a:off x="747069" y="5445577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Graph Encoding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E367C9-8B75-E9F3-6C6F-A18F434E00B1}"/>
              </a:ext>
            </a:extLst>
          </p:cNvPr>
          <p:cNvSpPr/>
          <p:nvPr/>
        </p:nvSpPr>
        <p:spPr>
          <a:xfrm>
            <a:off x="3656055" y="5445575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Extraction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93E831-32A9-4A8A-6B29-142DD7114CA9}"/>
              </a:ext>
            </a:extLst>
          </p:cNvPr>
          <p:cNvSpPr/>
          <p:nvPr/>
        </p:nvSpPr>
        <p:spPr>
          <a:xfrm>
            <a:off x="6460524" y="5445575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Encoding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8C5A200-D03F-5737-BBA5-AD47BE37CEFA}"/>
              </a:ext>
            </a:extLst>
          </p:cNvPr>
          <p:cNvSpPr/>
          <p:nvPr/>
        </p:nvSpPr>
        <p:spPr>
          <a:xfrm>
            <a:off x="9264993" y="5445576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Preference Prediction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75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4273F5D-FF3D-3DA5-F607-10F7F3D69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98905"/>
              </p:ext>
            </p:extLst>
          </p:nvPr>
        </p:nvGraphicFramePr>
        <p:xfrm>
          <a:off x="724928" y="1338237"/>
          <a:ext cx="5120847" cy="117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507960" progId="Equation.DSMT4">
                  <p:embed/>
                </p:oleObj>
              </mc:Choice>
              <mc:Fallback>
                <p:oleObj name="Equation" r:id="rId3" imgW="2209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928" y="1338237"/>
                        <a:ext cx="5120847" cy="117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874D0BC-2D89-C82F-CFF1-EF3D8ED79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394454"/>
              </p:ext>
            </p:extLst>
          </p:nvPr>
        </p:nvGraphicFramePr>
        <p:xfrm>
          <a:off x="836139" y="2756839"/>
          <a:ext cx="1871020" cy="104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0" imgH="431640" progId="Equation.DSMT4">
                  <p:embed/>
                </p:oleObj>
              </mc:Choice>
              <mc:Fallback>
                <p:oleObj name="Equation" r:id="rId5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6139" y="2756839"/>
                        <a:ext cx="1871020" cy="104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C7DC2E57-DF22-8EEC-5B20-8A28B9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75" y="7897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Graph Encoding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7C2797-2300-E54E-7669-EF406BA4D6F2}"/>
              </a:ext>
            </a:extLst>
          </p:cNvPr>
          <p:cNvSpPr/>
          <p:nvPr/>
        </p:nvSpPr>
        <p:spPr>
          <a:xfrm>
            <a:off x="7681786" y="396285"/>
            <a:ext cx="2125362" cy="10008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NGCF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</a:p>
          <a:p>
            <a:pPr algn="ctr"/>
            <a:r>
              <a:rPr lang="en-US" altLang="zh-CN" b="1" dirty="0"/>
              <a:t>+</a:t>
            </a:r>
          </a:p>
          <a:p>
            <a:pPr algn="ctr"/>
            <a:r>
              <a:rPr lang="en-US" altLang="zh-CN" b="1" dirty="0" err="1"/>
              <a:t>LightGCN</a:t>
            </a:r>
            <a:r>
              <a:rPr lang="en-US" altLang="zh-CN" b="1" dirty="0">
                <a:solidFill>
                  <a:srgbClr val="FF0000"/>
                </a:solidFill>
              </a:rPr>
              <a:t>(2)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9F3B7CD5-4597-2BC8-2424-4A12B434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527591" y="2727003"/>
            <a:ext cx="6433751" cy="279276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F52B400-A0A1-B4D1-F375-E33DBD3147AA}"/>
              </a:ext>
            </a:extLst>
          </p:cNvPr>
          <p:cNvSpPr txBox="1">
            <a:spLocks/>
          </p:cNvSpPr>
          <p:nvPr/>
        </p:nvSpPr>
        <p:spPr>
          <a:xfrm>
            <a:off x="587975" y="1926838"/>
            <a:ext cx="10515600" cy="46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>
              <a:buFont typeface="Arial" panose="020B0604020202020204" pitchFamily="34" charset="0"/>
              <a:buAutoNum type="arabicParenBoth"/>
            </a:pPr>
            <a:r>
              <a:rPr lang="en-US" altLang="zh-CN" sz="1200" dirty="0"/>
              <a:t>Xiang Wang, </a:t>
            </a:r>
            <a:r>
              <a:rPr lang="en-US" altLang="zh-CN" sz="1200" dirty="0" err="1"/>
              <a:t>Xiangnan</a:t>
            </a:r>
            <a:r>
              <a:rPr lang="en-US" altLang="zh-CN" sz="1200" dirty="0"/>
              <a:t> He, Meng Wang, Fuli Feng, and Tat-Seng Chua. 2019. Neural Graph Collaborative Filtering.</a:t>
            </a:r>
          </a:p>
          <a:p>
            <a:pPr>
              <a:buFont typeface="Arial" panose="020B0604020202020204" pitchFamily="34" charset="0"/>
              <a:buAutoNum type="arabicParenBoth"/>
            </a:pPr>
            <a:r>
              <a:rPr lang="en-US" altLang="zh-CN" sz="1200" dirty="0" err="1"/>
              <a:t>Xiangnan</a:t>
            </a:r>
            <a:r>
              <a:rPr lang="en-US" altLang="zh-CN" sz="1200" dirty="0"/>
              <a:t> He, Kuan Deng, Xiang Wang, Yan Li, </a:t>
            </a:r>
            <a:r>
              <a:rPr lang="en-US" altLang="zh-CN" sz="1200" dirty="0" err="1"/>
              <a:t>Yongdong</a:t>
            </a:r>
            <a:r>
              <a:rPr lang="en-US" altLang="zh-CN" sz="1200" dirty="0"/>
              <a:t> Zhang, and Meng Wang. 2020. </a:t>
            </a:r>
            <a:r>
              <a:rPr lang="en-US" altLang="zh-CN" sz="1200" dirty="0" err="1"/>
              <a:t>LightGCN</a:t>
            </a:r>
            <a:r>
              <a:rPr lang="en-US" altLang="zh-CN" sz="1200" dirty="0"/>
              <a:t>: Simplifying and Powering Graph </a:t>
            </a:r>
            <a:r>
              <a:rPr lang="en-US" altLang="zh-CN" sz="1200" dirty="0" err="1"/>
              <a:t>ConvolutionNetwork</a:t>
            </a:r>
            <a:r>
              <a:rPr lang="en-US" altLang="zh-CN" sz="1200" dirty="0"/>
              <a:t> for Recommendation.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422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1733</Words>
  <Application>Microsoft Office PowerPoint</Application>
  <PresentationFormat>宽屏</PresentationFormat>
  <Paragraphs>169</Paragraphs>
  <Slides>18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Equation</vt:lpstr>
      <vt:lpstr>MathType 7.0 Equation</vt:lpstr>
      <vt:lpstr>Explainable Recsys</vt:lpstr>
      <vt:lpstr>Related Work</vt:lpstr>
      <vt:lpstr>KPRN(not meta-path)</vt:lpstr>
      <vt:lpstr>PowerPoint 演示文稿</vt:lpstr>
      <vt:lpstr>Example:  u=Alice i=Castele on the Hill</vt:lpstr>
      <vt:lpstr>input:  output:</vt:lpstr>
      <vt:lpstr>PowerPoint 演示文稿</vt:lpstr>
      <vt:lpstr>KR-GCN ※</vt:lpstr>
      <vt:lpstr>Graph Encoding</vt:lpstr>
      <vt:lpstr>Path Extraction and Selection</vt:lpstr>
      <vt:lpstr>PowerPoint 演示文稿</vt:lpstr>
      <vt:lpstr>PowerPoint 演示文稿</vt:lpstr>
      <vt:lpstr>Path Encoding</vt:lpstr>
      <vt:lpstr>Preference Prediction</vt:lpstr>
      <vt:lpstr>TEMR(meta-path)※</vt:lpstr>
      <vt:lpstr>PLM-Rec</vt:lpstr>
      <vt:lpstr>Idea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 Virgoo</dc:creator>
  <cp:lastModifiedBy>1 Virgoo</cp:lastModifiedBy>
  <cp:revision>518</cp:revision>
  <dcterms:created xsi:type="dcterms:W3CDTF">2023-11-18T08:15:26Z</dcterms:created>
  <dcterms:modified xsi:type="dcterms:W3CDTF">2023-11-19T07:34:54Z</dcterms:modified>
</cp:coreProperties>
</file>