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65" r:id="rId5"/>
    <p:sldId id="264" r:id="rId6"/>
    <p:sldId id="266" r:id="rId7"/>
    <p:sldId id="267" r:id="rId8"/>
    <p:sldId id="259" r:id="rId9"/>
    <p:sldId id="268" r:id="rId10"/>
    <p:sldId id="269" r:id="rId11"/>
    <p:sldId id="270" r:id="rId12"/>
    <p:sldId id="271" r:id="rId13"/>
    <p:sldId id="272" r:id="rId14"/>
    <p:sldId id="273" r:id="rId15"/>
    <p:sldId id="260" r:id="rId16"/>
    <p:sldId id="274" r:id="rId17"/>
    <p:sldId id="275" r:id="rId18"/>
    <p:sldId id="276" r:id="rId19"/>
    <p:sldId id="277" r:id="rId20"/>
    <p:sldId id="278" r:id="rId21"/>
    <p:sldId id="280" r:id="rId22"/>
    <p:sldId id="279" r:id="rId23"/>
    <p:sldId id="261" r:id="rId24"/>
    <p:sldId id="281" r:id="rId25"/>
    <p:sldId id="282" r:id="rId26"/>
    <p:sldId id="283" r:id="rId27"/>
    <p:sldId id="262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011D47B-4996-4B85-82C2-613F6A738C45}">
          <p14:sldIdLst>
            <p14:sldId id="256"/>
            <p14:sldId id="257"/>
            <p14:sldId id="258"/>
            <p14:sldId id="265"/>
            <p14:sldId id="264"/>
            <p14:sldId id="266"/>
            <p14:sldId id="267"/>
            <p14:sldId id="259"/>
            <p14:sldId id="268"/>
            <p14:sldId id="269"/>
            <p14:sldId id="270"/>
            <p14:sldId id="271"/>
            <p14:sldId id="272"/>
            <p14:sldId id="273"/>
            <p14:sldId id="260"/>
            <p14:sldId id="274"/>
            <p14:sldId id="275"/>
            <p14:sldId id="276"/>
            <p14:sldId id="277"/>
            <p14:sldId id="278"/>
            <p14:sldId id="280"/>
            <p14:sldId id="279"/>
            <p14:sldId id="261"/>
            <p14:sldId id="281"/>
            <p14:sldId id="282"/>
            <p14:sldId id="283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74393" autoAdjust="0"/>
  </p:normalViewPr>
  <p:slideViewPr>
    <p:cSldViewPr snapToGrid="0">
      <p:cViewPr varScale="1">
        <p:scale>
          <a:sx n="63" d="100"/>
          <a:sy n="63" d="100"/>
        </p:scale>
        <p:origin x="1440" y="58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7385F6-06E1-4310-A5FA-B1DD020A2696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5C1A0-615C-4B69-8C21-01CD0E1B65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079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1.KG</a:t>
            </a:r>
          </a:p>
          <a:p>
            <a:r>
              <a:rPr lang="zh-CN" altLang="en-US" dirty="0"/>
              <a:t>第一种是</a:t>
            </a:r>
            <a:r>
              <a:rPr lang="en-US" altLang="zh-CN" dirty="0"/>
              <a:t>two steps</a:t>
            </a:r>
            <a:r>
              <a:rPr lang="zh-CN" altLang="en-US" dirty="0"/>
              <a:t>。第一步是做推荐，然后第二步是在</a:t>
            </a:r>
            <a:r>
              <a:rPr lang="en-US" altLang="zh-CN" dirty="0"/>
              <a:t>KG</a:t>
            </a:r>
            <a:r>
              <a:rPr lang="zh-CN" altLang="en-US" dirty="0"/>
              <a:t>上找</a:t>
            </a:r>
            <a:r>
              <a:rPr lang="en-US" altLang="zh-CN" dirty="0"/>
              <a:t>reasoning path(</a:t>
            </a:r>
            <a:r>
              <a:rPr lang="zh-CN" altLang="en-US" dirty="0"/>
              <a:t>解释路径</a:t>
            </a:r>
            <a:r>
              <a:rPr lang="en-US" altLang="zh-CN" dirty="0"/>
              <a:t>)</a:t>
            </a:r>
            <a:r>
              <a:rPr lang="zh-CN" altLang="en-US" dirty="0"/>
              <a:t>。这类论文还没有看，但直觉上感受就是效果应该不会太好。因为两个过程是完全撕裂开的。</a:t>
            </a:r>
            <a:endParaRPr lang="en-US" altLang="zh-CN" dirty="0"/>
          </a:p>
          <a:p>
            <a:r>
              <a:rPr lang="zh-CN" altLang="en-US" dirty="0"/>
              <a:t>第二种就是</a:t>
            </a:r>
            <a:r>
              <a:rPr lang="en-US" altLang="zh-CN" dirty="0"/>
              <a:t>pre-defined</a:t>
            </a:r>
            <a:r>
              <a:rPr lang="zh-CN" altLang="en-US" dirty="0"/>
              <a:t>。具体来说就是先在</a:t>
            </a:r>
            <a:r>
              <a:rPr lang="en-US" altLang="zh-CN" dirty="0"/>
              <a:t>KG</a:t>
            </a:r>
            <a:r>
              <a:rPr lang="zh-CN" altLang="en-US" dirty="0"/>
              <a:t>找路径，然后利用找到的路径做推荐。找到路径同时能够作为一种解释的手段。那如何寻找路径就有很多不同的方法了，后面再介绍。</a:t>
            </a:r>
            <a:endParaRPr lang="en-US" altLang="zh-CN" dirty="0"/>
          </a:p>
          <a:p>
            <a:r>
              <a:rPr lang="zh-CN" altLang="en-US" dirty="0"/>
              <a:t>第三种就是强化学习，看了一篇没看懂，难度较大，先放一边。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2.LLM</a:t>
            </a:r>
          </a:p>
          <a:p>
            <a:r>
              <a:rPr lang="zh-CN" altLang="en-US" dirty="0"/>
              <a:t>利用预训练好</a:t>
            </a:r>
            <a:r>
              <a:rPr lang="en-US" altLang="zh-CN" dirty="0"/>
              <a:t>(pre-trained)</a:t>
            </a:r>
            <a:r>
              <a:rPr lang="zh-CN" altLang="en-US" dirty="0"/>
              <a:t>的</a:t>
            </a:r>
            <a:r>
              <a:rPr lang="en-US" altLang="zh-CN" dirty="0"/>
              <a:t>LLM</a:t>
            </a:r>
            <a:r>
              <a:rPr lang="zh-CN" altLang="en-US" dirty="0"/>
              <a:t>，比如</a:t>
            </a:r>
            <a:r>
              <a:rPr lang="en-US" altLang="zh-CN" dirty="0"/>
              <a:t>GPT</a:t>
            </a:r>
            <a:r>
              <a:rPr lang="zh-CN" altLang="en-US" dirty="0"/>
              <a:t>，</a:t>
            </a:r>
            <a:r>
              <a:rPr lang="en-US" altLang="zh-CN" dirty="0"/>
              <a:t>BERT</a:t>
            </a:r>
            <a:r>
              <a:rPr lang="zh-CN" altLang="en-US" dirty="0"/>
              <a:t>，做微调</a:t>
            </a:r>
            <a:r>
              <a:rPr lang="en-US" altLang="zh-CN" dirty="0"/>
              <a:t>(fine-tune)</a:t>
            </a:r>
            <a:r>
              <a:rPr lang="zh-CN" altLang="en-US" dirty="0"/>
              <a:t>运用到推荐系统上。这种的输出结果一般都是一句话，解释用户要买这个物品的原因。我感觉这个在我的毕设中应该也用不上，所以后面不会介绍这篇论文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3.PLM</a:t>
            </a:r>
          </a:p>
          <a:p>
            <a:r>
              <a:rPr lang="zh-CN" altLang="en-US" dirty="0"/>
              <a:t>这个更像是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2</a:t>
            </a:r>
            <a:r>
              <a:rPr lang="zh-CN" altLang="en-US" dirty="0"/>
              <a:t>的结合，</a:t>
            </a:r>
            <a:r>
              <a:rPr lang="en-US" altLang="zh-CN" dirty="0"/>
              <a:t>KG+LM(language model)</a:t>
            </a:r>
            <a:r>
              <a:rPr lang="zh-CN" altLang="en-US" dirty="0"/>
              <a:t>。利用</a:t>
            </a:r>
            <a:r>
              <a:rPr lang="en-US" altLang="zh-CN" dirty="0"/>
              <a:t>NLP</a:t>
            </a:r>
            <a:r>
              <a:rPr lang="zh-CN" altLang="en-US" dirty="0"/>
              <a:t>的思想，给定前面的</a:t>
            </a:r>
            <a:r>
              <a:rPr lang="en-US" altLang="zh-CN" dirty="0"/>
              <a:t>token(node)</a:t>
            </a:r>
            <a:r>
              <a:rPr lang="zh-CN" altLang="en-US" dirty="0"/>
              <a:t>，下一个应该产生什么</a:t>
            </a:r>
            <a:r>
              <a:rPr lang="en-US" altLang="zh-CN" dirty="0"/>
              <a:t>token(node)</a:t>
            </a:r>
            <a:r>
              <a:rPr lang="zh-CN" altLang="en-US" dirty="0"/>
              <a:t>。产生的</a:t>
            </a:r>
            <a:r>
              <a:rPr lang="en-US" altLang="zh-CN" dirty="0"/>
              <a:t>sentence(path)</a:t>
            </a:r>
            <a:r>
              <a:rPr lang="zh-CN" altLang="en-US" dirty="0"/>
              <a:t>，可以做为一种解释的手段。</a:t>
            </a:r>
            <a:r>
              <a:rPr lang="en-US" altLang="zh-CN" dirty="0"/>
              <a:t>sentence(path)</a:t>
            </a:r>
            <a:r>
              <a:rPr lang="zh-CN" altLang="en-US" dirty="0"/>
              <a:t>中的最后一个</a:t>
            </a:r>
            <a:r>
              <a:rPr lang="en-US" altLang="zh-CN" dirty="0"/>
              <a:t>token(node)</a:t>
            </a:r>
            <a:r>
              <a:rPr lang="zh-CN" altLang="en-US" dirty="0"/>
              <a:t>就是要推荐的物品。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5C1A0-615C-4B69-8C21-01CD0E1B652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5980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对于一个三元组</a:t>
            </a:r>
            <a:r>
              <a:rPr lang="en-US" altLang="zh-CN" dirty="0"/>
              <a:t>(</a:t>
            </a:r>
            <a:r>
              <a:rPr lang="en-US" altLang="zh-CN" dirty="0" err="1"/>
              <a:t>h,r,t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h</a:t>
            </a:r>
            <a:r>
              <a:rPr lang="zh-CN" altLang="en-US" dirty="0"/>
              <a:t>是头节点，</a:t>
            </a:r>
            <a:r>
              <a:rPr lang="en-US" altLang="zh-CN" dirty="0"/>
              <a:t>t</a:t>
            </a:r>
            <a:r>
              <a:rPr lang="zh-CN" altLang="en-US" dirty="0"/>
              <a:t>是尾节点，</a:t>
            </a:r>
            <a:r>
              <a:rPr lang="en-US" altLang="zh-CN" dirty="0"/>
              <a:t>r</a:t>
            </a:r>
            <a:r>
              <a:rPr lang="zh-CN" altLang="en-US" dirty="0"/>
              <a:t>是由</a:t>
            </a:r>
            <a:r>
              <a:rPr lang="en-US" altLang="zh-CN" dirty="0"/>
              <a:t>h</a:t>
            </a:r>
            <a:r>
              <a:rPr lang="zh-CN" altLang="en-US" dirty="0"/>
              <a:t>指向</a:t>
            </a:r>
            <a:r>
              <a:rPr lang="en-US" altLang="zh-CN" dirty="0"/>
              <a:t>t</a:t>
            </a:r>
            <a:r>
              <a:rPr lang="zh-CN" altLang="en-US" dirty="0"/>
              <a:t>的一个条边。先用了左边这个函数来衡量两个</a:t>
            </a:r>
            <a:r>
              <a:rPr lang="en-US" altLang="zh-CN" dirty="0"/>
              <a:t>entity</a:t>
            </a:r>
            <a:r>
              <a:rPr lang="zh-CN" altLang="en-US" dirty="0"/>
              <a:t>的距离。将</a:t>
            </a:r>
            <a:r>
              <a:rPr lang="en-US" altLang="zh-CN" dirty="0"/>
              <a:t>h</a:t>
            </a:r>
            <a:r>
              <a:rPr lang="zh-CN" altLang="en-US" dirty="0"/>
              <a:t>和</a:t>
            </a:r>
            <a:r>
              <a:rPr lang="en-US" altLang="zh-CN" dirty="0"/>
              <a:t>r</a:t>
            </a:r>
            <a:r>
              <a:rPr lang="zh-CN" altLang="en-US" dirty="0"/>
              <a:t>通过关系</a:t>
            </a:r>
            <a:r>
              <a:rPr lang="en-US" altLang="zh-CN" dirty="0"/>
              <a:t>r</a:t>
            </a:r>
            <a:r>
              <a:rPr lang="zh-CN" altLang="en-US" dirty="0"/>
              <a:t>映射到一个超平面中，得到</a:t>
            </a:r>
            <a:r>
              <a:rPr lang="en-US" altLang="zh-CN" dirty="0"/>
              <a:t>h</a:t>
            </a:r>
            <a:r>
              <a:rPr lang="zh-CN" altLang="en-US" dirty="0"/>
              <a:t>垂直号和</a:t>
            </a:r>
            <a:r>
              <a:rPr lang="en-US" altLang="zh-CN" dirty="0"/>
              <a:t>t</a:t>
            </a:r>
            <a:r>
              <a:rPr lang="zh-CN" altLang="en-US" dirty="0"/>
              <a:t>垂直号。然后利用这两个去计算距离，用</a:t>
            </a:r>
            <a:r>
              <a:rPr lang="en-US" altLang="zh-CN" dirty="0"/>
              <a:t>h</a:t>
            </a:r>
            <a:r>
              <a:rPr lang="zh-CN" altLang="en-US" dirty="0"/>
              <a:t>垂直</a:t>
            </a:r>
            <a:r>
              <a:rPr lang="en-US" altLang="zh-CN" dirty="0"/>
              <a:t>+r-t</a:t>
            </a:r>
            <a:r>
              <a:rPr lang="zh-CN" altLang="en-US" dirty="0"/>
              <a:t>垂直，我们所希望的</a:t>
            </a:r>
            <a:r>
              <a:rPr lang="en-US" altLang="zh-CN" dirty="0"/>
              <a:t>h</a:t>
            </a:r>
            <a:r>
              <a:rPr lang="zh-CN" altLang="en-US" dirty="0"/>
              <a:t>垂直</a:t>
            </a:r>
            <a:r>
              <a:rPr lang="en-US" altLang="zh-CN" dirty="0"/>
              <a:t>+r</a:t>
            </a:r>
            <a:r>
              <a:rPr lang="zh-CN" altLang="en-US" dirty="0"/>
              <a:t>后能和</a:t>
            </a:r>
            <a:r>
              <a:rPr lang="en-US" altLang="zh-CN" dirty="0"/>
              <a:t>t</a:t>
            </a:r>
            <a:r>
              <a:rPr lang="zh-CN" altLang="en-US" dirty="0"/>
              <a:t>垂直完全重合最好，说明两个</a:t>
            </a:r>
            <a:r>
              <a:rPr lang="en-US" altLang="zh-CN" dirty="0"/>
              <a:t>entity</a:t>
            </a:r>
            <a:r>
              <a:rPr lang="zh-CN" altLang="en-US" dirty="0"/>
              <a:t>关系很密切，因此</a:t>
            </a:r>
            <a:r>
              <a:rPr lang="en-US" altLang="zh-CN" dirty="0"/>
              <a:t>d</a:t>
            </a:r>
            <a:r>
              <a:rPr lang="zh-CN" altLang="en-US" dirty="0"/>
              <a:t>是越小越好。对于分数是越大越好，所以加个负号。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5C1A0-615C-4B69-8C21-01CD0E1B652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0048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根据上一步计算得到的分数，我们就能够进行采样了。这里采用的</a:t>
            </a:r>
            <a:r>
              <a:rPr lang="en-US" altLang="zh-CN" dirty="0"/>
              <a:t>nucleus sampling</a:t>
            </a:r>
            <a:r>
              <a:rPr lang="zh-CN" altLang="en-US" dirty="0"/>
              <a:t>，也称</a:t>
            </a:r>
            <a:r>
              <a:rPr lang="en-US" altLang="zh-CN" dirty="0" err="1"/>
              <a:t>topp</a:t>
            </a:r>
            <a:r>
              <a:rPr lang="en-US" altLang="zh-CN" dirty="0"/>
              <a:t> sampling</a:t>
            </a:r>
            <a:r>
              <a:rPr lang="zh-CN" altLang="en-US" dirty="0"/>
              <a:t>，是</a:t>
            </a:r>
            <a:r>
              <a:rPr lang="en-US" altLang="zh-CN" dirty="0" err="1"/>
              <a:t>topk</a:t>
            </a:r>
            <a:r>
              <a:rPr lang="en-US" altLang="zh-CN" dirty="0"/>
              <a:t> sampling</a:t>
            </a:r>
            <a:r>
              <a:rPr lang="zh-CN" altLang="en-US" dirty="0"/>
              <a:t>的改进版本。那这些</a:t>
            </a:r>
            <a:r>
              <a:rPr lang="en-US" altLang="zh-CN" dirty="0"/>
              <a:t>sampling</a:t>
            </a:r>
            <a:r>
              <a:rPr lang="zh-CN" altLang="en-US" dirty="0"/>
              <a:t>策略其实都是</a:t>
            </a:r>
            <a:r>
              <a:rPr lang="en-US" altLang="zh-CN" dirty="0"/>
              <a:t>NLP</a:t>
            </a:r>
            <a:r>
              <a:rPr lang="zh-CN" altLang="en-US" dirty="0"/>
              <a:t>领域，然后稍加改进运用到</a:t>
            </a:r>
            <a:r>
              <a:rPr lang="en-US" altLang="zh-CN" dirty="0" err="1"/>
              <a:t>recsys</a:t>
            </a:r>
            <a:r>
              <a:rPr lang="zh-CN" altLang="en-US" dirty="0"/>
              <a:t>中。第一个公式就是对这个</a:t>
            </a:r>
            <a:r>
              <a:rPr lang="en-US" altLang="zh-CN" dirty="0"/>
              <a:t>Tk-1,k(Tk-1,k</a:t>
            </a:r>
            <a:r>
              <a:rPr lang="zh-CN" altLang="en-US" dirty="0"/>
              <a:t>是从某个节点第</a:t>
            </a:r>
            <a:r>
              <a:rPr lang="en-US" altLang="zh-CN" dirty="0"/>
              <a:t>k-1</a:t>
            </a:r>
            <a:r>
              <a:rPr lang="zh-CN" altLang="en-US" dirty="0"/>
              <a:t>跳到第</a:t>
            </a:r>
            <a:r>
              <a:rPr lang="en-US" altLang="zh-CN" dirty="0"/>
              <a:t>k</a:t>
            </a:r>
            <a:r>
              <a:rPr lang="zh-CN" altLang="en-US" dirty="0"/>
              <a:t>跳的三元组集合</a:t>
            </a:r>
            <a:r>
              <a:rPr lang="en-US" altLang="zh-CN" dirty="0"/>
              <a:t>)</a:t>
            </a:r>
            <a:r>
              <a:rPr lang="zh-CN" altLang="en-US" dirty="0"/>
              <a:t>的每一个</a:t>
            </a:r>
            <a:r>
              <a:rPr lang="en-US" altLang="zh-CN" dirty="0"/>
              <a:t>triple</a:t>
            </a:r>
            <a:r>
              <a:rPr lang="zh-CN" altLang="en-US" dirty="0"/>
              <a:t>计算分数，然后使用</a:t>
            </a:r>
            <a:r>
              <a:rPr lang="en-US" altLang="zh-CN" dirty="0" err="1"/>
              <a:t>softmax</a:t>
            </a:r>
            <a:r>
              <a:rPr lang="zh-CN" altLang="en-US" dirty="0"/>
              <a:t>转换成概率分布。后面就是采样，先定义一个阈值</a:t>
            </a:r>
            <a:r>
              <a:rPr lang="en-US" altLang="zh-CN" dirty="0"/>
              <a:t>p</a:t>
            </a:r>
            <a:r>
              <a:rPr lang="zh-CN" altLang="en-US" dirty="0"/>
              <a:t>，这个</a:t>
            </a:r>
            <a:r>
              <a:rPr lang="en-US" altLang="zh-CN" dirty="0" err="1"/>
              <a:t>topp</a:t>
            </a:r>
            <a:r>
              <a:rPr lang="zh-CN" altLang="en-US" dirty="0"/>
              <a:t>集合其实就是</a:t>
            </a:r>
            <a:r>
              <a:rPr lang="en-US" altLang="zh-CN" dirty="0"/>
              <a:t>Tk-1,k</a:t>
            </a:r>
            <a:r>
              <a:rPr lang="zh-CN" altLang="en-US" dirty="0"/>
              <a:t>的最小子集，也就是每次从集合</a:t>
            </a:r>
            <a:r>
              <a:rPr lang="en-US" altLang="zh-CN" dirty="0"/>
              <a:t>T</a:t>
            </a:r>
            <a:r>
              <a:rPr lang="zh-CN" altLang="en-US" dirty="0"/>
              <a:t>中取出概率最大的，这样形成的子集大小最小，而且每个元素的概率都是最高的。经过这样的采样方法就能够解决上述提到的两个问题。最后就能得到用户</a:t>
            </a:r>
            <a:r>
              <a:rPr lang="en-US" altLang="zh-CN" dirty="0"/>
              <a:t>u</a:t>
            </a:r>
            <a:r>
              <a:rPr lang="zh-CN" altLang="en-US" dirty="0"/>
              <a:t>到物品</a:t>
            </a:r>
            <a:r>
              <a:rPr lang="en-US" altLang="zh-CN" dirty="0"/>
              <a:t>v</a:t>
            </a:r>
            <a:r>
              <a:rPr lang="zh-CN" altLang="en-US" dirty="0"/>
              <a:t>的一个路径集合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5C1A0-615C-4B69-8C21-01CD0E1B652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3264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为了能够挖掘用户的个人兴趣以便做出个性化的推荐，他将用户的历史交互物品融入到了采样的路径中。其中</a:t>
            </a:r>
            <a:r>
              <a:rPr lang="en-US" altLang="zh-CN" dirty="0"/>
              <a:t>Vu</a:t>
            </a:r>
            <a:r>
              <a:rPr lang="zh-CN" altLang="en-US" dirty="0"/>
              <a:t>是用户的历史交互物品集合，这个十字号是</a:t>
            </a:r>
            <a:r>
              <a:rPr lang="en-US" altLang="zh-CN" dirty="0"/>
              <a:t>sequence concatenation</a:t>
            </a:r>
            <a:r>
              <a:rPr lang="zh-CN" altLang="en-US" dirty="0"/>
              <a:t>，具体是如何操作文章里面没有细说。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然后和</a:t>
            </a:r>
            <a:r>
              <a:rPr lang="en-US" altLang="zh-CN" dirty="0"/>
              <a:t>KPRN</a:t>
            </a:r>
            <a:r>
              <a:rPr lang="zh-CN" altLang="en-US" dirty="0"/>
              <a:t>一样，使用</a:t>
            </a:r>
            <a:r>
              <a:rPr lang="en-US" altLang="zh-CN" dirty="0"/>
              <a:t>LSTM</a:t>
            </a:r>
            <a:r>
              <a:rPr lang="zh-CN" altLang="en-US" dirty="0"/>
              <a:t>来模拟路径节点的顺序。不太一样的是，每一个</a:t>
            </a:r>
            <a:r>
              <a:rPr lang="en-US" altLang="zh-CN" dirty="0"/>
              <a:t>timestep</a:t>
            </a:r>
            <a:r>
              <a:rPr lang="zh-CN" altLang="en-US" dirty="0"/>
              <a:t>的输入不再是一个</a:t>
            </a:r>
            <a:r>
              <a:rPr lang="en-US" altLang="zh-CN" dirty="0"/>
              <a:t>triple</a:t>
            </a:r>
            <a:r>
              <a:rPr lang="zh-CN" altLang="en-US" dirty="0"/>
              <a:t>了，而是只有每个</a:t>
            </a:r>
            <a:r>
              <a:rPr lang="en-US" altLang="zh-CN" dirty="0"/>
              <a:t>entity</a:t>
            </a:r>
            <a:r>
              <a:rPr lang="zh-CN" altLang="en-US" dirty="0"/>
              <a:t>的</a:t>
            </a:r>
            <a:r>
              <a:rPr lang="en-US" altLang="zh-CN" dirty="0"/>
              <a:t>embedding(</a:t>
            </a:r>
            <a:r>
              <a:rPr lang="zh-CN" altLang="en-US" dirty="0"/>
              <a:t>由</a:t>
            </a:r>
            <a:r>
              <a:rPr lang="en-US" altLang="zh-CN" dirty="0"/>
              <a:t>graph encoding</a:t>
            </a:r>
            <a:r>
              <a:rPr lang="zh-CN" altLang="en-US" dirty="0"/>
              <a:t>得到的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然后对于每个</a:t>
            </a:r>
            <a:r>
              <a:rPr lang="en-US" altLang="zh-CN" dirty="0"/>
              <a:t>timestep</a:t>
            </a:r>
            <a:r>
              <a:rPr lang="zh-CN" altLang="en-US" dirty="0"/>
              <a:t>输出的</a:t>
            </a:r>
            <a:r>
              <a:rPr lang="en-US" altLang="zh-CN" dirty="0" err="1"/>
              <a:t>ht</a:t>
            </a:r>
            <a:r>
              <a:rPr lang="zh-CN" altLang="en-US" dirty="0"/>
              <a:t>做一个</a:t>
            </a:r>
            <a:r>
              <a:rPr lang="en-US" altLang="zh-CN" dirty="0" err="1"/>
              <a:t>softmax</a:t>
            </a:r>
            <a:r>
              <a:rPr lang="zh-CN" altLang="en-US" dirty="0"/>
              <a:t>，并作加权求和，来挖掘路径中每个节点的不同重要程度。最后得到了这条路径的一个表示。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5C1A0-615C-4B69-8C21-01CD0E1B652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4289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然后将上一步得到</a:t>
            </a:r>
            <a:r>
              <a:rPr lang="en-US" altLang="zh-CN" dirty="0" err="1"/>
              <a:t>Puv</a:t>
            </a:r>
            <a:r>
              <a:rPr lang="zh-CN" altLang="en-US" dirty="0"/>
              <a:t>形成输入矩阵，通过</a:t>
            </a:r>
            <a:r>
              <a:rPr lang="en-US" altLang="zh-CN" dirty="0"/>
              <a:t>self-attention</a:t>
            </a:r>
            <a:r>
              <a:rPr lang="zh-CN" altLang="en-US" dirty="0"/>
              <a:t>，最后做一个</a:t>
            </a:r>
            <a:r>
              <a:rPr lang="en-US" altLang="zh-CN" dirty="0" err="1"/>
              <a:t>maxpooling</a:t>
            </a:r>
            <a:r>
              <a:rPr lang="zh-CN" altLang="en-US" dirty="0"/>
              <a:t>，得到最终的向量表示。过一个</a:t>
            </a:r>
            <a:r>
              <a:rPr lang="en-US" altLang="zh-CN" dirty="0"/>
              <a:t>MLP</a:t>
            </a:r>
            <a:r>
              <a:rPr lang="zh-CN" altLang="en-US" dirty="0"/>
              <a:t>和</a:t>
            </a:r>
            <a:r>
              <a:rPr lang="en-US" altLang="zh-CN" dirty="0"/>
              <a:t>sigmoid</a:t>
            </a:r>
            <a:r>
              <a:rPr lang="zh-CN" altLang="en-US" dirty="0"/>
              <a:t>得到最终的预测分数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5C1A0-615C-4B69-8C21-01CD0E1B652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268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这篇论文和我的毕设题目最接近，序列推荐中的可解释表征研究。整个模型可以分为</a:t>
            </a:r>
            <a:r>
              <a:rPr lang="en-US" altLang="zh-CN" dirty="0"/>
              <a:t>6</a:t>
            </a:r>
            <a:r>
              <a:rPr lang="zh-CN" altLang="en-US" dirty="0"/>
              <a:t>个模块，第一个模块和</a:t>
            </a:r>
            <a:r>
              <a:rPr lang="en-US" altLang="zh-CN" dirty="0"/>
              <a:t>KR-GCN</a:t>
            </a:r>
            <a:r>
              <a:rPr lang="zh-CN" altLang="en-US" dirty="0"/>
              <a:t>一样是获得</a:t>
            </a:r>
            <a:r>
              <a:rPr lang="en-US" altLang="zh-CN" dirty="0"/>
              <a:t>embedding</a:t>
            </a:r>
            <a:r>
              <a:rPr lang="zh-CN" altLang="en-US" dirty="0"/>
              <a:t>表示。这里在</a:t>
            </a:r>
            <a:r>
              <a:rPr lang="en-US" altLang="zh-CN" dirty="0"/>
              <a:t>user-item interaction</a:t>
            </a:r>
            <a:r>
              <a:rPr lang="zh-CN" altLang="en-US" dirty="0"/>
              <a:t>上进行随机游走获得</a:t>
            </a:r>
            <a:r>
              <a:rPr lang="en-US" altLang="zh-CN" dirty="0" err="1"/>
              <a:t>embdding</a:t>
            </a:r>
            <a:r>
              <a:rPr lang="zh-CN" altLang="en-US" dirty="0"/>
              <a:t>。论文里又说他们尝试用了</a:t>
            </a:r>
            <a:r>
              <a:rPr lang="en-US" altLang="zh-CN" dirty="0" err="1"/>
              <a:t>GraphSage</a:t>
            </a:r>
            <a:r>
              <a:rPr lang="zh-CN" altLang="en-US" dirty="0"/>
              <a:t>和</a:t>
            </a:r>
            <a:r>
              <a:rPr lang="en-US" altLang="zh-CN" dirty="0"/>
              <a:t>GAT</a:t>
            </a:r>
            <a:r>
              <a:rPr lang="zh-CN" altLang="en-US" dirty="0"/>
              <a:t>等</a:t>
            </a:r>
            <a:r>
              <a:rPr lang="en-US" altLang="zh-CN" dirty="0"/>
              <a:t>GCN</a:t>
            </a:r>
            <a:r>
              <a:rPr lang="zh-CN" altLang="en-US" dirty="0"/>
              <a:t>的方法，但是效果都没有</a:t>
            </a:r>
            <a:r>
              <a:rPr lang="en-US" altLang="zh-CN" dirty="0" err="1"/>
              <a:t>DeepWalk</a:t>
            </a:r>
            <a:r>
              <a:rPr lang="zh-CN" altLang="en-US" dirty="0"/>
              <a:t>好，这里我觉得是有可以改进的地方的。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5C1A0-615C-4B69-8C21-01CD0E1B652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2825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第二部就是采样路径了，这里采样的路径是</a:t>
            </a:r>
            <a:r>
              <a:rPr lang="en-US" altLang="zh-CN" dirty="0"/>
              <a:t>meta-path</a:t>
            </a:r>
            <a:r>
              <a:rPr lang="zh-CN" altLang="en-US" dirty="0"/>
              <a:t>。与以往不同的是，除了</a:t>
            </a:r>
            <a:r>
              <a:rPr lang="en-US" altLang="zh-CN" dirty="0"/>
              <a:t>sample user-item meta-path</a:t>
            </a:r>
            <a:r>
              <a:rPr lang="zh-CN" altLang="en-US" dirty="0"/>
              <a:t>还</a:t>
            </a:r>
            <a:r>
              <a:rPr lang="en-US" altLang="zh-CN" dirty="0"/>
              <a:t>sample</a:t>
            </a:r>
            <a:r>
              <a:rPr lang="zh-CN" altLang="en-US" dirty="0"/>
              <a:t>了</a:t>
            </a:r>
            <a:r>
              <a:rPr lang="en-US" altLang="zh-CN" dirty="0"/>
              <a:t>item-item meta-path</a:t>
            </a:r>
            <a:r>
              <a:rPr lang="zh-CN" altLang="en-US" dirty="0"/>
              <a:t>，这个</a:t>
            </a:r>
            <a:r>
              <a:rPr lang="en-US" altLang="zh-CN" dirty="0"/>
              <a:t>item-item meta-path</a:t>
            </a:r>
            <a:r>
              <a:rPr lang="zh-CN" altLang="en-US" dirty="0"/>
              <a:t>就是用来解决</a:t>
            </a:r>
            <a:r>
              <a:rPr lang="en-US" altLang="zh-CN" dirty="0"/>
              <a:t>sequential modelling</a:t>
            </a:r>
            <a:r>
              <a:rPr lang="zh-CN" altLang="en-US" dirty="0"/>
              <a:t>的，很关键。还有一种考虑序列的做法，就是将原本的</a:t>
            </a:r>
            <a:r>
              <a:rPr lang="en-US" altLang="zh-CN" dirty="0"/>
              <a:t>user-item interaction graph</a:t>
            </a:r>
            <a:r>
              <a:rPr lang="zh-CN" altLang="en-US" dirty="0"/>
              <a:t>分割成多个</a:t>
            </a:r>
            <a:r>
              <a:rPr lang="en-US" altLang="zh-CN" dirty="0"/>
              <a:t>sub-graph</a:t>
            </a:r>
            <a:r>
              <a:rPr lang="zh-CN" altLang="en-US" dirty="0"/>
              <a:t>，但这样效果应该不会太好。因为有些原本有关系的节点在被分割后变成没关系了，造成了</a:t>
            </a:r>
            <a:r>
              <a:rPr lang="en-US" altLang="zh-CN" dirty="0" err="1"/>
              <a:t>collabrative</a:t>
            </a:r>
            <a:r>
              <a:rPr lang="en-US" altLang="zh-CN" dirty="0"/>
              <a:t> signal loss</a:t>
            </a:r>
            <a:r>
              <a:rPr lang="zh-CN" altLang="en-US" dirty="0"/>
              <a:t>。采样完后把</a:t>
            </a:r>
            <a:r>
              <a:rPr lang="en-US" altLang="zh-CN" dirty="0"/>
              <a:t>path</a:t>
            </a:r>
            <a:r>
              <a:rPr lang="zh-CN" altLang="en-US" dirty="0"/>
              <a:t>当作</a:t>
            </a:r>
            <a:r>
              <a:rPr lang="en-US" altLang="zh-CN" dirty="0"/>
              <a:t>sentence</a:t>
            </a:r>
            <a:r>
              <a:rPr lang="zh-CN" altLang="en-US" dirty="0"/>
              <a:t>，</a:t>
            </a:r>
            <a:r>
              <a:rPr lang="en-US" altLang="zh-CN" dirty="0"/>
              <a:t>entity</a:t>
            </a:r>
            <a:r>
              <a:rPr lang="zh-CN" altLang="en-US" dirty="0"/>
              <a:t>当作</a:t>
            </a:r>
            <a:r>
              <a:rPr lang="en-US" altLang="zh-CN" dirty="0"/>
              <a:t>token</a:t>
            </a:r>
            <a:r>
              <a:rPr lang="zh-CN" altLang="en-US" dirty="0"/>
              <a:t>，使用</a:t>
            </a:r>
            <a:r>
              <a:rPr lang="en-US" altLang="zh-CN" dirty="0"/>
              <a:t>word2vec</a:t>
            </a:r>
            <a:r>
              <a:rPr lang="zh-CN" altLang="en-US" dirty="0"/>
              <a:t>和</a:t>
            </a:r>
            <a:r>
              <a:rPr lang="en-US" altLang="zh-CN" dirty="0"/>
              <a:t>mean</a:t>
            </a:r>
            <a:r>
              <a:rPr lang="zh-CN" altLang="en-US" dirty="0"/>
              <a:t>获取</a:t>
            </a:r>
            <a:r>
              <a:rPr lang="en-US" altLang="zh-CN" dirty="0"/>
              <a:t>embedding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5C1A0-615C-4B69-8C21-01CD0E1B652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7124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meta-path</a:t>
            </a:r>
            <a:r>
              <a:rPr lang="zh-CN" altLang="en-US" dirty="0"/>
              <a:t>就像父类，它制定了子类应该遵循的某些规则。比如</a:t>
            </a:r>
            <a:r>
              <a:rPr lang="en-US" altLang="zh-CN" dirty="0"/>
              <a:t>UIBI</a:t>
            </a:r>
            <a:r>
              <a:rPr lang="zh-CN" altLang="en-US" dirty="0"/>
              <a:t>，它的含义就是</a:t>
            </a:r>
            <a:r>
              <a:rPr lang="en-US" altLang="zh-CN" dirty="0"/>
              <a:t>…</a:t>
            </a:r>
            <a:r>
              <a:rPr lang="zh-CN" altLang="en-US" dirty="0"/>
              <a:t>，还有</a:t>
            </a:r>
            <a:r>
              <a:rPr lang="en-US" altLang="zh-CN" dirty="0"/>
              <a:t>IUIBI</a:t>
            </a:r>
            <a:r>
              <a:rPr lang="zh-CN" altLang="en-US" dirty="0"/>
              <a:t>。那如何去采样呢？和</a:t>
            </a:r>
            <a:r>
              <a:rPr lang="en-US" altLang="zh-CN" dirty="0"/>
              <a:t>KR-GCN</a:t>
            </a:r>
            <a:r>
              <a:rPr lang="zh-CN" altLang="en-US" dirty="0"/>
              <a:t>类似，采用的是相似度和</a:t>
            </a:r>
            <a:r>
              <a:rPr lang="en-US" altLang="zh-CN" dirty="0" err="1"/>
              <a:t>topk</a:t>
            </a:r>
            <a:r>
              <a:rPr lang="zh-CN" altLang="en-US" dirty="0"/>
              <a:t>的方法。这里以</a:t>
            </a:r>
            <a:r>
              <a:rPr lang="en-US" altLang="zh-CN" dirty="0"/>
              <a:t>UIBI</a:t>
            </a:r>
            <a:r>
              <a:rPr lang="zh-CN" altLang="en-US" dirty="0"/>
              <a:t>这个</a:t>
            </a:r>
            <a:r>
              <a:rPr lang="en-US" altLang="zh-CN" dirty="0"/>
              <a:t>pattern</a:t>
            </a:r>
            <a:r>
              <a:rPr lang="zh-CN" altLang="en-US" dirty="0"/>
              <a:t>为例子。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但论文里没具体说是如何计算两个节点的相似度的，说的也比较含糊。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5C1A0-615C-4B69-8C21-01CD0E1B652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7054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论文对于两种不同的</a:t>
            </a:r>
            <a:r>
              <a:rPr lang="en-US" altLang="zh-CN" dirty="0"/>
              <a:t>meta-path</a:t>
            </a:r>
            <a:r>
              <a:rPr lang="zh-CN" altLang="en-US" dirty="0"/>
              <a:t>定义了这么多种</a:t>
            </a:r>
            <a:r>
              <a:rPr lang="en-US" altLang="zh-CN" dirty="0"/>
              <a:t>pattern</a:t>
            </a:r>
            <a:r>
              <a:rPr lang="zh-CN" altLang="en-US" dirty="0"/>
              <a:t>，但很显然还有很多</a:t>
            </a:r>
            <a:r>
              <a:rPr lang="en-US" altLang="zh-CN" dirty="0"/>
              <a:t>pattern</a:t>
            </a:r>
            <a:r>
              <a:rPr lang="zh-CN" altLang="en-US" dirty="0"/>
              <a:t>没被采用，比如</a:t>
            </a:r>
            <a:r>
              <a:rPr lang="en-US" altLang="zh-CN" dirty="0"/>
              <a:t>UIBIBI</a:t>
            </a:r>
            <a:r>
              <a:rPr lang="zh-CN" altLang="en-US" dirty="0"/>
              <a:t>，</a:t>
            </a:r>
            <a:r>
              <a:rPr lang="en-US" altLang="zh-CN" dirty="0"/>
              <a:t>UICICI</a:t>
            </a:r>
            <a:r>
              <a:rPr lang="zh-CN" altLang="en-US" dirty="0"/>
              <a:t>。所以正如前面提到的，这一项</a:t>
            </a:r>
            <a:r>
              <a:rPr lang="en-US" altLang="zh-CN" dirty="0"/>
              <a:t>expensive</a:t>
            </a:r>
            <a:r>
              <a:rPr lang="zh-CN" altLang="en-US" dirty="0"/>
              <a:t>并且</a:t>
            </a:r>
            <a:r>
              <a:rPr lang="en-US" altLang="zh-CN" dirty="0" err="1"/>
              <a:t>impractice</a:t>
            </a:r>
            <a:r>
              <a:rPr lang="zh-CN" altLang="en-US" dirty="0"/>
              <a:t>的任务。所以这里也是可以改进的。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5C1A0-615C-4B69-8C21-01CD0E1B652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9135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然后套用了一个</a:t>
            </a:r>
            <a:r>
              <a:rPr lang="en-US" altLang="zh-CN" dirty="0"/>
              <a:t>path</a:t>
            </a:r>
            <a:r>
              <a:rPr lang="zh-CN" altLang="en-US" dirty="0"/>
              <a:t>层面的</a:t>
            </a:r>
            <a:r>
              <a:rPr lang="en-US" altLang="zh-CN" dirty="0"/>
              <a:t>attention</a:t>
            </a:r>
            <a:r>
              <a:rPr lang="zh-CN" altLang="en-US" dirty="0"/>
              <a:t>，这个做法就和</a:t>
            </a:r>
            <a:r>
              <a:rPr lang="en-US" altLang="zh-CN" dirty="0"/>
              <a:t>KR-GCN</a:t>
            </a:r>
            <a:r>
              <a:rPr lang="zh-CN" altLang="en-US" dirty="0"/>
              <a:t>最后一步的想法一样，利用</a:t>
            </a:r>
            <a:r>
              <a:rPr lang="en-US" altLang="zh-CN" dirty="0"/>
              <a:t>attention</a:t>
            </a:r>
            <a:r>
              <a:rPr lang="zh-CN" altLang="en-US" dirty="0"/>
              <a:t>找出那些比较重要的路径。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5C1A0-615C-4B69-8C21-01CD0E1B652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9579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5C1A0-615C-4B69-8C21-01CD0E1B652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594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先看</a:t>
            </a:r>
            <a:r>
              <a:rPr lang="en-US" altLang="zh-CN" dirty="0"/>
              <a:t>pre-defined</a:t>
            </a:r>
            <a:r>
              <a:rPr lang="zh-CN" altLang="en-US" dirty="0"/>
              <a:t>的，已有的方法主要在两个方面不同，</a:t>
            </a:r>
            <a:r>
              <a:rPr lang="en-US" altLang="zh-CN" dirty="0"/>
              <a:t>1.</a:t>
            </a:r>
            <a:r>
              <a:rPr lang="zh-CN" altLang="en-US" dirty="0"/>
              <a:t>因为路径太多了，把全部路径找出来是不可能，如何去</a:t>
            </a:r>
            <a:r>
              <a:rPr lang="en-US" altLang="zh-CN" dirty="0"/>
              <a:t>sample</a:t>
            </a:r>
            <a:r>
              <a:rPr lang="zh-CN" altLang="en-US" dirty="0"/>
              <a:t>？</a:t>
            </a:r>
            <a:r>
              <a:rPr lang="en-US" altLang="zh-CN" dirty="0"/>
              <a:t>2.</a:t>
            </a:r>
            <a:r>
              <a:rPr lang="zh-CN" altLang="en-US" dirty="0"/>
              <a:t>根据</a:t>
            </a:r>
            <a:r>
              <a:rPr lang="en-US" altLang="zh-CN" dirty="0"/>
              <a:t>sample</a:t>
            </a:r>
            <a:r>
              <a:rPr lang="zh-CN" altLang="en-US" dirty="0"/>
              <a:t>好的路径，如何建模做推荐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KPRN</a:t>
            </a:r>
            <a:r>
              <a:rPr lang="zh-CN" altLang="en-US" dirty="0"/>
              <a:t>来说就是简单的使用</a:t>
            </a:r>
            <a:r>
              <a:rPr lang="en-US" altLang="zh-CN" dirty="0"/>
              <a:t>DFS</a:t>
            </a:r>
            <a:r>
              <a:rPr lang="zh-CN" altLang="en-US" dirty="0"/>
              <a:t>来寻找路径，对于每个节点而言随机采样</a:t>
            </a:r>
            <a:r>
              <a:rPr lang="en-US" altLang="zh-CN" dirty="0"/>
              <a:t>N</a:t>
            </a:r>
            <a:r>
              <a:rPr lang="zh-CN" altLang="en-US" dirty="0"/>
              <a:t>个邻居节点作为下一个节点，一直重复直到路径达到指定长度，论文里给定的长度是</a:t>
            </a:r>
            <a:r>
              <a:rPr lang="en-US" altLang="zh-CN" dirty="0"/>
              <a:t>3</a:t>
            </a:r>
            <a:r>
              <a:rPr lang="zh-CN" altLang="en-US" dirty="0"/>
              <a:t>和</a:t>
            </a:r>
            <a:r>
              <a:rPr lang="en-US" altLang="zh-CN" dirty="0"/>
              <a:t>5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那么为什么只有</a:t>
            </a:r>
            <a:r>
              <a:rPr lang="en-US" altLang="zh-CN" dirty="0"/>
              <a:t>3</a:t>
            </a:r>
            <a:r>
              <a:rPr lang="zh-CN" altLang="en-US" dirty="0"/>
              <a:t>和</a:t>
            </a:r>
            <a:r>
              <a:rPr lang="en-US" altLang="zh-CN" dirty="0"/>
              <a:t>5</a:t>
            </a:r>
            <a:r>
              <a:rPr lang="zh-CN" altLang="en-US" dirty="0"/>
              <a:t>呢？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5C1A0-615C-4B69-8C21-01CD0E1B652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3351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这一步的操作是基于两个假设的，第一个假设是当前物品和上一个购买的物品很相关，具体来说就是上一个物品的信息。第二个假设就是当前物品与到达当前物品的</a:t>
            </a:r>
            <a:r>
              <a:rPr lang="en-US" altLang="zh-CN" dirty="0"/>
              <a:t>meta-path</a:t>
            </a:r>
            <a:r>
              <a:rPr lang="zh-CN" altLang="en-US" dirty="0"/>
              <a:t>实例相关。所以有了下面两个更新</a:t>
            </a:r>
            <a:r>
              <a:rPr lang="en-US" altLang="zh-CN" dirty="0"/>
              <a:t>item representation</a:t>
            </a:r>
            <a:r>
              <a:rPr lang="zh-CN" altLang="en-US" dirty="0"/>
              <a:t>的公式，但它这个公式其实是稍微有点问题的，就是无法计算第一个物品，因为第一个物品之前是不存在物品的。论文里使用了</a:t>
            </a:r>
            <a:r>
              <a:rPr lang="en-US" altLang="zh-CN" dirty="0"/>
              <a:t>user-item meta-path</a:t>
            </a:r>
            <a:r>
              <a:rPr lang="zh-CN" altLang="en-US" dirty="0"/>
              <a:t>来代替了第一个物品的前一个物品。这里就不放公式，因为我觉得这个模块是可以大改的。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5C1A0-615C-4B69-8C21-01CD0E1B652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2958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预测公式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5C1A0-615C-4B69-8C21-01CD0E1B652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3832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5C1A0-615C-4B69-8C21-01CD0E1B652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8906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首先是在知识图谱上使用</a:t>
            </a:r>
            <a:r>
              <a:rPr lang="en-US" altLang="zh-CN" dirty="0"/>
              <a:t>random walk</a:t>
            </a:r>
            <a:r>
              <a:rPr lang="zh-CN" altLang="en-US" dirty="0"/>
              <a:t>，去采样路径。但是这些路径需要满足两个要求，一是从用户开始，以物品结束。二是这个用户和这个物品是直接交互过的。</a:t>
            </a:r>
            <a:endParaRPr lang="en-US" altLang="zh-CN" dirty="0"/>
          </a:p>
          <a:p>
            <a:r>
              <a:rPr lang="zh-CN" altLang="en-US" dirty="0"/>
              <a:t>然后为了增强模型的鲁棒性，论文还对采样到的路径做了数据增强，随机将序列中的</a:t>
            </a:r>
            <a:r>
              <a:rPr lang="en-US" altLang="zh-CN" dirty="0"/>
              <a:t>style</a:t>
            </a:r>
            <a:r>
              <a:rPr lang="zh-CN" altLang="en-US" dirty="0"/>
              <a:t>类型和</a:t>
            </a:r>
            <a:r>
              <a:rPr lang="en-US" altLang="zh-CN" dirty="0"/>
              <a:t>feature</a:t>
            </a:r>
            <a:r>
              <a:rPr lang="zh-CN" altLang="en-US" dirty="0"/>
              <a:t>类型</a:t>
            </a:r>
            <a:r>
              <a:rPr lang="en-US" altLang="zh-CN" dirty="0"/>
              <a:t>(</a:t>
            </a:r>
            <a:r>
              <a:rPr lang="zh-CN" altLang="en-US" dirty="0"/>
              <a:t>因为他发现知识图谱中的大部分实体都是这两种实体类型</a:t>
            </a:r>
            <a:r>
              <a:rPr lang="en-US" altLang="zh-CN" dirty="0"/>
              <a:t>)</a:t>
            </a:r>
            <a:r>
              <a:rPr lang="zh-CN" altLang="en-US" dirty="0"/>
              <a:t>的</a:t>
            </a:r>
            <a:r>
              <a:rPr lang="en-US" altLang="zh-CN" dirty="0"/>
              <a:t>entity</a:t>
            </a:r>
            <a:r>
              <a:rPr lang="zh-CN" altLang="en-US" dirty="0"/>
              <a:t>随即替换为一个相似的实体。相似度则是用</a:t>
            </a:r>
            <a:r>
              <a:rPr lang="en-US" altLang="zh-CN" dirty="0"/>
              <a:t>sentence-</a:t>
            </a:r>
            <a:r>
              <a:rPr lang="en-US" altLang="zh-CN" dirty="0" err="1"/>
              <a:t>bert</a:t>
            </a:r>
            <a:r>
              <a:rPr lang="zh-CN" altLang="en-US" dirty="0"/>
              <a:t>去测量语义相似度，为上述的两种类型实体都找到他们的替换候选集。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5C1A0-615C-4B69-8C21-01CD0E1B652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7913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模型的输入序列有三部分组成：</a:t>
            </a:r>
            <a:endParaRPr lang="en-US" altLang="zh-CN" dirty="0"/>
          </a:p>
          <a:p>
            <a:r>
              <a:rPr lang="zh-CN" altLang="en-US" dirty="0"/>
              <a:t>第一部分就是</a:t>
            </a:r>
            <a:r>
              <a:rPr lang="en-US" altLang="zh-CN" dirty="0"/>
              <a:t>entity token</a:t>
            </a:r>
            <a:r>
              <a:rPr lang="zh-CN" altLang="en-US" dirty="0"/>
              <a:t>和</a:t>
            </a:r>
            <a:r>
              <a:rPr lang="en-US" altLang="zh-CN" dirty="0"/>
              <a:t>relation token</a:t>
            </a:r>
            <a:r>
              <a:rPr lang="zh-CN" altLang="en-US" dirty="0"/>
              <a:t>的</a:t>
            </a:r>
            <a:r>
              <a:rPr lang="en-US" altLang="zh-CN" dirty="0"/>
              <a:t>embedding</a:t>
            </a:r>
            <a:r>
              <a:rPr lang="zh-CN" altLang="en-US" dirty="0"/>
              <a:t>，去</a:t>
            </a:r>
            <a:r>
              <a:rPr lang="en-US" altLang="zh-CN" dirty="0"/>
              <a:t>look up</a:t>
            </a:r>
            <a:r>
              <a:rPr lang="zh-CN" altLang="en-US" dirty="0"/>
              <a:t>就能将原来的</a:t>
            </a:r>
            <a:r>
              <a:rPr lang="en-US" altLang="zh-CN" dirty="0"/>
              <a:t>path sequence</a:t>
            </a:r>
            <a:r>
              <a:rPr lang="zh-CN" altLang="en-US" dirty="0"/>
              <a:t>转换成</a:t>
            </a:r>
            <a:r>
              <a:rPr lang="en-US" altLang="zh-CN" dirty="0"/>
              <a:t>embedding sequence</a:t>
            </a:r>
          </a:p>
          <a:p>
            <a:r>
              <a:rPr lang="zh-CN" altLang="en-US" dirty="0"/>
              <a:t>第二部分就是</a:t>
            </a:r>
            <a:r>
              <a:rPr lang="en-US" altLang="zh-CN" dirty="0"/>
              <a:t>position embedding</a:t>
            </a:r>
            <a:r>
              <a:rPr lang="zh-CN" altLang="en-US" dirty="0"/>
              <a:t>，这种做法在</a:t>
            </a:r>
            <a:r>
              <a:rPr lang="en-US" altLang="zh-CN" dirty="0"/>
              <a:t>Language Model</a:t>
            </a:r>
            <a:r>
              <a:rPr lang="zh-CN" altLang="en-US" dirty="0"/>
              <a:t>中是比较常见的，以</a:t>
            </a:r>
            <a:r>
              <a:rPr lang="en-US" altLang="zh-CN" dirty="0" err="1"/>
              <a:t>transfomer</a:t>
            </a:r>
            <a:r>
              <a:rPr lang="zh-CN" altLang="en-US" dirty="0"/>
              <a:t>为例，模型本身是没有位置信息的，需要我们手工加上去。</a:t>
            </a:r>
            <a:endParaRPr lang="en-US" altLang="zh-CN" dirty="0"/>
          </a:p>
          <a:p>
            <a:r>
              <a:rPr lang="zh-CN" altLang="en-US" dirty="0"/>
              <a:t>第三部分就是</a:t>
            </a:r>
            <a:r>
              <a:rPr lang="en-US" altLang="zh-CN" dirty="0"/>
              <a:t>type embedding</a:t>
            </a:r>
            <a:r>
              <a:rPr lang="zh-CN" altLang="en-US" dirty="0"/>
              <a:t>，用于标识不同的</a:t>
            </a:r>
            <a:r>
              <a:rPr lang="en-US" altLang="zh-CN" dirty="0"/>
              <a:t>token</a:t>
            </a:r>
            <a:r>
              <a:rPr lang="zh-CN" altLang="en-US" dirty="0"/>
              <a:t>，比如区分</a:t>
            </a:r>
            <a:r>
              <a:rPr lang="en-US" altLang="zh-CN" dirty="0"/>
              <a:t>entity token</a:t>
            </a:r>
            <a:r>
              <a:rPr lang="zh-CN" altLang="en-US" dirty="0"/>
              <a:t>和</a:t>
            </a:r>
            <a:r>
              <a:rPr lang="en-US" altLang="zh-CN" dirty="0"/>
              <a:t>relation token</a:t>
            </a:r>
            <a:r>
              <a:rPr lang="zh-CN" altLang="en-US" dirty="0"/>
              <a:t>。这一步还是挺有必要的，因为我们希望输入</a:t>
            </a:r>
            <a:r>
              <a:rPr lang="en-US" altLang="zh-CN" dirty="0"/>
              <a:t>entity token</a:t>
            </a:r>
            <a:r>
              <a:rPr lang="zh-CN" altLang="en-US" dirty="0"/>
              <a:t>的时候模型下一步输出</a:t>
            </a:r>
            <a:r>
              <a:rPr lang="en-US" altLang="zh-CN" dirty="0"/>
              <a:t>relation token</a:t>
            </a:r>
            <a:r>
              <a:rPr lang="zh-CN" altLang="en-US" dirty="0"/>
              <a:t>，加上这样的一个身份标识效果可能会更好一点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然后训练模型的就和</a:t>
            </a:r>
            <a:r>
              <a:rPr lang="en-US" altLang="zh-CN" dirty="0"/>
              <a:t>NLP</a:t>
            </a:r>
            <a:r>
              <a:rPr lang="zh-CN" altLang="en-US" dirty="0"/>
              <a:t>的那一套流程一样，使用</a:t>
            </a:r>
            <a:r>
              <a:rPr lang="en-US" altLang="zh-CN" dirty="0"/>
              <a:t>causal masking strategy</a:t>
            </a:r>
            <a:r>
              <a:rPr lang="zh-CN" altLang="en-US" dirty="0"/>
              <a:t>和</a:t>
            </a:r>
            <a:r>
              <a:rPr lang="en-US" altLang="zh-CN" dirty="0"/>
              <a:t>teacher forcing</a:t>
            </a:r>
            <a:r>
              <a:rPr lang="zh-CN" altLang="en-US" dirty="0"/>
              <a:t>去训练模型，使得期望出现的</a:t>
            </a:r>
            <a:r>
              <a:rPr lang="en-US" altLang="zh-CN" dirty="0"/>
              <a:t>token</a:t>
            </a:r>
            <a:r>
              <a:rPr lang="zh-CN" altLang="en-US" dirty="0"/>
              <a:t>的概率最大。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5C1A0-615C-4B69-8C21-01CD0E1B652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5372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然后就是进行推荐阶段了，模型的输入一开始只有一个</a:t>
            </a:r>
            <a:r>
              <a:rPr lang="en-US" altLang="zh-CN" dirty="0"/>
              <a:t>user entity</a:t>
            </a:r>
            <a:r>
              <a:rPr lang="zh-CN" altLang="en-US" dirty="0"/>
              <a:t>。当输入了之后，期望模型能够输出一个</a:t>
            </a:r>
            <a:r>
              <a:rPr lang="en-US" altLang="zh-CN" dirty="0"/>
              <a:t>relation entity</a:t>
            </a:r>
            <a:r>
              <a:rPr lang="zh-CN" altLang="en-US" dirty="0"/>
              <a:t>。但模型输出的是一个</a:t>
            </a:r>
            <a:r>
              <a:rPr lang="en-US" altLang="zh-CN" dirty="0"/>
              <a:t>token probability</a:t>
            </a:r>
            <a:r>
              <a:rPr lang="zh-CN" altLang="en-US" dirty="0"/>
              <a:t>，就需要采取一个</a:t>
            </a:r>
            <a:r>
              <a:rPr lang="en-US" altLang="zh-CN" dirty="0"/>
              <a:t>decoding strategy</a:t>
            </a:r>
            <a:r>
              <a:rPr lang="zh-CN" altLang="en-US" dirty="0"/>
              <a:t>来产生</a:t>
            </a:r>
            <a:r>
              <a:rPr lang="en-US" altLang="zh-CN" dirty="0"/>
              <a:t>token</a:t>
            </a:r>
            <a:r>
              <a:rPr lang="zh-CN" altLang="en-US" dirty="0"/>
              <a:t>。这些做法在</a:t>
            </a:r>
            <a:r>
              <a:rPr lang="en-US" altLang="zh-CN" dirty="0"/>
              <a:t>NLP</a:t>
            </a:r>
            <a:r>
              <a:rPr lang="zh-CN" altLang="en-US" dirty="0"/>
              <a:t>领域都是很常规的方法，所以这篇文章大致的思路基本都和训练一个</a:t>
            </a:r>
            <a:r>
              <a:rPr lang="en-US" altLang="zh-CN" dirty="0"/>
              <a:t>NLP</a:t>
            </a:r>
            <a:r>
              <a:rPr lang="zh-CN" altLang="en-US" dirty="0"/>
              <a:t>模型差不多。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基本上就只有这四种</a:t>
            </a:r>
            <a:r>
              <a:rPr lang="en-US" altLang="zh-CN" dirty="0"/>
              <a:t>decoding</a:t>
            </a:r>
            <a:r>
              <a:rPr lang="zh-CN" altLang="en-US" dirty="0"/>
              <a:t>策略，但</a:t>
            </a:r>
            <a:r>
              <a:rPr lang="en-US" altLang="zh-CN" dirty="0"/>
              <a:t>greedy search</a:t>
            </a:r>
            <a:r>
              <a:rPr lang="zh-CN" altLang="en-US" dirty="0"/>
              <a:t>和</a:t>
            </a:r>
            <a:r>
              <a:rPr lang="en-US" altLang="zh-CN" dirty="0"/>
              <a:t>beam search</a:t>
            </a:r>
            <a:r>
              <a:rPr lang="zh-CN" altLang="en-US" dirty="0"/>
              <a:t>是不能用的，因为他们只会生成一种结果，即概率最多和联合概率最大的那种结果。应该采用</a:t>
            </a:r>
            <a:r>
              <a:rPr lang="en-US" altLang="zh-CN" dirty="0" err="1"/>
              <a:t>topk</a:t>
            </a:r>
            <a:r>
              <a:rPr lang="zh-CN" altLang="en-US" dirty="0"/>
              <a:t>和</a:t>
            </a:r>
            <a:r>
              <a:rPr lang="en-US" altLang="zh-CN" dirty="0" err="1"/>
              <a:t>topp</a:t>
            </a:r>
            <a:r>
              <a:rPr lang="zh-CN" altLang="en-US" dirty="0"/>
              <a:t>两种可以产生多种结果的方法。但是</a:t>
            </a:r>
            <a:r>
              <a:rPr lang="en-US" altLang="zh-CN" dirty="0" err="1"/>
              <a:t>topk</a:t>
            </a:r>
            <a:r>
              <a:rPr lang="zh-CN" altLang="en-US" dirty="0"/>
              <a:t>也是有缺点的，</a:t>
            </a:r>
            <a:r>
              <a:rPr lang="en-US" altLang="zh-CN" dirty="0" err="1"/>
              <a:t>topp</a:t>
            </a:r>
            <a:r>
              <a:rPr lang="zh-CN" altLang="en-US" dirty="0"/>
              <a:t>会更加灵活一点。所以论文中使用了</a:t>
            </a:r>
            <a:r>
              <a:rPr lang="en-US" altLang="zh-CN" dirty="0" err="1"/>
              <a:t>topp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5C1A0-615C-4B69-8C21-01CD0E1B652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095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首先文献</a:t>
            </a:r>
            <a:r>
              <a:rPr lang="en-US" altLang="zh-CN" dirty="0"/>
              <a:t>(1)</a:t>
            </a:r>
            <a:r>
              <a:rPr lang="zh-CN" altLang="en-US" dirty="0"/>
              <a:t>指出，长度超过</a:t>
            </a:r>
            <a:r>
              <a:rPr lang="en-US" altLang="zh-CN" dirty="0"/>
              <a:t>6</a:t>
            </a:r>
            <a:r>
              <a:rPr lang="zh-CN" altLang="en-US" dirty="0"/>
              <a:t>的路径会引进不必要的噪声，所以长度需要小于</a:t>
            </a:r>
            <a:r>
              <a:rPr lang="en-US" altLang="zh-CN" dirty="0"/>
              <a:t>6</a:t>
            </a:r>
          </a:p>
          <a:p>
            <a:endParaRPr lang="en-US" altLang="zh-CN" dirty="0"/>
          </a:p>
          <a:p>
            <a:r>
              <a:rPr lang="zh-CN" altLang="en-US" dirty="0"/>
              <a:t>其次，论文将</a:t>
            </a:r>
            <a:r>
              <a:rPr lang="en-US" altLang="zh-CN" dirty="0"/>
              <a:t>KG</a:t>
            </a:r>
            <a:r>
              <a:rPr lang="zh-CN" altLang="en-US" dirty="0"/>
              <a:t>中的</a:t>
            </a:r>
            <a:r>
              <a:rPr lang="en-US" altLang="zh-CN" dirty="0"/>
              <a:t>entity</a:t>
            </a:r>
            <a:r>
              <a:rPr lang="zh-CN" altLang="en-US" dirty="0"/>
              <a:t>分为</a:t>
            </a:r>
            <a:r>
              <a:rPr lang="en-US" altLang="zh-CN" dirty="0"/>
              <a:t>User</a:t>
            </a:r>
            <a:r>
              <a:rPr lang="zh-CN" altLang="en-US" dirty="0"/>
              <a:t>，</a:t>
            </a:r>
            <a:r>
              <a:rPr lang="en-US" altLang="zh-CN" dirty="0"/>
              <a:t>Song</a:t>
            </a:r>
            <a:r>
              <a:rPr lang="zh-CN" altLang="en-US" dirty="0"/>
              <a:t>和</a:t>
            </a:r>
            <a:r>
              <a:rPr lang="en-US" altLang="zh-CN" dirty="0"/>
              <a:t>Person</a:t>
            </a:r>
            <a:r>
              <a:rPr lang="zh-CN" altLang="en-US" dirty="0"/>
              <a:t>三类，其中</a:t>
            </a:r>
            <a:r>
              <a:rPr lang="en-US" altLang="zh-CN" dirty="0"/>
              <a:t>Person</a:t>
            </a:r>
            <a:r>
              <a:rPr lang="zh-CN" altLang="en-US" dirty="0"/>
              <a:t>指的是歌手，作词人和歌曲发行商这样的</a:t>
            </a:r>
            <a:r>
              <a:rPr lang="en-US" altLang="zh-CN" dirty="0"/>
              <a:t>entity</a:t>
            </a:r>
            <a:r>
              <a:rPr lang="zh-CN" altLang="en-US" dirty="0"/>
              <a:t>。同时采样得到的数据希望是第一个</a:t>
            </a:r>
            <a:r>
              <a:rPr lang="en-US" altLang="zh-CN" dirty="0"/>
              <a:t>entity</a:t>
            </a:r>
            <a:r>
              <a:rPr lang="zh-CN" altLang="en-US" dirty="0"/>
              <a:t>是</a:t>
            </a:r>
            <a:r>
              <a:rPr lang="en-US" altLang="zh-CN" dirty="0"/>
              <a:t>user</a:t>
            </a:r>
            <a:r>
              <a:rPr lang="zh-CN" altLang="en-US" dirty="0"/>
              <a:t>，最后一个</a:t>
            </a:r>
            <a:r>
              <a:rPr lang="en-US" altLang="zh-CN" dirty="0"/>
              <a:t>entity</a:t>
            </a:r>
            <a:r>
              <a:rPr lang="zh-CN" altLang="en-US" dirty="0"/>
              <a:t>是</a:t>
            </a:r>
            <a:r>
              <a:rPr lang="en-US" altLang="zh-CN" dirty="0"/>
              <a:t>item</a:t>
            </a:r>
            <a:r>
              <a:rPr lang="zh-CN" altLang="en-US" dirty="0"/>
              <a:t>，再由于三部图的限制，所以长度只能是</a:t>
            </a:r>
            <a:r>
              <a:rPr lang="en-US" altLang="zh-CN" dirty="0"/>
              <a:t>3</a:t>
            </a:r>
            <a:r>
              <a:rPr lang="zh-CN" altLang="en-US" dirty="0"/>
              <a:t>和</a:t>
            </a:r>
            <a:r>
              <a:rPr lang="en-US" altLang="zh-CN" dirty="0"/>
              <a:t>5</a:t>
            </a:r>
            <a:r>
              <a:rPr lang="zh-CN" altLang="en-US" dirty="0"/>
              <a:t>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5C1A0-615C-4B69-8C21-01CD0E1B652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977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对于每一个</a:t>
            </a:r>
            <a:r>
              <a:rPr lang="en-US" altLang="zh-CN" dirty="0"/>
              <a:t>user-item pair</a:t>
            </a:r>
            <a:r>
              <a:rPr lang="zh-CN" altLang="en-US" dirty="0"/>
              <a:t>都有多条路径，然后将一条路径转换成一个个的三元组。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5C1A0-615C-4B69-8C21-01CD0E1B652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842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模型就是利用</a:t>
            </a:r>
            <a:r>
              <a:rPr lang="en-US" altLang="zh-CN" dirty="0"/>
              <a:t>LSTM</a:t>
            </a:r>
            <a:r>
              <a:rPr lang="zh-CN" altLang="en-US" dirty="0"/>
              <a:t>来模拟一个路径，每一个</a:t>
            </a:r>
            <a:r>
              <a:rPr lang="en-US" altLang="zh-CN" dirty="0"/>
              <a:t>timestep</a:t>
            </a:r>
            <a:r>
              <a:rPr lang="zh-CN" altLang="en-US" dirty="0"/>
              <a:t>的输入是一个三元组的</a:t>
            </a:r>
            <a:r>
              <a:rPr lang="en-US" altLang="zh-CN" dirty="0"/>
              <a:t>embedding</a:t>
            </a:r>
            <a:r>
              <a:rPr lang="zh-CN" altLang="en-US" dirty="0"/>
              <a:t>拼接而成。然后最后一个</a:t>
            </a:r>
            <a:r>
              <a:rPr lang="en-US" altLang="zh-CN" dirty="0"/>
              <a:t>timestep</a:t>
            </a:r>
            <a:r>
              <a:rPr lang="zh-CN" altLang="en-US" dirty="0"/>
              <a:t>的输出</a:t>
            </a:r>
            <a:r>
              <a:rPr lang="en-US" altLang="zh-CN" dirty="0" err="1"/>
              <a:t>hL</a:t>
            </a:r>
            <a:r>
              <a:rPr lang="zh-CN" altLang="en-US" dirty="0"/>
              <a:t>就代表了整个路径。注意这里是有多条路径的，每一个路径</a:t>
            </a:r>
            <a:r>
              <a:rPr lang="en-US" altLang="zh-CN" dirty="0"/>
              <a:t>pk</a:t>
            </a:r>
            <a:r>
              <a:rPr lang="zh-CN" altLang="en-US" dirty="0"/>
              <a:t>都能用一个</a:t>
            </a:r>
            <a:r>
              <a:rPr lang="en-US" altLang="zh-CN" dirty="0" err="1"/>
              <a:t>hL</a:t>
            </a:r>
            <a:r>
              <a:rPr lang="zh-CN" altLang="en-US" dirty="0"/>
              <a:t>来表示。后面将用</a:t>
            </a:r>
            <a:r>
              <a:rPr lang="en-US" altLang="zh-CN" dirty="0"/>
              <a:t>pk</a:t>
            </a:r>
            <a:r>
              <a:rPr lang="zh-CN" altLang="en-US" dirty="0"/>
              <a:t>来代替</a:t>
            </a:r>
            <a:r>
              <a:rPr lang="en-US" altLang="zh-CN" dirty="0" err="1"/>
              <a:t>hL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5C1A0-615C-4B69-8C21-01CD0E1B652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939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对于一个</a:t>
            </a:r>
            <a:r>
              <a:rPr lang="en-US" altLang="zh-CN" dirty="0" err="1"/>
              <a:t>uesr</a:t>
            </a:r>
            <a:r>
              <a:rPr lang="en-US" altLang="zh-CN" dirty="0"/>
              <a:t>-item pair</a:t>
            </a:r>
            <a:r>
              <a:rPr lang="zh-CN" altLang="en-US" dirty="0"/>
              <a:t>中的每一条路径，经过两个全连接层后都能得到一个分数，然后对这个分数进行</a:t>
            </a:r>
            <a:r>
              <a:rPr lang="en-US" altLang="zh-CN" dirty="0"/>
              <a:t>pooling</a:t>
            </a:r>
            <a:r>
              <a:rPr lang="zh-CN" altLang="en-US" dirty="0"/>
              <a:t>，得到一个加上了</a:t>
            </a:r>
            <a:r>
              <a:rPr lang="en-US" altLang="zh-CN" dirty="0"/>
              <a:t>weighted</a:t>
            </a:r>
            <a:r>
              <a:rPr lang="zh-CN" altLang="en-US" dirty="0"/>
              <a:t>的分数，最后经过</a:t>
            </a:r>
            <a:r>
              <a:rPr lang="en-US" altLang="zh-CN" dirty="0"/>
              <a:t>sigmoid</a:t>
            </a:r>
            <a:r>
              <a:rPr lang="zh-CN" altLang="en-US" dirty="0"/>
              <a:t>，就能得到最终的预测分数。可解释性如右图所示。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5C1A0-615C-4B69-8C21-01CD0E1B652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585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KR-GCN</a:t>
            </a:r>
            <a:r>
              <a:rPr lang="zh-CN" altLang="en-US" dirty="0"/>
              <a:t>也是</a:t>
            </a:r>
            <a:r>
              <a:rPr lang="en-US" altLang="zh-CN" dirty="0"/>
              <a:t>pre-defined</a:t>
            </a:r>
            <a:r>
              <a:rPr lang="zh-CN" altLang="en-US" dirty="0"/>
              <a:t>的方法，但是这篇论文对采样路径的方式做出了比较大的创新，同时还加入图卷积</a:t>
            </a:r>
            <a:r>
              <a:rPr lang="en-US" altLang="zh-CN" dirty="0"/>
              <a:t>GCN</a:t>
            </a:r>
            <a:r>
              <a:rPr lang="zh-CN" altLang="en-US" dirty="0"/>
              <a:t>的方法。模型可以划分为这四个部分，下面逐个部分来介绍。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5C1A0-615C-4B69-8C21-01CD0E1B652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808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Graph</a:t>
            </a:r>
            <a:r>
              <a:rPr lang="zh-CN" altLang="en-US" dirty="0"/>
              <a:t> </a:t>
            </a:r>
            <a:r>
              <a:rPr lang="en-US" altLang="zh-CN" dirty="0"/>
              <a:t>Encoding</a:t>
            </a:r>
            <a:r>
              <a:rPr lang="zh-CN" altLang="en-US" dirty="0"/>
              <a:t>这一步骤就是为了得到</a:t>
            </a:r>
            <a:r>
              <a:rPr lang="en-US" altLang="zh-CN" dirty="0"/>
              <a:t>HIN(heterogeneous information graph)</a:t>
            </a:r>
            <a:r>
              <a:rPr lang="zh-CN" altLang="en-US" dirty="0"/>
              <a:t>的各个节点</a:t>
            </a:r>
            <a:r>
              <a:rPr lang="en-US" altLang="zh-CN" dirty="0"/>
              <a:t>(</a:t>
            </a:r>
            <a:r>
              <a:rPr lang="en-US" altLang="zh-CN" dirty="0" err="1"/>
              <a:t>ie</a:t>
            </a:r>
            <a:r>
              <a:rPr lang="en-US" altLang="zh-CN" dirty="0"/>
              <a:t>. user, item, entity)</a:t>
            </a:r>
            <a:r>
              <a:rPr lang="zh-CN" altLang="en-US" dirty="0"/>
              <a:t>的表示。它这个做法基本就和</a:t>
            </a:r>
            <a:r>
              <a:rPr lang="en-US" altLang="zh-CN" dirty="0" err="1"/>
              <a:t>LightGCN</a:t>
            </a:r>
            <a:r>
              <a:rPr lang="zh-CN" altLang="en-US" dirty="0"/>
              <a:t>中的做法几乎一致，用邻居节点的信息来更新自身的信息，最后把</a:t>
            </a:r>
            <a:r>
              <a:rPr lang="en-US" altLang="zh-CN" dirty="0"/>
              <a:t>L</a:t>
            </a:r>
            <a:r>
              <a:rPr lang="zh-CN" altLang="en-US" dirty="0"/>
              <a:t>层的加权求和得到的每个节点的</a:t>
            </a:r>
            <a:r>
              <a:rPr lang="en-US" altLang="zh-CN" dirty="0"/>
              <a:t>embedding</a:t>
            </a:r>
            <a:r>
              <a:rPr lang="zh-CN" altLang="en-US" dirty="0"/>
              <a:t>表示。不太一样的是这个卷积操作是在</a:t>
            </a:r>
            <a:r>
              <a:rPr lang="en-US" altLang="zh-CN" dirty="0"/>
              <a:t>HIN</a:t>
            </a:r>
            <a:r>
              <a:rPr lang="zh-CN" altLang="en-US" dirty="0"/>
              <a:t>上进行的，节点除了用户和物品还有其他</a:t>
            </a:r>
            <a:r>
              <a:rPr lang="en-US" altLang="zh-CN" dirty="0"/>
              <a:t>entity</a:t>
            </a:r>
            <a:r>
              <a:rPr lang="zh-CN" altLang="en-US" dirty="0"/>
              <a:t>，比如以商品为例，还有类别，生产商等</a:t>
            </a:r>
            <a:r>
              <a:rPr lang="en-US" altLang="zh-CN" dirty="0"/>
              <a:t>entity</a:t>
            </a:r>
            <a:r>
              <a:rPr lang="zh-CN" altLang="en-US" dirty="0"/>
              <a:t>。而</a:t>
            </a:r>
            <a:r>
              <a:rPr lang="en-US" altLang="zh-CN" dirty="0" err="1"/>
              <a:t>LightGCN</a:t>
            </a:r>
            <a:r>
              <a:rPr lang="zh-CN" altLang="en-US" dirty="0"/>
              <a:t>则是在</a:t>
            </a:r>
            <a:r>
              <a:rPr lang="en-US" altLang="zh-CN" dirty="0"/>
              <a:t>user-item interaction graph</a:t>
            </a:r>
            <a:r>
              <a:rPr lang="zh-CN" altLang="en-US" dirty="0"/>
              <a:t>上进行的。然后这个卷积操作的公式也有稍微的不同，结合了</a:t>
            </a:r>
            <a:r>
              <a:rPr lang="en-US" altLang="zh-CN" dirty="0" err="1"/>
              <a:t>LightGCN</a:t>
            </a:r>
            <a:r>
              <a:rPr lang="zh-CN" altLang="en-US" dirty="0"/>
              <a:t>和</a:t>
            </a:r>
            <a:r>
              <a:rPr lang="en-US" altLang="zh-CN" dirty="0"/>
              <a:t>NGCF</a:t>
            </a:r>
            <a:r>
              <a:rPr lang="zh-CN" altLang="en-US" dirty="0"/>
              <a:t>的公式。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5C1A0-615C-4B69-8C21-01CD0E1B652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449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这篇论文提出了之前的</a:t>
            </a:r>
            <a:r>
              <a:rPr lang="en-US" altLang="zh-CN" dirty="0"/>
              <a:t>path extraction</a:t>
            </a:r>
            <a:r>
              <a:rPr lang="zh-CN" altLang="en-US" dirty="0"/>
              <a:t>存在的缺陷。对于非</a:t>
            </a:r>
            <a:r>
              <a:rPr lang="en-US" altLang="zh-CN" dirty="0"/>
              <a:t>meta-path</a:t>
            </a:r>
            <a:r>
              <a:rPr lang="zh-CN" altLang="en-US" dirty="0"/>
              <a:t>的方法而言，比如</a:t>
            </a:r>
            <a:r>
              <a:rPr lang="en-US" altLang="zh-CN" dirty="0"/>
              <a:t>KPRN</a:t>
            </a:r>
            <a:r>
              <a:rPr lang="zh-CN" altLang="en-US" dirty="0"/>
              <a:t>，随机采样路径有可能会采样到一些对于建模不太有用的路径，这种路径会对推荐效果大打折扣。那么使用</a:t>
            </a:r>
            <a:r>
              <a:rPr lang="en-US" altLang="zh-CN" dirty="0"/>
              <a:t>meta-path</a:t>
            </a:r>
            <a:r>
              <a:rPr lang="zh-CN" altLang="en-US" dirty="0"/>
              <a:t>，比如</a:t>
            </a:r>
            <a:r>
              <a:rPr lang="en-US" altLang="zh-CN" dirty="0"/>
              <a:t>TEMR</a:t>
            </a:r>
            <a:r>
              <a:rPr lang="zh-CN" altLang="en-US" dirty="0"/>
              <a:t>，就可以缓解这种问题。但是</a:t>
            </a:r>
            <a:r>
              <a:rPr lang="en-US" altLang="zh-CN" dirty="0"/>
              <a:t>meta-path</a:t>
            </a:r>
            <a:r>
              <a:rPr lang="zh-CN" altLang="en-US" dirty="0"/>
              <a:t>又要很强的这个专门的领域知识，才能定义好的路径模式。然后论文是使用了接下来的两个步骤来解决这些问题。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5C1A0-615C-4B69-8C21-01CD0E1B652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557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3BB36-DD5A-0F9A-69CE-1DC09BCB0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6C9C5E-97ED-9F6D-8404-A56C1AA2B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3CB0C1-B1B5-97FD-EEFA-5D7268C06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F8C4-0EFE-49DB-81C8-727BCC0A6201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D504FF-591B-3555-58E6-95CC0EE2F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AFF158-F9F4-BC0B-3D46-08B768B0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E6F0-AF7F-4BC8-BD7E-1F93DFCA4B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831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696F8-2543-B6AB-9644-E97458214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7170A3-440B-4518-3699-7E568B839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D2C056-37F0-B352-3070-1F59273E5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F8C4-0EFE-49DB-81C8-727BCC0A6201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7507C4-DFF3-4024-5AE7-08B4D6EAE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1DB7F0-995E-CFB8-A4D2-8DF879430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E6F0-AF7F-4BC8-BD7E-1F93DFCA4B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427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33DA469-5439-405C-20A1-E8E96E0F6A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866A95-BC1B-111A-1AC3-38F117470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99A1CB-695E-745D-635E-1E142FB35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F8C4-0EFE-49DB-81C8-727BCC0A6201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9853D3-C9CF-6E4A-10A7-002E708D0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A12A4E-D7E7-0015-E3BB-08F3FA23A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E6F0-AF7F-4BC8-BD7E-1F93DFCA4B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770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0BE04-F0D6-554B-2C9F-84CD9A30C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14D240-C911-D1ED-668D-8BDE85C09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DBD60F-C6B4-C4FD-1B6F-DB5BE0D49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F8C4-0EFE-49DB-81C8-727BCC0A6201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3CFA65-FBAC-2003-7AD5-127C38D48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058CC1-B4A4-4EEB-C241-967CE98DE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E6F0-AF7F-4BC8-BD7E-1F93DFCA4B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8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07D986-659A-EF3F-BC8C-B85CEFD07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9CC12D-85B9-7578-377D-A406C9397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F25A4E-09D6-E789-D991-77932CF6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F8C4-0EFE-49DB-81C8-727BCC0A6201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0DDCF4-2FC9-0919-931F-02B202F49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FD65E2-4A9C-43E1-51E4-FD43A9639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E6F0-AF7F-4BC8-BD7E-1F93DFCA4B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5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11687-63D5-BB9A-C5A9-D5F744BBF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865439-BECE-681F-EA78-E17149F84D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AF826A-8DC4-F61F-97BF-ADFCFDBD8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7E8E31-4D01-D6A6-825A-1FFF3BD2F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F8C4-0EFE-49DB-81C8-727BCC0A6201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8A240B-A75F-B80D-A5FA-D14AE7F4B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F823A9-1E50-3774-E7B2-CEE482758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E6F0-AF7F-4BC8-BD7E-1F93DFCA4B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65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A42D2-409B-FC49-3AA5-1A61BFBE8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6CCB9D-6956-710D-02F7-2B9542142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FE294D-342A-1BB5-6445-301B347CC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087D88-39C3-96E9-18AE-F131934EA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6A8B6A-F625-FA8B-AFAF-73FD581A83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6EC56D-35A3-79CE-0819-A09C1BF07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F8C4-0EFE-49DB-81C8-727BCC0A6201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E48AF8A-4FB5-5515-C21A-CDAD255A3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F90980-B4E2-FE6E-203E-AC17E9B25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E6F0-AF7F-4BC8-BD7E-1F93DFCA4B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521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84F810-1AE2-BA16-51A8-5EBB9B41E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31DB066-22F2-F349-DAEF-7596C6CCC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F8C4-0EFE-49DB-81C8-727BCC0A6201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9873F0-93F9-1CA4-5CB6-AB3D79318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C83646-2BF9-801B-38B5-CCBBA613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E6F0-AF7F-4BC8-BD7E-1F93DFCA4B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43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CADFC8-80B2-9C95-8ADB-3FD3D5131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F8C4-0EFE-49DB-81C8-727BCC0A6201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160D76-1169-B79E-56CD-0C87F6DB5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AC3193-308F-46F8-8775-FCF95151F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E6F0-AF7F-4BC8-BD7E-1F93DFCA4B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45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BA453-8E18-1B82-1638-9D0E1F85C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0EC495-84ED-13D9-088F-42BE60180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62F98B-66DA-C42F-FDD6-B66DC1709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99EF4C-9E24-B8EF-6375-C3E11F83E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F8C4-0EFE-49DB-81C8-727BCC0A6201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742209-744E-35A4-B8EC-B419B689E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1E60D9-6B27-9A8E-DA7C-AA8090D04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E6F0-AF7F-4BC8-BD7E-1F93DFCA4B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880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0EE154-7F9D-B027-A19C-A972BE373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8EC6C0-AF0C-6BEB-8AC4-32545428CA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A6A6F-6905-31C7-4372-4520557C1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84FC1F-50F1-2AAC-ADCC-D71471410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F8C4-0EFE-49DB-81C8-727BCC0A6201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B066CD-9DBF-BEEC-3828-9B7860F2F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6A12DD-28CE-CFBF-606F-1AE927A0B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E6F0-AF7F-4BC8-BD7E-1F93DFCA4B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002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25E163-4591-A795-072F-2788474DE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8F0775-9657-C1DA-D85D-5A499B017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28D76D-6D8F-EB23-66BE-F190993BB9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FF8C4-0EFE-49DB-81C8-727BCC0A6201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A56BF3-376A-3E8F-290D-F7AEE11180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92D9FE-250F-1075-9A86-7D7DB1230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AE6F0-AF7F-4BC8-BD7E-1F93DFCA4B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614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7.wmf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5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5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26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oleObject" Target="../embeddings/oleObject27.bin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wmf"/><Relationship Id="rId11" Type="http://schemas.openxmlformats.org/officeDocument/2006/relationships/image" Target="../media/image39.wmf"/><Relationship Id="rId5" Type="http://schemas.openxmlformats.org/officeDocument/2006/relationships/oleObject" Target="../embeddings/oleObject28.bin"/><Relationship Id="rId10" Type="http://schemas.openxmlformats.org/officeDocument/2006/relationships/oleObject" Target="../embeddings/oleObject30.bin"/><Relationship Id="rId4" Type="http://schemas.openxmlformats.org/officeDocument/2006/relationships/image" Target="../media/image36.wmf"/><Relationship Id="rId9" Type="http://schemas.openxmlformats.org/officeDocument/2006/relationships/image" Target="../media/image3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44.wmf"/><Relationship Id="rId4" Type="http://schemas.openxmlformats.org/officeDocument/2006/relationships/oleObject" Target="../embeddings/oleObject32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image" Target="../media/image55.wmf"/><Relationship Id="rId3" Type="http://schemas.openxmlformats.org/officeDocument/2006/relationships/image" Target="../media/image50.png"/><Relationship Id="rId7" Type="http://schemas.openxmlformats.org/officeDocument/2006/relationships/image" Target="../media/image52.wmf"/><Relationship Id="rId12" Type="http://schemas.openxmlformats.org/officeDocument/2006/relationships/oleObject" Target="../embeddings/oleObject39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54.wmf"/><Relationship Id="rId5" Type="http://schemas.openxmlformats.org/officeDocument/2006/relationships/image" Target="../media/image51.wmf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5.bin"/><Relationship Id="rId9" Type="http://schemas.openxmlformats.org/officeDocument/2006/relationships/image" Target="../media/image53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58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57.wmf"/><Relationship Id="rId4" Type="http://schemas.openxmlformats.org/officeDocument/2006/relationships/oleObject" Target="../embeddings/oleObject40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13.png"/><Relationship Id="rId7" Type="http://schemas.openxmlformats.org/officeDocument/2006/relationships/image" Target="../media/image15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39E814-8559-473A-1CBA-6F11C554A2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latin typeface="+mn-ea"/>
                <a:ea typeface="+mn-ea"/>
              </a:rPr>
              <a:t>Explainable </a:t>
            </a:r>
            <a:r>
              <a:rPr lang="en-US" altLang="zh-CN" b="1" dirty="0" err="1">
                <a:latin typeface="+mn-ea"/>
                <a:ea typeface="+mn-ea"/>
              </a:rPr>
              <a:t>Recsys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670729-3052-C898-5643-BFC6918E52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660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DDCA3-C497-BF46-2C32-1FDCF0862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+mn-ea"/>
                <a:ea typeface="+mn-ea"/>
              </a:rPr>
              <a:t>Path Extraction and Selection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BB64C4-5DA8-4078-BAF8-390893E6F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problem: error propagation &amp; domain-specific knowledge</a:t>
            </a:r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6C34DF2-CE60-E3B8-0E41-D69D604400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518672"/>
              </p:ext>
            </p:extLst>
          </p:nvPr>
        </p:nvGraphicFramePr>
        <p:xfrm>
          <a:off x="216777" y="3133469"/>
          <a:ext cx="7060160" cy="488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670200" imgH="253800" progId="Equation.DSMT4">
                  <p:embed/>
                </p:oleObj>
              </mc:Choice>
              <mc:Fallback>
                <p:oleObj name="Equation" r:id="rId3" imgW="36702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6777" y="3133469"/>
                        <a:ext cx="7060160" cy="4885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箭头: 下 4">
            <a:extLst>
              <a:ext uri="{FF2B5EF4-FFF2-40B4-BE49-F238E27FC236}">
                <a16:creationId xmlns:a16="http://schemas.microsoft.com/office/drawing/2014/main" id="{0F87D797-85DF-A3BA-3C48-0E5FEE3FE719}"/>
              </a:ext>
            </a:extLst>
          </p:cNvPr>
          <p:cNvSpPr/>
          <p:nvPr/>
        </p:nvSpPr>
        <p:spPr>
          <a:xfrm rot="1320500">
            <a:off x="3009900" y="2301323"/>
            <a:ext cx="609600" cy="79824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908FA89-76F7-B80B-4FCB-93A5CC5DFC41}"/>
              </a:ext>
            </a:extLst>
          </p:cNvPr>
          <p:cNvSpPr/>
          <p:nvPr/>
        </p:nvSpPr>
        <p:spPr>
          <a:xfrm>
            <a:off x="1594022" y="4158544"/>
            <a:ext cx="1433383" cy="63635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weak</a:t>
            </a:r>
            <a:endParaRPr lang="zh-CN" altLang="en-US" b="1" dirty="0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C82A425E-71B2-F7A6-8B81-739312968EBB}"/>
              </a:ext>
            </a:extLst>
          </p:cNvPr>
          <p:cNvSpPr/>
          <p:nvPr/>
        </p:nvSpPr>
        <p:spPr>
          <a:xfrm rot="20103604">
            <a:off x="8385100" y="2486380"/>
            <a:ext cx="609600" cy="79824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C8A29C0F-4BC4-8175-D938-A9C935378D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3764258"/>
              </p:ext>
            </p:extLst>
          </p:nvPr>
        </p:nvGraphicFramePr>
        <p:xfrm>
          <a:off x="7920490" y="3819164"/>
          <a:ext cx="3902867" cy="678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60160" imgH="253800" progId="Equation.DSMT4">
                  <p:embed/>
                </p:oleObj>
              </mc:Choice>
              <mc:Fallback>
                <p:oleObj name="Equation" r:id="rId5" imgW="14601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20490" y="3819164"/>
                        <a:ext cx="3902867" cy="678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5133DBD-DE26-7074-6213-6C06F6AA2006}"/>
              </a:ext>
            </a:extLst>
          </p:cNvPr>
          <p:cNvSpPr/>
          <p:nvPr/>
        </p:nvSpPr>
        <p:spPr>
          <a:xfrm>
            <a:off x="9015625" y="4646757"/>
            <a:ext cx="1712595" cy="67876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impractical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036230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F55AF0-9E08-4E24-2698-CAC3BEA96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784" y="314012"/>
            <a:ext cx="10515600" cy="6142164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transition-based method(</a:t>
            </a:r>
            <a:r>
              <a:rPr lang="en-US" altLang="zh-CN" b="1" dirty="0" err="1"/>
              <a:t>TransH</a:t>
            </a:r>
            <a:r>
              <a:rPr lang="en-US" altLang="zh-CN" b="1" dirty="0"/>
              <a:t>) </a:t>
            </a:r>
            <a:r>
              <a:rPr lang="en-US" altLang="zh-CN" b="1" dirty="0">
                <a:solidFill>
                  <a:srgbClr val="FF0000"/>
                </a:solidFill>
              </a:rPr>
              <a:t>(1)</a:t>
            </a:r>
          </a:p>
          <a:p>
            <a:pPr marL="0" indent="0">
              <a:buNone/>
            </a:pPr>
            <a:endParaRPr lang="en-US" altLang="zh-CN" b="1" dirty="0"/>
          </a:p>
          <a:p>
            <a:pPr marL="514350" indent="-514350">
              <a:buFont typeface="+mj-lt"/>
              <a:buAutoNum type="alphaLcParenR"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0A08581-3BD1-EE4B-0FA6-A6833C035F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1017249"/>
              </p:ext>
            </p:extLst>
          </p:nvPr>
        </p:nvGraphicFramePr>
        <p:xfrm>
          <a:off x="468664" y="1993409"/>
          <a:ext cx="3894438" cy="2049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73120" imgH="774360" progId="Equation.DSMT4">
                  <p:embed/>
                </p:oleObj>
              </mc:Choice>
              <mc:Fallback>
                <p:oleObj name="Equation" r:id="rId3" imgW="1473120" imgH="774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8664" y="1993409"/>
                        <a:ext cx="3894438" cy="2049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DDE434FD-44CB-7521-2213-F1DA3278FB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837250"/>
              </p:ext>
            </p:extLst>
          </p:nvPr>
        </p:nvGraphicFramePr>
        <p:xfrm>
          <a:off x="511747" y="5424952"/>
          <a:ext cx="3763789" cy="696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71600" imgH="253800" progId="Equation.DSMT4">
                  <p:embed/>
                </p:oleObj>
              </mc:Choice>
              <mc:Fallback>
                <p:oleObj name="Equation" r:id="rId5" imgW="13716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1747" y="5424952"/>
                        <a:ext cx="3763789" cy="6969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: 圆角 5">
            <a:extLst>
              <a:ext uri="{FF2B5EF4-FFF2-40B4-BE49-F238E27FC236}">
                <a16:creationId xmlns:a16="http://schemas.microsoft.com/office/drawing/2014/main" id="{E4D53742-9796-DE13-5580-D70A382193ED}"/>
              </a:ext>
            </a:extLst>
          </p:cNvPr>
          <p:cNvSpPr/>
          <p:nvPr/>
        </p:nvSpPr>
        <p:spPr>
          <a:xfrm>
            <a:off x="442784" y="1223319"/>
            <a:ext cx="2100649" cy="72566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distance function</a:t>
            </a:r>
            <a:endParaRPr lang="zh-CN" altLang="en-US" b="1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74E0314-C3CE-8DAC-4DF2-E709E46D35E0}"/>
              </a:ext>
            </a:extLst>
          </p:cNvPr>
          <p:cNvSpPr/>
          <p:nvPr/>
        </p:nvSpPr>
        <p:spPr>
          <a:xfrm>
            <a:off x="511747" y="4580643"/>
            <a:ext cx="2100649" cy="6883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score function</a:t>
            </a:r>
            <a:endParaRPr lang="zh-CN" altLang="en-US" b="1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1DCEFC4-9A45-38AF-BC08-147421E6DD34}"/>
              </a:ext>
            </a:extLst>
          </p:cNvPr>
          <p:cNvCxnSpPr/>
          <p:nvPr/>
        </p:nvCxnSpPr>
        <p:spPr>
          <a:xfrm flipV="1">
            <a:off x="6818871" y="2341348"/>
            <a:ext cx="1297459" cy="918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E07A6E8-FC28-66AF-9DD9-C5AC881748D0}"/>
              </a:ext>
            </a:extLst>
          </p:cNvPr>
          <p:cNvCxnSpPr>
            <a:cxnSpLocks/>
          </p:cNvCxnSpPr>
          <p:nvPr/>
        </p:nvCxnSpPr>
        <p:spPr>
          <a:xfrm>
            <a:off x="6818871" y="3259916"/>
            <a:ext cx="1855573" cy="429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4549BA8-8F89-A3BB-582B-C348CBFABDF0}"/>
              </a:ext>
            </a:extLst>
          </p:cNvPr>
          <p:cNvCxnSpPr>
            <a:cxnSpLocks/>
          </p:cNvCxnSpPr>
          <p:nvPr/>
        </p:nvCxnSpPr>
        <p:spPr>
          <a:xfrm flipV="1">
            <a:off x="6818871" y="2914439"/>
            <a:ext cx="2135208" cy="345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3A75AA88-01D0-7F86-265C-FE589D288F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6556810"/>
              </p:ext>
            </p:extLst>
          </p:nvPr>
        </p:nvGraphicFramePr>
        <p:xfrm>
          <a:off x="7001617" y="2379428"/>
          <a:ext cx="461364" cy="40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7480" imgH="228600" progId="Equation.DSMT4">
                  <p:embed/>
                </p:oleObj>
              </mc:Choice>
              <mc:Fallback>
                <p:oleObj name="Equation" r:id="rId7" imgW="177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01617" y="2379428"/>
                        <a:ext cx="461364" cy="407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7F1B5D0E-A4C0-70AF-ABA4-DA175E9909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5651094"/>
              </p:ext>
            </p:extLst>
          </p:nvPr>
        </p:nvGraphicFramePr>
        <p:xfrm>
          <a:off x="7117302" y="3689624"/>
          <a:ext cx="345679" cy="518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52280" imgH="228600" progId="Equation.DSMT4">
                  <p:embed/>
                </p:oleObj>
              </mc:Choice>
              <mc:Fallback>
                <p:oleObj name="Equation" r:id="rId9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117302" y="3689624"/>
                        <a:ext cx="345679" cy="5185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6B86D08E-36A4-F7EA-782F-DE13F64A99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330873"/>
              </p:ext>
            </p:extLst>
          </p:nvPr>
        </p:nvGraphicFramePr>
        <p:xfrm>
          <a:off x="8000247" y="3121549"/>
          <a:ext cx="235522" cy="265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4120" imgH="126720" progId="Equation.DSMT4">
                  <p:embed/>
                </p:oleObj>
              </mc:Choice>
              <mc:Fallback>
                <p:oleObj name="Equation" r:id="rId11" imgW="114120" imgH="12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000247" y="3121549"/>
                        <a:ext cx="235522" cy="2650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25B2A64-CB11-5FAC-93B0-871E081A8B1E}"/>
              </a:ext>
            </a:extLst>
          </p:cNvPr>
          <p:cNvCxnSpPr>
            <a:cxnSpLocks/>
          </p:cNvCxnSpPr>
          <p:nvPr/>
        </p:nvCxnSpPr>
        <p:spPr>
          <a:xfrm flipV="1">
            <a:off x="8116330" y="2011174"/>
            <a:ext cx="2135208" cy="34547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D1E0986-2478-E6F0-E46B-DC9F6BA3EFE8}"/>
              </a:ext>
            </a:extLst>
          </p:cNvPr>
          <p:cNvCxnSpPr/>
          <p:nvPr/>
        </p:nvCxnSpPr>
        <p:spPr>
          <a:xfrm flipV="1">
            <a:off x="8922445" y="2010552"/>
            <a:ext cx="1297459" cy="91856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2C02446-6F77-11A9-2675-AFC6DB5960B5}"/>
              </a:ext>
            </a:extLst>
          </p:cNvPr>
          <p:cNvCxnSpPr/>
          <p:nvPr/>
        </p:nvCxnSpPr>
        <p:spPr>
          <a:xfrm flipV="1">
            <a:off x="6818871" y="2010552"/>
            <a:ext cx="3432667" cy="1249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DCD2B855-642A-17A6-931A-EA775DB763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674249"/>
              </p:ext>
            </p:extLst>
          </p:nvPr>
        </p:nvGraphicFramePr>
        <p:xfrm>
          <a:off x="8039377" y="2416937"/>
          <a:ext cx="546798" cy="317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93480" imgH="228600" progId="Equation.DSMT4">
                  <p:embed/>
                </p:oleObj>
              </mc:Choice>
              <mc:Fallback>
                <p:oleObj name="Equation" r:id="rId13" imgW="393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039377" y="2416937"/>
                        <a:ext cx="546798" cy="3174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7F64144-E772-8BD7-5147-C041E5568E11}"/>
              </a:ext>
            </a:extLst>
          </p:cNvPr>
          <p:cNvCxnSpPr/>
          <p:nvPr/>
        </p:nvCxnSpPr>
        <p:spPr>
          <a:xfrm flipV="1">
            <a:off x="8674444" y="2010552"/>
            <a:ext cx="1545460" cy="1679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23C197DE-7D8F-2258-922E-6AC4EA1D9D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853039"/>
              </p:ext>
            </p:extLst>
          </p:nvPr>
        </p:nvGraphicFramePr>
        <p:xfrm>
          <a:off x="9406078" y="2986753"/>
          <a:ext cx="959658" cy="345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634680" imgH="228600" progId="Equation.DSMT4">
                  <p:embed/>
                </p:oleObj>
              </mc:Choice>
              <mc:Fallback>
                <p:oleObj name="Equation" r:id="rId15" imgW="634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406078" y="2986753"/>
                        <a:ext cx="959658" cy="3454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BBE71E12-334F-B28B-E3A2-E346D608185A}"/>
              </a:ext>
            </a:extLst>
          </p:cNvPr>
          <p:cNvSpPr txBox="1"/>
          <p:nvPr/>
        </p:nvSpPr>
        <p:spPr>
          <a:xfrm>
            <a:off x="314645" y="6484722"/>
            <a:ext cx="8649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(1) Zhen Wang, </a:t>
            </a:r>
            <a:r>
              <a:rPr lang="en-US" altLang="zh-CN" sz="1200" dirty="0" err="1"/>
              <a:t>Jianwen</a:t>
            </a:r>
            <a:r>
              <a:rPr lang="en-US" altLang="zh-CN" sz="1200" dirty="0"/>
              <a:t> Zhang, Jianlin Feng, and Zheng Chen. 2014. Knowledge graph embedding by translating on hyperplanes.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07809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1D8FC4C-62CE-6C3F-5633-2699AAAE9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281" y="305743"/>
            <a:ext cx="10515600" cy="5711997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nucleus sampling(</a:t>
            </a:r>
            <a:r>
              <a:rPr lang="en-US" altLang="zh-CN" b="1" dirty="0" err="1"/>
              <a:t>topp</a:t>
            </a:r>
            <a:r>
              <a:rPr lang="en-US" altLang="zh-CN" b="1" dirty="0"/>
              <a:t> sampling)</a:t>
            </a:r>
          </a:p>
          <a:p>
            <a:pPr marL="0" indent="0">
              <a:buNone/>
            </a:pPr>
            <a:endParaRPr lang="en-US" altLang="zh-CN" b="1" dirty="0"/>
          </a:p>
          <a:p>
            <a:pPr marL="514350" indent="-514350">
              <a:buFont typeface="+mj-lt"/>
              <a:buAutoNum type="alphaLcParenR"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10C2EDD-51E0-971B-FB57-15DB868B75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7582326"/>
              </p:ext>
            </p:extLst>
          </p:nvPr>
        </p:nvGraphicFramePr>
        <p:xfrm>
          <a:off x="704335" y="1510343"/>
          <a:ext cx="5781968" cy="1074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213000" imgH="596880" progId="Equation.DSMT4">
                  <p:embed/>
                </p:oleObj>
              </mc:Choice>
              <mc:Fallback>
                <p:oleObj name="Equation" r:id="rId3" imgW="3213000" imgH="596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4335" y="1510343"/>
                        <a:ext cx="5781968" cy="10741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3553FD17-141D-915F-D232-93CF8C3D80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984190"/>
              </p:ext>
            </p:extLst>
          </p:nvPr>
        </p:nvGraphicFramePr>
        <p:xfrm>
          <a:off x="704335" y="3437556"/>
          <a:ext cx="4512725" cy="863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057400" imgH="393480" progId="Equation.DSMT4">
                  <p:embed/>
                </p:oleObj>
              </mc:Choice>
              <mc:Fallback>
                <p:oleObj name="Equation" r:id="rId5" imgW="20574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4335" y="3437556"/>
                        <a:ext cx="4512725" cy="8635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: 圆角 6">
            <a:extLst>
              <a:ext uri="{FF2B5EF4-FFF2-40B4-BE49-F238E27FC236}">
                <a16:creationId xmlns:a16="http://schemas.microsoft.com/office/drawing/2014/main" id="{F8CDF692-6265-6D8D-9E45-0365BE6334DF}"/>
              </a:ext>
            </a:extLst>
          </p:cNvPr>
          <p:cNvSpPr/>
          <p:nvPr/>
        </p:nvSpPr>
        <p:spPr>
          <a:xfrm>
            <a:off x="7683843" y="1661832"/>
            <a:ext cx="3978876" cy="77114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score -&gt; probability distribution</a:t>
            </a:r>
            <a:endParaRPr lang="zh-CN" altLang="en-US" b="1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3A70DEF-AB75-7004-83B0-6191884B6DDF}"/>
              </a:ext>
            </a:extLst>
          </p:cNvPr>
          <p:cNvSpPr/>
          <p:nvPr/>
        </p:nvSpPr>
        <p:spPr>
          <a:xfrm>
            <a:off x="8987480" y="3642441"/>
            <a:ext cx="1371601" cy="5829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sampling</a:t>
            </a:r>
            <a:endParaRPr lang="zh-CN" altLang="en-US" b="1" dirty="0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44D64E35-E848-AE5B-3CF4-F928EEC6D8AA}"/>
              </a:ext>
            </a:extLst>
          </p:cNvPr>
          <p:cNvSpPr/>
          <p:nvPr/>
        </p:nvSpPr>
        <p:spPr>
          <a:xfrm>
            <a:off x="5638799" y="4915884"/>
            <a:ext cx="543698" cy="863546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87AA86BC-C1DA-BFD5-5085-5F48C82A18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5201439"/>
              </p:ext>
            </p:extLst>
          </p:nvPr>
        </p:nvGraphicFramePr>
        <p:xfrm>
          <a:off x="5600313" y="5951496"/>
          <a:ext cx="620670" cy="657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15640" imgH="228600" progId="Equation.DSMT4">
                  <p:embed/>
                </p:oleObj>
              </mc:Choice>
              <mc:Fallback>
                <p:oleObj name="Equation" r:id="rId7" imgW="215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00313" y="5951496"/>
                        <a:ext cx="620670" cy="657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2617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2580BC7-363C-FEE4-67C6-EECA0F7FA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+mn-ea"/>
                <a:ea typeface="+mn-ea"/>
              </a:rPr>
              <a:t>Path Encoding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A98FB45-AF36-3D26-E29A-E56499CCE018}"/>
              </a:ext>
            </a:extLst>
          </p:cNvPr>
          <p:cNvSpPr/>
          <p:nvPr/>
        </p:nvSpPr>
        <p:spPr>
          <a:xfrm>
            <a:off x="1124466" y="1902940"/>
            <a:ext cx="3150972" cy="6919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user historical interaction</a:t>
            </a:r>
            <a:endParaRPr lang="zh-CN" altLang="en-US" b="1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D2E5D56-891B-C6C9-9436-F7D3B0C24DBD}"/>
              </a:ext>
            </a:extLst>
          </p:cNvPr>
          <p:cNvSpPr/>
          <p:nvPr/>
        </p:nvSpPr>
        <p:spPr>
          <a:xfrm>
            <a:off x="7556156" y="1901351"/>
            <a:ext cx="3282778" cy="6919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personal user interest</a:t>
            </a:r>
          </a:p>
          <a:p>
            <a:pPr algn="ctr"/>
            <a:r>
              <a:rPr lang="en-US" altLang="zh-CN" b="1" dirty="0"/>
              <a:t>personal recommendation</a:t>
            </a:r>
            <a:endParaRPr lang="zh-CN" altLang="en-US" b="1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180CCD94-3D94-599C-C851-292D49A96B79}"/>
              </a:ext>
            </a:extLst>
          </p:cNvPr>
          <p:cNvSpPr/>
          <p:nvPr/>
        </p:nvSpPr>
        <p:spPr>
          <a:xfrm>
            <a:off x="5539946" y="2090199"/>
            <a:ext cx="889686" cy="39700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8000A184-0AA5-92F0-C170-D643185714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5540560"/>
              </p:ext>
            </p:extLst>
          </p:nvPr>
        </p:nvGraphicFramePr>
        <p:xfrm>
          <a:off x="1456434" y="3429000"/>
          <a:ext cx="2872945" cy="598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18960" imgH="253800" progId="Equation.DSMT4">
                  <p:embed/>
                </p:oleObj>
              </mc:Choice>
              <mc:Fallback>
                <p:oleObj name="Equation" r:id="rId3" imgW="12189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56434" y="3429000"/>
                        <a:ext cx="2872945" cy="598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98C2B6B-0B9E-97A6-D80F-B44552E972E3}"/>
                  </a:ext>
                </a:extLst>
              </p:cNvPr>
              <p:cNvSpPr txBox="1"/>
              <p:nvPr/>
            </p:nvSpPr>
            <p:spPr>
              <a:xfrm>
                <a:off x="4887097" y="3311018"/>
                <a:ext cx="37040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𝑢𝑠𝑒𝑟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h𝑖𝑠𝑡𝑜𝑟𝑖𝑐𝑎𝑙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𝑖𝑛𝑡𝑒𝑟𝑎𝑐𝑡𝑖𝑜𝑛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𝑠𝑒𝑡</m:t>
                    </m:r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98C2B6B-0B9E-97A6-D80F-B44552E97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097" y="3311018"/>
                <a:ext cx="3704027" cy="276999"/>
              </a:xfrm>
              <a:prstGeom prst="rect">
                <a:avLst/>
              </a:prstGeom>
              <a:blipFill>
                <a:blip r:embed="rId5"/>
                <a:stretch>
                  <a:fillRect l="-2306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DBE006A-B8CA-F677-807E-0D07D448FC57}"/>
                  </a:ext>
                </a:extLst>
              </p:cNvPr>
              <p:cNvSpPr txBox="1"/>
              <p:nvPr/>
            </p:nvSpPr>
            <p:spPr>
              <a:xfrm>
                <a:off x="5091182" y="3830536"/>
                <a:ext cx="30723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dirty="0" smtClean="0"/>
                        <m:t>⊕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𝑠𝑒𝑞𝑢𝑒𝑛𝑐𝑒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𝑐𝑜𝑛𝑐𝑎𝑡𝑒𝑛𝑎𝑡𝑖𝑜𝑛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DBE006A-B8CA-F677-807E-0D07D448F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182" y="3830536"/>
                <a:ext cx="3072315" cy="276999"/>
              </a:xfrm>
              <a:prstGeom prst="rect">
                <a:avLst/>
              </a:prstGeom>
              <a:blipFill>
                <a:blip r:embed="rId6"/>
                <a:stretch>
                  <a:fillRect l="-1984" t="-8696" r="-1389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箭头: 右 10">
            <a:extLst>
              <a:ext uri="{FF2B5EF4-FFF2-40B4-BE49-F238E27FC236}">
                <a16:creationId xmlns:a16="http://schemas.microsoft.com/office/drawing/2014/main" id="{20DC0112-81AA-5838-70F0-7A6FE7937F67}"/>
              </a:ext>
            </a:extLst>
          </p:cNvPr>
          <p:cNvSpPr/>
          <p:nvPr/>
        </p:nvSpPr>
        <p:spPr>
          <a:xfrm rot="5400000">
            <a:off x="2255109" y="4579572"/>
            <a:ext cx="889686" cy="39700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092EB278-710A-5175-794F-557123FF7F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213000"/>
              </p:ext>
            </p:extLst>
          </p:nvPr>
        </p:nvGraphicFramePr>
        <p:xfrm>
          <a:off x="1463289" y="5362132"/>
          <a:ext cx="247332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20480" imgH="507960" progId="Equation.DSMT4">
                  <p:embed/>
                </p:oleObj>
              </mc:Choice>
              <mc:Fallback>
                <p:oleObj name="Equation" r:id="rId7" imgW="132048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63289" y="5362132"/>
                        <a:ext cx="2473325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B34CAB67-8552-8E9D-4876-B95FA2F038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300436"/>
              </p:ext>
            </p:extLst>
          </p:nvPr>
        </p:nvGraphicFramePr>
        <p:xfrm>
          <a:off x="7365700" y="5141838"/>
          <a:ext cx="3061125" cy="139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120760" imgH="965160" progId="Equation.DSMT4">
                  <p:embed/>
                </p:oleObj>
              </mc:Choice>
              <mc:Fallback>
                <p:oleObj name="Equation" r:id="rId9" imgW="2120760" imgH="96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365700" y="5141838"/>
                        <a:ext cx="3061125" cy="1393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箭头: 右 13">
            <a:extLst>
              <a:ext uri="{FF2B5EF4-FFF2-40B4-BE49-F238E27FC236}">
                <a16:creationId xmlns:a16="http://schemas.microsoft.com/office/drawing/2014/main" id="{4BD6BCE4-5454-A04F-C43C-1146AC6B63C5}"/>
              </a:ext>
            </a:extLst>
          </p:cNvPr>
          <p:cNvSpPr/>
          <p:nvPr/>
        </p:nvSpPr>
        <p:spPr>
          <a:xfrm>
            <a:off x="5206314" y="5577322"/>
            <a:ext cx="889686" cy="39700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5026ECE-860C-CF0D-5BF6-C204A45E6C6B}"/>
              </a:ext>
            </a:extLst>
          </p:cNvPr>
          <p:cNvSpPr txBox="1"/>
          <p:nvPr/>
        </p:nvSpPr>
        <p:spPr>
          <a:xfrm>
            <a:off x="4044693" y="6395101"/>
            <a:ext cx="335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find node </a:t>
            </a:r>
            <a:r>
              <a:rPr lang="en-US" altLang="zh-CN" b="1" dirty="0" err="1"/>
              <a:t>impotance</a:t>
            </a:r>
            <a:r>
              <a:rPr lang="en-US" altLang="zh-CN" b="1" dirty="0"/>
              <a:t> in path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059629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90300ED-890F-85D0-C7F1-617C6E4B3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69" y="343869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+mn-ea"/>
                <a:ea typeface="+mn-ea"/>
              </a:rPr>
              <a:t>Preference Prediction</a:t>
            </a:r>
            <a:endParaRPr lang="zh-CN" altLang="en-US" b="1" dirty="0">
              <a:latin typeface="+mn-ea"/>
              <a:ea typeface="+mn-ea"/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263C9634-E286-B5BF-433C-E53B4FF893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870373"/>
              </p:ext>
            </p:extLst>
          </p:nvPr>
        </p:nvGraphicFramePr>
        <p:xfrm>
          <a:off x="1450014" y="2123355"/>
          <a:ext cx="2719688" cy="132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11280" imgH="736560" progId="Equation.DSMT4">
                  <p:embed/>
                </p:oleObj>
              </mc:Choice>
              <mc:Fallback>
                <p:oleObj name="Equation" r:id="rId3" imgW="151128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50014" y="2123355"/>
                        <a:ext cx="2719688" cy="1325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D1922A70-ED45-6E38-42C8-6DAB4A7598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7069747"/>
              </p:ext>
            </p:extLst>
          </p:nvPr>
        </p:nvGraphicFramePr>
        <p:xfrm>
          <a:off x="1450014" y="3645045"/>
          <a:ext cx="4760855" cy="473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25680" imgH="241200" progId="Equation.DSMT4">
                  <p:embed/>
                </p:oleObj>
              </mc:Choice>
              <mc:Fallback>
                <p:oleObj name="Equation" r:id="rId5" imgW="2425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50014" y="3645045"/>
                        <a:ext cx="4760855" cy="4735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4B9FD6F-EF78-D064-69E5-930974DA4944}"/>
                  </a:ext>
                </a:extLst>
              </p:cNvPr>
              <p:cNvSpPr txBox="1"/>
              <p:nvPr/>
            </p:nvSpPr>
            <p:spPr>
              <a:xfrm>
                <a:off x="7137991" y="3703249"/>
                <a:ext cx="38266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𝑚𝑎𝑡𝑟𝑖𝑥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𝑝𝑎𝑡h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𝑠𝑒𝑡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𝑢𝑣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4B9FD6F-EF78-D064-69E5-930974DA4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7991" y="3703249"/>
                <a:ext cx="3826624" cy="276999"/>
              </a:xfrm>
              <a:prstGeom prst="rect">
                <a:avLst/>
              </a:prstGeom>
              <a:blipFill>
                <a:blip r:embed="rId7"/>
                <a:stretch>
                  <a:fillRect l="-955" t="-2174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B616F365-CFCA-BF3B-C683-812ABB7287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605530"/>
              </p:ext>
            </p:extLst>
          </p:nvPr>
        </p:nvGraphicFramePr>
        <p:xfrm>
          <a:off x="5406065" y="305435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14400" imgH="198720" progId="Equation.DSMT4">
                  <p:embed/>
                </p:oleObj>
              </mc:Choice>
              <mc:Fallback>
                <p:oleObj name="Equation" r:id="rId8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406065" y="305435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6330E2EC-D8D4-51D9-AD64-60C7B3DF15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666748"/>
              </p:ext>
            </p:extLst>
          </p:nvPr>
        </p:nvGraphicFramePr>
        <p:xfrm>
          <a:off x="1524442" y="5026483"/>
          <a:ext cx="2778051" cy="555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69720" imgH="253800" progId="Equation.DSMT4">
                  <p:embed/>
                </p:oleObj>
              </mc:Choice>
              <mc:Fallback>
                <p:oleObj name="Equation" r:id="rId10" imgW="12697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24442" y="5026483"/>
                        <a:ext cx="2778051" cy="555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箭头: 左弧形 12">
            <a:extLst>
              <a:ext uri="{FF2B5EF4-FFF2-40B4-BE49-F238E27FC236}">
                <a16:creationId xmlns:a16="http://schemas.microsoft.com/office/drawing/2014/main" id="{1F3C3704-C902-F784-308D-2CC8A15E0588}"/>
              </a:ext>
            </a:extLst>
          </p:cNvPr>
          <p:cNvSpPr/>
          <p:nvPr/>
        </p:nvSpPr>
        <p:spPr>
          <a:xfrm>
            <a:off x="141767" y="3153569"/>
            <a:ext cx="1244009" cy="2428524"/>
          </a:xfrm>
          <a:prstGeom prst="curved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671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6AF63-5AAD-A526-87B3-6DB3CD45F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+mn-ea"/>
                <a:ea typeface="+mn-ea"/>
              </a:rPr>
              <a:t>TEMR(meta-path)</a:t>
            </a:r>
            <a:r>
              <a:rPr lang="zh-CN" altLang="en-US" b="1" dirty="0">
                <a:latin typeface="+mn-ea"/>
                <a:ea typeface="+mn-ea"/>
              </a:rPr>
              <a:t>※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5F80D2C-453B-3E87-4D2A-78EC64904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54624"/>
            <a:ext cx="7288619" cy="341372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5224B8F-6231-E416-42D9-EEA571CCC8DF}"/>
              </a:ext>
            </a:extLst>
          </p:cNvPr>
          <p:cNvSpPr/>
          <p:nvPr/>
        </p:nvSpPr>
        <p:spPr>
          <a:xfrm>
            <a:off x="1156115" y="2246046"/>
            <a:ext cx="1798320" cy="3276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CDA3213-A50B-E912-4F82-D12431BCBFE6}"/>
              </a:ext>
            </a:extLst>
          </p:cNvPr>
          <p:cNvSpPr/>
          <p:nvPr/>
        </p:nvSpPr>
        <p:spPr>
          <a:xfrm>
            <a:off x="1156115" y="3190926"/>
            <a:ext cx="1798320" cy="3276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2901841-53D9-0BFB-55FE-576AC9FF11F0}"/>
              </a:ext>
            </a:extLst>
          </p:cNvPr>
          <p:cNvSpPr/>
          <p:nvPr/>
        </p:nvSpPr>
        <p:spPr>
          <a:xfrm>
            <a:off x="1156115" y="4135806"/>
            <a:ext cx="1798320" cy="3276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1AC23A4-7D17-902A-AECB-FDDB0A1CE720}"/>
              </a:ext>
            </a:extLst>
          </p:cNvPr>
          <p:cNvSpPr/>
          <p:nvPr/>
        </p:nvSpPr>
        <p:spPr>
          <a:xfrm>
            <a:off x="1156115" y="5172126"/>
            <a:ext cx="1798320" cy="3276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410741C-BCA9-CF26-1E68-54B8411DAC8E}"/>
              </a:ext>
            </a:extLst>
          </p:cNvPr>
          <p:cNvSpPr txBox="1"/>
          <p:nvPr/>
        </p:nvSpPr>
        <p:spPr>
          <a:xfrm>
            <a:off x="4594171" y="1508293"/>
            <a:ext cx="4793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1. </a:t>
            </a:r>
            <a:r>
              <a:rPr lang="en-US" altLang="zh-CN" b="1" dirty="0" err="1"/>
              <a:t>init</a:t>
            </a:r>
            <a:r>
              <a:rPr lang="en-US" altLang="zh-CN" b="1" dirty="0"/>
              <a:t> users and items embedding via </a:t>
            </a:r>
            <a:r>
              <a:rPr lang="en-US" altLang="zh-CN" b="1" dirty="0" err="1"/>
              <a:t>DeepWalk</a:t>
            </a:r>
            <a:r>
              <a:rPr lang="en-US" altLang="zh-CN" b="1" dirty="0">
                <a:solidFill>
                  <a:srgbClr val="FF0000"/>
                </a:solidFill>
              </a:rPr>
              <a:t>(1) </a:t>
            </a:r>
            <a:r>
              <a:rPr lang="en-US" altLang="zh-CN" b="1" dirty="0"/>
              <a:t>in </a:t>
            </a:r>
            <a:r>
              <a:rPr lang="en-US" altLang="zh-CN" b="1" dirty="0">
                <a:solidFill>
                  <a:srgbClr val="FF0000"/>
                </a:solidFill>
              </a:rPr>
              <a:t>user-item bipartite network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C252BAF8-BF0E-BB74-6F95-D29948419021}"/>
              </a:ext>
            </a:extLst>
          </p:cNvPr>
          <p:cNvSpPr/>
          <p:nvPr/>
        </p:nvSpPr>
        <p:spPr>
          <a:xfrm rot="15471661">
            <a:off x="3694670" y="1469211"/>
            <a:ext cx="469557" cy="766119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86A295-206C-68F5-1596-D2F53D7C752F}"/>
              </a:ext>
            </a:extLst>
          </p:cNvPr>
          <p:cNvSpPr txBox="1"/>
          <p:nvPr/>
        </p:nvSpPr>
        <p:spPr>
          <a:xfrm>
            <a:off x="836141" y="6185568"/>
            <a:ext cx="8649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(1) Bryan </a:t>
            </a:r>
            <a:r>
              <a:rPr lang="en-US" altLang="zh-CN" sz="1200" dirty="0" err="1"/>
              <a:t>Perozzi</a:t>
            </a:r>
            <a:r>
              <a:rPr lang="en-US" altLang="zh-CN" sz="1200" dirty="0"/>
              <a:t>, Rami Al-</a:t>
            </a:r>
            <a:r>
              <a:rPr lang="en-US" altLang="zh-CN" sz="1200" dirty="0" err="1"/>
              <a:t>Rfou</a:t>
            </a:r>
            <a:r>
              <a:rPr lang="en-US" altLang="zh-CN" sz="1200" dirty="0"/>
              <a:t>, and Steven </a:t>
            </a:r>
            <a:r>
              <a:rPr lang="en-US" altLang="zh-CN" sz="1200" dirty="0" err="1"/>
              <a:t>Skiena</a:t>
            </a:r>
            <a:r>
              <a:rPr lang="en-US" altLang="zh-CN" sz="1200" dirty="0"/>
              <a:t>. 2014. </a:t>
            </a:r>
            <a:r>
              <a:rPr lang="en-US" altLang="zh-CN" sz="1200" dirty="0" err="1"/>
              <a:t>Deepwalk</a:t>
            </a:r>
            <a:r>
              <a:rPr lang="en-US" altLang="zh-CN" sz="1200" dirty="0"/>
              <a:t>: Online learning of social representations.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72086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A04C297-CCC7-230D-1280-2AAEC72AB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55" y="1677652"/>
            <a:ext cx="9515959" cy="445692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ABFD7B8-3F75-2C72-23EA-93DBBD55DA9D}"/>
              </a:ext>
            </a:extLst>
          </p:cNvPr>
          <p:cNvSpPr/>
          <p:nvPr/>
        </p:nvSpPr>
        <p:spPr>
          <a:xfrm>
            <a:off x="592573" y="2203666"/>
            <a:ext cx="2358971" cy="9330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79A6EB3-BC8C-9DB4-E1DC-359803C726B6}"/>
              </a:ext>
            </a:extLst>
          </p:cNvPr>
          <p:cNvSpPr/>
          <p:nvPr/>
        </p:nvSpPr>
        <p:spPr>
          <a:xfrm>
            <a:off x="592572" y="3429000"/>
            <a:ext cx="2358971" cy="9330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6E55FB7-536C-A94C-2A80-DD8BC6855DEE}"/>
              </a:ext>
            </a:extLst>
          </p:cNvPr>
          <p:cNvSpPr/>
          <p:nvPr/>
        </p:nvSpPr>
        <p:spPr>
          <a:xfrm>
            <a:off x="592572" y="4713811"/>
            <a:ext cx="2358971" cy="9330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E3E65961-8BEC-9F11-CF89-27CC1D61A672}"/>
              </a:ext>
            </a:extLst>
          </p:cNvPr>
          <p:cNvSpPr/>
          <p:nvPr/>
        </p:nvSpPr>
        <p:spPr>
          <a:xfrm rot="15471661">
            <a:off x="2457619" y="1028180"/>
            <a:ext cx="469557" cy="766119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95AB894-DF31-5834-5D5C-B6874CCA63DF}"/>
              </a:ext>
            </a:extLst>
          </p:cNvPr>
          <p:cNvSpPr txBox="1"/>
          <p:nvPr/>
        </p:nvSpPr>
        <p:spPr>
          <a:xfrm>
            <a:off x="3291805" y="555659"/>
            <a:ext cx="6417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2.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a</a:t>
            </a:r>
            <a:r>
              <a:rPr lang="en-US" altLang="zh-CN" b="1" dirty="0"/>
              <a:t>. sampling </a:t>
            </a:r>
            <a:r>
              <a:rPr lang="en-US" altLang="zh-CN" b="1" dirty="0">
                <a:solidFill>
                  <a:srgbClr val="FF0000"/>
                </a:solidFill>
              </a:rPr>
              <a:t>user-item meta-path </a:t>
            </a:r>
            <a:r>
              <a:rPr lang="en-US" altLang="zh-CN" b="1" dirty="0"/>
              <a:t>and </a:t>
            </a:r>
            <a:r>
              <a:rPr lang="en-US" altLang="zh-CN" b="1" dirty="0">
                <a:solidFill>
                  <a:srgbClr val="FF0000"/>
                </a:solidFill>
              </a:rPr>
              <a:t>item-item meta-path</a:t>
            </a: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92D050"/>
                </a:solidFill>
              </a:rPr>
              <a:t>b</a:t>
            </a:r>
            <a:r>
              <a:rPr lang="en-US" altLang="zh-CN" b="1" dirty="0"/>
              <a:t>. use Word2Vec</a:t>
            </a:r>
            <a:r>
              <a:rPr lang="en-US" altLang="zh-CN" b="1" dirty="0">
                <a:solidFill>
                  <a:srgbClr val="FF0000"/>
                </a:solidFill>
              </a:rPr>
              <a:t>(1) </a:t>
            </a:r>
            <a:r>
              <a:rPr lang="en-US" altLang="zh-CN" b="1" dirty="0"/>
              <a:t>and Mean(·) get path embedding 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1D0943-5294-77C9-7104-54F883F40FD1}"/>
              </a:ext>
            </a:extLst>
          </p:cNvPr>
          <p:cNvSpPr txBox="1"/>
          <p:nvPr/>
        </p:nvSpPr>
        <p:spPr>
          <a:xfrm>
            <a:off x="499974" y="6347819"/>
            <a:ext cx="8649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(1) Tomas </a:t>
            </a:r>
            <a:r>
              <a:rPr lang="en-US" altLang="zh-CN" sz="1200" dirty="0" err="1"/>
              <a:t>Mikolov</a:t>
            </a:r>
            <a:r>
              <a:rPr lang="en-US" altLang="zh-CN" sz="1200" dirty="0"/>
              <a:t>, Kai Chen, Greg Corrado, and Jeffrey Dean. 2013. Efficient estimation of word representations in vector space.</a:t>
            </a:r>
            <a:endParaRPr lang="zh-CN" altLang="en-US" sz="1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92F4D37-8B49-F88D-DC0B-603F47EC1B94}"/>
              </a:ext>
            </a:extLst>
          </p:cNvPr>
          <p:cNvSpPr/>
          <p:nvPr/>
        </p:nvSpPr>
        <p:spPr>
          <a:xfrm>
            <a:off x="3008225" y="2091696"/>
            <a:ext cx="452606" cy="1018572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73D8069-8C83-1265-626D-F46BE78E82A9}"/>
              </a:ext>
            </a:extLst>
          </p:cNvPr>
          <p:cNvSpPr/>
          <p:nvPr/>
        </p:nvSpPr>
        <p:spPr>
          <a:xfrm>
            <a:off x="2996651" y="3386250"/>
            <a:ext cx="452606" cy="1018572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C52A0C9-D9C7-F525-3E26-B39D1C9B2C2B}"/>
              </a:ext>
            </a:extLst>
          </p:cNvPr>
          <p:cNvSpPr/>
          <p:nvPr/>
        </p:nvSpPr>
        <p:spPr>
          <a:xfrm>
            <a:off x="3008225" y="4683604"/>
            <a:ext cx="452606" cy="1018572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8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E772367-FD3B-81F1-24BB-59729235A50F}"/>
              </a:ext>
            </a:extLst>
          </p:cNvPr>
          <p:cNvSpPr txBox="1"/>
          <p:nvPr/>
        </p:nvSpPr>
        <p:spPr>
          <a:xfrm>
            <a:off x="694480" y="497711"/>
            <a:ext cx="11609409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meta-path</a:t>
            </a:r>
          </a:p>
          <a:p>
            <a:endParaRPr lang="en-US" altLang="zh-CN" sz="3200" b="1" dirty="0"/>
          </a:p>
          <a:p>
            <a:r>
              <a:rPr lang="en-US" altLang="zh-CN" sz="2400" b="1" dirty="0"/>
              <a:t>Pattern:    UIBI(user -&gt; item -&gt; brand -&gt; item)</a:t>
            </a:r>
          </a:p>
          <a:p>
            <a:r>
              <a:rPr lang="en-US" altLang="zh-CN" sz="2400" b="1" dirty="0"/>
              <a:t>	      </a:t>
            </a:r>
          </a:p>
          <a:p>
            <a:r>
              <a:rPr lang="en-US" altLang="zh-CN" sz="2400" b="1" dirty="0"/>
              <a:t>	      IUIBI(item -&gt; user -&gt; item -&gt; brand -&gt; item)</a:t>
            </a:r>
          </a:p>
          <a:p>
            <a:endParaRPr lang="en-US" altLang="zh-CN" sz="2400" b="1" dirty="0"/>
          </a:p>
          <a:p>
            <a:r>
              <a:rPr lang="en-US" altLang="zh-CN" sz="2400" b="1" dirty="0"/>
              <a:t>Instance:   Alice -&gt; iPhone 11 pro -&gt; Apple -&gt; iPad</a:t>
            </a:r>
          </a:p>
          <a:p>
            <a:r>
              <a:rPr lang="en-US" altLang="zh-CN" sz="2400" b="1" dirty="0"/>
              <a:t>	      </a:t>
            </a:r>
          </a:p>
          <a:p>
            <a:r>
              <a:rPr lang="en-US" altLang="zh-CN" sz="2400" b="1" dirty="0"/>
              <a:t>	       iPhone 11 pro -&gt; Alice -&gt; iPad -&gt; Apple -&gt; </a:t>
            </a:r>
            <a:r>
              <a:rPr lang="en-US" altLang="zh-CN" sz="2400" b="1" dirty="0" err="1"/>
              <a:t>Airpods</a:t>
            </a:r>
            <a:endParaRPr lang="en-US" altLang="zh-CN" sz="2400" b="1" dirty="0"/>
          </a:p>
          <a:p>
            <a:endParaRPr lang="en-US" altLang="zh-CN" sz="2400" b="1" dirty="0"/>
          </a:p>
          <a:p>
            <a:endParaRPr lang="en-US" altLang="zh-CN" sz="2400" b="1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How to sample?   </a:t>
            </a:r>
            <a:r>
              <a:rPr lang="en-US" altLang="zh-CN" sz="2400" b="1" dirty="0"/>
              <a:t>UIBI for example</a:t>
            </a:r>
          </a:p>
          <a:p>
            <a:endParaRPr lang="en-US" altLang="zh-CN" sz="2400" b="1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lphaLcParenR"/>
            </a:pPr>
            <a:r>
              <a:rPr lang="en-US" altLang="zh-CN" sz="2400" b="1" dirty="0"/>
              <a:t>calculate the similarity of U and I,  get top k paths to form start sub-paths </a:t>
            </a:r>
          </a:p>
          <a:p>
            <a:pPr marL="457200" indent="-457200">
              <a:buFont typeface="+mj-lt"/>
              <a:buAutoNum type="alphaLcParenR"/>
            </a:pPr>
            <a:r>
              <a:rPr lang="en-US" altLang="zh-CN" sz="2400" b="1" dirty="0"/>
              <a:t>calculate the similarity of B and I,  get top k paths to form end sub-paths </a:t>
            </a:r>
          </a:p>
          <a:p>
            <a:pPr marL="457200" indent="-457200">
              <a:buFont typeface="+mj-lt"/>
              <a:buAutoNum type="alphaLcParenR"/>
            </a:pPr>
            <a:r>
              <a:rPr lang="en-US" altLang="zh-CN" sz="2400" b="1" dirty="0"/>
              <a:t>calculate the similarity of I and B,  get top k paths to form middle sub-paths </a:t>
            </a:r>
          </a:p>
          <a:p>
            <a:pPr marL="457200" indent="-457200">
              <a:buFont typeface="+mj-lt"/>
              <a:buAutoNum type="alphaLcParenR"/>
            </a:pPr>
            <a:endParaRPr lang="en-US" altLang="zh-CN" sz="2400" b="1" dirty="0"/>
          </a:p>
          <a:p>
            <a:pPr marL="457200" indent="-457200">
              <a:buFont typeface="+mj-lt"/>
              <a:buAutoNum type="alphaLcParenR"/>
            </a:pPr>
            <a:endParaRPr lang="en-US" altLang="zh-CN" sz="2400" b="1" dirty="0"/>
          </a:p>
          <a:p>
            <a:endParaRPr lang="en-US" altLang="zh-CN" sz="2400" b="1" dirty="0"/>
          </a:p>
          <a:p>
            <a:endParaRPr lang="zh-CN" altLang="en-US" sz="24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C1DFCD-BD0B-76D1-C7D1-495249818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7019" y="127321"/>
            <a:ext cx="3249315" cy="248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716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9DF9784-9BFD-D869-D798-11F733B073DE}"/>
              </a:ext>
            </a:extLst>
          </p:cNvPr>
          <p:cNvSpPr txBox="1"/>
          <p:nvPr/>
        </p:nvSpPr>
        <p:spPr>
          <a:xfrm>
            <a:off x="40512" y="58846"/>
            <a:ext cx="1016257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for user-item meta-path: UIBI UICI UIBICI UICIBI</a:t>
            </a:r>
          </a:p>
          <a:p>
            <a:endParaRPr lang="en-US" altLang="zh-CN" sz="2400" b="1" dirty="0"/>
          </a:p>
          <a:p>
            <a:endParaRPr lang="en-US" altLang="zh-CN" sz="2400" b="1" dirty="0"/>
          </a:p>
          <a:p>
            <a:endParaRPr lang="en-US" altLang="zh-CN" sz="2400" b="1" dirty="0"/>
          </a:p>
          <a:p>
            <a:endParaRPr lang="en-US" altLang="zh-CN" sz="2400" b="1" dirty="0"/>
          </a:p>
          <a:p>
            <a:endParaRPr lang="en-US" altLang="zh-CN" sz="2400" b="1" dirty="0"/>
          </a:p>
          <a:p>
            <a:endParaRPr lang="en-US" altLang="zh-CN" sz="2400" b="1" dirty="0"/>
          </a:p>
          <a:p>
            <a:endParaRPr lang="en-US" altLang="zh-CN" sz="2400" b="1" dirty="0"/>
          </a:p>
          <a:p>
            <a:endParaRPr lang="en-US" altLang="zh-CN" sz="2400" b="1" dirty="0"/>
          </a:p>
          <a:p>
            <a:endParaRPr lang="en-US" altLang="zh-CN" sz="2400" b="1" dirty="0"/>
          </a:p>
          <a:p>
            <a:endParaRPr lang="en-US" altLang="zh-CN" sz="2400" b="1" dirty="0"/>
          </a:p>
          <a:p>
            <a:endParaRPr lang="en-US" altLang="zh-CN" sz="2400" b="1" dirty="0"/>
          </a:p>
          <a:p>
            <a:endParaRPr lang="en-US" altLang="zh-CN" sz="2400" b="1" dirty="0"/>
          </a:p>
          <a:p>
            <a:endParaRPr lang="en-US" altLang="zh-CN" sz="2400" b="1" dirty="0"/>
          </a:p>
          <a:p>
            <a:endParaRPr lang="en-US" altLang="zh-CN" sz="2400" b="1" dirty="0"/>
          </a:p>
          <a:p>
            <a:endParaRPr lang="en-US" altLang="zh-CN" sz="2400" b="1" dirty="0"/>
          </a:p>
          <a:p>
            <a:r>
              <a:rPr lang="en-US" altLang="zh-CN" sz="2400" b="1" dirty="0"/>
              <a:t>for item-item meta-path: ICIBI IBICI ICICI IBIBI IUIUI ICIUI IBIUI</a:t>
            </a:r>
          </a:p>
          <a:p>
            <a:r>
              <a:rPr lang="en-US" altLang="zh-CN" sz="2400" b="1" dirty="0"/>
              <a:t>	      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9D232A9-AD29-9E8C-AD8E-2F3EC18660C3}"/>
              </a:ext>
            </a:extLst>
          </p:cNvPr>
          <p:cNvSpPr/>
          <p:nvPr/>
        </p:nvSpPr>
        <p:spPr>
          <a:xfrm>
            <a:off x="173621" y="1245702"/>
            <a:ext cx="1281655" cy="77550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User</a:t>
            </a:r>
            <a:endParaRPr lang="zh-CN" altLang="en-US" b="1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04CA93F-1900-D194-5313-417D514E7353}"/>
              </a:ext>
            </a:extLst>
          </p:cNvPr>
          <p:cNvSpPr/>
          <p:nvPr/>
        </p:nvSpPr>
        <p:spPr>
          <a:xfrm>
            <a:off x="2006882" y="1245701"/>
            <a:ext cx="1281655" cy="77550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Item</a:t>
            </a:r>
            <a:endParaRPr lang="zh-CN" altLang="en-US" b="1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63FD8FA-ED70-33D3-236E-B0D309747A97}"/>
              </a:ext>
            </a:extLst>
          </p:cNvPr>
          <p:cNvSpPr/>
          <p:nvPr/>
        </p:nvSpPr>
        <p:spPr>
          <a:xfrm>
            <a:off x="3840143" y="620666"/>
            <a:ext cx="1281655" cy="77550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Brand</a:t>
            </a:r>
            <a:endParaRPr lang="zh-CN" altLang="en-US" b="1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4990891-3FC2-24A4-49BA-C76E1E9BCC9C}"/>
              </a:ext>
            </a:extLst>
          </p:cNvPr>
          <p:cNvSpPr/>
          <p:nvPr/>
        </p:nvSpPr>
        <p:spPr>
          <a:xfrm>
            <a:off x="3840143" y="1993690"/>
            <a:ext cx="1281655" cy="77550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Category</a:t>
            </a:r>
            <a:endParaRPr lang="zh-CN" altLang="en-US" b="1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623CFF5-0ED0-4421-7F78-92E16BEE7B81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1455276" y="1633453"/>
            <a:ext cx="5516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07CE03A-2886-732F-2CDA-296FCECAA084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3288537" y="1008418"/>
            <a:ext cx="551606" cy="625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6D7D4EB-C4B3-5C4D-75DD-3467B1DD09E6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3288537" y="1633453"/>
            <a:ext cx="551606" cy="747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9CBCC0C-E877-9B61-3A18-B3DD119C4608}"/>
              </a:ext>
            </a:extLst>
          </p:cNvPr>
          <p:cNvSpPr/>
          <p:nvPr/>
        </p:nvSpPr>
        <p:spPr>
          <a:xfrm>
            <a:off x="5673404" y="1338349"/>
            <a:ext cx="1281655" cy="77550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Item</a:t>
            </a:r>
            <a:endParaRPr lang="zh-CN" altLang="en-US" b="1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B5FA83D-D3BB-1373-B650-E8FAA6929BF5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5121798" y="1008418"/>
            <a:ext cx="551606" cy="717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74C47AC-841F-1543-DED3-DD2A3B1252D8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 flipV="1">
            <a:off x="5121798" y="1726101"/>
            <a:ext cx="551606" cy="655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8A0ACAF-18C8-7CA2-9C51-8FEA3750F5EC}"/>
              </a:ext>
            </a:extLst>
          </p:cNvPr>
          <p:cNvSpPr/>
          <p:nvPr/>
        </p:nvSpPr>
        <p:spPr>
          <a:xfrm>
            <a:off x="279723" y="3810655"/>
            <a:ext cx="1281655" cy="77550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User</a:t>
            </a:r>
            <a:endParaRPr lang="zh-CN" altLang="en-US" b="1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F4A3742C-9FCF-85FC-8C56-50886319BE8B}"/>
              </a:ext>
            </a:extLst>
          </p:cNvPr>
          <p:cNvSpPr/>
          <p:nvPr/>
        </p:nvSpPr>
        <p:spPr>
          <a:xfrm>
            <a:off x="2112984" y="3810654"/>
            <a:ext cx="1281655" cy="77550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Item</a:t>
            </a:r>
            <a:endParaRPr lang="zh-CN" altLang="en-US" b="1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711E5B69-6AE5-EBB3-D353-F9D8DD7AFD5C}"/>
              </a:ext>
            </a:extLst>
          </p:cNvPr>
          <p:cNvSpPr/>
          <p:nvPr/>
        </p:nvSpPr>
        <p:spPr>
          <a:xfrm>
            <a:off x="3946245" y="3185619"/>
            <a:ext cx="1281655" cy="77550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Brand</a:t>
            </a:r>
            <a:endParaRPr lang="zh-CN" altLang="en-US" b="1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EA045ED7-BBF5-871C-0D3B-3BEB9C303D1B}"/>
              </a:ext>
            </a:extLst>
          </p:cNvPr>
          <p:cNvSpPr/>
          <p:nvPr/>
        </p:nvSpPr>
        <p:spPr>
          <a:xfrm>
            <a:off x="3946245" y="4558643"/>
            <a:ext cx="1281655" cy="77550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Category</a:t>
            </a:r>
            <a:endParaRPr lang="zh-CN" altLang="en-US" b="1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AEE0A1E-B462-07BF-63AF-5F28F0496A9F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 flipV="1">
            <a:off x="1561378" y="4198406"/>
            <a:ext cx="5516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9274EE0-406C-B9A9-2140-5DA9357ECD70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 flipV="1">
            <a:off x="3394639" y="3573371"/>
            <a:ext cx="551606" cy="625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9FFC6BA-675E-AD14-4BD6-9AAF58A1C1A9}"/>
              </a:ext>
            </a:extLst>
          </p:cNvPr>
          <p:cNvCxnSpPr>
            <a:stCxn id="25" idx="3"/>
            <a:endCxn id="27" idx="1"/>
          </p:cNvCxnSpPr>
          <p:nvPr/>
        </p:nvCxnSpPr>
        <p:spPr>
          <a:xfrm>
            <a:off x="3394639" y="4198406"/>
            <a:ext cx="551606" cy="747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D687D259-EB65-17D5-50E0-0BA4CD01F80C}"/>
              </a:ext>
            </a:extLst>
          </p:cNvPr>
          <p:cNvSpPr/>
          <p:nvPr/>
        </p:nvSpPr>
        <p:spPr>
          <a:xfrm>
            <a:off x="5779506" y="3903302"/>
            <a:ext cx="1281655" cy="77550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Item</a:t>
            </a:r>
            <a:endParaRPr lang="zh-CN" altLang="en-US" b="1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694CA81-F060-3D7A-9940-0118318E1128}"/>
              </a:ext>
            </a:extLst>
          </p:cNvPr>
          <p:cNvCxnSpPr>
            <a:cxnSpLocks/>
            <a:stCxn id="26" idx="3"/>
            <a:endCxn id="31" idx="1"/>
          </p:cNvCxnSpPr>
          <p:nvPr/>
        </p:nvCxnSpPr>
        <p:spPr>
          <a:xfrm>
            <a:off x="5227900" y="3573371"/>
            <a:ext cx="551606" cy="717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8D08BD4-5E75-8343-312D-594F6B9007D4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 flipV="1">
            <a:off x="5227900" y="4291054"/>
            <a:ext cx="551606" cy="655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F6B473CB-4BEA-E7C5-6D8F-C3AF4426F109}"/>
              </a:ext>
            </a:extLst>
          </p:cNvPr>
          <p:cNvSpPr/>
          <p:nvPr/>
        </p:nvSpPr>
        <p:spPr>
          <a:xfrm>
            <a:off x="7988282" y="3041247"/>
            <a:ext cx="1281655" cy="77550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Brand</a:t>
            </a:r>
            <a:endParaRPr lang="zh-CN" altLang="en-US" b="1" dirty="0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B3AEE4C0-66D7-28E1-6259-BEA5A7C0E02C}"/>
              </a:ext>
            </a:extLst>
          </p:cNvPr>
          <p:cNvSpPr/>
          <p:nvPr/>
        </p:nvSpPr>
        <p:spPr>
          <a:xfrm>
            <a:off x="7991295" y="4558642"/>
            <a:ext cx="1281655" cy="77550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Category</a:t>
            </a:r>
            <a:endParaRPr lang="zh-CN" altLang="en-US" b="1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AB4163E7-C553-8B2C-524A-4D647C880EEB}"/>
              </a:ext>
            </a:extLst>
          </p:cNvPr>
          <p:cNvCxnSpPr>
            <a:cxnSpLocks/>
            <a:stCxn id="31" idx="3"/>
            <a:endCxn id="35" idx="1"/>
          </p:cNvCxnSpPr>
          <p:nvPr/>
        </p:nvCxnSpPr>
        <p:spPr>
          <a:xfrm flipV="1">
            <a:off x="7061161" y="3428999"/>
            <a:ext cx="927121" cy="862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68F6FE5F-BACA-7445-D7A1-386F496F5008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7070204" y="4291053"/>
            <a:ext cx="921091" cy="655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4099575B-5906-D9EF-B3B2-EA907C917B28}"/>
              </a:ext>
            </a:extLst>
          </p:cNvPr>
          <p:cNvSpPr/>
          <p:nvPr/>
        </p:nvSpPr>
        <p:spPr>
          <a:xfrm>
            <a:off x="10194041" y="3860026"/>
            <a:ext cx="1281655" cy="77550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Item</a:t>
            </a:r>
            <a:endParaRPr lang="zh-CN" altLang="en-US" b="1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FEAC216F-E213-B4D8-41CC-E75F5D3DD84F}"/>
              </a:ext>
            </a:extLst>
          </p:cNvPr>
          <p:cNvCxnSpPr>
            <a:cxnSpLocks/>
            <a:stCxn id="35" idx="3"/>
            <a:endCxn id="43" idx="1"/>
          </p:cNvCxnSpPr>
          <p:nvPr/>
        </p:nvCxnSpPr>
        <p:spPr>
          <a:xfrm>
            <a:off x="9269937" y="3428999"/>
            <a:ext cx="924104" cy="818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B215B711-6F5A-8830-114B-F4DABEDF5705}"/>
              </a:ext>
            </a:extLst>
          </p:cNvPr>
          <p:cNvCxnSpPr>
            <a:cxnSpLocks/>
            <a:stCxn id="36" idx="3"/>
            <a:endCxn id="43" idx="1"/>
          </p:cNvCxnSpPr>
          <p:nvPr/>
        </p:nvCxnSpPr>
        <p:spPr>
          <a:xfrm flipV="1">
            <a:off x="9272950" y="4247778"/>
            <a:ext cx="921091" cy="698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37549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A1D81BA-107B-E9D7-FF2C-F1DC24B64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80" y="1723950"/>
            <a:ext cx="9515959" cy="445692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6199C06-AF6B-EC09-5CE5-356BD5232675}"/>
              </a:ext>
            </a:extLst>
          </p:cNvPr>
          <p:cNvSpPr/>
          <p:nvPr/>
        </p:nvSpPr>
        <p:spPr>
          <a:xfrm>
            <a:off x="3437680" y="2320725"/>
            <a:ext cx="833379" cy="6829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BA171D9-5AC4-B775-B871-541E753B335F}"/>
              </a:ext>
            </a:extLst>
          </p:cNvPr>
          <p:cNvSpPr/>
          <p:nvPr/>
        </p:nvSpPr>
        <p:spPr>
          <a:xfrm>
            <a:off x="3437679" y="3619698"/>
            <a:ext cx="833379" cy="6829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04E34AB-BC33-D96A-5BEA-D27524A572E4}"/>
              </a:ext>
            </a:extLst>
          </p:cNvPr>
          <p:cNvSpPr/>
          <p:nvPr/>
        </p:nvSpPr>
        <p:spPr>
          <a:xfrm>
            <a:off x="3437678" y="4899379"/>
            <a:ext cx="833379" cy="6829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B5C15A1-BDFF-5466-4944-271588B85C62}"/>
              </a:ext>
            </a:extLst>
          </p:cNvPr>
          <p:cNvSpPr txBox="1"/>
          <p:nvPr/>
        </p:nvSpPr>
        <p:spPr>
          <a:xfrm>
            <a:off x="5115458" y="1229201"/>
            <a:ext cx="543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3.path-level attention(like last step in </a:t>
            </a:r>
            <a:r>
              <a:rPr lang="en-US" altLang="zh-CN" b="1" dirty="0">
                <a:solidFill>
                  <a:srgbClr val="FF0000"/>
                </a:solidFill>
              </a:rPr>
              <a:t>KR-GCN</a:t>
            </a:r>
            <a:r>
              <a:rPr lang="en-US" altLang="zh-CN" b="1" dirty="0"/>
              <a:t>)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endParaRPr lang="en-US" altLang="zh-CN" b="1" dirty="0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BB52A89E-5C3B-3B3B-927E-448533998503}"/>
              </a:ext>
            </a:extLst>
          </p:cNvPr>
          <p:cNvSpPr/>
          <p:nvPr/>
        </p:nvSpPr>
        <p:spPr>
          <a:xfrm rot="14894007">
            <a:off x="4282319" y="1215474"/>
            <a:ext cx="469557" cy="766119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181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0ABD61-95E0-46F0-1C38-65A2ACBE7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060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+mn-ea"/>
                <a:ea typeface="+mn-ea"/>
              </a:rPr>
              <a:t>Related Work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DD089-B048-701A-1462-C84A98BF8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b="1" dirty="0"/>
              <a:t>KG(Knowledge Graph)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altLang="zh-CN" b="1" dirty="0"/>
              <a:t>two steps</a:t>
            </a:r>
          </a:p>
          <a:p>
            <a:pPr marL="971550" lvl="1" indent="-514350">
              <a:buFont typeface="+mj-lt"/>
              <a:buAutoNum type="alphaLcParenR"/>
            </a:pPr>
            <a:endParaRPr lang="en-US" altLang="zh-CN" b="1" dirty="0"/>
          </a:p>
          <a:p>
            <a:pPr marL="971550" lvl="1" indent="-514350">
              <a:buFont typeface="+mj-lt"/>
              <a:buAutoNum type="alphaLcParenR"/>
            </a:pPr>
            <a:r>
              <a:rPr lang="en-US" altLang="zh-CN" b="1" dirty="0"/>
              <a:t>pre-defined: KPRN   </a:t>
            </a:r>
            <a:r>
              <a:rPr lang="en-US" altLang="zh-CN" b="1">
                <a:solidFill>
                  <a:srgbClr val="FF0000"/>
                </a:solidFill>
              </a:rPr>
              <a:t>TMER</a:t>
            </a:r>
            <a:r>
              <a:rPr lang="en-US" altLang="zh-CN" b="1"/>
              <a:t>    </a:t>
            </a:r>
            <a:r>
              <a:rPr lang="en-US" altLang="zh-CN" b="1">
                <a:solidFill>
                  <a:srgbClr val="FF0000"/>
                </a:solidFill>
              </a:rPr>
              <a:t>KR-GCN </a:t>
            </a:r>
            <a:r>
              <a:rPr lang="en-US" altLang="zh-CN" b="1"/>
              <a:t>  </a:t>
            </a:r>
            <a:endParaRPr lang="en-US" altLang="zh-CN" b="1" dirty="0"/>
          </a:p>
          <a:p>
            <a:pPr marL="971550" lvl="1" indent="-514350">
              <a:buFont typeface="+mj-lt"/>
              <a:buAutoNum type="alphaLcParenR"/>
            </a:pPr>
            <a:endParaRPr lang="en-US" altLang="zh-CN" b="1" dirty="0"/>
          </a:p>
          <a:p>
            <a:pPr marL="971550" lvl="1" indent="-514350">
              <a:buFont typeface="+mj-lt"/>
              <a:buAutoNum type="alphaLcParenR"/>
            </a:pPr>
            <a:r>
              <a:rPr lang="en-US" altLang="zh-CN" b="1" dirty="0"/>
              <a:t>RL(reinforcement learning): CAFE</a:t>
            </a:r>
          </a:p>
          <a:p>
            <a:pPr marL="457200" lvl="1" indent="0">
              <a:buNone/>
            </a:pPr>
            <a:endParaRPr lang="en-US" altLang="zh-CN" b="1" dirty="0"/>
          </a:p>
          <a:p>
            <a:pPr marL="971550" lvl="1" indent="-514350">
              <a:buFont typeface="+mj-lt"/>
              <a:buAutoNum type="alphaLcParenR"/>
            </a:pPr>
            <a:endParaRPr lang="en-US" altLang="zh-CN" b="1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/>
              <a:t>LLM(Large Language Model): PEPLER</a:t>
            </a:r>
          </a:p>
          <a:p>
            <a:pPr marL="514350" indent="-514350">
              <a:buFont typeface="+mj-lt"/>
              <a:buAutoNum type="arabicPeriod"/>
            </a:pPr>
            <a:endParaRPr lang="en-US" altLang="zh-CN" b="1" dirty="0"/>
          </a:p>
          <a:p>
            <a:pPr marL="514350" indent="-514350">
              <a:buFont typeface="+mj-lt"/>
              <a:buAutoNum type="arabicPeriod"/>
            </a:pPr>
            <a:endParaRPr lang="en-US" altLang="zh-CN" b="1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/>
              <a:t>PLM(Path Language Model): PLM-Rec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052646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64A9182-5532-1113-9924-FC1131F0A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71" y="1200535"/>
            <a:ext cx="9515959" cy="445692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C8FE12F-7074-D9BA-2B24-DF1FD340EA50}"/>
              </a:ext>
            </a:extLst>
          </p:cNvPr>
          <p:cNvSpPr/>
          <p:nvPr/>
        </p:nvSpPr>
        <p:spPr>
          <a:xfrm>
            <a:off x="5532698" y="2239703"/>
            <a:ext cx="833379" cy="6829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7897B2-2BEE-894E-84F5-1FD0C82B5D1C}"/>
              </a:ext>
            </a:extLst>
          </p:cNvPr>
          <p:cNvSpPr/>
          <p:nvPr/>
        </p:nvSpPr>
        <p:spPr>
          <a:xfrm>
            <a:off x="5532697" y="3087545"/>
            <a:ext cx="833379" cy="10561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77BBB1E-2453-E761-7515-8AC9DAA5DF01}"/>
              </a:ext>
            </a:extLst>
          </p:cNvPr>
          <p:cNvSpPr/>
          <p:nvPr/>
        </p:nvSpPr>
        <p:spPr>
          <a:xfrm>
            <a:off x="5532696" y="4360759"/>
            <a:ext cx="833379" cy="10561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D1D65F-E145-294D-25DC-18DEDF8624B9}"/>
              </a:ext>
            </a:extLst>
          </p:cNvPr>
          <p:cNvSpPr txBox="1"/>
          <p:nvPr/>
        </p:nvSpPr>
        <p:spPr>
          <a:xfrm>
            <a:off x="6678041" y="499996"/>
            <a:ext cx="577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4.two-layer attention to update item embedding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endParaRPr lang="en-US" altLang="zh-CN" b="1" dirty="0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5B6DBB90-B1DD-53C1-AC84-BD41FDE33B5C}"/>
              </a:ext>
            </a:extLst>
          </p:cNvPr>
          <p:cNvSpPr/>
          <p:nvPr/>
        </p:nvSpPr>
        <p:spPr>
          <a:xfrm rot="14894007">
            <a:off x="6000452" y="661690"/>
            <a:ext cx="469557" cy="766119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554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6A428C4-28D2-6517-B1DA-134CB8C40FD7}"/>
              </a:ext>
            </a:extLst>
          </p:cNvPr>
          <p:cNvSpPr txBox="1"/>
          <p:nvPr/>
        </p:nvSpPr>
        <p:spPr>
          <a:xfrm>
            <a:off x="142755" y="370389"/>
            <a:ext cx="120492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based on 2 assumptions:</a:t>
            </a:r>
          </a:p>
          <a:p>
            <a:endParaRPr lang="en-US" altLang="zh-CN" sz="2400" b="1" dirty="0"/>
          </a:p>
          <a:p>
            <a:pPr marL="457200" indent="-457200">
              <a:buFont typeface="+mj-lt"/>
              <a:buAutoNum type="alphaLcParenR"/>
            </a:pPr>
            <a:r>
              <a:rPr lang="en-US" altLang="zh-CN" sz="2400" b="1" dirty="0"/>
              <a:t>current item is mostly related to the last one item (i.e. last item information)</a:t>
            </a:r>
          </a:p>
          <a:p>
            <a:pPr marL="457200" indent="-457200">
              <a:buFont typeface="+mj-lt"/>
              <a:buAutoNum type="alphaLcParenR"/>
            </a:pPr>
            <a:endParaRPr lang="en-US" altLang="zh-CN" sz="2400" b="1" dirty="0"/>
          </a:p>
          <a:p>
            <a:pPr marL="457200" indent="-457200">
              <a:buFont typeface="+mj-lt"/>
              <a:buAutoNum type="alphaLcParenR"/>
            </a:pPr>
            <a:r>
              <a:rPr lang="en-US" altLang="zh-CN" sz="2400" b="1" dirty="0"/>
              <a:t>current item is also related to the instances that arrived at this item (i.e. item-item meta-path)</a:t>
            </a:r>
          </a:p>
          <a:p>
            <a:pPr marL="457200" indent="-457200">
              <a:buFont typeface="+mj-lt"/>
              <a:buAutoNum type="alphaLcParenR"/>
            </a:pPr>
            <a:endParaRPr lang="en-US" altLang="zh-CN" sz="2400" b="1" dirty="0"/>
          </a:p>
          <a:p>
            <a:endParaRPr lang="en-US" altLang="zh-CN" sz="2400" b="1" dirty="0"/>
          </a:p>
          <a:p>
            <a:pPr marL="457200" indent="-457200">
              <a:buFont typeface="+mj-lt"/>
              <a:buAutoNum type="alphaLcParenR"/>
            </a:pPr>
            <a:endParaRPr lang="en-US" altLang="zh-CN" sz="2400" b="1" dirty="0"/>
          </a:p>
          <a:p>
            <a:pPr marL="457200" indent="-457200">
              <a:buFont typeface="+mj-lt"/>
              <a:buAutoNum type="alphaLcParenR"/>
            </a:pPr>
            <a:endParaRPr lang="en-US" altLang="zh-CN" sz="2400" b="1" dirty="0"/>
          </a:p>
          <a:p>
            <a:endParaRPr lang="en-US" altLang="zh-CN" sz="2400" b="1" dirty="0"/>
          </a:p>
          <a:p>
            <a:endParaRPr lang="zh-CN" altLang="en-US" sz="2400" b="1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71EB73CD-7FA9-8A64-78B7-6FDDBDDB08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1545113"/>
              </p:ext>
            </p:extLst>
          </p:nvPr>
        </p:nvGraphicFramePr>
        <p:xfrm>
          <a:off x="142755" y="4084036"/>
          <a:ext cx="6396941" cy="1285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81000" imgH="558720" progId="Equation.DSMT4">
                  <p:embed/>
                </p:oleObj>
              </mc:Choice>
              <mc:Fallback>
                <p:oleObj name="Equation" r:id="rId3" imgW="278100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2755" y="4084036"/>
                        <a:ext cx="6396941" cy="1285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4658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29FD6D7-7D1C-B077-3B4C-47AE88DB4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84" y="1952889"/>
            <a:ext cx="9515959" cy="445692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E49AC56-07DA-36B4-84AB-8E5640F28A06}"/>
              </a:ext>
            </a:extLst>
          </p:cNvPr>
          <p:cNvSpPr/>
          <p:nvPr/>
        </p:nvSpPr>
        <p:spPr>
          <a:xfrm>
            <a:off x="6504972" y="2126846"/>
            <a:ext cx="3356658" cy="15191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CBDFE89-E867-200B-427D-DC381ADD15E5}"/>
              </a:ext>
            </a:extLst>
          </p:cNvPr>
          <p:cNvSpPr/>
          <p:nvPr/>
        </p:nvSpPr>
        <p:spPr>
          <a:xfrm>
            <a:off x="6504970" y="3828325"/>
            <a:ext cx="3356659" cy="10561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28741CE-E0C2-84AE-B135-04DB3D6A3C2A}"/>
              </a:ext>
            </a:extLst>
          </p:cNvPr>
          <p:cNvSpPr/>
          <p:nvPr/>
        </p:nvSpPr>
        <p:spPr>
          <a:xfrm>
            <a:off x="6504970" y="5113283"/>
            <a:ext cx="3356659" cy="10561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B5ECEA59-C3F0-11DB-309C-C404502EB0AB}"/>
              </a:ext>
            </a:extLst>
          </p:cNvPr>
          <p:cNvSpPr/>
          <p:nvPr/>
        </p:nvSpPr>
        <p:spPr>
          <a:xfrm rot="13745351">
            <a:off x="7667207" y="1325180"/>
            <a:ext cx="469557" cy="766119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680A6F21-5C3D-FF70-F44F-56F1760A75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007635"/>
              </p:ext>
            </p:extLst>
          </p:nvPr>
        </p:nvGraphicFramePr>
        <p:xfrm>
          <a:off x="8464635" y="587944"/>
          <a:ext cx="2304539" cy="601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68200" imgH="304560" progId="Equation.DSMT4">
                  <p:embed/>
                </p:oleObj>
              </mc:Choice>
              <mc:Fallback>
                <p:oleObj name="Equation" r:id="rId4" imgW="11682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464635" y="587944"/>
                        <a:ext cx="2304539" cy="6011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8E1D28DC-A774-9D6B-950D-141B2A8F7B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4063471"/>
              </p:ext>
            </p:extLst>
          </p:nvPr>
        </p:nvGraphicFramePr>
        <p:xfrm>
          <a:off x="8464635" y="1429583"/>
          <a:ext cx="2243004" cy="554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31560" imgH="304560" progId="Equation.DSMT4">
                  <p:embed/>
                </p:oleObj>
              </mc:Choice>
              <mc:Fallback>
                <p:oleObj name="Equation" r:id="rId6" imgW="12315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464635" y="1429583"/>
                        <a:ext cx="2243004" cy="554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7308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AACF1-2FA7-54C6-89A9-DE32F049D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397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+mn-ea"/>
                <a:ea typeface="+mn-ea"/>
              </a:rPr>
              <a:t>PLM-Rec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AFB247-016E-6418-1123-C84E400DB38A}"/>
              </a:ext>
            </a:extLst>
          </p:cNvPr>
          <p:cNvSpPr txBox="1"/>
          <p:nvPr/>
        </p:nvSpPr>
        <p:spPr>
          <a:xfrm>
            <a:off x="838200" y="1422464"/>
            <a:ext cx="117073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problem: </a:t>
            </a:r>
            <a:r>
              <a:rPr lang="en-US" altLang="zh-CN" sz="2800" dirty="0">
                <a:solidFill>
                  <a:srgbClr val="FF0000"/>
                </a:solidFill>
              </a:rPr>
              <a:t>recall bias</a:t>
            </a:r>
            <a:r>
              <a:rPr lang="en-US" altLang="zh-CN" sz="2800" dirty="0"/>
              <a:t>, a proportion of items may be entirely unreachable along any short multi-hop KG paths</a:t>
            </a:r>
          </a:p>
          <a:p>
            <a:endParaRPr lang="en-US" altLang="zh-CN" sz="2800" dirty="0"/>
          </a:p>
          <a:p>
            <a:r>
              <a:rPr lang="en-US" altLang="zh-CN" sz="2800" dirty="0"/>
              <a:t>target:</a:t>
            </a:r>
          </a:p>
          <a:p>
            <a:pPr marL="514350" indent="-514350">
              <a:buFont typeface="+mj-lt"/>
              <a:buAutoNum type="alphaLcParenR"/>
            </a:pPr>
            <a:r>
              <a:rPr lang="en-US" altLang="zh-CN" sz="2800" dirty="0"/>
              <a:t>produce explanatory path in a efficient way</a:t>
            </a:r>
          </a:p>
          <a:p>
            <a:pPr marL="514350" indent="-514350">
              <a:buFont typeface="+mj-lt"/>
              <a:buAutoNum type="alphaLcParenR"/>
            </a:pPr>
            <a:endParaRPr lang="en-US" altLang="zh-CN" sz="2800" dirty="0"/>
          </a:p>
          <a:p>
            <a:pPr marL="514350" indent="-514350">
              <a:buFont typeface="+mj-lt"/>
              <a:buAutoNum type="alphaLcParenR"/>
            </a:pPr>
            <a:r>
              <a:rPr lang="en-US" altLang="zh-CN" sz="2800" dirty="0"/>
              <a:t>model has ability to infer new paths beyond the limit of the static pre-constructed KG topology </a:t>
            </a:r>
            <a:endParaRPr lang="zh-CN" altLang="en-US" sz="28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12C672-21DD-E469-6E76-231B08D4AD0B}"/>
              </a:ext>
            </a:extLst>
          </p:cNvPr>
          <p:cNvSpPr/>
          <p:nvPr/>
        </p:nvSpPr>
        <p:spPr>
          <a:xfrm>
            <a:off x="838200" y="3955312"/>
            <a:ext cx="11272284" cy="9888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A7044418-12E2-3FB0-9B79-6347E4C9F771}"/>
              </a:ext>
            </a:extLst>
          </p:cNvPr>
          <p:cNvSpPr/>
          <p:nvPr/>
        </p:nvSpPr>
        <p:spPr>
          <a:xfrm>
            <a:off x="5670697" y="5127192"/>
            <a:ext cx="425303" cy="616688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B0F1854-1C55-EBF3-27AE-904E07C4C66E}"/>
              </a:ext>
            </a:extLst>
          </p:cNvPr>
          <p:cNvSpPr/>
          <p:nvPr/>
        </p:nvSpPr>
        <p:spPr>
          <a:xfrm>
            <a:off x="4912241" y="5909178"/>
            <a:ext cx="2126511" cy="7442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Language Model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66559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0EA17C3-EF2E-B6E4-B321-5726D0B209DE}"/>
              </a:ext>
            </a:extLst>
          </p:cNvPr>
          <p:cNvSpPr txBox="1"/>
          <p:nvPr/>
        </p:nvSpPr>
        <p:spPr>
          <a:xfrm>
            <a:off x="392724" y="355354"/>
            <a:ext cx="117992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Sample Path</a:t>
            </a:r>
          </a:p>
          <a:p>
            <a:endParaRPr lang="en-US" altLang="zh-CN" sz="3200" b="1" dirty="0"/>
          </a:p>
          <a:p>
            <a:pPr marL="514350" indent="-514350">
              <a:buAutoNum type="alphaLcParenR"/>
            </a:pPr>
            <a:r>
              <a:rPr lang="en-US" altLang="zh-CN" sz="2800" dirty="0"/>
              <a:t>random walk:</a:t>
            </a:r>
          </a:p>
          <a:p>
            <a:endParaRPr lang="en-US" altLang="zh-CN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starting from a user entity u and ending at an item entity v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u and v are connected in user-item interaction graph</a:t>
            </a:r>
          </a:p>
          <a:p>
            <a:pPr lvl="1"/>
            <a:endParaRPr lang="en-US" altLang="zh-CN" sz="2800" dirty="0"/>
          </a:p>
          <a:p>
            <a:r>
              <a:rPr lang="en-US" altLang="zh-CN" sz="2800" dirty="0"/>
              <a:t>b)  data augmentation:  randomly substitute a style entity or  feature entity 				with a similar entity</a:t>
            </a:r>
            <a:endParaRPr lang="zh-CN" altLang="en-US" sz="2800" dirty="0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E34AAF47-EB56-30AE-E24F-987A86BB22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3866462"/>
              </p:ext>
            </p:extLst>
          </p:nvPr>
        </p:nvGraphicFramePr>
        <p:xfrm>
          <a:off x="3226713" y="1308211"/>
          <a:ext cx="4316422" cy="599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28800" imgH="253800" progId="Equation.DSMT4">
                  <p:embed/>
                </p:oleObj>
              </mc:Choice>
              <mc:Fallback>
                <p:oleObj name="Equation" r:id="rId3" imgW="18288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26713" y="1308211"/>
                        <a:ext cx="4316422" cy="5995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0238ACE3-66B5-5AA6-8CFB-A450A20E7C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3690" y="235486"/>
            <a:ext cx="3740364" cy="1862711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20369ED0-FA06-4F0B-DE7C-0A2EC6940CCC}"/>
              </a:ext>
            </a:extLst>
          </p:cNvPr>
          <p:cNvSpPr/>
          <p:nvPr/>
        </p:nvSpPr>
        <p:spPr>
          <a:xfrm>
            <a:off x="465139" y="6143593"/>
            <a:ext cx="1901952" cy="59211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training data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B59C9BD-47A0-64D5-F691-16DC4A33B928}"/>
              </a:ext>
            </a:extLst>
          </p:cNvPr>
          <p:cNvSpPr txBox="1"/>
          <p:nvPr/>
        </p:nvSpPr>
        <p:spPr>
          <a:xfrm>
            <a:off x="2696275" y="6254986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=</a:t>
            </a:r>
            <a:endParaRPr lang="zh-CN" altLang="en-US" b="1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50012AA-63B6-B03D-C9EA-D7182B680FF6}"/>
              </a:ext>
            </a:extLst>
          </p:cNvPr>
          <p:cNvSpPr/>
          <p:nvPr/>
        </p:nvSpPr>
        <p:spPr>
          <a:xfrm>
            <a:off x="3263203" y="6146441"/>
            <a:ext cx="1901952" cy="59211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original sequence</a:t>
            </a:r>
            <a:endParaRPr lang="zh-CN" altLang="en-US" b="1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AAF26EF-3A27-003E-D3B0-E168BE9FB71F}"/>
              </a:ext>
            </a:extLst>
          </p:cNvPr>
          <p:cNvSpPr/>
          <p:nvPr/>
        </p:nvSpPr>
        <p:spPr>
          <a:xfrm>
            <a:off x="6102686" y="6146441"/>
            <a:ext cx="1901952" cy="59211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augmented sequence</a:t>
            </a:r>
            <a:endParaRPr lang="zh-CN" altLang="en-US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03E9EBB-049C-AB78-B37D-1B18709AAAFE}"/>
              </a:ext>
            </a:extLst>
          </p:cNvPr>
          <p:cNvSpPr txBox="1"/>
          <p:nvPr/>
        </p:nvSpPr>
        <p:spPr>
          <a:xfrm>
            <a:off x="5461437" y="6247544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+</a:t>
            </a:r>
            <a:endParaRPr lang="zh-CN" altLang="en-US" b="1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D6ED0B5-2055-1361-53CF-40BC4EBE78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9772" y="4499979"/>
            <a:ext cx="1680804" cy="130640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DA40C08-D881-CB85-88A2-DBE2324702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31680" y="4499979"/>
            <a:ext cx="1823741" cy="130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490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3DD1AAE-20C4-D3D4-BC48-0F07DD3D198E}"/>
              </a:ext>
            </a:extLst>
          </p:cNvPr>
          <p:cNvSpPr txBox="1"/>
          <p:nvPr/>
        </p:nvSpPr>
        <p:spPr>
          <a:xfrm>
            <a:off x="392724" y="1447618"/>
            <a:ext cx="1179927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Path Encoding</a:t>
            </a:r>
          </a:p>
          <a:p>
            <a:endParaRPr lang="en-US" altLang="zh-CN" sz="3200" b="1" dirty="0"/>
          </a:p>
          <a:p>
            <a:r>
              <a:rPr lang="en-US" altLang="zh-CN" sz="2800" dirty="0"/>
              <a:t>input sequence consist of </a:t>
            </a:r>
            <a:r>
              <a:rPr lang="en-US" altLang="zh-CN" sz="2800" b="1" dirty="0"/>
              <a:t>3 parts</a:t>
            </a:r>
            <a:r>
              <a:rPr lang="en-US" altLang="zh-CN" sz="2800" dirty="0"/>
              <a:t>:</a:t>
            </a:r>
          </a:p>
          <a:p>
            <a:r>
              <a:rPr lang="en-US" altLang="zh-CN" sz="2800" dirty="0"/>
              <a:t>a) entity tokens embedding      and relation tokens embedding</a:t>
            </a:r>
          </a:p>
          <a:p>
            <a:r>
              <a:rPr lang="en-US" altLang="zh-CN" sz="2800" dirty="0"/>
              <a:t>	</a:t>
            </a:r>
          </a:p>
          <a:p>
            <a:endParaRPr lang="en-US" altLang="zh-CN" sz="2800" dirty="0"/>
          </a:p>
          <a:p>
            <a:r>
              <a:rPr lang="en-US" altLang="zh-CN" sz="2800" dirty="0"/>
              <a:t>b) position embedding </a:t>
            </a:r>
          </a:p>
          <a:p>
            <a:endParaRPr lang="en-US" altLang="zh-CN" sz="2800" dirty="0"/>
          </a:p>
          <a:p>
            <a:r>
              <a:rPr lang="en-US" altLang="zh-CN" sz="2800" dirty="0"/>
              <a:t>c)  type embedding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383ECF-4CBA-5A0D-D63B-CCD4B8F08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782" y="144082"/>
            <a:ext cx="4163494" cy="2256735"/>
          </a:xfrm>
          <a:prstGeom prst="rect">
            <a:avLst/>
          </a:prstGeom>
        </p:spPr>
      </p:pic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92ABC7A1-C5E8-33B4-2CFA-78F4EA91D4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5957552"/>
              </p:ext>
            </p:extLst>
          </p:nvPr>
        </p:nvGraphicFramePr>
        <p:xfrm>
          <a:off x="4767072" y="2887675"/>
          <a:ext cx="451104" cy="5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0440" imgH="228600" progId="Equation.DSMT4">
                  <p:embed/>
                </p:oleObj>
              </mc:Choice>
              <mc:Fallback>
                <p:oleObj name="Equation" r:id="rId4" imgW="190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67072" y="2887675"/>
                        <a:ext cx="451104" cy="5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1447C149-BF30-BB8B-9116-0942313AAD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4451039"/>
              </p:ext>
            </p:extLst>
          </p:nvPr>
        </p:nvGraphicFramePr>
        <p:xfrm>
          <a:off x="10182162" y="2882903"/>
          <a:ext cx="451104" cy="5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0440" imgH="228600" progId="Equation.DSMT4">
                  <p:embed/>
                </p:oleObj>
              </mc:Choice>
              <mc:Fallback>
                <p:oleObj name="Equation" r:id="rId6" imgW="190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182162" y="2882903"/>
                        <a:ext cx="451104" cy="5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9F5B81C6-D478-5E24-BBFF-37B96DF211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8593903"/>
              </p:ext>
            </p:extLst>
          </p:nvPr>
        </p:nvGraphicFramePr>
        <p:xfrm>
          <a:off x="3064493" y="3424228"/>
          <a:ext cx="4307366" cy="578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92160" imgH="253800" progId="Equation.DSMT4">
                  <p:embed/>
                </p:oleObj>
              </mc:Choice>
              <mc:Fallback>
                <p:oleObj name="Equation" r:id="rId8" imgW="18921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64493" y="3424228"/>
                        <a:ext cx="4307366" cy="578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CC2C5C5E-225B-1DC2-9D84-2760C0F4DC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112936"/>
              </p:ext>
            </p:extLst>
          </p:nvPr>
        </p:nvGraphicFramePr>
        <p:xfrm>
          <a:off x="4035552" y="4176719"/>
          <a:ext cx="365759" cy="438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6720" imgH="152280" progId="Equation.DSMT4">
                  <p:embed/>
                </p:oleObj>
              </mc:Choice>
              <mc:Fallback>
                <p:oleObj name="Equation" r:id="rId10" imgW="12672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035552" y="4176719"/>
                        <a:ext cx="365759" cy="4389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BCFEBC21-B704-F2E8-9EB1-0200269CD7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8789394"/>
              </p:ext>
            </p:extLst>
          </p:nvPr>
        </p:nvGraphicFramePr>
        <p:xfrm>
          <a:off x="3598863" y="5037586"/>
          <a:ext cx="436689" cy="476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9680" imgH="152280" progId="Equation.DSMT4">
                  <p:embed/>
                </p:oleObj>
              </mc:Choice>
              <mc:Fallback>
                <p:oleObj name="Equation" r:id="rId12" imgW="13968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598863" y="5037586"/>
                        <a:ext cx="436689" cy="476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01625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00B8A75-8AFD-F6B0-B847-2691E9C802E8}"/>
              </a:ext>
            </a:extLst>
          </p:cNvPr>
          <p:cNvSpPr txBox="1"/>
          <p:nvPr/>
        </p:nvSpPr>
        <p:spPr>
          <a:xfrm>
            <a:off x="392724" y="988295"/>
            <a:ext cx="1179927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Decoding Strategy</a:t>
            </a:r>
          </a:p>
          <a:p>
            <a:endParaRPr lang="en-US" altLang="zh-CN" sz="3200" b="1" dirty="0"/>
          </a:p>
          <a:p>
            <a:pPr marL="514350" indent="-514350">
              <a:buAutoNum type="alphaLcParenR"/>
            </a:pPr>
            <a:endParaRPr lang="en-US" altLang="zh-CN" sz="2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201E105-4BDD-ED49-5797-1D56DE4DB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912" y="208485"/>
            <a:ext cx="5148842" cy="1859304"/>
          </a:xfrm>
          <a:prstGeom prst="rect">
            <a:avLst/>
          </a:prstGeom>
        </p:spPr>
      </p:pic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72161FAF-B2B5-9D69-14E1-4741899815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2090461"/>
              </p:ext>
            </p:extLst>
          </p:nvPr>
        </p:nvGraphicFramePr>
        <p:xfrm>
          <a:off x="629212" y="3656671"/>
          <a:ext cx="2917719" cy="904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69720" imgH="393480" progId="Equation.DSMT4">
                  <p:embed/>
                </p:oleObj>
              </mc:Choice>
              <mc:Fallback>
                <p:oleObj name="Equation" r:id="rId4" imgW="12697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9212" y="3656671"/>
                        <a:ext cx="2917719" cy="9044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C3CAB54E-DDE4-3941-CC41-7E90654269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421027"/>
              </p:ext>
            </p:extLst>
          </p:nvPr>
        </p:nvGraphicFramePr>
        <p:xfrm>
          <a:off x="650576" y="5016505"/>
          <a:ext cx="5792710" cy="1071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82880" imgH="533160" progId="Equation.DSMT4">
                  <p:embed/>
                </p:oleObj>
              </mc:Choice>
              <mc:Fallback>
                <p:oleObj name="Equation" r:id="rId6" imgW="288288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0576" y="5016505"/>
                        <a:ext cx="5792710" cy="10717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A1D80D95-EE83-A682-CA1E-F336D411A467}"/>
              </a:ext>
            </a:extLst>
          </p:cNvPr>
          <p:cNvSpPr txBox="1"/>
          <p:nvPr/>
        </p:nvSpPr>
        <p:spPr>
          <a:xfrm>
            <a:off x="392724" y="1754780"/>
            <a:ext cx="85263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3200" b="1" dirty="0"/>
          </a:p>
          <a:p>
            <a:r>
              <a:rPr lang="en-US" altLang="zh-CN" sz="2800" dirty="0"/>
              <a:t>greedy search, beam search, </a:t>
            </a:r>
            <a:r>
              <a:rPr lang="en-US" altLang="zh-CN" sz="2800" dirty="0" err="1"/>
              <a:t>topk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topp</a:t>
            </a:r>
            <a:endParaRPr lang="en-US" altLang="zh-CN" sz="2800" dirty="0"/>
          </a:p>
          <a:p>
            <a:r>
              <a:rPr lang="zh-CN" altLang="en-US" sz="2800" dirty="0"/>
              <a:t>       ❌                  ❌             ✔      ✔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0370713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AA65B1-B733-7AF4-F26B-D984687C5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+mn-ea"/>
                <a:ea typeface="+mn-ea"/>
              </a:rPr>
              <a:t>Idea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03CF47-8AEA-26E1-B6C8-FEB94A915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主要把重心放在</a:t>
            </a:r>
            <a:r>
              <a:rPr lang="en-US" altLang="zh-CN" dirty="0"/>
              <a:t>KR-GCN</a:t>
            </a:r>
            <a:r>
              <a:rPr lang="zh-CN" altLang="en-US" dirty="0"/>
              <a:t>和</a:t>
            </a:r>
            <a:r>
              <a:rPr lang="en-US" altLang="zh-CN" dirty="0"/>
              <a:t>TEMR</a:t>
            </a:r>
            <a:r>
              <a:rPr lang="zh-CN" altLang="en-US" dirty="0"/>
              <a:t>两篇论文上，结合两个模型的优点。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sample path</a:t>
            </a:r>
            <a:r>
              <a:rPr lang="zh-CN" altLang="en-US" dirty="0"/>
              <a:t>：采用</a:t>
            </a:r>
            <a:r>
              <a:rPr lang="en-US" altLang="zh-CN" dirty="0"/>
              <a:t>KR-GCN</a:t>
            </a:r>
            <a:r>
              <a:rPr lang="zh-CN" altLang="en-US" dirty="0"/>
              <a:t>中的方法，比</a:t>
            </a:r>
            <a:r>
              <a:rPr lang="en-US" altLang="zh-CN" dirty="0"/>
              <a:t>meta-path</a:t>
            </a:r>
            <a:r>
              <a:rPr lang="zh-CN" altLang="en-US" dirty="0"/>
              <a:t>效果应该会更好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path type: user-item</a:t>
            </a:r>
            <a:r>
              <a:rPr lang="zh-CN" altLang="en-US" dirty="0"/>
              <a:t> </a:t>
            </a:r>
            <a:r>
              <a:rPr lang="en-US" altLang="zh-CN" dirty="0"/>
              <a:t>path</a:t>
            </a:r>
            <a:r>
              <a:rPr lang="zh-CN" altLang="en-US" dirty="0"/>
              <a:t>和</a:t>
            </a:r>
            <a:r>
              <a:rPr lang="en-US" altLang="zh-CN" dirty="0"/>
              <a:t>item-item path</a:t>
            </a:r>
            <a:r>
              <a:rPr lang="zh-CN" altLang="en-US" dirty="0"/>
              <a:t>，采取</a:t>
            </a:r>
            <a:r>
              <a:rPr lang="en-US" altLang="zh-CN" dirty="0"/>
              <a:t>TEMR</a:t>
            </a:r>
            <a:r>
              <a:rPr lang="zh-CN" altLang="en-US" dirty="0"/>
              <a:t>中的想法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path encoding: </a:t>
            </a:r>
            <a:r>
              <a:rPr lang="zh-CN" altLang="en-US" dirty="0"/>
              <a:t>两篇论文的方法都不错，个人更加倾向于使用</a:t>
            </a:r>
            <a:r>
              <a:rPr lang="en-US" altLang="zh-CN" dirty="0"/>
              <a:t>GCN</a:t>
            </a:r>
            <a:r>
              <a:rPr lang="zh-CN" altLang="en-US" dirty="0"/>
              <a:t>，将协同信号注入到</a:t>
            </a:r>
            <a:r>
              <a:rPr lang="en-US" altLang="zh-CN" dirty="0"/>
              <a:t>embedding</a:t>
            </a:r>
            <a:r>
              <a:rPr lang="zh-CN" altLang="en-US" dirty="0"/>
              <a:t>中</a:t>
            </a:r>
            <a:r>
              <a:rPr lang="en-US" altLang="zh-CN" dirty="0"/>
              <a:t>(NGCF</a:t>
            </a:r>
            <a:r>
              <a:rPr lang="zh-CN" altLang="en-US" dirty="0"/>
              <a:t>中提到的思想，效果应该会更好</a:t>
            </a:r>
            <a:r>
              <a:rPr lang="en-US" altLang="zh-CN" dirty="0"/>
              <a:t>)</a:t>
            </a:r>
            <a:r>
              <a:rPr lang="zh-CN" altLang="en-US" dirty="0"/>
              <a:t>。以及还需不需要加入</a:t>
            </a:r>
            <a:r>
              <a:rPr lang="en-US" altLang="zh-CN" dirty="0"/>
              <a:t>relation embedding</a:t>
            </a:r>
            <a:r>
              <a:rPr lang="zh-CN" altLang="en-US" dirty="0"/>
              <a:t>和</a:t>
            </a:r>
            <a:r>
              <a:rPr lang="en-US" altLang="zh-CN" dirty="0"/>
              <a:t>type embedding(KPRN</a:t>
            </a:r>
            <a:r>
              <a:rPr lang="zh-CN" altLang="en-US" dirty="0"/>
              <a:t>中的做法</a:t>
            </a:r>
            <a:r>
              <a:rPr lang="en-US" altLang="zh-CN" dirty="0"/>
              <a:t>)</a:t>
            </a:r>
            <a:r>
              <a:rPr lang="zh-CN" altLang="en-US" dirty="0"/>
              <a:t>，效果会不会有提升。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sequential modeling</a:t>
            </a:r>
            <a:r>
              <a:rPr lang="zh-CN" altLang="en-US" dirty="0"/>
              <a:t>，改进</a:t>
            </a:r>
            <a:r>
              <a:rPr lang="en-US" altLang="zh-CN" dirty="0"/>
              <a:t>TMER</a:t>
            </a:r>
            <a:r>
              <a:rPr lang="zh-CN" altLang="en-US" dirty="0"/>
              <a:t>中的做法，</a:t>
            </a:r>
            <a:r>
              <a:rPr lang="en-US" altLang="zh-CN" dirty="0"/>
              <a:t>TMER</a:t>
            </a:r>
            <a:r>
              <a:rPr lang="zh-CN" altLang="en-US" dirty="0"/>
              <a:t>只是关注了两个相邻的物品，可以改进成像</a:t>
            </a:r>
            <a:r>
              <a:rPr lang="en-US" altLang="zh-CN" dirty="0" err="1"/>
              <a:t>SASRec</a:t>
            </a:r>
            <a:r>
              <a:rPr lang="zh-CN" altLang="en-US" dirty="0"/>
              <a:t>中那样关注该物品前面的所有物品吗？这个问题在一篇</a:t>
            </a:r>
            <a:r>
              <a:rPr lang="en-US" altLang="zh-CN" dirty="0"/>
              <a:t>short paper</a:t>
            </a:r>
            <a:r>
              <a:rPr lang="zh-CN" altLang="en-US" dirty="0"/>
              <a:t>中也有提到，论文中提到的解决方案是：对于</a:t>
            </a:r>
            <a:r>
              <a:rPr lang="en-US" altLang="zh-CN" dirty="0"/>
              <a:t>item-item path</a:t>
            </a:r>
            <a:r>
              <a:rPr lang="zh-CN" altLang="en-US" dirty="0"/>
              <a:t>而言，除了找</a:t>
            </a:r>
            <a:r>
              <a:rPr lang="en-US" altLang="zh-CN" dirty="0"/>
              <a:t>adjacent items</a:t>
            </a:r>
            <a:r>
              <a:rPr lang="zh-CN" altLang="en-US" dirty="0"/>
              <a:t>之间的</a:t>
            </a:r>
            <a:r>
              <a:rPr lang="en-US" altLang="zh-CN" dirty="0"/>
              <a:t>path</a:t>
            </a:r>
            <a:r>
              <a:rPr lang="zh-CN" altLang="en-US" dirty="0"/>
              <a:t>，还去找了</a:t>
            </a:r>
            <a:r>
              <a:rPr lang="en-US" altLang="zh-CN" dirty="0"/>
              <a:t>non-adjacent items</a:t>
            </a:r>
            <a:r>
              <a:rPr lang="zh-CN" altLang="en-US" dirty="0"/>
              <a:t>之间的</a:t>
            </a:r>
            <a:r>
              <a:rPr lang="en-US" altLang="zh-CN" dirty="0"/>
              <a:t>path</a:t>
            </a:r>
            <a:r>
              <a:rPr lang="zh-CN" altLang="en-US" dirty="0"/>
              <a:t>（计算开销上会不会太大了？）。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3992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DB35A-518D-FEB6-0B3A-CA371DF86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371" y="348632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+mn-ea"/>
                <a:ea typeface="+mn-ea"/>
              </a:rPr>
              <a:t>KPRN(not meta-path)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F92877-85FF-16F3-7DEE-E386099C6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854"/>
            <a:ext cx="10515600" cy="645325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b="1" dirty="0"/>
              <a:t>Sample path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sz="2400" dirty="0" err="1"/>
              <a:t>dfs</a:t>
            </a:r>
            <a:r>
              <a:rPr lang="en-US" altLang="zh-CN" sz="2400" dirty="0"/>
              <a:t> and random sample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1000" dirty="0"/>
              <a:t>(1) Sun, Y.; Han, J.; Yan, X.; Yu, P. S.; and Wu, T. 2011. Path-sim: Meta path-based top-k similarity search in heterogeneous information networks.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46C2009-B5CF-8C22-17D5-38C466422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255" y="2099856"/>
            <a:ext cx="9477375" cy="14287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B21BC7F-2F73-BCF6-0D1F-DA2AE7739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1256" y="4043769"/>
            <a:ext cx="9477375" cy="201462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9B59A19-82C0-F57F-7FD0-5AB01D2D63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4684" y="267479"/>
            <a:ext cx="3332945" cy="731279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FF3D8A78-D66F-C2E5-9394-F8F51936703A}"/>
              </a:ext>
            </a:extLst>
          </p:cNvPr>
          <p:cNvSpPr/>
          <p:nvPr/>
        </p:nvSpPr>
        <p:spPr>
          <a:xfrm rot="19399935">
            <a:off x="7616781" y="1434826"/>
            <a:ext cx="1062681" cy="707016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D989A97-8948-6267-F258-BA4EFE0FF6E3}"/>
              </a:ext>
            </a:extLst>
          </p:cNvPr>
          <p:cNvSpPr txBox="1"/>
          <p:nvPr/>
        </p:nvSpPr>
        <p:spPr>
          <a:xfrm>
            <a:off x="7295455" y="3556793"/>
            <a:ext cx="4482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Why just find len3 and len5?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544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B7FD52-D444-380F-435F-46952B678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8387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CN" sz="1000" dirty="0"/>
          </a:p>
          <a:p>
            <a:pPr marL="0" indent="0">
              <a:buNone/>
            </a:pPr>
            <a:endParaRPr lang="en-US" altLang="zh-CN" sz="1000" dirty="0"/>
          </a:p>
          <a:p>
            <a:pPr marL="0" indent="0">
              <a:buNone/>
            </a:pPr>
            <a:endParaRPr lang="en-US" altLang="zh-CN" sz="1000" dirty="0"/>
          </a:p>
          <a:p>
            <a:pPr marL="0" indent="0">
              <a:buNone/>
            </a:pPr>
            <a:endParaRPr lang="en-US" altLang="zh-CN" sz="1000" dirty="0"/>
          </a:p>
          <a:p>
            <a:pPr marL="0" indent="0">
              <a:buNone/>
            </a:pPr>
            <a:endParaRPr lang="en-US" altLang="zh-CN" sz="1000" dirty="0"/>
          </a:p>
          <a:p>
            <a:pPr marL="0" indent="0">
              <a:buNone/>
            </a:pPr>
            <a:endParaRPr lang="en-US" altLang="zh-CN" sz="1000" dirty="0"/>
          </a:p>
          <a:p>
            <a:pPr marL="0" indent="0">
              <a:buNone/>
            </a:pPr>
            <a:endParaRPr lang="en-US" altLang="zh-CN" sz="1000" dirty="0"/>
          </a:p>
          <a:p>
            <a:pPr marL="0" indent="0">
              <a:buNone/>
            </a:pPr>
            <a:endParaRPr lang="en-US" altLang="zh-CN" sz="1000" dirty="0"/>
          </a:p>
          <a:p>
            <a:pPr marL="0" indent="0">
              <a:buNone/>
            </a:pPr>
            <a:endParaRPr lang="en-US" altLang="zh-CN" sz="1000" dirty="0"/>
          </a:p>
          <a:p>
            <a:pPr marL="0" indent="0">
              <a:buNone/>
            </a:pPr>
            <a:endParaRPr lang="en-US" altLang="zh-CN" sz="1000" dirty="0"/>
          </a:p>
          <a:p>
            <a:pPr marL="0" indent="0">
              <a:buNone/>
            </a:pPr>
            <a:endParaRPr lang="en-US" altLang="zh-CN" sz="1000" dirty="0"/>
          </a:p>
          <a:p>
            <a:pPr marL="0" indent="0">
              <a:buNone/>
            </a:pPr>
            <a:endParaRPr lang="en-US" altLang="zh-CN" sz="1000" dirty="0"/>
          </a:p>
          <a:p>
            <a:pPr marL="0" indent="0">
              <a:buNone/>
            </a:pPr>
            <a:endParaRPr lang="en-US" altLang="zh-CN" sz="1000" dirty="0"/>
          </a:p>
          <a:p>
            <a:pPr marL="0" indent="0">
              <a:buNone/>
            </a:pPr>
            <a:endParaRPr lang="en-US" altLang="zh-CN" sz="1000" dirty="0"/>
          </a:p>
          <a:p>
            <a:pPr marL="0" indent="0">
              <a:buNone/>
            </a:pPr>
            <a:endParaRPr lang="en-US" altLang="zh-CN" sz="1000" dirty="0"/>
          </a:p>
          <a:p>
            <a:pPr marL="0" indent="0">
              <a:buNone/>
            </a:pPr>
            <a:r>
              <a:rPr lang="en-US" altLang="zh-CN" sz="1200" dirty="0"/>
              <a:t>(1) Sun, Y.; Han, J.; Yan, X.; Yu, P. S.; and Wu, T. 2011. Path-sim: Meta path-based top-k similarity search in heterogeneous information networks.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0A7C90E-DA3C-35DA-7C4E-09BE75920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830" y="673014"/>
            <a:ext cx="5819775" cy="3333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6446130-E1E3-17EB-C088-629709E00570}"/>
              </a:ext>
            </a:extLst>
          </p:cNvPr>
          <p:cNvSpPr txBox="1"/>
          <p:nvPr/>
        </p:nvSpPr>
        <p:spPr>
          <a:xfrm>
            <a:off x="6641851" y="637057"/>
            <a:ext cx="134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</a:rPr>
              <a:t>(1)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8B5EA5D-BFCC-26A1-3AC9-E654A950568E}"/>
              </a:ext>
            </a:extLst>
          </p:cNvPr>
          <p:cNvSpPr/>
          <p:nvPr/>
        </p:nvSpPr>
        <p:spPr>
          <a:xfrm>
            <a:off x="943103" y="1472623"/>
            <a:ext cx="2273643" cy="101325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lt1"/>
                </a:solidFill>
              </a:rPr>
              <a:t>User</a:t>
            </a:r>
            <a:endParaRPr lang="zh-CN" altLang="en-US" sz="3200" b="1" dirty="0">
              <a:solidFill>
                <a:schemeClr val="lt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CC72EDA-5D4C-277F-AFFA-A27D464E24C3}"/>
              </a:ext>
            </a:extLst>
          </p:cNvPr>
          <p:cNvSpPr/>
          <p:nvPr/>
        </p:nvSpPr>
        <p:spPr>
          <a:xfrm>
            <a:off x="6915535" y="1472623"/>
            <a:ext cx="2273643" cy="101325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lt1"/>
                </a:solidFill>
              </a:rPr>
              <a:t>Song</a:t>
            </a:r>
            <a:endParaRPr lang="zh-CN" altLang="en-US" sz="3200" b="1" dirty="0">
              <a:solidFill>
                <a:schemeClr val="lt1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8062D6D-AE92-BDED-2154-6BDA650C4604}"/>
              </a:ext>
            </a:extLst>
          </p:cNvPr>
          <p:cNvSpPr/>
          <p:nvPr/>
        </p:nvSpPr>
        <p:spPr>
          <a:xfrm>
            <a:off x="3616282" y="4458641"/>
            <a:ext cx="2273643" cy="101325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Person</a:t>
            </a:r>
            <a:endParaRPr lang="zh-CN" altLang="en-US" sz="3200" b="1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62D210B-D774-FE19-BF21-BCDCE3224302}"/>
              </a:ext>
            </a:extLst>
          </p:cNvPr>
          <p:cNvCxnSpPr/>
          <p:nvPr/>
        </p:nvCxnSpPr>
        <p:spPr>
          <a:xfrm>
            <a:off x="3902804" y="1778366"/>
            <a:ext cx="2283683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22B188C-3B22-8CCB-6857-5FC5A71D2C6E}"/>
              </a:ext>
            </a:extLst>
          </p:cNvPr>
          <p:cNvCxnSpPr/>
          <p:nvPr/>
        </p:nvCxnSpPr>
        <p:spPr>
          <a:xfrm flipH="1">
            <a:off x="5338859" y="2860824"/>
            <a:ext cx="1272746" cy="12828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2243647-0215-18C0-E18A-6F141BC8B63A}"/>
              </a:ext>
            </a:extLst>
          </p:cNvPr>
          <p:cNvCxnSpPr>
            <a:cxnSpLocks/>
          </p:cNvCxnSpPr>
          <p:nvPr/>
        </p:nvCxnSpPr>
        <p:spPr>
          <a:xfrm flipV="1">
            <a:off x="5828381" y="2943764"/>
            <a:ext cx="1231557" cy="13153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808E1BE-0C87-C553-81E6-08DB954AA3E0}"/>
              </a:ext>
            </a:extLst>
          </p:cNvPr>
          <p:cNvCxnSpPr/>
          <p:nvPr/>
        </p:nvCxnSpPr>
        <p:spPr>
          <a:xfrm flipH="1">
            <a:off x="3912844" y="2288168"/>
            <a:ext cx="22736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F0ACF720-05B1-6325-D479-AA930BDDA3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6437445"/>
              </p:ext>
            </p:extLst>
          </p:nvPr>
        </p:nvGraphicFramePr>
        <p:xfrm>
          <a:off x="6815674" y="3973768"/>
          <a:ext cx="4814344" cy="605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22280" imgH="279360" progId="Equation.DSMT4">
                  <p:embed/>
                </p:oleObj>
              </mc:Choice>
              <mc:Fallback>
                <p:oleObj name="Equation" r:id="rId4" imgW="22222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15674" y="3973768"/>
                        <a:ext cx="4814344" cy="6052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D699E60A-9BFF-C856-B653-0B209FBF60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807811"/>
              </p:ext>
            </p:extLst>
          </p:nvPr>
        </p:nvGraphicFramePr>
        <p:xfrm>
          <a:off x="6829918" y="4694877"/>
          <a:ext cx="856904" cy="1028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0880" imgH="457200" progId="Equation.DSMT4">
                  <p:embed/>
                </p:oleObj>
              </mc:Choice>
              <mc:Fallback>
                <p:oleObj name="Equation" r:id="rId6" imgW="3808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29918" y="4694877"/>
                        <a:ext cx="856904" cy="1028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9415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5A9C76-EFA0-BC98-A224-0DC26673B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634" y="108017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+mn-ea"/>
                <a:ea typeface="+mn-ea"/>
              </a:rPr>
              <a:t>Example:  u=Alice </a:t>
            </a:r>
            <a:r>
              <a:rPr lang="en-US" altLang="zh-CN" sz="3200" b="1" dirty="0" err="1">
                <a:latin typeface="+mn-ea"/>
                <a:ea typeface="+mn-ea"/>
              </a:rPr>
              <a:t>i</a:t>
            </a:r>
            <a:r>
              <a:rPr lang="en-US" altLang="zh-CN" sz="3200" b="1" dirty="0">
                <a:latin typeface="+mn-ea"/>
                <a:ea typeface="+mn-ea"/>
              </a:rPr>
              <a:t>=</a:t>
            </a:r>
            <a:r>
              <a:rPr lang="en-US" altLang="zh-CN" sz="3200" b="1" dirty="0" err="1">
                <a:latin typeface="+mn-ea"/>
                <a:ea typeface="+mn-ea"/>
              </a:rPr>
              <a:t>Castele</a:t>
            </a:r>
            <a:r>
              <a:rPr lang="en-US" altLang="zh-CN" sz="3200" b="1" dirty="0">
                <a:latin typeface="+mn-ea"/>
                <a:ea typeface="+mn-ea"/>
              </a:rPr>
              <a:t> on the Hill</a:t>
            </a:r>
            <a:endParaRPr lang="zh-CN" altLang="en-US" sz="3200" b="1" dirty="0">
              <a:latin typeface="+mn-ea"/>
              <a:ea typeface="+mn-ea"/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AFE777DD-0050-79C7-7786-6100EEF12A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3247058"/>
              </p:ext>
            </p:extLst>
          </p:nvPr>
        </p:nvGraphicFramePr>
        <p:xfrm>
          <a:off x="714634" y="491212"/>
          <a:ext cx="4784124" cy="797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23880" imgH="253800" progId="Equation.DSMT4">
                  <p:embed/>
                </p:oleObj>
              </mc:Choice>
              <mc:Fallback>
                <p:oleObj name="Equation" r:id="rId3" imgW="15238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4634" y="491212"/>
                        <a:ext cx="4784124" cy="7973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49BB02DE-01DF-C5E2-141A-685A763A44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091" y="2037436"/>
            <a:ext cx="6134100" cy="1914525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F7B55E5C-0675-133A-D6F9-76D67B80ACBB}"/>
              </a:ext>
            </a:extLst>
          </p:cNvPr>
          <p:cNvSpPr/>
          <p:nvPr/>
        </p:nvSpPr>
        <p:spPr>
          <a:xfrm rot="2789568">
            <a:off x="5565949" y="4104189"/>
            <a:ext cx="963827" cy="59930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2231786-FE99-2DB4-9048-60190C6C12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6391" y="4959661"/>
            <a:ext cx="8229600" cy="1543050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3F0C5B06-E0FB-63F5-F24D-3234CF16D47E}"/>
              </a:ext>
            </a:extLst>
          </p:cNvPr>
          <p:cNvSpPr txBox="1">
            <a:spLocks/>
          </p:cNvSpPr>
          <p:nvPr/>
        </p:nvSpPr>
        <p:spPr>
          <a:xfrm>
            <a:off x="6533644" y="35836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latin typeface="+mn-ea"/>
                <a:ea typeface="+mn-ea"/>
              </a:rPr>
              <a:t>tripe: (entity, type, relation)</a:t>
            </a:r>
            <a:endParaRPr lang="zh-CN" altLang="en-US" sz="2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6308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86C9DC-E488-40EA-B59A-87F348C3B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346" y="472757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 sz="3200" b="1" dirty="0">
                <a:latin typeface="+mn-ea"/>
                <a:ea typeface="+mn-ea"/>
              </a:rPr>
              <a:t>input:</a:t>
            </a:r>
            <a:br>
              <a:rPr lang="en-US" altLang="zh-CN" sz="3200" b="1" dirty="0">
                <a:latin typeface="+mn-ea"/>
                <a:ea typeface="+mn-ea"/>
              </a:rPr>
            </a:br>
            <a:br>
              <a:rPr lang="en-US" altLang="zh-CN" sz="3200" b="1" dirty="0">
                <a:latin typeface="+mn-ea"/>
                <a:ea typeface="+mn-ea"/>
              </a:rPr>
            </a:br>
            <a:r>
              <a:rPr lang="en-US" altLang="zh-CN" sz="3200" b="1" dirty="0">
                <a:latin typeface="+mn-ea"/>
                <a:ea typeface="+mn-ea"/>
              </a:rPr>
              <a:t>output:</a:t>
            </a:r>
            <a:endParaRPr lang="zh-CN" altLang="en-US" sz="3200" b="1" dirty="0">
              <a:latin typeface="+mn-ea"/>
              <a:ea typeface="+mn-ea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7533178-E14C-C0A5-C47E-2FD16188A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67" y="787875"/>
            <a:ext cx="10515600" cy="3204105"/>
          </a:xfrm>
          <a:prstGeom prst="rect">
            <a:avLst/>
          </a:prstGeom>
        </p:spPr>
      </p:pic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A088D386-0F86-DB4D-DE0C-7195035D1C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585193"/>
              </p:ext>
            </p:extLst>
          </p:nvPr>
        </p:nvGraphicFramePr>
        <p:xfrm>
          <a:off x="2494667" y="5390352"/>
          <a:ext cx="1412875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82400" imgH="253800" progId="Equation.DSMT4">
                  <p:embed/>
                </p:oleObj>
              </mc:Choice>
              <mc:Fallback>
                <p:oleObj name="Equation" r:id="rId4" imgW="4824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94667" y="5390352"/>
                        <a:ext cx="1412875" cy="744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FB84CBF6-5A49-A4DB-E298-C7A286D3DE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6621166"/>
              </p:ext>
            </p:extLst>
          </p:nvPr>
        </p:nvGraphicFramePr>
        <p:xfrm>
          <a:off x="2494667" y="4554251"/>
          <a:ext cx="4274621" cy="754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95280" imgH="228600" progId="Equation.DSMT4">
                  <p:embed/>
                </p:oleObj>
              </mc:Choice>
              <mc:Fallback>
                <p:oleObj name="Equation" r:id="rId6" imgW="1295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94667" y="4554251"/>
                        <a:ext cx="4274621" cy="754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内容占位符 2">
            <a:extLst>
              <a:ext uri="{FF2B5EF4-FFF2-40B4-BE49-F238E27FC236}">
                <a16:creationId xmlns:a16="http://schemas.microsoft.com/office/drawing/2014/main" id="{EC1D8BB6-B597-EAA4-4479-492A23191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433" y="202373"/>
            <a:ext cx="10515600" cy="645325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b="1" dirty="0"/>
              <a:t>Modelling</a:t>
            </a:r>
            <a:endParaRPr lang="en-US" altLang="zh-CN" sz="2400" b="1" dirty="0"/>
          </a:p>
          <a:p>
            <a:pPr marL="0" indent="0">
              <a:buNone/>
            </a:pPr>
            <a:endParaRPr lang="en-US" altLang="zh-CN" sz="2400" b="1" dirty="0"/>
          </a:p>
          <a:p>
            <a:pPr marL="0" indent="0">
              <a:buNone/>
            </a:pPr>
            <a:endParaRPr lang="en-US" altLang="zh-CN" sz="2400" b="1" dirty="0"/>
          </a:p>
          <a:p>
            <a:pPr marL="0" indent="0">
              <a:buNone/>
            </a:pPr>
            <a:endParaRPr lang="en-US" altLang="zh-CN" sz="2400" b="1" dirty="0"/>
          </a:p>
          <a:p>
            <a:pPr marL="0" indent="0">
              <a:buNone/>
            </a:pPr>
            <a:endParaRPr lang="en-US" altLang="zh-CN" sz="2400" b="1" dirty="0"/>
          </a:p>
          <a:p>
            <a:pPr marL="0" indent="0">
              <a:buNone/>
            </a:pPr>
            <a:endParaRPr lang="en-US" altLang="zh-CN" sz="2400" b="1" dirty="0"/>
          </a:p>
          <a:p>
            <a:pPr marL="0" indent="0">
              <a:buNone/>
            </a:pPr>
            <a:endParaRPr lang="en-US" altLang="zh-CN" sz="1000" b="1" dirty="0"/>
          </a:p>
          <a:p>
            <a:pPr marL="0" indent="0">
              <a:buNone/>
            </a:pPr>
            <a:r>
              <a:rPr lang="en-US" altLang="zh-CN" b="1" dirty="0"/>
              <a:t>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4611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8507074-BA30-34DC-5EF2-5C3B637A55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42000" y="2277988"/>
            <a:ext cx="6056393" cy="3015050"/>
          </a:xfrm>
          <a:prstGeom prst="rect">
            <a:avLst/>
          </a:prstGeom>
        </p:spPr>
      </p:pic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DC2ACBA4-0B4B-4FD4-9D8D-62FBD6AA67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40987"/>
              </p:ext>
            </p:extLst>
          </p:nvPr>
        </p:nvGraphicFramePr>
        <p:xfrm>
          <a:off x="595313" y="635000"/>
          <a:ext cx="4465637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15840" imgH="279360" progId="Equation.DSMT4">
                  <p:embed/>
                </p:oleObj>
              </mc:Choice>
              <mc:Fallback>
                <p:oleObj name="Equation" r:id="rId4" imgW="18158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5313" y="635000"/>
                        <a:ext cx="4465637" cy="687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6257725D-BEC8-5FF6-327E-D354586597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9465869"/>
              </p:ext>
            </p:extLst>
          </p:nvPr>
        </p:nvGraphicFramePr>
        <p:xfrm>
          <a:off x="625837" y="2506587"/>
          <a:ext cx="4278973" cy="92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20760" imgH="457200" progId="Equation.DSMT4">
                  <p:embed/>
                </p:oleObj>
              </mc:Choice>
              <mc:Fallback>
                <p:oleObj name="Equation" r:id="rId6" imgW="21207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5837" y="2506587"/>
                        <a:ext cx="4278973" cy="922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箭头: 下 6">
            <a:extLst>
              <a:ext uri="{FF2B5EF4-FFF2-40B4-BE49-F238E27FC236}">
                <a16:creationId xmlns:a16="http://schemas.microsoft.com/office/drawing/2014/main" id="{AF7075E4-D37E-9DD3-4A03-A795BD6E406A}"/>
              </a:ext>
            </a:extLst>
          </p:cNvPr>
          <p:cNvSpPr/>
          <p:nvPr/>
        </p:nvSpPr>
        <p:spPr>
          <a:xfrm>
            <a:off x="2224216" y="1598365"/>
            <a:ext cx="617838" cy="827902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E7FA5701-46F9-1AC1-5E54-D7F2A28D95F6}"/>
              </a:ext>
            </a:extLst>
          </p:cNvPr>
          <p:cNvSpPr/>
          <p:nvPr/>
        </p:nvSpPr>
        <p:spPr>
          <a:xfrm>
            <a:off x="2224216" y="3785513"/>
            <a:ext cx="617838" cy="827902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6CDC6045-A4DB-FBDB-8CAA-584C98893B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4059"/>
              </p:ext>
            </p:extLst>
          </p:nvPr>
        </p:nvGraphicFramePr>
        <p:xfrm>
          <a:off x="4927600" y="2641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14400" imgH="198720" progId="Equation.DSMT4">
                  <p:embed/>
                </p:oleObj>
              </mc:Choice>
              <mc:Fallback>
                <p:oleObj name="Equation" r:id="rId8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27600" y="26416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E249D164-F575-3B88-B2BE-A9C58B0647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5605852"/>
              </p:ext>
            </p:extLst>
          </p:nvPr>
        </p:nvGraphicFramePr>
        <p:xfrm>
          <a:off x="625837" y="4966942"/>
          <a:ext cx="4346126" cy="724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23880" imgH="253800" progId="Equation.DSMT4">
                  <p:embed/>
                </p:oleObj>
              </mc:Choice>
              <mc:Fallback>
                <p:oleObj name="Equation" r:id="rId10" imgW="15238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25837" y="4966942"/>
                        <a:ext cx="4346126" cy="724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3A2F6CB-5DE9-BC15-5B24-3994A94BFD70}"/>
              </a:ext>
            </a:extLst>
          </p:cNvPr>
          <p:cNvSpPr/>
          <p:nvPr/>
        </p:nvSpPr>
        <p:spPr>
          <a:xfrm>
            <a:off x="3383005" y="1402708"/>
            <a:ext cx="2001795" cy="5279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path plausibility</a:t>
            </a:r>
            <a:endParaRPr lang="zh-CN" altLang="en-US" b="1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6134B06-6272-AA67-43BF-DD4BB708FBAF}"/>
              </a:ext>
            </a:extLst>
          </p:cNvPr>
          <p:cNvSpPr/>
          <p:nvPr/>
        </p:nvSpPr>
        <p:spPr>
          <a:xfrm>
            <a:off x="3383005" y="3609009"/>
            <a:ext cx="2001795" cy="58896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pooled score</a:t>
            </a:r>
            <a:endParaRPr lang="zh-CN" altLang="en-US" b="1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C6D2CC8-1772-DE36-5F2F-B2D3FC9B036D}"/>
              </a:ext>
            </a:extLst>
          </p:cNvPr>
          <p:cNvSpPr/>
          <p:nvPr/>
        </p:nvSpPr>
        <p:spPr>
          <a:xfrm>
            <a:off x="3383005" y="5795369"/>
            <a:ext cx="2001795" cy="58896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predict score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767924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A9E5E9-F425-1798-BE41-D3D30126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+mn-ea"/>
                <a:ea typeface="+mn-ea"/>
              </a:rPr>
              <a:t>KR-GCN</a:t>
            </a:r>
            <a:r>
              <a:rPr lang="zh-CN" altLang="en-US" b="1" dirty="0">
                <a:latin typeface="+mn-ea"/>
                <a:ea typeface="+mn-ea"/>
              </a:rPr>
              <a:t> ※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91C19E3-9657-7978-5F76-E586F5F2A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44204" y="1498921"/>
            <a:ext cx="8303591" cy="3604420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B22EC031-2AE8-7802-A8C3-C1B2766B6286}"/>
              </a:ext>
            </a:extLst>
          </p:cNvPr>
          <p:cNvSpPr/>
          <p:nvPr/>
        </p:nvSpPr>
        <p:spPr>
          <a:xfrm>
            <a:off x="747069" y="5445577"/>
            <a:ext cx="1717590" cy="87055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Graph Encoding</a:t>
            </a:r>
            <a:endParaRPr lang="zh-CN" altLang="en-US" b="1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0E367C9-8B75-E9F3-6C6F-A18F434E00B1}"/>
              </a:ext>
            </a:extLst>
          </p:cNvPr>
          <p:cNvSpPr/>
          <p:nvPr/>
        </p:nvSpPr>
        <p:spPr>
          <a:xfrm>
            <a:off x="3656055" y="5445575"/>
            <a:ext cx="1717590" cy="87055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Path Extraction</a:t>
            </a:r>
            <a:endParaRPr lang="zh-CN" altLang="en-US" b="1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793E831-32A9-4A8A-6B29-142DD7114CA9}"/>
              </a:ext>
            </a:extLst>
          </p:cNvPr>
          <p:cNvSpPr/>
          <p:nvPr/>
        </p:nvSpPr>
        <p:spPr>
          <a:xfrm>
            <a:off x="6460524" y="5445575"/>
            <a:ext cx="1717590" cy="87055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Path Encoding</a:t>
            </a:r>
            <a:endParaRPr lang="zh-CN" altLang="en-US" b="1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8C5A200-D03F-5737-BBA5-AD47BE37CEFA}"/>
              </a:ext>
            </a:extLst>
          </p:cNvPr>
          <p:cNvSpPr/>
          <p:nvPr/>
        </p:nvSpPr>
        <p:spPr>
          <a:xfrm>
            <a:off x="9264993" y="5445576"/>
            <a:ext cx="1717590" cy="87055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Preference Prediction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287513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94273F5D-FF3D-3DA5-F607-10F7F3D69B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1598905"/>
              </p:ext>
            </p:extLst>
          </p:nvPr>
        </p:nvGraphicFramePr>
        <p:xfrm>
          <a:off x="724928" y="1338237"/>
          <a:ext cx="5120847" cy="1177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09680" imgH="507960" progId="Equation.DSMT4">
                  <p:embed/>
                </p:oleObj>
              </mc:Choice>
              <mc:Fallback>
                <p:oleObj name="Equation" r:id="rId3" imgW="220968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4928" y="1338237"/>
                        <a:ext cx="5120847" cy="1177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F874D0BC-2D89-C82F-CFF1-EF3D8ED793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4394454"/>
              </p:ext>
            </p:extLst>
          </p:nvPr>
        </p:nvGraphicFramePr>
        <p:xfrm>
          <a:off x="836139" y="2756839"/>
          <a:ext cx="1871020" cy="104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74360" imgH="431640" progId="Equation.DSMT4">
                  <p:embed/>
                </p:oleObj>
              </mc:Choice>
              <mc:Fallback>
                <p:oleObj name="Equation" r:id="rId5" imgW="7743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6139" y="2756839"/>
                        <a:ext cx="1871020" cy="1042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1">
            <a:extLst>
              <a:ext uri="{FF2B5EF4-FFF2-40B4-BE49-F238E27FC236}">
                <a16:creationId xmlns:a16="http://schemas.microsoft.com/office/drawing/2014/main" id="{C7DC2E57-DF22-8EEC-5B20-8A28B99EF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975" y="78979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+mn-ea"/>
                <a:ea typeface="+mn-ea"/>
              </a:rPr>
              <a:t>Graph Encoding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E7C2797-2300-E54E-7669-EF406BA4D6F2}"/>
              </a:ext>
            </a:extLst>
          </p:cNvPr>
          <p:cNvSpPr/>
          <p:nvPr/>
        </p:nvSpPr>
        <p:spPr>
          <a:xfrm>
            <a:off x="7681786" y="396285"/>
            <a:ext cx="2125362" cy="100089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NGCF</a:t>
            </a:r>
            <a:r>
              <a:rPr lang="en-US" altLang="zh-CN" b="1" dirty="0">
                <a:solidFill>
                  <a:srgbClr val="FF0000"/>
                </a:solidFill>
              </a:rPr>
              <a:t>(1)</a:t>
            </a:r>
          </a:p>
          <a:p>
            <a:pPr algn="ctr"/>
            <a:r>
              <a:rPr lang="en-US" altLang="zh-CN" b="1" dirty="0"/>
              <a:t>+</a:t>
            </a:r>
          </a:p>
          <a:p>
            <a:pPr algn="ctr"/>
            <a:r>
              <a:rPr lang="en-US" altLang="zh-CN" b="1" dirty="0" err="1"/>
              <a:t>LightGCN</a:t>
            </a:r>
            <a:r>
              <a:rPr lang="en-US" altLang="zh-CN" b="1" dirty="0">
                <a:solidFill>
                  <a:srgbClr val="FF0000"/>
                </a:solidFill>
              </a:rPr>
              <a:t>(2)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8" name="内容占位符 3">
            <a:extLst>
              <a:ext uri="{FF2B5EF4-FFF2-40B4-BE49-F238E27FC236}">
                <a16:creationId xmlns:a16="http://schemas.microsoft.com/office/drawing/2014/main" id="{9F3B7CD5-4597-2BC8-2424-4A12B434B7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5527591" y="2727003"/>
            <a:ext cx="6433751" cy="2792760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9F52B400-A0A1-B4D1-F375-E33DBD3147AA}"/>
              </a:ext>
            </a:extLst>
          </p:cNvPr>
          <p:cNvSpPr txBox="1">
            <a:spLocks/>
          </p:cNvSpPr>
          <p:nvPr/>
        </p:nvSpPr>
        <p:spPr>
          <a:xfrm>
            <a:off x="587975" y="1926838"/>
            <a:ext cx="10515600" cy="4696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sz="1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0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000" dirty="0"/>
          </a:p>
          <a:p>
            <a:pPr>
              <a:buFont typeface="Arial" panose="020B0604020202020204" pitchFamily="34" charset="0"/>
              <a:buAutoNum type="arabicParenBoth"/>
            </a:pPr>
            <a:r>
              <a:rPr lang="en-US" altLang="zh-CN" sz="1200" dirty="0"/>
              <a:t>Xiang Wang, </a:t>
            </a:r>
            <a:r>
              <a:rPr lang="en-US" altLang="zh-CN" sz="1200" dirty="0" err="1"/>
              <a:t>Xiangnan</a:t>
            </a:r>
            <a:r>
              <a:rPr lang="en-US" altLang="zh-CN" sz="1200" dirty="0"/>
              <a:t> He, Meng Wang, Fuli Feng, and Tat-Seng Chua. 2019. Neural Graph Collaborative Filtering.</a:t>
            </a:r>
          </a:p>
          <a:p>
            <a:pPr>
              <a:buFont typeface="Arial" panose="020B0604020202020204" pitchFamily="34" charset="0"/>
              <a:buAutoNum type="arabicParenBoth"/>
            </a:pPr>
            <a:r>
              <a:rPr lang="en-US" altLang="zh-CN" sz="1200" dirty="0" err="1"/>
              <a:t>Xiangnan</a:t>
            </a:r>
            <a:r>
              <a:rPr lang="en-US" altLang="zh-CN" sz="1200" dirty="0"/>
              <a:t> He, Kuan Deng, Xiang Wang, Yan Li, </a:t>
            </a:r>
            <a:r>
              <a:rPr lang="en-US" altLang="zh-CN" sz="1200" dirty="0" err="1"/>
              <a:t>Yongdong</a:t>
            </a:r>
            <a:r>
              <a:rPr lang="en-US" altLang="zh-CN" sz="1200" dirty="0"/>
              <a:t> Zhang, and Meng Wang. 2020. </a:t>
            </a:r>
            <a:r>
              <a:rPr lang="en-US" altLang="zh-CN" sz="1200" dirty="0" err="1"/>
              <a:t>LightGCN</a:t>
            </a:r>
            <a:r>
              <a:rPr lang="en-US" altLang="zh-CN" sz="1200" dirty="0"/>
              <a:t>: Simplifying and Powering Graph </a:t>
            </a:r>
            <a:r>
              <a:rPr lang="en-US" altLang="zh-CN" sz="1200" dirty="0" err="1"/>
              <a:t>ConvolutionNetwork</a:t>
            </a:r>
            <a:r>
              <a:rPr lang="en-US" altLang="zh-CN" sz="1200" dirty="0"/>
              <a:t> for Recommendation.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34227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3316</Words>
  <Application>Microsoft Office PowerPoint</Application>
  <PresentationFormat>宽屏</PresentationFormat>
  <Paragraphs>306</Paragraphs>
  <Slides>27</Slides>
  <Notes>25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等线</vt:lpstr>
      <vt:lpstr>等线 Light</vt:lpstr>
      <vt:lpstr>Arial</vt:lpstr>
      <vt:lpstr>Cambria Math</vt:lpstr>
      <vt:lpstr>Office 主题​​</vt:lpstr>
      <vt:lpstr>Equation</vt:lpstr>
      <vt:lpstr>Explainable Recsys</vt:lpstr>
      <vt:lpstr>Related Work</vt:lpstr>
      <vt:lpstr>KPRN(not meta-path)</vt:lpstr>
      <vt:lpstr>PowerPoint 演示文稿</vt:lpstr>
      <vt:lpstr>Example:  u=Alice i=Castele on the Hill</vt:lpstr>
      <vt:lpstr>input:  output:</vt:lpstr>
      <vt:lpstr>PowerPoint 演示文稿</vt:lpstr>
      <vt:lpstr>KR-GCN ※</vt:lpstr>
      <vt:lpstr>Graph Encoding</vt:lpstr>
      <vt:lpstr>Path Extraction and Selection</vt:lpstr>
      <vt:lpstr>PowerPoint 演示文稿</vt:lpstr>
      <vt:lpstr>PowerPoint 演示文稿</vt:lpstr>
      <vt:lpstr>Path Encoding</vt:lpstr>
      <vt:lpstr>Preference Prediction</vt:lpstr>
      <vt:lpstr>TEMR(meta-path)※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PLM-Rec</vt:lpstr>
      <vt:lpstr>PowerPoint 演示文稿</vt:lpstr>
      <vt:lpstr>PowerPoint 演示文稿</vt:lpstr>
      <vt:lpstr>PowerPoint 演示文稿</vt:lpstr>
      <vt:lpstr>Idea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 Virgoo</dc:creator>
  <cp:lastModifiedBy>1 Virgoo</cp:lastModifiedBy>
  <cp:revision>956</cp:revision>
  <dcterms:created xsi:type="dcterms:W3CDTF">2023-11-18T08:15:26Z</dcterms:created>
  <dcterms:modified xsi:type="dcterms:W3CDTF">2023-11-22T15:18:11Z</dcterms:modified>
</cp:coreProperties>
</file>