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6"/>
  </p:notesMasterIdLst>
  <p:sldIdLst>
    <p:sldId id="256" r:id="rId2"/>
    <p:sldId id="263" r:id="rId3"/>
    <p:sldId id="261" r:id="rId4"/>
    <p:sldId id="264" r:id="rId5"/>
    <p:sldId id="262" r:id="rId6"/>
    <p:sldId id="268" r:id="rId7"/>
    <p:sldId id="257" r:id="rId8"/>
    <p:sldId id="260" r:id="rId9"/>
    <p:sldId id="258" r:id="rId10"/>
    <p:sldId id="259" r:id="rId11"/>
    <p:sldId id="266" r:id="rId12"/>
    <p:sldId id="265"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794" autoAdjust="0"/>
  </p:normalViewPr>
  <p:slideViewPr>
    <p:cSldViewPr snapToGrid="0">
      <p:cViewPr varScale="1">
        <p:scale>
          <a:sx n="81" d="100"/>
          <a:sy n="81" d="100"/>
        </p:scale>
        <p:origin x="16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t Schärz" userId="8d41e867e988e06c" providerId="Windows Live" clId="Web-{518A8A1D-B5C7-49AE-9F19-74D64ABCC118}"/>
    <pc:docChg chg="addSld modSld">
      <pc:chgData name="Beat Schärz" userId="8d41e867e988e06c" providerId="Windows Live" clId="Web-{518A8A1D-B5C7-49AE-9F19-74D64ABCC118}" dt="2019-01-17T13:38:09.231" v="90" actId="20577"/>
      <pc:docMkLst>
        <pc:docMk/>
      </pc:docMkLst>
      <pc:sldChg chg="modSp new">
        <pc:chgData name="Beat Schärz" userId="8d41e867e988e06c" providerId="Windows Live" clId="Web-{518A8A1D-B5C7-49AE-9F19-74D64ABCC118}" dt="2019-01-17T13:38:09.231" v="89" actId="20577"/>
        <pc:sldMkLst>
          <pc:docMk/>
          <pc:sldMk cId="3134311340" sldId="268"/>
        </pc:sldMkLst>
        <pc:spChg chg="mod">
          <ac:chgData name="Beat Schärz" userId="8d41e867e988e06c" providerId="Windows Live" clId="Web-{518A8A1D-B5C7-49AE-9F19-74D64ABCC118}" dt="2019-01-17T13:33:47.011" v="3" actId="20577"/>
          <ac:spMkLst>
            <pc:docMk/>
            <pc:sldMk cId="3134311340" sldId="268"/>
            <ac:spMk id="2" creationId="{ADC592EB-2259-4E5E-963D-3DB074DF9CDA}"/>
          </ac:spMkLst>
        </pc:spChg>
        <pc:spChg chg="mod">
          <ac:chgData name="Beat Schärz" userId="8d41e867e988e06c" providerId="Windows Live" clId="Web-{518A8A1D-B5C7-49AE-9F19-74D64ABCC118}" dt="2019-01-17T13:38:09.231" v="89" actId="20577"/>
          <ac:spMkLst>
            <pc:docMk/>
            <pc:sldMk cId="3134311340" sldId="268"/>
            <ac:spMk id="3" creationId="{FE88B545-1236-4796-A515-97B2C4FA65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F556B-4DF2-4970-9790-CC99DDF450EC}" type="datetimeFigureOut">
              <a:rPr lang="en-US" smtClean="0"/>
              <a:t>1/18/2019</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00F34-3244-4B93-B18E-06460568E1A4}" type="slidenum">
              <a:rPr lang="en-US" smtClean="0"/>
              <a:t>‹#›</a:t>
            </a:fld>
            <a:endParaRPr lang="en-US"/>
          </a:p>
        </p:txBody>
      </p:sp>
    </p:spTree>
    <p:extLst>
      <p:ext uri="{BB962C8B-B14F-4D97-AF65-F5344CB8AC3E}">
        <p14:creationId xmlns:p14="http://schemas.microsoft.com/office/powerpoint/2010/main" val="3510899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Prozesse in Unternehmen</a:t>
            </a:r>
          </a:p>
          <a:p>
            <a:r>
              <a:rPr lang="de-CH" dirty="0"/>
              <a:t>Nicht immer eingehalten</a:t>
            </a:r>
          </a:p>
          <a:p>
            <a:r>
              <a:rPr lang="de-CH" dirty="0"/>
              <a:t>z.B. interner übertritt -&gt; HR</a:t>
            </a:r>
          </a:p>
          <a:p>
            <a:r>
              <a:rPr lang="de-CH" dirty="0"/>
              <a:t>Lernende alle </a:t>
            </a:r>
            <a:r>
              <a:rPr lang="de-CH" dirty="0" err="1"/>
              <a:t>Permissions</a:t>
            </a:r>
            <a:r>
              <a:rPr lang="de-CH" dirty="0"/>
              <a:t> am Schluss</a:t>
            </a:r>
          </a:p>
          <a:p>
            <a:r>
              <a:rPr lang="de-CH" dirty="0"/>
              <a:t>UBS 2 </a:t>
            </a:r>
            <a:r>
              <a:rPr lang="de-CH"/>
              <a:t>Milliarden Verlust</a:t>
            </a:r>
            <a:endParaRPr lang="de-CH" dirty="0"/>
          </a:p>
          <a:p>
            <a:r>
              <a:rPr lang="de-CH" dirty="0"/>
              <a:t>Dafür haben wir nun die Lösung!</a:t>
            </a:r>
          </a:p>
        </p:txBody>
      </p:sp>
      <p:sp>
        <p:nvSpPr>
          <p:cNvPr id="4" name="Slide Number Placeholder 3"/>
          <p:cNvSpPr>
            <a:spLocks noGrp="1"/>
          </p:cNvSpPr>
          <p:nvPr>
            <p:ph type="sldNum" sz="quarter" idx="5"/>
          </p:nvPr>
        </p:nvSpPr>
        <p:spPr/>
        <p:txBody>
          <a:bodyPr/>
          <a:lstStyle/>
          <a:p>
            <a:fld id="{62000F34-3244-4B93-B18E-06460568E1A4}" type="slidenum">
              <a:rPr lang="en-US" smtClean="0"/>
              <a:t>1</a:t>
            </a:fld>
            <a:endParaRPr lang="en-US"/>
          </a:p>
        </p:txBody>
      </p:sp>
    </p:spTree>
    <p:extLst>
      <p:ext uri="{BB962C8B-B14F-4D97-AF65-F5344CB8AC3E}">
        <p14:creationId xmlns:p14="http://schemas.microsoft.com/office/powerpoint/2010/main" val="98255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Triggers -&gt; History</a:t>
            </a:r>
          </a:p>
        </p:txBody>
      </p:sp>
      <p:sp>
        <p:nvSpPr>
          <p:cNvPr id="4" name="Slide Number Placeholder 3"/>
          <p:cNvSpPr>
            <a:spLocks noGrp="1"/>
          </p:cNvSpPr>
          <p:nvPr>
            <p:ph type="sldNum" sz="quarter" idx="5"/>
          </p:nvPr>
        </p:nvSpPr>
        <p:spPr/>
        <p:txBody>
          <a:bodyPr/>
          <a:lstStyle/>
          <a:p>
            <a:fld id="{62000F34-3244-4B93-B18E-06460568E1A4}" type="slidenum">
              <a:rPr lang="en-US" smtClean="0"/>
              <a:t>11</a:t>
            </a:fld>
            <a:endParaRPr lang="en-US"/>
          </a:p>
        </p:txBody>
      </p:sp>
    </p:spTree>
    <p:extLst>
      <p:ext uri="{BB962C8B-B14F-4D97-AF65-F5344CB8AC3E}">
        <p14:creationId xmlns:p14="http://schemas.microsoft.com/office/powerpoint/2010/main" val="3685310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 UD: </a:t>
            </a:r>
            <a:r>
              <a:rPr lang="de-CH" sz="1200" kern="1200" dirty="0" err="1">
                <a:solidFill>
                  <a:schemeClr val="tx1"/>
                </a:solidFill>
                <a:effectLst/>
                <a:latin typeface="+mn-lt"/>
                <a:ea typeface="+mn-ea"/>
                <a:cs typeface="+mn-cs"/>
              </a:rPr>
              <a:t>Variabeln</a:t>
            </a:r>
            <a:r>
              <a:rPr lang="de-CH" sz="1200" kern="1200" dirty="0">
                <a:solidFill>
                  <a:schemeClr val="tx1"/>
                </a:solidFill>
                <a:effectLst/>
                <a:latin typeface="+mn-lt"/>
                <a:ea typeface="+mn-ea"/>
                <a:cs typeface="+mn-cs"/>
              </a:rPr>
              <a:t> zwischen den Seiten nicht sauber übergeben und es gibt keine einfache Möglichkeit gewisse Elemente wie Buttons darzustellen</a:t>
            </a:r>
          </a:p>
          <a:p>
            <a:r>
              <a:rPr lang="de-CH" sz="1200" kern="1200" dirty="0">
                <a:solidFill>
                  <a:schemeClr val="tx1"/>
                </a:solidFill>
                <a:effectLst/>
                <a:latin typeface="+mn-lt"/>
                <a:ea typeface="+mn-ea"/>
                <a:cs typeface="+mn-cs"/>
              </a:rPr>
              <a:t>           Universal Dashboard ein, welches kostet und nur in einer sehr eingeschränkten kostenfrei verfügbar ist.</a:t>
            </a:r>
          </a:p>
          <a:p>
            <a:endParaRPr lang="de-CH"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das Backend zukunftsgerichtet ist, jedoch müsste man sich überlegen das Frontend mit einem anderen Framework zu realisieren.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12</a:t>
            </a:fld>
            <a:endParaRPr lang="en-US"/>
          </a:p>
        </p:txBody>
      </p:sp>
    </p:spTree>
    <p:extLst>
      <p:ext uri="{BB962C8B-B14F-4D97-AF65-F5344CB8AC3E}">
        <p14:creationId xmlns:p14="http://schemas.microsoft.com/office/powerpoint/2010/main" val="2981426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13</a:t>
            </a:fld>
            <a:endParaRPr lang="en-US"/>
          </a:p>
        </p:txBody>
      </p:sp>
    </p:spTree>
    <p:extLst>
      <p:ext uri="{BB962C8B-B14F-4D97-AF65-F5344CB8AC3E}">
        <p14:creationId xmlns:p14="http://schemas.microsoft.com/office/powerpoint/2010/main" val="3794432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2</a:t>
            </a:fld>
            <a:endParaRPr lang="en-US"/>
          </a:p>
        </p:txBody>
      </p:sp>
    </p:spTree>
    <p:extLst>
      <p:ext uri="{BB962C8B-B14F-4D97-AF65-F5344CB8AC3E}">
        <p14:creationId xmlns:p14="http://schemas.microsoft.com/office/powerpoint/2010/main" val="53167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Ursprüngliche Beschreibung des Projektes, jedoch besser mit Bild</a:t>
            </a:r>
          </a:p>
          <a:p>
            <a:endParaRPr lang="de-CH" dirty="0"/>
          </a:p>
        </p:txBody>
      </p:sp>
      <p:sp>
        <p:nvSpPr>
          <p:cNvPr id="4" name="Slide Number Placeholder 3"/>
          <p:cNvSpPr>
            <a:spLocks noGrp="1"/>
          </p:cNvSpPr>
          <p:nvPr>
            <p:ph type="sldNum" sz="quarter" idx="5"/>
          </p:nvPr>
        </p:nvSpPr>
        <p:spPr/>
        <p:txBody>
          <a:bodyPr/>
          <a:lstStyle/>
          <a:p>
            <a:fld id="{62000F34-3244-4B93-B18E-06460568E1A4}" type="slidenum">
              <a:rPr lang="en-US" smtClean="0"/>
              <a:t>3</a:t>
            </a:fld>
            <a:endParaRPr lang="en-US"/>
          </a:p>
        </p:txBody>
      </p:sp>
    </p:spTree>
    <p:extLst>
      <p:ext uri="{BB962C8B-B14F-4D97-AF65-F5344CB8AC3E}">
        <p14:creationId xmlns:p14="http://schemas.microsoft.com/office/powerpoint/2010/main" val="763182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Autorisierungsstelle nicht Teil dieser Applikation</a:t>
            </a:r>
          </a:p>
          <a:p>
            <a:r>
              <a:rPr lang="de-CH" dirty="0"/>
              <a:t>Auditor intern/extern</a:t>
            </a:r>
          </a:p>
        </p:txBody>
      </p:sp>
      <p:sp>
        <p:nvSpPr>
          <p:cNvPr id="4" name="Slide Number Placeholder 3"/>
          <p:cNvSpPr>
            <a:spLocks noGrp="1"/>
          </p:cNvSpPr>
          <p:nvPr>
            <p:ph type="sldNum" sz="quarter" idx="5"/>
          </p:nvPr>
        </p:nvSpPr>
        <p:spPr/>
        <p:txBody>
          <a:bodyPr/>
          <a:lstStyle/>
          <a:p>
            <a:fld id="{62000F34-3244-4B93-B18E-06460568E1A4}" type="slidenum">
              <a:rPr lang="en-US" smtClean="0"/>
              <a:t>4</a:t>
            </a:fld>
            <a:endParaRPr lang="en-US"/>
          </a:p>
        </p:txBody>
      </p:sp>
    </p:spTree>
    <p:extLst>
      <p:ext uri="{BB962C8B-B14F-4D97-AF65-F5344CB8AC3E}">
        <p14:creationId xmlns:p14="http://schemas.microsoft.com/office/powerpoint/2010/main" val="264494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Stakeholder mit Aufgaben</a:t>
            </a:r>
          </a:p>
          <a:p>
            <a:r>
              <a:rPr lang="de-CH" dirty="0"/>
              <a:t>Zusätzlich </a:t>
            </a:r>
            <a:r>
              <a:rPr lang="de-CH" dirty="0" err="1"/>
              <a:t>Application</a:t>
            </a:r>
            <a:r>
              <a:rPr lang="de-CH" dirty="0"/>
              <a:t> </a:t>
            </a:r>
            <a:r>
              <a:rPr lang="de-CH" dirty="0" err="1"/>
              <a:t>Owner</a:t>
            </a:r>
            <a:endParaRPr lang="de-CH" dirty="0"/>
          </a:p>
          <a:p>
            <a:r>
              <a:rPr lang="de-CH" dirty="0"/>
              <a:t>Systemadministrator für tägliche Aufgaben</a:t>
            </a:r>
          </a:p>
        </p:txBody>
      </p:sp>
      <p:sp>
        <p:nvSpPr>
          <p:cNvPr id="4" name="Slide Number Placeholder 3"/>
          <p:cNvSpPr>
            <a:spLocks noGrp="1"/>
          </p:cNvSpPr>
          <p:nvPr>
            <p:ph type="sldNum" sz="quarter" idx="5"/>
          </p:nvPr>
        </p:nvSpPr>
        <p:spPr/>
        <p:txBody>
          <a:bodyPr/>
          <a:lstStyle/>
          <a:p>
            <a:fld id="{62000F34-3244-4B93-B18E-06460568E1A4}" type="slidenum">
              <a:rPr lang="en-US" smtClean="0"/>
              <a:t>5</a:t>
            </a:fld>
            <a:endParaRPr lang="en-US"/>
          </a:p>
        </p:txBody>
      </p:sp>
    </p:spTree>
    <p:extLst>
      <p:ext uri="{BB962C8B-B14F-4D97-AF65-F5344CB8AC3E}">
        <p14:creationId xmlns:p14="http://schemas.microsoft.com/office/powerpoint/2010/main" val="207198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Reports -&gt; </a:t>
            </a:r>
            <a:r>
              <a:rPr lang="en-US" dirty="0" err="1"/>
              <a:t>Zentrale</a:t>
            </a:r>
            <a:r>
              <a:rPr lang="en-US" dirty="0"/>
              <a:t> </a:t>
            </a:r>
            <a:r>
              <a:rPr lang="en-US" dirty="0" err="1"/>
              <a:t>Funktionalität</a:t>
            </a:r>
            <a:r>
              <a:rPr lang="en-US" dirty="0"/>
              <a:t> der </a:t>
            </a:r>
            <a:r>
              <a:rPr lang="en-US" dirty="0" err="1"/>
              <a:t>Applikation</a:t>
            </a:r>
            <a:endParaRPr lang="en-US" dirty="0"/>
          </a:p>
          <a:p>
            <a:r>
              <a:rPr lang="en-US" dirty="0"/>
              <a:t>SOLL / IST: </a:t>
            </a:r>
            <a:r>
              <a:rPr lang="en-US" dirty="0" err="1"/>
              <a:t>Vergleich</a:t>
            </a:r>
            <a:r>
              <a:rPr lang="en-US" dirty="0"/>
              <a:t> von den </a:t>
            </a:r>
            <a:r>
              <a:rPr lang="en-US" dirty="0" err="1"/>
              <a:t>beiden</a:t>
            </a:r>
            <a:r>
              <a:rPr lang="en-US" dirty="0"/>
              <a:t> </a:t>
            </a:r>
            <a:r>
              <a:rPr lang="en-US" dirty="0" err="1"/>
              <a:t>Zuständen</a:t>
            </a:r>
            <a:r>
              <a:rPr lang="en-US" dirty="0"/>
              <a:t>. </a:t>
            </a:r>
            <a:r>
              <a:rPr lang="en-US" dirty="0" err="1"/>
              <a:t>Gruppenzugehörigkeit</a:t>
            </a:r>
            <a:r>
              <a:rPr lang="en-US" dirty="0"/>
              <a:t>, Enabled/Disabled, </a:t>
            </a:r>
            <a:r>
              <a:rPr lang="en-US" dirty="0" err="1"/>
              <a:t>Falsche</a:t>
            </a:r>
            <a:r>
              <a:rPr lang="en-US" dirty="0"/>
              <a:t> </a:t>
            </a:r>
            <a:r>
              <a:rPr lang="en-US" dirty="0" err="1"/>
              <a:t>Eigenschaften</a:t>
            </a:r>
            <a:r>
              <a:rPr lang="en-US" dirty="0"/>
              <a:t> </a:t>
            </a:r>
            <a:r>
              <a:rPr lang="en-US" dirty="0" err="1"/>
              <a:t>wie</a:t>
            </a:r>
            <a:r>
              <a:rPr lang="en-US" dirty="0"/>
              <a:t> Username </a:t>
            </a:r>
            <a:r>
              <a:rPr lang="en-US" dirty="0" err="1"/>
              <a:t>oder</a:t>
            </a:r>
            <a:r>
              <a:rPr lang="en-US" dirty="0"/>
              <a:t> </a:t>
            </a:r>
            <a:r>
              <a:rPr lang="en-US" dirty="0" err="1"/>
              <a:t>GroupType</a:t>
            </a:r>
            <a:endParaRPr lang="en-US" dirty="0"/>
          </a:p>
          <a:p>
            <a:r>
              <a:rPr lang="en-US" dirty="0" err="1"/>
              <a:t>Analyse</a:t>
            </a:r>
            <a:r>
              <a:rPr lang="en-US" dirty="0"/>
              <a:t> User </a:t>
            </a:r>
            <a:r>
              <a:rPr lang="en-US" dirty="0" err="1"/>
              <a:t>welche</a:t>
            </a:r>
            <a:r>
              <a:rPr lang="en-US" dirty="0"/>
              <a:t> </a:t>
            </a:r>
            <a:r>
              <a:rPr lang="en-US" dirty="0" err="1"/>
              <a:t>sind</a:t>
            </a:r>
            <a:r>
              <a:rPr lang="en-US" dirty="0"/>
              <a:t> </a:t>
            </a:r>
            <a:r>
              <a:rPr lang="en-US" dirty="0" err="1"/>
              <a:t>deaktiviert</a:t>
            </a:r>
            <a:r>
              <a:rPr lang="en-US" dirty="0"/>
              <a:t>, </a:t>
            </a:r>
            <a:r>
              <a:rPr lang="en-US" dirty="0" err="1"/>
              <a:t>welche</a:t>
            </a:r>
            <a:r>
              <a:rPr lang="en-US" dirty="0"/>
              <a:t> </a:t>
            </a:r>
            <a:r>
              <a:rPr lang="en-US" dirty="0" err="1"/>
              <a:t>haben</a:t>
            </a:r>
            <a:r>
              <a:rPr lang="en-US" dirty="0"/>
              <a:t> </a:t>
            </a:r>
            <a:r>
              <a:rPr lang="en-US" dirty="0" err="1"/>
              <a:t>sich</a:t>
            </a:r>
            <a:r>
              <a:rPr lang="en-US" dirty="0"/>
              <a:t> </a:t>
            </a:r>
            <a:r>
              <a:rPr lang="en-US" dirty="0" err="1"/>
              <a:t>länger</a:t>
            </a:r>
            <a:r>
              <a:rPr lang="en-US" dirty="0"/>
              <a:t> </a:t>
            </a:r>
            <a:r>
              <a:rPr lang="en-US" dirty="0" err="1"/>
              <a:t>als</a:t>
            </a:r>
            <a:r>
              <a:rPr lang="en-US" dirty="0"/>
              <a:t> XY </a:t>
            </a:r>
            <a:r>
              <a:rPr lang="en-US" dirty="0" err="1"/>
              <a:t>nicht</a:t>
            </a:r>
            <a:r>
              <a:rPr lang="en-US" dirty="0"/>
              <a:t> </a:t>
            </a:r>
            <a:r>
              <a:rPr lang="en-US" dirty="0" err="1"/>
              <a:t>mehr</a:t>
            </a:r>
            <a:r>
              <a:rPr lang="en-US" dirty="0"/>
              <a:t> </a:t>
            </a:r>
            <a:r>
              <a:rPr lang="en-US" dirty="0" err="1"/>
              <a:t>angemeldet</a:t>
            </a:r>
            <a:endParaRPr lang="en-US" dirty="0"/>
          </a:p>
          <a:p>
            <a:r>
              <a:rPr lang="en-US" dirty="0" err="1"/>
              <a:t>Sowohl</a:t>
            </a:r>
            <a:r>
              <a:rPr lang="en-US" dirty="0"/>
              <a:t> HTML </a:t>
            </a:r>
            <a:r>
              <a:rPr lang="en-US" dirty="0" err="1"/>
              <a:t>als</a:t>
            </a:r>
            <a:r>
              <a:rPr lang="en-US" dirty="0"/>
              <a:t> </a:t>
            </a:r>
            <a:r>
              <a:rPr lang="en-US" dirty="0" err="1"/>
              <a:t>auch</a:t>
            </a:r>
            <a:r>
              <a:rPr lang="en-US" dirty="0"/>
              <a:t> PDF Format</a:t>
            </a:r>
          </a:p>
          <a:p>
            <a:r>
              <a:rPr lang="en-US" dirty="0" err="1"/>
              <a:t>Zum</a:t>
            </a:r>
            <a:r>
              <a:rPr lang="en-US" dirty="0"/>
              <a:t> </a:t>
            </a:r>
            <a:r>
              <a:rPr lang="en-US" dirty="0" err="1"/>
              <a:t>ausführen</a:t>
            </a:r>
            <a:r>
              <a:rPr lang="en-US" dirty="0"/>
              <a:t> </a:t>
            </a:r>
            <a:r>
              <a:rPr lang="en-US" dirty="0" err="1"/>
              <a:t>bereite</a:t>
            </a:r>
            <a:r>
              <a:rPr lang="en-US" dirty="0"/>
              <a:t> Reports, </a:t>
            </a:r>
            <a:r>
              <a:rPr lang="en-US" dirty="0" err="1"/>
              <a:t>damit</a:t>
            </a:r>
            <a:r>
              <a:rPr lang="en-US" dirty="0"/>
              <a:t> </a:t>
            </a:r>
            <a:r>
              <a:rPr lang="en-US" dirty="0" err="1"/>
              <a:t>mit</a:t>
            </a:r>
            <a:r>
              <a:rPr lang="en-US" dirty="0"/>
              <a:t> </a:t>
            </a:r>
            <a:r>
              <a:rPr lang="en-US" dirty="0" err="1"/>
              <a:t>einem</a:t>
            </a:r>
            <a:r>
              <a:rPr lang="en-US" dirty="0"/>
              <a:t> Klick reports </a:t>
            </a:r>
            <a:r>
              <a:rPr lang="en-US" dirty="0" err="1"/>
              <a:t>generiert</a:t>
            </a:r>
            <a:r>
              <a:rPr lang="en-US" dirty="0"/>
              <a:t> warden </a:t>
            </a:r>
            <a:r>
              <a:rPr lang="en-US" dirty="0" err="1"/>
              <a:t>können</a:t>
            </a:r>
            <a:r>
              <a:rPr lang="en-US" dirty="0"/>
              <a:t>.</a:t>
            </a:r>
          </a:p>
          <a:p>
            <a:endParaRPr lang="en-US" dirty="0"/>
          </a:p>
          <a:p>
            <a:r>
              <a:rPr lang="en-US" dirty="0"/>
              <a:t>Dashboard </a:t>
            </a:r>
            <a:r>
              <a:rPr lang="en-US" dirty="0" err="1"/>
              <a:t>enthält</a:t>
            </a:r>
            <a:r>
              <a:rPr lang="en-US" dirty="0"/>
              <a:t> </a:t>
            </a:r>
            <a:r>
              <a:rPr lang="en-US" dirty="0" err="1"/>
              <a:t>Informationen</a:t>
            </a:r>
            <a:r>
              <a:rPr lang="en-US" dirty="0"/>
              <a:t> die </a:t>
            </a:r>
            <a:r>
              <a:rPr lang="en-US" dirty="0" err="1"/>
              <a:t>für</a:t>
            </a:r>
            <a:r>
              <a:rPr lang="en-US" dirty="0"/>
              <a:t> den </a:t>
            </a:r>
            <a:r>
              <a:rPr lang="en-US" dirty="0" err="1"/>
              <a:t>eingeloggten</a:t>
            </a:r>
            <a:r>
              <a:rPr lang="en-US" dirty="0"/>
              <a:t> </a:t>
            </a:r>
            <a:r>
              <a:rPr lang="en-US" dirty="0" err="1"/>
              <a:t>wichtig</a:t>
            </a:r>
            <a:r>
              <a:rPr lang="en-US" dirty="0"/>
              <a:t> </a:t>
            </a:r>
            <a:r>
              <a:rPr lang="en-US" dirty="0" err="1"/>
              <a:t>sind</a:t>
            </a:r>
            <a:r>
              <a:rPr lang="en-US" dirty="0"/>
              <a:t>.</a:t>
            </a:r>
          </a:p>
          <a:p>
            <a:endParaRPr lang="en-US" dirty="0"/>
          </a:p>
          <a:p>
            <a:r>
              <a:rPr lang="en-US" dirty="0"/>
              <a:t>Logs: Logs in die </a:t>
            </a:r>
            <a:r>
              <a:rPr lang="en-US" dirty="0" err="1"/>
              <a:t>Datenbank</a:t>
            </a:r>
            <a:r>
              <a:rPr lang="en-US" dirty="0"/>
              <a:t>. </a:t>
            </a:r>
            <a:r>
              <a:rPr lang="en-US" dirty="0" err="1"/>
              <a:t>Funktionalität</a:t>
            </a:r>
            <a:r>
              <a:rPr lang="en-US" dirty="0"/>
              <a:t> </a:t>
            </a:r>
            <a:r>
              <a:rPr lang="en-US" dirty="0" err="1"/>
              <a:t>für</a:t>
            </a:r>
            <a:r>
              <a:rPr lang="en-US" dirty="0"/>
              <a:t> File-Logging </a:t>
            </a:r>
            <a:r>
              <a:rPr lang="en-US" dirty="0" err="1"/>
              <a:t>oder</a:t>
            </a:r>
            <a:r>
              <a:rPr lang="en-US" dirty="0"/>
              <a:t> </a:t>
            </a:r>
            <a:r>
              <a:rPr lang="en-US" dirty="0" err="1"/>
              <a:t>auch</a:t>
            </a:r>
            <a:r>
              <a:rPr lang="en-US" dirty="0"/>
              <a:t> Syslog</a:t>
            </a:r>
          </a:p>
          <a:p>
            <a:endParaRPr lang="en-US" dirty="0"/>
          </a:p>
          <a:p>
            <a:r>
              <a:rPr lang="en-US" dirty="0" err="1"/>
              <a:t>Historisierung</a:t>
            </a:r>
            <a:r>
              <a:rPr lang="en-US" dirty="0"/>
              <a:t> von User und Gruppen: </a:t>
            </a:r>
            <a:r>
              <a:rPr lang="en-US" dirty="0" err="1"/>
              <a:t>Es</a:t>
            </a:r>
            <a:r>
              <a:rPr lang="en-US" dirty="0"/>
              <a:t> </a:t>
            </a:r>
            <a:r>
              <a:rPr lang="en-US" dirty="0" err="1"/>
              <a:t>soll</a:t>
            </a:r>
            <a:r>
              <a:rPr lang="en-US" dirty="0"/>
              <a:t> </a:t>
            </a:r>
            <a:r>
              <a:rPr lang="en-US" dirty="0" err="1"/>
              <a:t>sichtbar</a:t>
            </a:r>
            <a:r>
              <a:rPr lang="en-US" dirty="0"/>
              <a:t> sein, </a:t>
            </a:r>
            <a:r>
              <a:rPr lang="en-US" dirty="0" err="1"/>
              <a:t>wann</a:t>
            </a:r>
            <a:r>
              <a:rPr lang="en-US" dirty="0"/>
              <a:t> </a:t>
            </a:r>
            <a:r>
              <a:rPr lang="en-US" dirty="0" err="1"/>
              <a:t>änderungen</a:t>
            </a:r>
            <a:r>
              <a:rPr lang="en-US" dirty="0"/>
              <a:t> </a:t>
            </a:r>
            <a:r>
              <a:rPr lang="en-US" dirty="0" err="1"/>
              <a:t>gemacht</a:t>
            </a:r>
            <a:r>
              <a:rPr lang="en-US" dirty="0"/>
              <a:t> </a:t>
            </a:r>
            <a:r>
              <a:rPr lang="en-US" dirty="0" err="1"/>
              <a:t>wurde</a:t>
            </a:r>
            <a:endParaRPr lang="en-US" dirty="0"/>
          </a:p>
        </p:txBody>
      </p:sp>
      <p:sp>
        <p:nvSpPr>
          <p:cNvPr id="4" name="Foliennummernplatzhalter 3"/>
          <p:cNvSpPr>
            <a:spLocks noGrp="1"/>
          </p:cNvSpPr>
          <p:nvPr>
            <p:ph type="sldNum" sz="quarter" idx="10"/>
          </p:nvPr>
        </p:nvSpPr>
        <p:spPr/>
        <p:txBody>
          <a:bodyPr/>
          <a:lstStyle/>
          <a:p>
            <a:fld id="{62000F34-3244-4B93-B18E-06460568E1A4}" type="slidenum">
              <a:rPr lang="en-US" smtClean="0"/>
              <a:t>7</a:t>
            </a:fld>
            <a:endParaRPr lang="en-US"/>
          </a:p>
        </p:txBody>
      </p:sp>
    </p:spTree>
    <p:extLst>
      <p:ext uri="{BB962C8B-B14F-4D97-AF65-F5344CB8AC3E}">
        <p14:creationId xmlns:p14="http://schemas.microsoft.com/office/powerpoint/2010/main" val="1337081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Darf</a:t>
            </a:r>
            <a:r>
              <a:rPr lang="en-US" dirty="0"/>
              <a:t> </a:t>
            </a:r>
            <a:r>
              <a:rPr lang="en-US" dirty="0" err="1"/>
              <a:t>keine</a:t>
            </a:r>
            <a:r>
              <a:rPr lang="en-US" dirty="0"/>
              <a:t> </a:t>
            </a:r>
            <a:r>
              <a:rPr lang="en-US" dirty="0" err="1"/>
              <a:t>änderung</a:t>
            </a:r>
            <a:r>
              <a:rPr lang="en-US" dirty="0"/>
              <a:t> am active directory </a:t>
            </a:r>
            <a:r>
              <a:rPr lang="en-US" dirty="0" err="1"/>
              <a:t>machen</a:t>
            </a:r>
            <a:r>
              <a:rPr lang="en-US" dirty="0"/>
              <a:t>. </a:t>
            </a:r>
            <a:r>
              <a:rPr lang="en-US" dirty="0" err="1"/>
              <a:t>Sicherheitsgründe</a:t>
            </a:r>
            <a:r>
              <a:rPr lang="en-US" dirty="0"/>
              <a:t> </a:t>
            </a:r>
            <a:r>
              <a:rPr lang="en-US" dirty="0" err="1"/>
              <a:t>damit</a:t>
            </a:r>
            <a:r>
              <a:rPr lang="en-US" dirty="0"/>
              <a:t> das </a:t>
            </a:r>
            <a:r>
              <a:rPr lang="en-US" dirty="0" err="1"/>
              <a:t>Programm</a:t>
            </a:r>
            <a:r>
              <a:rPr lang="en-US" dirty="0"/>
              <a:t> </a:t>
            </a:r>
            <a:r>
              <a:rPr lang="en-US" dirty="0" err="1"/>
              <a:t>ausgeführt</a:t>
            </a:r>
            <a:r>
              <a:rPr lang="en-US" dirty="0"/>
              <a:t> warden </a:t>
            </a:r>
            <a:r>
              <a:rPr lang="en-US" dirty="0" err="1"/>
              <a:t>kann</a:t>
            </a:r>
            <a:r>
              <a:rPr lang="en-US" dirty="0"/>
              <a:t> </a:t>
            </a:r>
            <a:r>
              <a:rPr lang="en-US" dirty="0" err="1"/>
              <a:t>ohne</a:t>
            </a:r>
            <a:r>
              <a:rPr lang="en-US" dirty="0"/>
              <a:t> </a:t>
            </a:r>
            <a:r>
              <a:rPr lang="en-US" dirty="0" err="1"/>
              <a:t>Sorgen</a:t>
            </a:r>
            <a:r>
              <a:rPr lang="en-US" dirty="0"/>
              <a:t> um </a:t>
            </a:r>
            <a:r>
              <a:rPr lang="en-US" dirty="0" err="1"/>
              <a:t>änderungen</a:t>
            </a:r>
            <a:endParaRPr lang="en-US" dirty="0"/>
          </a:p>
          <a:p>
            <a:endParaRPr lang="en-US" dirty="0"/>
          </a:p>
          <a:p>
            <a:r>
              <a:rPr lang="en-US" dirty="0" err="1"/>
              <a:t>Verschiedene</a:t>
            </a:r>
            <a:r>
              <a:rPr lang="en-US" dirty="0"/>
              <a:t> </a:t>
            </a:r>
            <a:r>
              <a:rPr lang="en-US" dirty="0" err="1"/>
              <a:t>Rollen</a:t>
            </a:r>
            <a:r>
              <a:rPr lang="en-US" dirty="0"/>
              <a:t> </a:t>
            </a:r>
            <a:r>
              <a:rPr lang="en-US" dirty="0" err="1"/>
              <a:t>wie</a:t>
            </a:r>
            <a:r>
              <a:rPr lang="en-US" dirty="0"/>
              <a:t> Auditor, Sysadmin etc. </a:t>
            </a:r>
            <a:r>
              <a:rPr lang="en-US" dirty="0" err="1"/>
              <a:t>sollen</a:t>
            </a:r>
            <a:r>
              <a:rPr lang="en-US" dirty="0"/>
              <a:t> </a:t>
            </a:r>
            <a:r>
              <a:rPr lang="en-US" dirty="0" err="1"/>
              <a:t>eingerichtet</a:t>
            </a:r>
            <a:r>
              <a:rPr lang="en-US" dirty="0"/>
              <a:t> und </a:t>
            </a:r>
            <a:r>
              <a:rPr lang="en-US" dirty="0" err="1"/>
              <a:t>entsprechend</a:t>
            </a:r>
            <a:r>
              <a:rPr lang="en-US" dirty="0"/>
              <a:t> </a:t>
            </a:r>
            <a:r>
              <a:rPr lang="en-US" dirty="0" err="1"/>
              <a:t>berechtigt</a:t>
            </a:r>
            <a:r>
              <a:rPr lang="en-US" dirty="0"/>
              <a:t> sein</a:t>
            </a:r>
          </a:p>
          <a:p>
            <a:endParaRPr lang="en-US" dirty="0"/>
          </a:p>
          <a:p>
            <a:r>
              <a:rPr lang="en-US" dirty="0"/>
              <a:t>Das </a:t>
            </a:r>
            <a:r>
              <a:rPr lang="en-US" dirty="0" err="1"/>
              <a:t>WebGUI</a:t>
            </a:r>
            <a:r>
              <a:rPr lang="en-US" dirty="0"/>
              <a:t> </a:t>
            </a:r>
            <a:r>
              <a:rPr lang="en-US" dirty="0" err="1"/>
              <a:t>soll</a:t>
            </a:r>
            <a:r>
              <a:rPr lang="en-US" dirty="0"/>
              <a:t> intuitive </a:t>
            </a:r>
            <a:r>
              <a:rPr lang="en-US" dirty="0" err="1"/>
              <a:t>bedienbar</a:t>
            </a:r>
            <a:r>
              <a:rPr lang="en-US" dirty="0"/>
              <a:t> sein</a:t>
            </a:r>
          </a:p>
          <a:p>
            <a:endParaRPr lang="en-US" dirty="0"/>
          </a:p>
          <a:p>
            <a:r>
              <a:rPr lang="en-US" dirty="0"/>
              <a:t>Die </a:t>
            </a:r>
            <a:r>
              <a:rPr lang="en-US" dirty="0" err="1"/>
              <a:t>Applikation</a:t>
            </a:r>
            <a:r>
              <a:rPr lang="en-US" dirty="0"/>
              <a:t> </a:t>
            </a:r>
            <a:r>
              <a:rPr lang="en-US" dirty="0" err="1"/>
              <a:t>wird</a:t>
            </a:r>
            <a:r>
              <a:rPr lang="en-US" dirty="0"/>
              <a:t> </a:t>
            </a:r>
            <a:r>
              <a:rPr lang="en-US" dirty="0" err="1"/>
              <a:t>komplett</a:t>
            </a:r>
            <a:r>
              <a:rPr lang="en-US" dirty="0"/>
              <a:t> in </a:t>
            </a:r>
            <a:r>
              <a:rPr lang="en-US" dirty="0" err="1"/>
              <a:t>Powershell</a:t>
            </a:r>
            <a:r>
              <a:rPr lang="en-US" dirty="0"/>
              <a:t> </a:t>
            </a:r>
            <a:r>
              <a:rPr lang="en-US" dirty="0" err="1"/>
              <a:t>geschrieben</a:t>
            </a:r>
            <a:endParaRPr lang="en-US" dirty="0"/>
          </a:p>
          <a:p>
            <a:endParaRPr lang="en-US" dirty="0"/>
          </a:p>
          <a:p>
            <a:r>
              <a:rPr lang="en-US" dirty="0"/>
              <a:t>Eine </a:t>
            </a:r>
            <a:r>
              <a:rPr lang="en-US" dirty="0" err="1"/>
              <a:t>Installationsanleitung</a:t>
            </a:r>
            <a:r>
              <a:rPr lang="en-US" dirty="0"/>
              <a:t> </a:t>
            </a:r>
            <a:r>
              <a:rPr lang="en-US" dirty="0" err="1"/>
              <a:t>für</a:t>
            </a:r>
            <a:r>
              <a:rPr lang="en-US" dirty="0"/>
              <a:t> die </a:t>
            </a:r>
            <a:r>
              <a:rPr lang="en-US" dirty="0" err="1"/>
              <a:t>komplette</a:t>
            </a:r>
            <a:r>
              <a:rPr lang="en-US" dirty="0"/>
              <a:t> </a:t>
            </a:r>
            <a:r>
              <a:rPr lang="en-US" dirty="0" err="1"/>
              <a:t>Applikation</a:t>
            </a:r>
            <a:r>
              <a:rPr lang="en-US" dirty="0"/>
              <a:t> muss </a:t>
            </a:r>
            <a:r>
              <a:rPr lang="en-US" dirty="0" err="1"/>
              <a:t>erstellt</a:t>
            </a:r>
            <a:r>
              <a:rPr lang="en-US" dirty="0"/>
              <a:t> </a:t>
            </a:r>
            <a:r>
              <a:rPr lang="en-US" dirty="0" err="1"/>
              <a:t>werden</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8</a:t>
            </a:fld>
            <a:endParaRPr lang="en-US"/>
          </a:p>
        </p:txBody>
      </p:sp>
    </p:spTree>
    <p:extLst>
      <p:ext uri="{BB962C8B-B14F-4D97-AF65-F5344CB8AC3E}">
        <p14:creationId xmlns:p14="http://schemas.microsoft.com/office/powerpoint/2010/main" val="1741607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Brainstorming, </a:t>
            </a:r>
            <a:r>
              <a:rPr lang="en-US" dirty="0" err="1"/>
              <a:t>Aufteilung</a:t>
            </a:r>
            <a:r>
              <a:rPr lang="en-US" dirty="0"/>
              <a:t> der </a:t>
            </a:r>
            <a:r>
              <a:rPr lang="en-US" dirty="0" err="1"/>
              <a:t>Arbeiten</a:t>
            </a:r>
            <a:r>
              <a:rPr lang="en-US" dirty="0"/>
              <a:t> in Module. </a:t>
            </a:r>
            <a:r>
              <a:rPr lang="en-US" dirty="0" err="1"/>
              <a:t>Festlegen</a:t>
            </a:r>
            <a:r>
              <a:rPr lang="en-US" dirty="0"/>
              <a:t> </a:t>
            </a:r>
            <a:r>
              <a:rPr lang="en-US" dirty="0" err="1"/>
              <a:t>ob</a:t>
            </a:r>
            <a:r>
              <a:rPr lang="en-US" dirty="0"/>
              <a:t> MUSS </a:t>
            </a:r>
            <a:r>
              <a:rPr lang="en-US" dirty="0" err="1"/>
              <a:t>oder</a:t>
            </a:r>
            <a:r>
              <a:rPr lang="en-US" dirty="0"/>
              <a:t> Optional. </a:t>
            </a:r>
            <a:r>
              <a:rPr lang="en-US" dirty="0" err="1"/>
              <a:t>Aufteilung</a:t>
            </a:r>
            <a:r>
              <a:rPr lang="en-US" dirty="0"/>
              <a:t> auf </a:t>
            </a:r>
            <a:r>
              <a:rPr lang="en-US" dirty="0" err="1"/>
              <a:t>Teammitglieder</a:t>
            </a:r>
            <a:endParaRPr lang="en-US" dirty="0"/>
          </a:p>
          <a:p>
            <a:endParaRPr lang="en-US" dirty="0"/>
          </a:p>
          <a:p>
            <a:r>
              <a:rPr lang="en-US" dirty="0" err="1"/>
              <a:t>Erster</a:t>
            </a:r>
            <a:r>
              <a:rPr lang="en-US" dirty="0"/>
              <a:t> </a:t>
            </a:r>
            <a:r>
              <a:rPr lang="en-US" dirty="0" err="1"/>
              <a:t>Schritt</a:t>
            </a:r>
            <a:r>
              <a:rPr lang="en-US" dirty="0"/>
              <a:t>: </a:t>
            </a:r>
            <a:r>
              <a:rPr lang="en-US" dirty="0" err="1"/>
              <a:t>Entscheid</a:t>
            </a:r>
            <a:r>
              <a:rPr lang="en-US" dirty="0"/>
              <a:t> </a:t>
            </a:r>
            <a:r>
              <a:rPr lang="en-US" dirty="0" err="1"/>
              <a:t>Sprache</a:t>
            </a:r>
            <a:r>
              <a:rPr lang="en-US" dirty="0"/>
              <a:t> und Framework. Da Windows und Arbeit </a:t>
            </a:r>
            <a:r>
              <a:rPr lang="en-US" dirty="0" err="1"/>
              <a:t>mit</a:t>
            </a:r>
            <a:r>
              <a:rPr lang="en-US" dirty="0"/>
              <a:t> AD </a:t>
            </a:r>
            <a:r>
              <a:rPr lang="en-US" dirty="0" err="1"/>
              <a:t>entscheid</a:t>
            </a:r>
            <a:r>
              <a:rPr lang="en-US" dirty="0"/>
              <a:t> </a:t>
            </a:r>
            <a:r>
              <a:rPr lang="en-US" dirty="0" err="1"/>
              <a:t>für</a:t>
            </a:r>
            <a:r>
              <a:rPr lang="en-US" dirty="0"/>
              <a:t> </a:t>
            </a:r>
            <a:r>
              <a:rPr lang="en-US" dirty="0" err="1"/>
              <a:t>Powershell</a:t>
            </a:r>
            <a:r>
              <a:rPr lang="en-US" dirty="0"/>
              <a:t>. Framework Universal Dashboard </a:t>
            </a:r>
            <a:r>
              <a:rPr lang="en-US" dirty="0" err="1"/>
              <a:t>für</a:t>
            </a:r>
            <a:r>
              <a:rPr lang="en-US" dirty="0"/>
              <a:t> GUI.</a:t>
            </a:r>
          </a:p>
          <a:p>
            <a:endParaRPr lang="en-US" dirty="0"/>
          </a:p>
          <a:p>
            <a:r>
              <a:rPr lang="en-US" dirty="0" err="1"/>
              <a:t>Danach</a:t>
            </a:r>
            <a:r>
              <a:rPr lang="en-US" dirty="0"/>
              <a:t>: Mockups um so </a:t>
            </a:r>
            <a:r>
              <a:rPr lang="en-US" dirty="0" err="1"/>
              <a:t>schnell</a:t>
            </a:r>
            <a:r>
              <a:rPr lang="en-US" dirty="0"/>
              <a:t> </a:t>
            </a:r>
            <a:r>
              <a:rPr lang="en-US" dirty="0" err="1"/>
              <a:t>wie</a:t>
            </a:r>
            <a:r>
              <a:rPr lang="en-US" dirty="0"/>
              <a:t> </a:t>
            </a:r>
            <a:r>
              <a:rPr lang="en-US" dirty="0" err="1"/>
              <a:t>möglich</a:t>
            </a:r>
            <a:r>
              <a:rPr lang="en-US" dirty="0"/>
              <a:t> </a:t>
            </a:r>
            <a:r>
              <a:rPr lang="en-US" dirty="0" err="1"/>
              <a:t>mit</a:t>
            </a:r>
            <a:r>
              <a:rPr lang="en-US" dirty="0"/>
              <a:t> </a:t>
            </a:r>
            <a:r>
              <a:rPr lang="en-US" dirty="0" err="1"/>
              <a:t>dem</a:t>
            </a:r>
            <a:r>
              <a:rPr lang="en-US" dirty="0"/>
              <a:t> GUI </a:t>
            </a:r>
            <a:r>
              <a:rPr lang="en-US" dirty="0" err="1"/>
              <a:t>beginnen</a:t>
            </a:r>
            <a:r>
              <a:rPr lang="en-US" dirty="0"/>
              <a:t> </a:t>
            </a:r>
            <a:r>
              <a:rPr lang="en-US" dirty="0" err="1"/>
              <a:t>zu</a:t>
            </a:r>
            <a:r>
              <a:rPr lang="en-US" dirty="0"/>
              <a:t> </a:t>
            </a:r>
            <a:r>
              <a:rPr lang="en-US" dirty="0" err="1"/>
              <a:t>können</a:t>
            </a:r>
            <a:r>
              <a:rPr lang="en-US" dirty="0"/>
              <a:t>, Auditing da </a:t>
            </a:r>
            <a:r>
              <a:rPr lang="en-US" dirty="0" err="1"/>
              <a:t>keine</a:t>
            </a:r>
            <a:r>
              <a:rPr lang="en-US" dirty="0"/>
              <a:t> </a:t>
            </a:r>
            <a:r>
              <a:rPr lang="en-US" dirty="0" err="1"/>
              <a:t>Abhängigkeiten</a:t>
            </a:r>
            <a:r>
              <a:rPr lang="en-US" dirty="0"/>
              <a:t>.</a:t>
            </a:r>
          </a:p>
          <a:p>
            <a:r>
              <a:rPr lang="en-US" dirty="0" err="1"/>
              <a:t>Datenbank</a:t>
            </a:r>
            <a:r>
              <a:rPr lang="en-US" dirty="0"/>
              <a:t> da </a:t>
            </a:r>
            <a:r>
              <a:rPr lang="en-US" dirty="0" err="1"/>
              <a:t>alles</a:t>
            </a:r>
            <a:r>
              <a:rPr lang="en-US" dirty="0"/>
              <a:t> auf </a:t>
            </a:r>
            <a:r>
              <a:rPr lang="en-US" dirty="0" err="1"/>
              <a:t>dieser</a:t>
            </a:r>
            <a:r>
              <a:rPr lang="en-US" dirty="0"/>
              <a:t> </a:t>
            </a:r>
            <a:r>
              <a:rPr lang="en-US" dirty="0" err="1"/>
              <a:t>basiert</a:t>
            </a:r>
            <a:r>
              <a:rPr lang="en-US" dirty="0"/>
              <a:t>. </a:t>
            </a:r>
          </a:p>
          <a:p>
            <a:r>
              <a:rPr lang="en-US" dirty="0" err="1"/>
              <a:t>Gleichzeitig</a:t>
            </a:r>
            <a:r>
              <a:rPr lang="en-US" dirty="0"/>
              <a:t> began von da an die </a:t>
            </a:r>
            <a:r>
              <a:rPr lang="en-US" dirty="0" err="1"/>
              <a:t>Entwicklung</a:t>
            </a:r>
            <a:r>
              <a:rPr lang="en-US" dirty="0"/>
              <a:t> des GUI und das Testing der </a:t>
            </a:r>
            <a:r>
              <a:rPr lang="en-US" dirty="0" err="1"/>
              <a:t>jeweils</a:t>
            </a:r>
            <a:r>
              <a:rPr lang="en-US" dirty="0"/>
              <a:t> </a:t>
            </a:r>
            <a:r>
              <a:rPr lang="en-US" dirty="0" err="1"/>
              <a:t>geschriebenen</a:t>
            </a:r>
            <a:r>
              <a:rPr lang="en-US" dirty="0"/>
              <a:t> Module.</a:t>
            </a:r>
          </a:p>
          <a:p>
            <a:endParaRPr lang="en-US" dirty="0"/>
          </a:p>
          <a:p>
            <a:r>
              <a:rPr lang="en-US" dirty="0" err="1"/>
              <a:t>Abfüllen</a:t>
            </a:r>
            <a:r>
              <a:rPr lang="en-US" dirty="0"/>
              <a:t> der </a:t>
            </a:r>
            <a:r>
              <a:rPr lang="en-US" dirty="0" err="1"/>
              <a:t>Datenbank</a:t>
            </a:r>
            <a:r>
              <a:rPr lang="en-US" dirty="0"/>
              <a:t> </a:t>
            </a:r>
            <a:r>
              <a:rPr lang="en-US" dirty="0" err="1"/>
              <a:t>mit</a:t>
            </a:r>
            <a:r>
              <a:rPr lang="en-US" dirty="0"/>
              <a:t> SOLL und IST </a:t>
            </a:r>
            <a:r>
              <a:rPr lang="en-US" dirty="0" err="1"/>
              <a:t>Daten</a:t>
            </a:r>
            <a:r>
              <a:rPr lang="en-US" dirty="0"/>
              <a:t>.</a:t>
            </a:r>
          </a:p>
          <a:p>
            <a:endParaRPr lang="en-US" dirty="0"/>
          </a:p>
          <a:p>
            <a:r>
              <a:rPr lang="en-US" dirty="0" err="1"/>
              <a:t>Abhängigkeit</a:t>
            </a:r>
            <a:r>
              <a:rPr lang="en-US" dirty="0"/>
              <a:t> </a:t>
            </a:r>
            <a:r>
              <a:rPr lang="en-US" dirty="0" err="1"/>
              <a:t>davon</a:t>
            </a:r>
            <a:r>
              <a:rPr lang="en-US" dirty="0"/>
              <a:t>: SOLL/IST </a:t>
            </a:r>
            <a:r>
              <a:rPr lang="en-US" dirty="0" err="1"/>
              <a:t>Vergleich</a:t>
            </a:r>
            <a:r>
              <a:rPr lang="en-US" dirty="0"/>
              <a:t>. </a:t>
            </a:r>
            <a:r>
              <a:rPr lang="en-US" dirty="0" err="1"/>
              <a:t>Hier</a:t>
            </a:r>
            <a:r>
              <a:rPr lang="en-US" dirty="0"/>
              <a:t> </a:t>
            </a:r>
            <a:r>
              <a:rPr lang="en-US" dirty="0" err="1"/>
              <a:t>erstes</a:t>
            </a:r>
            <a:r>
              <a:rPr lang="en-US" dirty="0"/>
              <a:t> Mal </a:t>
            </a:r>
            <a:r>
              <a:rPr lang="en-US" dirty="0" err="1"/>
              <a:t>verzögerung</a:t>
            </a:r>
            <a:r>
              <a:rPr lang="en-US" dirty="0"/>
              <a:t>, da das </a:t>
            </a:r>
            <a:r>
              <a:rPr lang="en-US" dirty="0" err="1"/>
              <a:t>Abfüllen</a:t>
            </a:r>
            <a:r>
              <a:rPr lang="en-US" dirty="0"/>
              <a:t> </a:t>
            </a:r>
            <a:r>
              <a:rPr lang="en-US" dirty="0" err="1"/>
              <a:t>noch</a:t>
            </a:r>
            <a:r>
              <a:rPr lang="en-US" dirty="0"/>
              <a:t> </a:t>
            </a:r>
            <a:r>
              <a:rPr lang="en-US" dirty="0" err="1"/>
              <a:t>nicht</a:t>
            </a:r>
            <a:r>
              <a:rPr lang="en-US" dirty="0"/>
              <a:t> </a:t>
            </a:r>
            <a:r>
              <a:rPr lang="en-US" dirty="0" err="1"/>
              <a:t>bereit</a:t>
            </a:r>
            <a:r>
              <a:rPr lang="en-US" dirty="0"/>
              <a:t> stand.</a:t>
            </a:r>
          </a:p>
          <a:p>
            <a:endParaRPr lang="en-US" dirty="0"/>
          </a:p>
          <a:p>
            <a:r>
              <a:rPr lang="en-US" dirty="0" err="1"/>
              <a:t>Durch</a:t>
            </a:r>
            <a:r>
              <a:rPr lang="en-US" dirty="0"/>
              <a:t> </a:t>
            </a:r>
            <a:r>
              <a:rPr lang="en-US" dirty="0" err="1"/>
              <a:t>diese</a:t>
            </a:r>
            <a:r>
              <a:rPr lang="en-US" dirty="0"/>
              <a:t> </a:t>
            </a:r>
            <a:r>
              <a:rPr lang="en-US" dirty="0" err="1"/>
              <a:t>Verzögerung</a:t>
            </a:r>
            <a:r>
              <a:rPr lang="en-US" dirty="0"/>
              <a:t> </a:t>
            </a:r>
            <a:r>
              <a:rPr lang="en-US" dirty="0" err="1"/>
              <a:t>wurde</a:t>
            </a:r>
            <a:r>
              <a:rPr lang="en-US" dirty="0"/>
              <a:t> </a:t>
            </a:r>
            <a:r>
              <a:rPr lang="en-US" dirty="0" err="1"/>
              <a:t>auch</a:t>
            </a:r>
            <a:r>
              <a:rPr lang="en-US" dirty="0"/>
              <a:t> das Reporting </a:t>
            </a:r>
            <a:r>
              <a:rPr lang="en-US" dirty="0" err="1"/>
              <a:t>nach</a:t>
            </a:r>
            <a:r>
              <a:rPr lang="en-US" dirty="0"/>
              <a:t> </a:t>
            </a:r>
            <a:r>
              <a:rPr lang="en-US" dirty="0" err="1"/>
              <a:t>hinten</a:t>
            </a:r>
            <a:r>
              <a:rPr lang="en-US" dirty="0"/>
              <a:t> </a:t>
            </a:r>
            <a:r>
              <a:rPr lang="en-US" dirty="0" err="1"/>
              <a:t>verschoben</a:t>
            </a:r>
            <a:r>
              <a:rPr lang="en-US" dirty="0"/>
              <a:t>. </a:t>
            </a:r>
            <a:r>
              <a:rPr lang="en-US" dirty="0" err="1"/>
              <a:t>Allerdings</a:t>
            </a:r>
            <a:r>
              <a:rPr lang="en-US" dirty="0"/>
              <a:t> </a:t>
            </a:r>
            <a:r>
              <a:rPr lang="en-US" dirty="0" err="1"/>
              <a:t>genug</a:t>
            </a:r>
            <a:r>
              <a:rPr lang="en-US" dirty="0"/>
              <a:t> </a:t>
            </a:r>
            <a:r>
              <a:rPr lang="en-US" dirty="0" err="1"/>
              <a:t>Reserven</a:t>
            </a:r>
            <a:r>
              <a:rPr lang="en-US" dirty="0"/>
              <a:t> </a:t>
            </a:r>
            <a:r>
              <a:rPr lang="en-US" dirty="0" err="1"/>
              <a:t>eingeplant</a:t>
            </a:r>
            <a:r>
              <a:rPr lang="en-US" dirty="0"/>
              <a:t> </a:t>
            </a:r>
            <a:r>
              <a:rPr lang="en-US" dirty="0" err="1"/>
              <a:t>für</a:t>
            </a:r>
            <a:r>
              <a:rPr lang="en-US" dirty="0"/>
              <a:t> </a:t>
            </a:r>
            <a:r>
              <a:rPr lang="en-US" dirty="0" err="1"/>
              <a:t>Zusammenführen</a:t>
            </a:r>
            <a:r>
              <a:rPr lang="en-US" dirty="0"/>
              <a:t> und </a:t>
            </a:r>
            <a:r>
              <a:rPr lang="en-US" dirty="0" err="1"/>
              <a:t>Testen</a:t>
            </a:r>
            <a:r>
              <a:rPr lang="en-US" dirty="0"/>
              <a:t>.</a:t>
            </a:r>
          </a:p>
          <a:p>
            <a:endParaRPr lang="en-US" dirty="0"/>
          </a:p>
          <a:p>
            <a:r>
              <a:rPr lang="en-US" dirty="0" err="1"/>
              <a:t>Abschluss</a:t>
            </a:r>
            <a:r>
              <a:rPr lang="en-US" dirty="0"/>
              <a:t> </a:t>
            </a:r>
            <a:r>
              <a:rPr lang="en-US" dirty="0" err="1"/>
              <a:t>mit</a:t>
            </a:r>
            <a:r>
              <a:rPr lang="en-US" dirty="0"/>
              <a:t> </a:t>
            </a:r>
            <a:r>
              <a:rPr lang="en-US" dirty="0" err="1"/>
              <a:t>dme</a:t>
            </a:r>
            <a:r>
              <a:rPr lang="en-US" dirty="0"/>
              <a:t> </a:t>
            </a:r>
            <a:r>
              <a:rPr lang="en-US" dirty="0" err="1"/>
              <a:t>Verbinden</a:t>
            </a:r>
            <a:r>
              <a:rPr lang="en-US" dirty="0"/>
              <a:t> </a:t>
            </a:r>
            <a:r>
              <a:rPr lang="en-US" dirty="0" err="1"/>
              <a:t>aller</a:t>
            </a:r>
            <a:r>
              <a:rPr lang="en-US" dirty="0"/>
              <a:t> Module </a:t>
            </a:r>
            <a:r>
              <a:rPr lang="en-US" dirty="0" err="1"/>
              <a:t>im</a:t>
            </a:r>
            <a:r>
              <a:rPr lang="en-US" dirty="0"/>
              <a:t> </a:t>
            </a:r>
            <a:r>
              <a:rPr lang="en-US" dirty="0" err="1"/>
              <a:t>WebGUI</a:t>
            </a:r>
            <a:r>
              <a:rPr lang="en-US" dirty="0"/>
              <a:t>.</a:t>
            </a:r>
          </a:p>
          <a:p>
            <a:endParaRPr lang="en-US" dirty="0"/>
          </a:p>
          <a:p>
            <a:r>
              <a:rPr lang="en-US" dirty="0" err="1"/>
              <a:t>Rechtzeitige</a:t>
            </a:r>
            <a:r>
              <a:rPr lang="en-US" dirty="0"/>
              <a:t> </a:t>
            </a:r>
            <a:r>
              <a:rPr lang="en-US" dirty="0" err="1"/>
              <a:t>Abgabe</a:t>
            </a:r>
            <a:r>
              <a:rPr lang="en-US" dirty="0"/>
              <a:t>.</a:t>
            </a:r>
          </a:p>
        </p:txBody>
      </p:sp>
      <p:sp>
        <p:nvSpPr>
          <p:cNvPr id="4" name="Foliennummernplatzhalter 3"/>
          <p:cNvSpPr>
            <a:spLocks noGrp="1"/>
          </p:cNvSpPr>
          <p:nvPr>
            <p:ph type="sldNum" sz="quarter" idx="10"/>
          </p:nvPr>
        </p:nvSpPr>
        <p:spPr/>
        <p:txBody>
          <a:bodyPr/>
          <a:lstStyle/>
          <a:p>
            <a:fld id="{62000F34-3244-4B93-B18E-06460568E1A4}" type="slidenum">
              <a:rPr lang="en-US" smtClean="0"/>
              <a:t>9</a:t>
            </a:fld>
            <a:endParaRPr lang="en-US"/>
          </a:p>
        </p:txBody>
      </p:sp>
    </p:spTree>
    <p:extLst>
      <p:ext uri="{BB962C8B-B14F-4D97-AF65-F5344CB8AC3E}">
        <p14:creationId xmlns:p14="http://schemas.microsoft.com/office/powerpoint/2010/main" val="2625681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Priorisierung</a:t>
            </a:r>
            <a:r>
              <a:rPr lang="en-US" dirty="0"/>
              <a:t> </a:t>
            </a:r>
            <a:r>
              <a:rPr lang="en-US" dirty="0" err="1"/>
              <a:t>im</a:t>
            </a:r>
            <a:r>
              <a:rPr lang="en-US" dirty="0"/>
              <a:t> </a:t>
            </a:r>
            <a:r>
              <a:rPr lang="en-US" dirty="0" err="1"/>
              <a:t>Projektverlauf</a:t>
            </a:r>
            <a:r>
              <a:rPr lang="en-US" dirty="0"/>
              <a:t> </a:t>
            </a:r>
            <a:r>
              <a:rPr lang="en-US" dirty="0" err="1"/>
              <a:t>angepasst</a:t>
            </a:r>
            <a:endParaRPr lang="en-US" dirty="0"/>
          </a:p>
          <a:p>
            <a:r>
              <a:rPr lang="en-US" dirty="0"/>
              <a:t>  - </a:t>
            </a:r>
            <a:r>
              <a:rPr lang="en-US" dirty="0" err="1"/>
              <a:t>Alarmierung</a:t>
            </a:r>
            <a:endParaRPr lang="en-US" dirty="0"/>
          </a:p>
          <a:p>
            <a:r>
              <a:rPr lang="en-US" dirty="0"/>
              <a:t> + csv import / export</a:t>
            </a:r>
          </a:p>
          <a:p>
            <a:r>
              <a:rPr lang="en-US" dirty="0"/>
              <a:t> / RBAC -&gt; </a:t>
            </a:r>
            <a:r>
              <a:rPr lang="en-US" dirty="0" err="1"/>
              <a:t>rollen</a:t>
            </a:r>
            <a:r>
              <a:rPr lang="en-US" dirty="0"/>
              <a:t> auf Dashboard, </a:t>
            </a:r>
            <a:r>
              <a:rPr lang="en-US" dirty="0" err="1"/>
              <a:t>für</a:t>
            </a:r>
            <a:r>
              <a:rPr lang="en-US" dirty="0"/>
              <a:t> </a:t>
            </a:r>
            <a:r>
              <a:rPr lang="en-US" dirty="0" err="1"/>
              <a:t>Zukunft</a:t>
            </a:r>
            <a:r>
              <a:rPr lang="en-US" dirty="0"/>
              <a:t> in AD </a:t>
            </a:r>
            <a:r>
              <a:rPr lang="en-US" dirty="0" err="1"/>
              <a:t>integrieren</a:t>
            </a:r>
            <a:endParaRPr lang="en-US" dirty="0"/>
          </a:p>
        </p:txBody>
      </p:sp>
      <p:sp>
        <p:nvSpPr>
          <p:cNvPr id="4" name="Slide Number Placeholder 3"/>
          <p:cNvSpPr>
            <a:spLocks noGrp="1"/>
          </p:cNvSpPr>
          <p:nvPr>
            <p:ph type="sldNum" sz="quarter" idx="5"/>
          </p:nvPr>
        </p:nvSpPr>
        <p:spPr/>
        <p:txBody>
          <a:bodyPr/>
          <a:lstStyle/>
          <a:p>
            <a:fld id="{62000F34-3244-4B93-B18E-06460568E1A4}" type="slidenum">
              <a:rPr lang="en-US" smtClean="0"/>
              <a:t>10</a:t>
            </a:fld>
            <a:endParaRPr lang="en-US"/>
          </a:p>
        </p:txBody>
      </p:sp>
    </p:spTree>
    <p:extLst>
      <p:ext uri="{BB962C8B-B14F-4D97-AF65-F5344CB8AC3E}">
        <p14:creationId xmlns:p14="http://schemas.microsoft.com/office/powerpoint/2010/main" val="233325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2199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95329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64899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88329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49584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170844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22618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155735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337762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421296"/>
          </a:xfrm>
        </p:spPr>
        <p:txBody>
          <a:bodyPr/>
          <a:lstStyle/>
          <a:p>
            <a:r>
              <a:rPr lang="en-US"/>
              <a:t>Click to edit Master title style</a:t>
            </a:r>
            <a:endParaRPr lang="en-US" dirty="0"/>
          </a:p>
        </p:txBody>
      </p:sp>
      <p:sp>
        <p:nvSpPr>
          <p:cNvPr id="3" name="Content Placeholder 2"/>
          <p:cNvSpPr>
            <a:spLocks noGrp="1"/>
          </p:cNvSpPr>
          <p:nvPr>
            <p:ph idx="1"/>
          </p:nvPr>
        </p:nvSpPr>
        <p:spPr>
          <a:xfrm>
            <a:off x="2572279" y="2186609"/>
            <a:ext cx="8930744" cy="360459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02976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4C33A4-A815-4D77-A25C-6785FE9D17B4}"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8190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4C33A4-A815-4D77-A25C-6785FE9D17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68483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4C33A4-A815-4D77-A25C-6785FE9D17B4}"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67256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4C33A4-A815-4D77-A25C-6785FE9D17B4}"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75286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C33A4-A815-4D77-A25C-6785FE9D17B4}"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318906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421534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4C33A4-A815-4D77-A25C-6785FE9D17B4}"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962C0-13F4-4ED8-A762-7A55B135C940}" type="slidenum">
              <a:rPr lang="en-US" smtClean="0"/>
              <a:t>‹#›</a:t>
            </a:fld>
            <a:endParaRPr lang="en-US"/>
          </a:p>
        </p:txBody>
      </p:sp>
    </p:spTree>
    <p:extLst>
      <p:ext uri="{BB962C8B-B14F-4D97-AF65-F5344CB8AC3E}">
        <p14:creationId xmlns:p14="http://schemas.microsoft.com/office/powerpoint/2010/main" val="25926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4C33A4-A815-4D77-A25C-6785FE9D17B4}" type="datetimeFigureOut">
              <a:rPr lang="en-US" smtClean="0"/>
              <a:t>1/18/2019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F962C0-13F4-4ED8-A762-7A55B135C940}" type="slidenum">
              <a:rPr lang="en-US" smtClean="0"/>
              <a:t>‹#›</a:t>
            </a:fld>
            <a:endParaRPr lang="en-US"/>
          </a:p>
        </p:txBody>
      </p:sp>
    </p:spTree>
    <p:extLst>
      <p:ext uri="{BB962C8B-B14F-4D97-AF65-F5344CB8AC3E}">
        <p14:creationId xmlns:p14="http://schemas.microsoft.com/office/powerpoint/2010/main" val="384252407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038247-8F2D-4619-ACD5-DE2BAE71B9EA}"/>
              </a:ext>
            </a:extLst>
          </p:cNvPr>
          <p:cNvSpPr>
            <a:spLocks noGrp="1"/>
          </p:cNvSpPr>
          <p:nvPr>
            <p:ph type="ctrTitle"/>
          </p:nvPr>
        </p:nvSpPr>
        <p:spPr>
          <a:xfrm>
            <a:off x="2140242" y="1655261"/>
            <a:ext cx="5429195" cy="1297115"/>
          </a:xfrm>
        </p:spPr>
        <p:txBody>
          <a:bodyPr anchor="t">
            <a:normAutofit fontScale="90000"/>
          </a:bodyPr>
          <a:lstStyle/>
          <a:p>
            <a:pPr algn="l"/>
            <a:r>
              <a:rPr lang="en-US" sz="4400" dirty="0" err="1">
                <a:solidFill>
                  <a:srgbClr val="000000"/>
                </a:solidFill>
              </a:rPr>
              <a:t>Webbasiertes</a:t>
            </a:r>
            <a:r>
              <a:rPr lang="en-US" sz="4400" dirty="0">
                <a:solidFill>
                  <a:srgbClr val="000000"/>
                </a:solidFill>
              </a:rPr>
              <a:t> Reporting </a:t>
            </a:r>
            <a:r>
              <a:rPr lang="en-US" sz="4400" dirty="0" err="1">
                <a:solidFill>
                  <a:srgbClr val="000000"/>
                </a:solidFill>
              </a:rPr>
              <a:t>für</a:t>
            </a:r>
            <a:r>
              <a:rPr lang="en-US" sz="4400" dirty="0">
                <a:solidFill>
                  <a:srgbClr val="000000"/>
                </a:solidFill>
              </a:rPr>
              <a:t> Active Directory</a:t>
            </a:r>
          </a:p>
        </p:txBody>
      </p:sp>
      <p:sp>
        <p:nvSpPr>
          <p:cNvPr id="3" name="Untertitel 2">
            <a:extLst>
              <a:ext uri="{FF2B5EF4-FFF2-40B4-BE49-F238E27FC236}">
                <a16:creationId xmlns:a16="http://schemas.microsoft.com/office/drawing/2014/main" id="{DC40346C-C446-4843-B7E9-93B52D550EB9}"/>
              </a:ext>
            </a:extLst>
          </p:cNvPr>
          <p:cNvSpPr>
            <a:spLocks noGrp="1"/>
          </p:cNvSpPr>
          <p:nvPr>
            <p:ph type="subTitle" idx="1"/>
          </p:nvPr>
        </p:nvSpPr>
        <p:spPr>
          <a:xfrm>
            <a:off x="2212811" y="2904135"/>
            <a:ext cx="5595873" cy="362205"/>
          </a:xfrm>
        </p:spPr>
        <p:txBody>
          <a:bodyPr anchor="b">
            <a:normAutofit lnSpcReduction="10000"/>
          </a:bodyPr>
          <a:lstStyle/>
          <a:p>
            <a:pPr algn="l"/>
            <a:r>
              <a:rPr lang="en-US" sz="1800" dirty="0">
                <a:solidFill>
                  <a:srgbClr val="000000"/>
                </a:solidFill>
              </a:rPr>
              <a:t>Beat </a:t>
            </a:r>
            <a:r>
              <a:rPr lang="en-US" sz="1800" dirty="0" err="1">
                <a:solidFill>
                  <a:srgbClr val="000000"/>
                </a:solidFill>
              </a:rPr>
              <a:t>Schärz</a:t>
            </a:r>
            <a:r>
              <a:rPr lang="en-US" sz="1800" dirty="0">
                <a:solidFill>
                  <a:srgbClr val="000000"/>
                </a:solidFill>
              </a:rPr>
              <a:t>, Nicola Michaelis, Philipp </a:t>
            </a:r>
            <a:r>
              <a:rPr lang="en-US" sz="1800" dirty="0" err="1">
                <a:solidFill>
                  <a:srgbClr val="000000"/>
                </a:solidFill>
              </a:rPr>
              <a:t>Köfer</a:t>
            </a:r>
            <a:r>
              <a:rPr lang="en-US" sz="1800" dirty="0">
                <a:solidFill>
                  <a:srgbClr val="000000"/>
                </a:solidFill>
              </a:rPr>
              <a:t>, Dario Furigo</a:t>
            </a:r>
          </a:p>
        </p:txBody>
      </p:sp>
      <p:pic>
        <p:nvPicPr>
          <p:cNvPr id="4" name="Picture 3" descr="identity management active directory">
            <a:extLst>
              <a:ext uri="{FF2B5EF4-FFF2-40B4-BE49-F238E27FC236}">
                <a16:creationId xmlns:a16="http://schemas.microsoft.com/office/drawing/2014/main" id="{ED4F402F-D47A-41EA-BE8C-5FE3B55BEC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81253" y="1576107"/>
            <a:ext cx="4141760" cy="3705785"/>
          </a:xfrm>
          <a:prstGeom prst="rect">
            <a:avLst/>
          </a:prstGeom>
          <a:noFill/>
        </p:spPr>
      </p:pic>
    </p:spTree>
    <p:extLst>
      <p:ext uri="{BB962C8B-B14F-4D97-AF65-F5344CB8AC3E}">
        <p14:creationId xmlns:p14="http://schemas.microsoft.com/office/powerpoint/2010/main" val="381448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95028-5BA4-45DA-BD8F-73D5BB75771F}"/>
              </a:ext>
            </a:extLst>
          </p:cNvPr>
          <p:cNvSpPr>
            <a:spLocks noGrp="1"/>
          </p:cNvSpPr>
          <p:nvPr>
            <p:ph type="title"/>
          </p:nvPr>
        </p:nvSpPr>
        <p:spPr>
          <a:xfrm>
            <a:off x="1484311" y="685801"/>
            <a:ext cx="10018713" cy="1421296"/>
          </a:xfrm>
        </p:spPr>
        <p:txBody>
          <a:bodyPr/>
          <a:lstStyle/>
          <a:p>
            <a:r>
              <a:rPr lang="de-CH"/>
              <a:t>Architektur</a:t>
            </a:r>
            <a:endParaRPr lang="de-CH" dirty="0"/>
          </a:p>
        </p:txBody>
      </p:sp>
      <p:pic>
        <p:nvPicPr>
          <p:cNvPr id="3" name="Content Placeholder 2">
            <a:extLst>
              <a:ext uri="{FF2B5EF4-FFF2-40B4-BE49-F238E27FC236}">
                <a16:creationId xmlns:a16="http://schemas.microsoft.com/office/drawing/2014/main" id="{7B231877-5BE7-4784-8555-7164A4F5BBB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6361" b="9586"/>
          <a:stretch/>
        </p:blipFill>
        <p:spPr>
          <a:xfrm>
            <a:off x="2737596" y="1722664"/>
            <a:ext cx="8849485" cy="4914900"/>
          </a:xfrm>
        </p:spPr>
      </p:pic>
    </p:spTree>
    <p:extLst>
      <p:ext uri="{BB962C8B-B14F-4D97-AF65-F5344CB8AC3E}">
        <p14:creationId xmlns:p14="http://schemas.microsoft.com/office/powerpoint/2010/main" val="282418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18" name="Group 1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Freeform: Shape 25">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FC5637EC-CD9F-4DA2-BBF5-01175C2E1C32}"/>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476200" y="547007"/>
            <a:ext cx="6343208" cy="5930899"/>
          </a:xfrm>
          <a:prstGeom prst="rect">
            <a:avLst/>
          </a:prstGeom>
          <a:noFill/>
        </p:spPr>
      </p:pic>
    </p:spTree>
    <p:extLst>
      <p:ext uri="{BB962C8B-B14F-4D97-AF65-F5344CB8AC3E}">
        <p14:creationId xmlns:p14="http://schemas.microsoft.com/office/powerpoint/2010/main" val="28787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594A-B385-420A-B989-56871FC254BB}"/>
              </a:ext>
            </a:extLst>
          </p:cNvPr>
          <p:cNvSpPr>
            <a:spLocks noGrp="1"/>
          </p:cNvSpPr>
          <p:nvPr>
            <p:ph type="title"/>
          </p:nvPr>
        </p:nvSpPr>
        <p:spPr/>
        <p:txBody>
          <a:bodyPr/>
          <a:lstStyle/>
          <a:p>
            <a:r>
              <a:rPr lang="en-US" dirty="0" err="1"/>
              <a:t>Technologie</a:t>
            </a:r>
            <a:endParaRPr lang="en-US" dirty="0"/>
          </a:p>
        </p:txBody>
      </p:sp>
      <p:sp>
        <p:nvSpPr>
          <p:cNvPr id="3" name="Content Placeholder 2">
            <a:extLst>
              <a:ext uri="{FF2B5EF4-FFF2-40B4-BE49-F238E27FC236}">
                <a16:creationId xmlns:a16="http://schemas.microsoft.com/office/drawing/2014/main" id="{C47DAE94-D68B-49DC-A3B2-6CE913FFBE77}"/>
              </a:ext>
            </a:extLst>
          </p:cNvPr>
          <p:cNvSpPr>
            <a:spLocks noGrp="1"/>
          </p:cNvSpPr>
          <p:nvPr>
            <p:ph idx="1"/>
          </p:nvPr>
        </p:nvSpPr>
        <p:spPr/>
        <p:txBody>
          <a:bodyPr/>
          <a:lstStyle/>
          <a:p>
            <a:r>
              <a:rPr lang="en-US" dirty="0"/>
              <a:t>PowerShell</a:t>
            </a:r>
          </a:p>
          <a:p>
            <a:pPr lvl="1"/>
            <a:r>
              <a:rPr lang="en-US" dirty="0"/>
              <a:t>System nah, AD integration</a:t>
            </a:r>
          </a:p>
          <a:p>
            <a:r>
              <a:rPr lang="en-US" dirty="0"/>
              <a:t>PS Universal Dashboard</a:t>
            </a:r>
          </a:p>
          <a:p>
            <a:pPr lvl="1"/>
            <a:r>
              <a:rPr lang="en-US" dirty="0"/>
              <a:t>Neu, </a:t>
            </a:r>
            <a:r>
              <a:rPr lang="de-CH" dirty="0"/>
              <a:t>Weiterentwicklung , Bugs</a:t>
            </a:r>
          </a:p>
          <a:p>
            <a:r>
              <a:rPr lang="de-CH" dirty="0"/>
              <a:t>MariaDB</a:t>
            </a:r>
          </a:p>
        </p:txBody>
      </p:sp>
    </p:spTree>
    <p:extLst>
      <p:ext uri="{BB962C8B-B14F-4D97-AF65-F5344CB8AC3E}">
        <p14:creationId xmlns:p14="http://schemas.microsoft.com/office/powerpoint/2010/main" val="269213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C4905-EEA9-4821-B330-E4222F76E30E}"/>
              </a:ext>
            </a:extLst>
          </p:cNvPr>
          <p:cNvSpPr>
            <a:spLocks noGrp="1"/>
          </p:cNvSpPr>
          <p:nvPr>
            <p:ph type="title"/>
          </p:nvPr>
        </p:nvSpPr>
        <p:spPr>
          <a:xfrm>
            <a:off x="586241" y="2841173"/>
            <a:ext cx="4140882" cy="1306285"/>
          </a:xfrm>
        </p:spPr>
        <p:txBody>
          <a:bodyPr/>
          <a:lstStyle/>
          <a:p>
            <a:r>
              <a:rPr lang="en-US" dirty="0"/>
              <a:t>UI Mockups</a:t>
            </a:r>
          </a:p>
        </p:txBody>
      </p:sp>
      <p:pic>
        <p:nvPicPr>
          <p:cNvPr id="4" name="Grafik 1">
            <a:extLst>
              <a:ext uri="{FF2B5EF4-FFF2-40B4-BE49-F238E27FC236}">
                <a16:creationId xmlns:a16="http://schemas.microsoft.com/office/drawing/2014/main" id="{76925F9F-BB7D-4E30-BCD9-9133F1F0701A}"/>
              </a:ext>
            </a:extLst>
          </p:cNvPr>
          <p:cNvPicPr/>
          <p:nvPr/>
        </p:nvPicPr>
        <p:blipFill>
          <a:blip r:embed="rId3"/>
          <a:stretch>
            <a:fillRect/>
          </a:stretch>
        </p:blipFill>
        <p:spPr>
          <a:xfrm>
            <a:off x="4642757" y="183727"/>
            <a:ext cx="6663146" cy="6490545"/>
          </a:xfrm>
          <a:prstGeom prst="rect">
            <a:avLst/>
          </a:prstGeom>
        </p:spPr>
      </p:pic>
      <p:pic>
        <p:nvPicPr>
          <p:cNvPr id="16" name="Grafik 2">
            <a:extLst>
              <a:ext uri="{FF2B5EF4-FFF2-40B4-BE49-F238E27FC236}">
                <a16:creationId xmlns:a16="http://schemas.microsoft.com/office/drawing/2014/main" id="{4F65AF94-46C2-4D78-B41F-B8D3B8FDE064}"/>
              </a:ext>
            </a:extLst>
          </p:cNvPr>
          <p:cNvPicPr/>
          <p:nvPr/>
        </p:nvPicPr>
        <p:blipFill>
          <a:blip r:embed="rId4"/>
          <a:stretch>
            <a:fillRect/>
          </a:stretch>
        </p:blipFill>
        <p:spPr>
          <a:xfrm>
            <a:off x="4642757" y="854284"/>
            <a:ext cx="6663146" cy="5139387"/>
          </a:xfrm>
          <a:prstGeom prst="rect">
            <a:avLst/>
          </a:prstGeom>
        </p:spPr>
      </p:pic>
      <p:pic>
        <p:nvPicPr>
          <p:cNvPr id="18" name="Grafik 3">
            <a:extLst>
              <a:ext uri="{FF2B5EF4-FFF2-40B4-BE49-F238E27FC236}">
                <a16:creationId xmlns:a16="http://schemas.microsoft.com/office/drawing/2014/main" id="{858B7D8F-81B8-428C-B97C-570C655D4E5C}"/>
              </a:ext>
            </a:extLst>
          </p:cNvPr>
          <p:cNvPicPr/>
          <p:nvPr/>
        </p:nvPicPr>
        <p:blipFill>
          <a:blip r:embed="rId5"/>
          <a:stretch>
            <a:fillRect/>
          </a:stretch>
        </p:blipFill>
        <p:spPr>
          <a:xfrm>
            <a:off x="4642757" y="854284"/>
            <a:ext cx="6614345" cy="5139387"/>
          </a:xfrm>
          <a:prstGeom prst="rect">
            <a:avLst/>
          </a:prstGeom>
        </p:spPr>
      </p:pic>
      <p:pic>
        <p:nvPicPr>
          <p:cNvPr id="21" name="Grafik 4">
            <a:extLst>
              <a:ext uri="{FF2B5EF4-FFF2-40B4-BE49-F238E27FC236}">
                <a16:creationId xmlns:a16="http://schemas.microsoft.com/office/drawing/2014/main" id="{56DB733C-4926-4FE0-9EBD-D6E7CEB8D3BB}"/>
              </a:ext>
            </a:extLst>
          </p:cNvPr>
          <p:cNvPicPr/>
          <p:nvPr/>
        </p:nvPicPr>
        <p:blipFill>
          <a:blip r:embed="rId6"/>
          <a:stretch>
            <a:fillRect/>
          </a:stretch>
        </p:blipFill>
        <p:spPr>
          <a:xfrm>
            <a:off x="4642757" y="854284"/>
            <a:ext cx="6652662" cy="4992430"/>
          </a:xfrm>
          <a:prstGeom prst="rect">
            <a:avLst/>
          </a:prstGeom>
        </p:spPr>
      </p:pic>
    </p:spTree>
    <p:extLst>
      <p:ext uri="{BB962C8B-B14F-4D97-AF65-F5344CB8AC3E}">
        <p14:creationId xmlns:p14="http://schemas.microsoft.com/office/powerpoint/2010/main" val="42615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E56B-39C2-4040-B020-53B58A56A8F2}"/>
              </a:ext>
            </a:extLst>
          </p:cNvPr>
          <p:cNvSpPr>
            <a:spLocks noGrp="1"/>
          </p:cNvSpPr>
          <p:nvPr>
            <p:ph type="title"/>
          </p:nvPr>
        </p:nvSpPr>
        <p:spPr/>
        <p:txBody>
          <a:bodyPr/>
          <a:lstStyle/>
          <a:p>
            <a:r>
              <a:rPr lang="de-CH" dirty="0"/>
              <a:t>Demo</a:t>
            </a:r>
          </a:p>
        </p:txBody>
      </p:sp>
      <p:sp>
        <p:nvSpPr>
          <p:cNvPr id="3" name="Content Placeholder 2">
            <a:extLst>
              <a:ext uri="{FF2B5EF4-FFF2-40B4-BE49-F238E27FC236}">
                <a16:creationId xmlns:a16="http://schemas.microsoft.com/office/drawing/2014/main" id="{5D604E6F-F324-488C-B702-2C2E362041A3}"/>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18694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7329-D452-4351-836A-E1C57412F22D}"/>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F454B01E-89BA-47FE-B7A5-EAFEC3416242}"/>
              </a:ext>
            </a:extLst>
          </p:cNvPr>
          <p:cNvSpPr>
            <a:spLocks noGrp="1"/>
          </p:cNvSpPr>
          <p:nvPr>
            <p:ph idx="1"/>
          </p:nvPr>
        </p:nvSpPr>
        <p:spPr/>
        <p:txBody>
          <a:bodyPr>
            <a:normAutofit lnSpcReduction="10000"/>
          </a:bodyPr>
          <a:lstStyle/>
          <a:p>
            <a:r>
              <a:rPr lang="de-CH" sz="3000" dirty="0"/>
              <a:t>Aufgabenstellung</a:t>
            </a:r>
          </a:p>
          <a:p>
            <a:r>
              <a:rPr lang="de-CH" sz="3000" dirty="0"/>
              <a:t>Ziele und Anforderungen</a:t>
            </a:r>
          </a:p>
          <a:p>
            <a:r>
              <a:rPr lang="de-CH" sz="3000" dirty="0"/>
              <a:t>Vorgehen und Planung</a:t>
            </a:r>
          </a:p>
          <a:p>
            <a:r>
              <a:rPr lang="de-CH" sz="3000" dirty="0"/>
              <a:t>Lösungskonzept und Herausforderungen</a:t>
            </a:r>
          </a:p>
          <a:p>
            <a:r>
              <a:rPr lang="de-CH" sz="3000" dirty="0"/>
              <a:t>Mockups</a:t>
            </a:r>
          </a:p>
          <a:p>
            <a:r>
              <a:rPr lang="de-CH" sz="3000" dirty="0"/>
              <a:t>Demo</a:t>
            </a:r>
          </a:p>
        </p:txBody>
      </p:sp>
    </p:spTree>
    <p:extLst>
      <p:ext uri="{BB962C8B-B14F-4D97-AF65-F5344CB8AC3E}">
        <p14:creationId xmlns:p14="http://schemas.microsoft.com/office/powerpoint/2010/main" val="371731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ACD4-8E5C-4559-95EB-4027441A60EA}"/>
              </a:ext>
            </a:extLst>
          </p:cNvPr>
          <p:cNvSpPr>
            <a:spLocks noGrp="1"/>
          </p:cNvSpPr>
          <p:nvPr>
            <p:ph type="title"/>
          </p:nvPr>
        </p:nvSpPr>
        <p:spPr/>
        <p:txBody>
          <a:bodyPr/>
          <a:lstStyle/>
          <a:p>
            <a:r>
              <a:rPr lang="de-CH" dirty="0"/>
              <a:t>Aufgabenstellung</a:t>
            </a:r>
          </a:p>
        </p:txBody>
      </p:sp>
      <p:sp>
        <p:nvSpPr>
          <p:cNvPr id="6" name="Content Placeholder 5">
            <a:extLst>
              <a:ext uri="{FF2B5EF4-FFF2-40B4-BE49-F238E27FC236}">
                <a16:creationId xmlns:a16="http://schemas.microsoft.com/office/drawing/2014/main" id="{1DE4B9AA-C389-4C10-8A35-97261C99FF04}"/>
              </a:ext>
            </a:extLst>
          </p:cNvPr>
          <p:cNvSpPr>
            <a:spLocks noGrp="1"/>
          </p:cNvSpPr>
          <p:nvPr>
            <p:ph idx="1"/>
          </p:nvPr>
        </p:nvSpPr>
        <p:spPr/>
        <p:txBody>
          <a:bodyPr/>
          <a:lstStyle/>
          <a:p>
            <a:pPr marL="0" indent="0">
              <a:buNone/>
            </a:pPr>
            <a:r>
              <a:rPr lang="de-CH" dirty="0">
                <a:solidFill>
                  <a:srgbClr val="000000"/>
                </a:solidFill>
                <a:latin typeface="Calibri" panose="020F0502020204030204" pitchFamily="34" charset="0"/>
              </a:rPr>
              <a:t>Das </a:t>
            </a:r>
            <a:r>
              <a:rPr lang="de-CH" dirty="0" err="1">
                <a:solidFill>
                  <a:srgbClr val="000000"/>
                </a:solidFill>
                <a:latin typeface="Calibri" panose="020F0502020204030204" pitchFamily="34" charset="0"/>
              </a:rPr>
              <a:t>Reportingtool</a:t>
            </a:r>
            <a:r>
              <a:rPr lang="de-CH" dirty="0">
                <a:solidFill>
                  <a:srgbClr val="000000"/>
                </a:solidFill>
                <a:latin typeface="Calibri" panose="020F0502020204030204" pitchFamily="34" charset="0"/>
              </a:rPr>
              <a:t> ist eine webbasierte Lösung, welches Audits über ein </a:t>
            </a:r>
            <a:r>
              <a:rPr lang="de-CH" dirty="0" err="1">
                <a:solidFill>
                  <a:srgbClr val="000000"/>
                </a:solidFill>
                <a:latin typeface="Calibri" panose="020F0502020204030204" pitchFamily="34" charset="0"/>
              </a:rPr>
              <a:t>Active</a:t>
            </a:r>
            <a:r>
              <a:rPr lang="de-CH" dirty="0">
                <a:solidFill>
                  <a:srgbClr val="000000"/>
                </a:solidFill>
                <a:latin typeface="Calibri" panose="020F0502020204030204" pitchFamily="34" charset="0"/>
              </a:rPr>
              <a:t> Directory vereinfacht. Die Lösung ist sowohl für Systemadministratoren als auch für Manager und Auditoren nützlich. Mit den Reports werden einerseits klassische Probleme wie z.B. verwaiste Accounts ersichtlich, andererseits ist aber auch ein IST/SOLL Vergleich der Berechtigungen möglich. Weiter kann dem Tool auch eine „</a:t>
            </a:r>
            <a:r>
              <a:rPr lang="de-CH" dirty="0" err="1">
                <a:solidFill>
                  <a:srgbClr val="000000"/>
                </a:solidFill>
                <a:latin typeface="Calibri" panose="020F0502020204030204" pitchFamily="34" charset="0"/>
              </a:rPr>
              <a:t>History</a:t>
            </a:r>
            <a:r>
              <a:rPr lang="de-CH" dirty="0">
                <a:solidFill>
                  <a:srgbClr val="000000"/>
                </a:solidFill>
                <a:latin typeface="Calibri" panose="020F0502020204030204" pitchFamily="34" charset="0"/>
              </a:rPr>
              <a:t>“ eines Users entnommen werden, welche aufzeigt wie sich dieser User über die Zeit entwickelt hat. </a:t>
            </a:r>
            <a:endParaRPr lang="de-CH" dirty="0"/>
          </a:p>
          <a:p>
            <a:endParaRPr lang="de-CH" dirty="0"/>
          </a:p>
        </p:txBody>
      </p:sp>
    </p:spTree>
    <p:extLst>
      <p:ext uri="{BB962C8B-B14F-4D97-AF65-F5344CB8AC3E}">
        <p14:creationId xmlns:p14="http://schemas.microsoft.com/office/powerpoint/2010/main" val="362859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691B-B2C4-4AEB-81B3-C89CBDFB17F6}"/>
              </a:ext>
            </a:extLst>
          </p:cNvPr>
          <p:cNvSpPr>
            <a:spLocks noGrp="1"/>
          </p:cNvSpPr>
          <p:nvPr>
            <p:ph type="title"/>
          </p:nvPr>
        </p:nvSpPr>
        <p:spPr/>
        <p:txBody>
          <a:bodyPr/>
          <a:lstStyle/>
          <a:p>
            <a:r>
              <a:rPr lang="de-CH" dirty="0"/>
              <a:t>Aufgabenstellung</a:t>
            </a:r>
          </a:p>
        </p:txBody>
      </p:sp>
      <p:sp>
        <p:nvSpPr>
          <p:cNvPr id="3" name="Content Placeholder 2">
            <a:extLst>
              <a:ext uri="{FF2B5EF4-FFF2-40B4-BE49-F238E27FC236}">
                <a16:creationId xmlns:a16="http://schemas.microsoft.com/office/drawing/2014/main" id="{7450CA04-1AC7-4390-8925-0CD4F216E9AA}"/>
              </a:ext>
            </a:extLst>
          </p:cNvPr>
          <p:cNvSpPr>
            <a:spLocks noGrp="1"/>
          </p:cNvSpPr>
          <p:nvPr>
            <p:ph idx="1"/>
          </p:nvPr>
        </p:nvSpPr>
        <p:spPr/>
        <p:txBody>
          <a:bodyPr>
            <a:normAutofit/>
          </a:bodyPr>
          <a:lstStyle/>
          <a:p>
            <a:r>
              <a:rPr lang="de-CH" sz="2800" dirty="0"/>
              <a:t>Eintritt eines neuen Mitarbeiters</a:t>
            </a:r>
          </a:p>
          <a:p>
            <a:pPr lvl="1"/>
            <a:r>
              <a:rPr lang="de-CH" sz="2400" dirty="0"/>
              <a:t>HR stösst Prozess an</a:t>
            </a:r>
          </a:p>
          <a:p>
            <a:pPr lvl="1"/>
            <a:r>
              <a:rPr lang="de-CH" sz="2400" dirty="0"/>
              <a:t>Abteilungsleitung erfasst Mitarbeiter und Rollenprofil (SOLL)</a:t>
            </a:r>
          </a:p>
          <a:p>
            <a:pPr lvl="1"/>
            <a:r>
              <a:rPr lang="de-CH" sz="2400" dirty="0"/>
              <a:t>Autorisierungsstelle prüft und gibt frei</a:t>
            </a:r>
          </a:p>
          <a:p>
            <a:pPr lvl="1"/>
            <a:r>
              <a:rPr lang="de-CH" sz="2400" dirty="0"/>
              <a:t>Systemadministrator setzt um (IST)</a:t>
            </a:r>
          </a:p>
          <a:p>
            <a:pPr lvl="1"/>
            <a:r>
              <a:rPr lang="de-CH" sz="2400" dirty="0"/>
              <a:t>Auditor prüft regelmässig</a:t>
            </a:r>
          </a:p>
          <a:p>
            <a:pPr lvl="1"/>
            <a:endParaRPr lang="de-CH" sz="2400" dirty="0"/>
          </a:p>
        </p:txBody>
      </p:sp>
    </p:spTree>
    <p:extLst>
      <p:ext uri="{BB962C8B-B14F-4D97-AF65-F5344CB8AC3E}">
        <p14:creationId xmlns:p14="http://schemas.microsoft.com/office/powerpoint/2010/main" val="3706663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A98D-589B-4EC2-B104-5E2DAA35CDED}"/>
              </a:ext>
            </a:extLst>
          </p:cNvPr>
          <p:cNvSpPr>
            <a:spLocks noGrp="1"/>
          </p:cNvSpPr>
          <p:nvPr>
            <p:ph type="title"/>
          </p:nvPr>
        </p:nvSpPr>
        <p:spPr/>
        <p:txBody>
          <a:bodyPr/>
          <a:lstStyle/>
          <a:p>
            <a:r>
              <a:rPr lang="de-CH" dirty="0"/>
              <a:t>Aufgabenstellung</a:t>
            </a:r>
          </a:p>
        </p:txBody>
      </p:sp>
      <p:pic>
        <p:nvPicPr>
          <p:cNvPr id="6" name="Content Placeholder 5">
            <a:extLst>
              <a:ext uri="{FF2B5EF4-FFF2-40B4-BE49-F238E27FC236}">
                <a16:creationId xmlns:a16="http://schemas.microsoft.com/office/drawing/2014/main" id="{59CAC4F4-FB6E-4501-AE7E-7E884A1548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0468" y="2107097"/>
            <a:ext cx="6126397" cy="4097398"/>
          </a:xfrm>
        </p:spPr>
      </p:pic>
    </p:spTree>
    <p:extLst>
      <p:ext uri="{BB962C8B-B14F-4D97-AF65-F5344CB8AC3E}">
        <p14:creationId xmlns:p14="http://schemas.microsoft.com/office/powerpoint/2010/main" val="2561052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92EB-2259-4E5E-963D-3DB074DF9CDA}"/>
              </a:ext>
            </a:extLst>
          </p:cNvPr>
          <p:cNvSpPr>
            <a:spLocks noGrp="1"/>
          </p:cNvSpPr>
          <p:nvPr>
            <p:ph type="title"/>
          </p:nvPr>
        </p:nvSpPr>
        <p:spPr/>
        <p:txBody>
          <a:bodyPr/>
          <a:lstStyle/>
          <a:p>
            <a:r>
              <a:rPr lang="en-US" dirty="0" err="1"/>
              <a:t>Ziele</a:t>
            </a:r>
          </a:p>
        </p:txBody>
      </p:sp>
      <p:sp>
        <p:nvSpPr>
          <p:cNvPr id="3" name="Content Placeholder 2">
            <a:extLst>
              <a:ext uri="{FF2B5EF4-FFF2-40B4-BE49-F238E27FC236}">
                <a16:creationId xmlns:a16="http://schemas.microsoft.com/office/drawing/2014/main" id="{FE88B545-1236-4796-A515-97B2C4FA65D3}"/>
              </a:ext>
            </a:extLst>
          </p:cNvPr>
          <p:cNvSpPr>
            <a:spLocks noGrp="1"/>
          </p:cNvSpPr>
          <p:nvPr>
            <p:ph idx="1"/>
          </p:nvPr>
        </p:nvSpPr>
        <p:spPr/>
        <p:txBody>
          <a:bodyPr/>
          <a:lstStyle/>
          <a:p>
            <a:r>
              <a:rPr lang="de-CH" dirty="0"/>
              <a:t>Erstellung lauffähige Software während Projekt 1</a:t>
            </a:r>
          </a:p>
          <a:p>
            <a:r>
              <a:rPr lang="de-CH" dirty="0"/>
              <a:t>Umsetzung der MUSS Anforderungen</a:t>
            </a:r>
          </a:p>
        </p:txBody>
      </p:sp>
    </p:spTree>
    <p:extLst>
      <p:ext uri="{BB962C8B-B14F-4D97-AF65-F5344CB8AC3E}">
        <p14:creationId xmlns:p14="http://schemas.microsoft.com/office/powerpoint/2010/main" val="313431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Funktionale 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lnSpcReduction="10000"/>
          </a:bodyPr>
          <a:lstStyle/>
          <a:p>
            <a:r>
              <a:rPr lang="de-CH" dirty="0">
                <a:latin typeface="Calibri" panose="020F0502020204030204" pitchFamily="34" charset="0"/>
                <a:cs typeface="Calibri" panose="020F0502020204030204" pitchFamily="34" charset="0"/>
              </a:rPr>
              <a:t>Reports</a:t>
            </a:r>
          </a:p>
          <a:p>
            <a:pPr lvl="1"/>
            <a:r>
              <a:rPr lang="de-CH" dirty="0">
                <a:latin typeface="Calibri" panose="020F0502020204030204" pitchFamily="34" charset="0"/>
                <a:cs typeface="Calibri" panose="020F0502020204030204" pitchFamily="34" charset="0"/>
              </a:rPr>
              <a:t>SOLL / IST Vergleich</a:t>
            </a:r>
          </a:p>
          <a:p>
            <a:pPr lvl="1"/>
            <a:r>
              <a:rPr lang="de-CH" dirty="0">
                <a:latin typeface="Calibri" panose="020F0502020204030204" pitchFamily="34" charset="0"/>
                <a:cs typeface="Calibri" panose="020F0502020204030204" pitchFamily="34" charset="0"/>
              </a:rPr>
              <a:t>User (deaktiviert, inaktiv)</a:t>
            </a:r>
          </a:p>
          <a:p>
            <a:pPr lvl="1"/>
            <a:r>
              <a:rPr lang="de-CH" dirty="0">
                <a:latin typeface="Calibri" panose="020F0502020204030204" pitchFamily="34" charset="0"/>
                <a:cs typeface="Calibri" panose="020F0502020204030204" pitchFamily="34" charset="0"/>
              </a:rPr>
              <a:t>HTML &amp; PDF</a:t>
            </a:r>
          </a:p>
          <a:p>
            <a:pPr lvl="1"/>
            <a:r>
              <a:rPr lang="de-CH" dirty="0">
                <a:latin typeface="Calibri" panose="020F0502020204030204" pitchFamily="34" charset="0"/>
                <a:cs typeface="Calibri" panose="020F0502020204030204" pitchFamily="34" charset="0"/>
              </a:rPr>
              <a:t>Vorgefertigt</a:t>
            </a:r>
          </a:p>
          <a:p>
            <a:r>
              <a:rPr lang="de-CH" dirty="0">
                <a:latin typeface="Calibri" panose="020F0502020204030204" pitchFamily="34" charset="0"/>
                <a:cs typeface="Calibri" panose="020F0502020204030204" pitchFamily="34" charset="0"/>
              </a:rPr>
              <a:t>Dashboard</a:t>
            </a:r>
          </a:p>
          <a:p>
            <a:r>
              <a:rPr lang="de-CH" dirty="0">
                <a:latin typeface="Calibri" panose="020F0502020204030204" pitchFamily="34" charset="0"/>
                <a:cs typeface="Calibri" panose="020F0502020204030204" pitchFamily="34" charset="0"/>
              </a:rPr>
              <a:t>Logs</a:t>
            </a:r>
          </a:p>
          <a:p>
            <a:r>
              <a:rPr lang="de-CH" dirty="0">
                <a:latin typeface="Calibri" panose="020F0502020204030204" pitchFamily="34" charset="0"/>
                <a:cs typeface="Calibri" panose="020F0502020204030204" pitchFamily="34" charset="0"/>
              </a:rPr>
              <a:t>User &amp; Group </a:t>
            </a:r>
            <a:r>
              <a:rPr lang="de-CH" dirty="0" err="1">
                <a:latin typeface="Calibri" panose="020F0502020204030204" pitchFamily="34" charset="0"/>
                <a:cs typeface="Calibri" panose="020F0502020204030204" pitchFamily="34" charset="0"/>
              </a:rPr>
              <a:t>History</a:t>
            </a:r>
            <a:endParaRPr lang="de-CH"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DEF0CC-8972-4E92-97CC-CF47B8123C0C}"/>
              </a:ext>
            </a:extLst>
          </p:cNvPr>
          <p:cNvSpPr>
            <a:spLocks noGrp="1"/>
          </p:cNvSpPr>
          <p:nvPr>
            <p:ph type="title"/>
          </p:nvPr>
        </p:nvSpPr>
        <p:spPr/>
        <p:txBody>
          <a:bodyPr/>
          <a:lstStyle/>
          <a:p>
            <a:r>
              <a:rPr lang="de-CH" dirty="0"/>
              <a:t>Qualitätsanforderungen</a:t>
            </a:r>
          </a:p>
        </p:txBody>
      </p:sp>
      <p:sp>
        <p:nvSpPr>
          <p:cNvPr id="3" name="Inhaltsplatzhalter 2">
            <a:extLst>
              <a:ext uri="{FF2B5EF4-FFF2-40B4-BE49-F238E27FC236}">
                <a16:creationId xmlns:a16="http://schemas.microsoft.com/office/drawing/2014/main" id="{8B5C1559-FC42-4DDC-8425-09DA03C71B7C}"/>
              </a:ext>
            </a:extLst>
          </p:cNvPr>
          <p:cNvSpPr>
            <a:spLocks noGrp="1"/>
          </p:cNvSpPr>
          <p:nvPr>
            <p:ph idx="1"/>
          </p:nvPr>
        </p:nvSpPr>
        <p:spPr/>
        <p:txBody>
          <a:bodyPr>
            <a:normAutofit/>
          </a:bodyPr>
          <a:lstStyle/>
          <a:p>
            <a:r>
              <a:rPr lang="de-CH" sz="2800" dirty="0"/>
              <a:t>Keine Änderungen</a:t>
            </a:r>
            <a:r>
              <a:rPr lang="en-US" sz="2800" dirty="0"/>
              <a:t> am Active Directory</a:t>
            </a:r>
          </a:p>
          <a:p>
            <a:r>
              <a:rPr lang="de-CH" sz="2800" dirty="0"/>
              <a:t>Verschiedene Rollen</a:t>
            </a:r>
          </a:p>
          <a:p>
            <a:r>
              <a:rPr lang="de-CH" sz="2800" dirty="0"/>
              <a:t>Intuitive Bedienung</a:t>
            </a:r>
          </a:p>
          <a:p>
            <a:r>
              <a:rPr lang="de-CH" sz="2800" dirty="0"/>
              <a:t>PowerShell</a:t>
            </a:r>
          </a:p>
          <a:p>
            <a:r>
              <a:rPr lang="de-CH" sz="2800" dirty="0"/>
              <a:t>Installationsanleitung</a:t>
            </a:r>
          </a:p>
        </p:txBody>
      </p:sp>
    </p:spTree>
    <p:extLst>
      <p:ext uri="{BB962C8B-B14F-4D97-AF65-F5344CB8AC3E}">
        <p14:creationId xmlns:p14="http://schemas.microsoft.com/office/powerpoint/2010/main" val="1214981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20BFF-23A2-4CA6-9B16-74E8115C5E08}"/>
              </a:ext>
            </a:extLst>
          </p:cNvPr>
          <p:cNvSpPr>
            <a:spLocks noGrp="1"/>
          </p:cNvSpPr>
          <p:nvPr>
            <p:ph type="title"/>
          </p:nvPr>
        </p:nvSpPr>
        <p:spPr/>
        <p:txBody>
          <a:bodyPr/>
          <a:lstStyle/>
          <a:p>
            <a:r>
              <a:rPr lang="de-CH" dirty="0"/>
              <a:t>Vorgehen und Planung</a:t>
            </a:r>
          </a:p>
        </p:txBody>
      </p:sp>
      <p:sp>
        <p:nvSpPr>
          <p:cNvPr id="3" name="Inhaltsplatzhalter 2">
            <a:extLst>
              <a:ext uri="{FF2B5EF4-FFF2-40B4-BE49-F238E27FC236}">
                <a16:creationId xmlns:a16="http://schemas.microsoft.com/office/drawing/2014/main" id="{52E9595E-3DEC-4B40-89B6-71A6B96E619E}"/>
              </a:ext>
            </a:extLst>
          </p:cNvPr>
          <p:cNvSpPr>
            <a:spLocks noGrp="1"/>
          </p:cNvSpPr>
          <p:nvPr>
            <p:ph idx="1"/>
          </p:nvPr>
        </p:nvSpPr>
        <p:spPr/>
        <p:txBody>
          <a:bodyPr>
            <a:normAutofit fontScale="92500"/>
          </a:bodyPr>
          <a:lstStyle/>
          <a:p>
            <a:r>
              <a:rPr lang="de-CH" dirty="0"/>
              <a:t>Brainstorming &amp; Arbeitsaufteilung</a:t>
            </a:r>
          </a:p>
          <a:p>
            <a:r>
              <a:rPr lang="de-CH" dirty="0"/>
              <a:t>Entscheid Sprache &amp; Framework -&gt; PowerShell &amp; Universal Dashboard</a:t>
            </a:r>
          </a:p>
          <a:p>
            <a:r>
              <a:rPr lang="de-CH" dirty="0"/>
              <a:t>Mockups, Auditing, Datenbank</a:t>
            </a:r>
          </a:p>
          <a:p>
            <a:r>
              <a:rPr lang="de-CH" dirty="0"/>
              <a:t>Import IST / SOLL</a:t>
            </a:r>
          </a:p>
          <a:p>
            <a:r>
              <a:rPr lang="de-CH" dirty="0"/>
              <a:t>IST / SOLL Vergleich</a:t>
            </a:r>
          </a:p>
          <a:p>
            <a:r>
              <a:rPr lang="de-CH" dirty="0"/>
              <a:t>Reporting</a:t>
            </a:r>
          </a:p>
          <a:p>
            <a:r>
              <a:rPr lang="de-CH" dirty="0"/>
              <a:t>Zusammenbringen der Module</a:t>
            </a:r>
          </a:p>
        </p:txBody>
      </p:sp>
      <p:sp>
        <p:nvSpPr>
          <p:cNvPr id="4" name="Pfeil: nach oben und unten 3">
            <a:extLst>
              <a:ext uri="{FF2B5EF4-FFF2-40B4-BE49-F238E27FC236}">
                <a16:creationId xmlns:a16="http://schemas.microsoft.com/office/drawing/2014/main" id="{40338933-5DC8-4EA2-9363-3B4CC859F767}"/>
              </a:ext>
            </a:extLst>
          </p:cNvPr>
          <p:cNvSpPr/>
          <p:nvPr/>
        </p:nvSpPr>
        <p:spPr>
          <a:xfrm>
            <a:off x="8104721" y="3579297"/>
            <a:ext cx="398353" cy="16626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nhaltsplatzhalter 2">
            <a:extLst>
              <a:ext uri="{FF2B5EF4-FFF2-40B4-BE49-F238E27FC236}">
                <a16:creationId xmlns:a16="http://schemas.microsoft.com/office/drawing/2014/main" id="{87FF8792-7084-44AE-8D03-0551141ADBD6}"/>
              </a:ext>
            </a:extLst>
          </p:cNvPr>
          <p:cNvSpPr txBox="1">
            <a:spLocks/>
          </p:cNvSpPr>
          <p:nvPr/>
        </p:nvSpPr>
        <p:spPr>
          <a:xfrm>
            <a:off x="9070919" y="3888704"/>
            <a:ext cx="1864259" cy="1043844"/>
          </a:xfrm>
          <a:prstGeom prst="rect">
            <a:avLst/>
          </a:prstGeom>
        </p:spPr>
        <p:txBody>
          <a:bodyPr vert="horz" lIns="91440" tIns="45720" rIns="91440" bIns="45720" rtlCol="0" anchor="ctr">
            <a:normAutofit/>
          </a:bodyPr>
          <a:lstStyle>
            <a:lvl1pPr marL="285750" indent="-285750">
              <a:spcBef>
                <a:spcPct val="20000"/>
              </a:spcBef>
              <a:spcAft>
                <a:spcPts val="600"/>
              </a:spcAft>
              <a:buClr>
                <a:schemeClr val="accent1">
                  <a:lumMod val="75000"/>
                </a:schemeClr>
              </a:buClr>
              <a:buSzPct val="145000"/>
              <a:buFont typeface="Arial"/>
              <a:buChar char="•"/>
              <a:defRPr sz="2400" cap="none">
                <a:effectLst/>
              </a:defRPr>
            </a:lvl1pPr>
            <a:lvl2pPr marL="742950" indent="-285750">
              <a:spcBef>
                <a:spcPct val="20000"/>
              </a:spcBef>
              <a:spcAft>
                <a:spcPts val="600"/>
              </a:spcAft>
              <a:buClr>
                <a:schemeClr val="accent1">
                  <a:lumMod val="75000"/>
                </a:schemeClr>
              </a:buClr>
              <a:buSzPct val="145000"/>
              <a:buFont typeface="Arial"/>
              <a:buChar char="•"/>
              <a:defRPr sz="2000" cap="none">
                <a:effectLst/>
              </a:defRPr>
            </a:lvl2pPr>
            <a:lvl3pPr marL="1200150" indent="-285750">
              <a:spcBef>
                <a:spcPct val="20000"/>
              </a:spcBef>
              <a:spcAft>
                <a:spcPts val="600"/>
              </a:spcAft>
              <a:buClr>
                <a:schemeClr val="accent1">
                  <a:lumMod val="75000"/>
                </a:schemeClr>
              </a:buClr>
              <a:buSzPct val="145000"/>
              <a:buFont typeface="Arial"/>
              <a:buChar char="•"/>
              <a:defRPr cap="none">
                <a:effectLst/>
              </a:defRPr>
            </a:lvl3pPr>
            <a:lvl4pPr marL="1543050" indent="-171450">
              <a:spcBef>
                <a:spcPct val="20000"/>
              </a:spcBef>
              <a:spcAft>
                <a:spcPts val="600"/>
              </a:spcAft>
              <a:buClr>
                <a:schemeClr val="accent1">
                  <a:lumMod val="75000"/>
                </a:schemeClr>
              </a:buClr>
              <a:buSzPct val="145000"/>
              <a:buFont typeface="Arial"/>
              <a:buChar char="•"/>
              <a:defRPr sz="1600" cap="none">
                <a:effectLst/>
              </a:defRPr>
            </a:lvl4pPr>
            <a:lvl5pPr marL="2000250" indent="-171450">
              <a:spcBef>
                <a:spcPct val="20000"/>
              </a:spcBef>
              <a:spcAft>
                <a:spcPts val="600"/>
              </a:spcAft>
              <a:buClr>
                <a:schemeClr val="accent1">
                  <a:lumMod val="75000"/>
                </a:schemeClr>
              </a:buClr>
              <a:buSzPct val="145000"/>
              <a:buFont typeface="Arial"/>
              <a:buChar char="•"/>
              <a:defRPr sz="1400" cap="none">
                <a:effectLst/>
              </a:defRPr>
            </a:lvl5pPr>
            <a:lvl6pPr marL="2514600" indent="-228600">
              <a:spcBef>
                <a:spcPct val="20000"/>
              </a:spcBef>
              <a:spcAft>
                <a:spcPts val="600"/>
              </a:spcAft>
              <a:buClr>
                <a:schemeClr val="accent1">
                  <a:lumMod val="75000"/>
                </a:schemeClr>
              </a:buClr>
              <a:buSzPct val="145000"/>
              <a:buFont typeface="Arial"/>
              <a:buChar char="•"/>
              <a:defRPr sz="1400" cap="none">
                <a:effectLst/>
              </a:defRPr>
            </a:lvl6pPr>
            <a:lvl7pPr marL="2971800" indent="-228600">
              <a:spcBef>
                <a:spcPct val="20000"/>
              </a:spcBef>
              <a:spcAft>
                <a:spcPts val="600"/>
              </a:spcAft>
              <a:buClr>
                <a:schemeClr val="accent1">
                  <a:lumMod val="75000"/>
                </a:schemeClr>
              </a:buClr>
              <a:buSzPct val="145000"/>
              <a:buFont typeface="Arial"/>
              <a:buChar char="•"/>
              <a:defRPr sz="1400" cap="none">
                <a:effectLst/>
              </a:defRPr>
            </a:lvl7pPr>
            <a:lvl8pPr marL="3429000" indent="-228600">
              <a:spcBef>
                <a:spcPct val="20000"/>
              </a:spcBef>
              <a:spcAft>
                <a:spcPts val="600"/>
              </a:spcAft>
              <a:buClr>
                <a:schemeClr val="accent1">
                  <a:lumMod val="75000"/>
                </a:schemeClr>
              </a:buClr>
              <a:buSzPct val="145000"/>
              <a:buFont typeface="Arial"/>
              <a:buChar char="•"/>
              <a:defRPr sz="1400" cap="none">
                <a:effectLst/>
              </a:defRPr>
            </a:lvl8pPr>
            <a:lvl9pPr marL="3886200" indent="-228600">
              <a:spcBef>
                <a:spcPct val="20000"/>
              </a:spcBef>
              <a:spcAft>
                <a:spcPts val="600"/>
              </a:spcAft>
              <a:buClr>
                <a:schemeClr val="accent1">
                  <a:lumMod val="75000"/>
                </a:schemeClr>
              </a:buClr>
              <a:buSzPct val="145000"/>
              <a:buFont typeface="Arial"/>
              <a:buChar char="•"/>
              <a:defRPr sz="1400" cap="none">
                <a:effectLst/>
              </a:defRPr>
            </a:lvl9pPr>
          </a:lstStyle>
          <a:p>
            <a:r>
              <a:rPr lang="de-CH" dirty="0"/>
              <a:t>Web GUI</a:t>
            </a:r>
          </a:p>
          <a:p>
            <a:r>
              <a:rPr lang="de-CH" dirty="0" err="1"/>
              <a:t>Testing</a:t>
            </a:r>
            <a:endParaRPr lang="de-CH" dirty="0"/>
          </a:p>
        </p:txBody>
      </p:sp>
    </p:spTree>
    <p:extLst>
      <p:ext uri="{BB962C8B-B14F-4D97-AF65-F5344CB8AC3E}">
        <p14:creationId xmlns:p14="http://schemas.microsoft.com/office/powerpoint/2010/main" val="857189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Words>
  <Application>Microsoft Office PowerPoint</Application>
  <PresentationFormat>Widescreen</PresentationFormat>
  <Paragraphs>126</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Webbasiertes Reporting für Active Directory</vt:lpstr>
      <vt:lpstr>Agenda</vt:lpstr>
      <vt:lpstr>Aufgabenstellung</vt:lpstr>
      <vt:lpstr>Aufgabenstellung</vt:lpstr>
      <vt:lpstr>Aufgabenstellung</vt:lpstr>
      <vt:lpstr>Ziele</vt:lpstr>
      <vt:lpstr>Funktionale Anforderungen</vt:lpstr>
      <vt:lpstr>Qualitätsanforderungen</vt:lpstr>
      <vt:lpstr>Vorgehen und Planung</vt:lpstr>
      <vt:lpstr>Architektur</vt:lpstr>
      <vt:lpstr>PowerPoint Presentation</vt:lpstr>
      <vt:lpstr>Technologie</vt:lpstr>
      <vt:lpstr>UI Mockups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Webbasiertes Reporting für Active Directory</dc:title>
  <dc:creator>Philipp Köfer</dc:creator>
  <cp:lastModifiedBy>Dario Furigo</cp:lastModifiedBy>
  <cp:revision>33</cp:revision>
  <dcterms:created xsi:type="dcterms:W3CDTF">2019-01-16T10:55:48Z</dcterms:created>
  <dcterms:modified xsi:type="dcterms:W3CDTF">2019-01-18T08:23:39Z</dcterms:modified>
</cp:coreProperties>
</file>