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Nunito Sans Bold" charset="1" panose="00000800000000000000"/>
      <p:regular r:id="rId14"/>
    </p:embeddedFont>
    <p:embeddedFont>
      <p:font typeface="Nunito Sans Bold Bold" charset="1" panose="00000900000000000000"/>
      <p:regular r:id="rId15"/>
    </p:embeddedFont>
    <p:embeddedFont>
      <p:font typeface="Nunito Sans Bold Italics" charset="1" panose="00000800000000000000"/>
      <p:regular r:id="rId16"/>
    </p:embeddedFont>
    <p:embeddedFont>
      <p:font typeface="Nunito Sans Bold Bold Italics" charset="1" panose="00000900000000000000"/>
      <p:regular r:id="rId17"/>
    </p:embeddedFont>
    <p:embeddedFont>
      <p:font typeface="Prompt Black" charset="1" panose="00000A00000000000000"/>
      <p:regular r:id="rId18"/>
    </p:embeddedFont>
    <p:embeddedFont>
      <p:font typeface="Prompt Black Italics" charset="1" panose="00000A00000000000000"/>
      <p:regular r:id="rId19"/>
    </p:embeddedFont>
    <p:embeddedFont>
      <p:font typeface="Nunito Sans Extra Light" charset="1" panose="00000300000000000000"/>
      <p:regular r:id="rId20"/>
    </p:embeddedFont>
    <p:embeddedFont>
      <p:font typeface="Nunito Sans Extra Light Bold" charset="1" panose="00000400000000000000"/>
      <p:regular r:id="rId21"/>
    </p:embeddedFont>
    <p:embeddedFont>
      <p:font typeface="Nunito Sans Extra Light Italics" charset="1" panose="00000300000000000000"/>
      <p:regular r:id="rId22"/>
    </p:embeddedFont>
    <p:embeddedFont>
      <p:font typeface="Nunito Sans Extra Light Bold Italics" charset="1" panose="000004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https://www.techtarget.com/whatis/definition/distance-learning-e-learning" TargetMode="External" Type="http://schemas.openxmlformats.org/officeDocument/2006/relationships/hyperlink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11" Target="../media/image23.png" Type="http://schemas.openxmlformats.org/officeDocument/2006/relationships/image"/><Relationship Id="rId12" Target="../media/image24.svg" Type="http://schemas.openxmlformats.org/officeDocument/2006/relationships/image"/><Relationship Id="rId13" Target="../media/image25.png" Type="http://schemas.openxmlformats.org/officeDocument/2006/relationships/image"/><Relationship Id="rId14" Target="../media/image26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9.png" Type="http://schemas.openxmlformats.org/officeDocument/2006/relationships/image"/><Relationship Id="rId9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9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44759" y="8365838"/>
            <a:ext cx="3104333" cy="312707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141199" y="-577491"/>
            <a:ext cx="19670481" cy="2231942"/>
            <a:chOff x="0" y="0"/>
            <a:chExt cx="5180703" cy="58783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180703" cy="587837"/>
            </a:xfrm>
            <a:custGeom>
              <a:avLst/>
              <a:gdLst/>
              <a:ahLst/>
              <a:cxnLst/>
              <a:rect r="r" b="b" t="t" l="l"/>
              <a:pathLst>
                <a:path h="587837" w="5180703">
                  <a:moveTo>
                    <a:pt x="0" y="0"/>
                  </a:moveTo>
                  <a:lnTo>
                    <a:pt x="5180703" y="0"/>
                  </a:lnTo>
                  <a:lnTo>
                    <a:pt x="5180703" y="587837"/>
                  </a:lnTo>
                  <a:lnTo>
                    <a:pt x="0" y="587837"/>
                  </a:lnTo>
                  <a:close/>
                </a:path>
              </a:pathLst>
            </a:custGeom>
            <a:solidFill>
              <a:srgbClr val="8C7BFF"/>
            </a:solidFill>
            <a:ln>
              <a:noFill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80047" y="9938900"/>
            <a:ext cx="19489954" cy="1013386"/>
            <a:chOff x="0" y="0"/>
            <a:chExt cx="5133157" cy="2669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133157" cy="266900"/>
            </a:xfrm>
            <a:custGeom>
              <a:avLst/>
              <a:gdLst/>
              <a:ahLst/>
              <a:cxnLst/>
              <a:rect r="r" b="b" t="t" l="l"/>
              <a:pathLst>
                <a:path h="266900" w="5133157">
                  <a:moveTo>
                    <a:pt x="0" y="0"/>
                  </a:moveTo>
                  <a:lnTo>
                    <a:pt x="5133157" y="0"/>
                  </a:lnTo>
                  <a:lnTo>
                    <a:pt x="5133157" y="266900"/>
                  </a:lnTo>
                  <a:lnTo>
                    <a:pt x="0" y="266900"/>
                  </a:lnTo>
                  <a:close/>
                </a:path>
              </a:pathLst>
            </a:custGeom>
            <a:solidFill>
              <a:srgbClr val="8C7BFF"/>
            </a:solidFill>
            <a:ln>
              <a:noFill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3297077" y="514679"/>
            <a:ext cx="2231942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-10800000">
            <a:off x="-670310" y="1621125"/>
            <a:ext cx="1967048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9009953"/>
            <a:ext cx="911365" cy="24834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85949" y="538480"/>
            <a:ext cx="546702" cy="546702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366845" y="2667980"/>
            <a:ext cx="6466146" cy="6466146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975437" y="7390291"/>
            <a:ext cx="5240041" cy="1041090"/>
            <a:chOff x="0" y="0"/>
            <a:chExt cx="1380093" cy="274197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380093" cy="274197"/>
            </a:xfrm>
            <a:custGeom>
              <a:avLst/>
              <a:gdLst/>
              <a:ahLst/>
              <a:cxnLst/>
              <a:rect r="r" b="b" t="t" l="l"/>
              <a:pathLst>
                <a:path h="274197" w="1380093">
                  <a:moveTo>
                    <a:pt x="75350" y="0"/>
                  </a:moveTo>
                  <a:lnTo>
                    <a:pt x="1304743" y="0"/>
                  </a:lnTo>
                  <a:cubicBezTo>
                    <a:pt x="1324727" y="0"/>
                    <a:pt x="1343893" y="7939"/>
                    <a:pt x="1358024" y="22070"/>
                  </a:cubicBezTo>
                  <a:cubicBezTo>
                    <a:pt x="1372155" y="36200"/>
                    <a:pt x="1380093" y="55366"/>
                    <a:pt x="1380093" y="75350"/>
                  </a:cubicBezTo>
                  <a:lnTo>
                    <a:pt x="1380093" y="198846"/>
                  </a:lnTo>
                  <a:cubicBezTo>
                    <a:pt x="1380093" y="240461"/>
                    <a:pt x="1346358" y="274197"/>
                    <a:pt x="1304743" y="274197"/>
                  </a:cubicBezTo>
                  <a:lnTo>
                    <a:pt x="75350" y="274197"/>
                  </a:lnTo>
                  <a:cubicBezTo>
                    <a:pt x="33735" y="274197"/>
                    <a:pt x="0" y="240461"/>
                    <a:pt x="0" y="198846"/>
                  </a:cubicBezTo>
                  <a:lnTo>
                    <a:pt x="0" y="75350"/>
                  </a:lnTo>
                  <a:cubicBezTo>
                    <a:pt x="0" y="33735"/>
                    <a:pt x="33735" y="0"/>
                    <a:pt x="75350" y="0"/>
                  </a:cubicBezTo>
                  <a:close/>
                </a:path>
              </a:pathLst>
            </a:custGeom>
            <a:solidFill>
              <a:srgbClr val="FED101"/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940065" y="7473163"/>
            <a:ext cx="3297026" cy="875347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753825" y="2601305"/>
            <a:ext cx="8302676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430"/>
              </a:lnSpc>
            </a:pPr>
            <a:r>
              <a:rPr lang="en-US" sz="9000">
                <a:solidFill>
                  <a:srgbClr val="000000"/>
                </a:solidFill>
                <a:latin typeface="Prompt Black"/>
              </a:rPr>
              <a:t>LEARNING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3825" y="3990414"/>
            <a:ext cx="8355939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430"/>
              </a:lnSpc>
            </a:pPr>
            <a:r>
              <a:rPr lang="en-US" sz="9000">
                <a:solidFill>
                  <a:srgbClr val="8C7BFF"/>
                </a:solidFill>
                <a:latin typeface="Prompt Black"/>
              </a:rPr>
              <a:t>MANAGEMENT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115102" y="594628"/>
            <a:ext cx="171788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Calender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27481" y="594661"/>
            <a:ext cx="316004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University Resources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058356" y="594661"/>
            <a:ext cx="182005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My Courses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223252" y="594661"/>
            <a:ext cx="157935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Dashboard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546444" y="594694"/>
            <a:ext cx="1278013" cy="396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u="none">
                <a:solidFill>
                  <a:srgbClr val="000000"/>
                </a:solidFill>
                <a:latin typeface="Nunito Sans Bold"/>
              </a:rPr>
              <a:t>Home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12188" y="233346"/>
            <a:ext cx="4091335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unito Sans Bold Bold"/>
              </a:rPr>
              <a:t>Learning Management System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53825" y="5377254"/>
            <a:ext cx="8302676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430"/>
              </a:lnSpc>
            </a:pPr>
            <a:r>
              <a:rPr lang="en-US" sz="9000">
                <a:solidFill>
                  <a:srgbClr val="000000"/>
                </a:solidFill>
                <a:latin typeface="Prompt Black"/>
              </a:rPr>
              <a:t>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89766" y="4259630"/>
            <a:ext cx="2976814" cy="4998670"/>
            <a:chOff x="0" y="0"/>
            <a:chExt cx="839192" cy="140917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39192" cy="1409172"/>
            </a:xfrm>
            <a:custGeom>
              <a:avLst/>
              <a:gdLst/>
              <a:ahLst/>
              <a:cxnLst/>
              <a:rect r="r" b="b" t="t" l="l"/>
              <a:pathLst>
                <a:path h="1409172" w="839192">
                  <a:moveTo>
                    <a:pt x="0" y="0"/>
                  </a:moveTo>
                  <a:lnTo>
                    <a:pt x="839192" y="0"/>
                  </a:lnTo>
                  <a:lnTo>
                    <a:pt x="839192" y="1409172"/>
                  </a:lnTo>
                  <a:lnTo>
                    <a:pt x="0" y="1409172"/>
                  </a:lnTo>
                  <a:close/>
                </a:path>
              </a:pathLst>
            </a:custGeom>
            <a:solidFill>
              <a:srgbClr val="8C7BFF"/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670330" y="4259630"/>
            <a:ext cx="2976814" cy="4998670"/>
            <a:chOff x="0" y="0"/>
            <a:chExt cx="839192" cy="140917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39192" cy="1409172"/>
            </a:xfrm>
            <a:custGeom>
              <a:avLst/>
              <a:gdLst/>
              <a:ahLst/>
              <a:cxnLst/>
              <a:rect r="r" b="b" t="t" l="l"/>
              <a:pathLst>
                <a:path h="1409172" w="839192">
                  <a:moveTo>
                    <a:pt x="0" y="0"/>
                  </a:moveTo>
                  <a:lnTo>
                    <a:pt x="839192" y="0"/>
                  </a:lnTo>
                  <a:lnTo>
                    <a:pt x="839192" y="1409172"/>
                  </a:lnTo>
                  <a:lnTo>
                    <a:pt x="0" y="1409172"/>
                  </a:lnTo>
                  <a:close/>
                </a:path>
              </a:pathLst>
            </a:custGeom>
            <a:solidFill>
              <a:srgbClr val="8C7BFF"/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51644" y="4259630"/>
            <a:ext cx="2976814" cy="4998670"/>
            <a:chOff x="0" y="0"/>
            <a:chExt cx="839192" cy="140917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839192" cy="1409172"/>
            </a:xfrm>
            <a:custGeom>
              <a:avLst/>
              <a:gdLst/>
              <a:ahLst/>
              <a:cxnLst/>
              <a:rect r="r" b="b" t="t" l="l"/>
              <a:pathLst>
                <a:path h="1409172" w="839192">
                  <a:moveTo>
                    <a:pt x="0" y="0"/>
                  </a:moveTo>
                  <a:lnTo>
                    <a:pt x="839192" y="0"/>
                  </a:lnTo>
                  <a:lnTo>
                    <a:pt x="839192" y="1409172"/>
                  </a:lnTo>
                  <a:lnTo>
                    <a:pt x="0" y="1409172"/>
                  </a:lnTo>
                  <a:close/>
                </a:path>
              </a:pathLst>
            </a:custGeom>
            <a:solidFill>
              <a:srgbClr val="8C7BFF"/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034972" y="4259630"/>
            <a:ext cx="2976814" cy="4998670"/>
            <a:chOff x="0" y="0"/>
            <a:chExt cx="839192" cy="1409172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839192" cy="1409172"/>
            </a:xfrm>
            <a:custGeom>
              <a:avLst/>
              <a:gdLst/>
              <a:ahLst/>
              <a:cxnLst/>
              <a:rect r="r" b="b" t="t" l="l"/>
              <a:pathLst>
                <a:path h="1409172" w="839192">
                  <a:moveTo>
                    <a:pt x="0" y="0"/>
                  </a:moveTo>
                  <a:lnTo>
                    <a:pt x="839192" y="0"/>
                  </a:lnTo>
                  <a:lnTo>
                    <a:pt x="839192" y="1409172"/>
                  </a:lnTo>
                  <a:lnTo>
                    <a:pt x="0" y="1409172"/>
                  </a:lnTo>
                  <a:close/>
                </a:path>
              </a:pathLst>
            </a:custGeom>
            <a:solidFill>
              <a:srgbClr val="8C7BFF"/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888366" y="4161744"/>
            <a:ext cx="2976814" cy="4935367"/>
            <a:chOff x="0" y="0"/>
            <a:chExt cx="839192" cy="1391326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839192" cy="1391326"/>
            </a:xfrm>
            <a:custGeom>
              <a:avLst/>
              <a:gdLst/>
              <a:ahLst/>
              <a:cxnLst/>
              <a:rect r="r" b="b" t="t" l="l"/>
              <a:pathLst>
                <a:path h="1391326" w="839192">
                  <a:moveTo>
                    <a:pt x="0" y="0"/>
                  </a:moveTo>
                  <a:lnTo>
                    <a:pt x="839192" y="0"/>
                  </a:lnTo>
                  <a:lnTo>
                    <a:pt x="839192" y="1391326"/>
                  </a:lnTo>
                  <a:lnTo>
                    <a:pt x="0" y="13913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568930" y="4161744"/>
            <a:ext cx="2976814" cy="4935367"/>
            <a:chOff x="0" y="0"/>
            <a:chExt cx="839192" cy="1391326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839192" cy="1391326"/>
            </a:xfrm>
            <a:custGeom>
              <a:avLst/>
              <a:gdLst/>
              <a:ahLst/>
              <a:cxnLst/>
              <a:rect r="r" b="b" t="t" l="l"/>
              <a:pathLst>
                <a:path h="1391326" w="839192">
                  <a:moveTo>
                    <a:pt x="0" y="0"/>
                  </a:moveTo>
                  <a:lnTo>
                    <a:pt x="839192" y="0"/>
                  </a:lnTo>
                  <a:lnTo>
                    <a:pt x="839192" y="1391326"/>
                  </a:lnTo>
                  <a:lnTo>
                    <a:pt x="0" y="13913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250244" y="4161744"/>
            <a:ext cx="2976814" cy="4935367"/>
            <a:chOff x="0" y="0"/>
            <a:chExt cx="839192" cy="1391326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39192" cy="1391326"/>
            </a:xfrm>
            <a:custGeom>
              <a:avLst/>
              <a:gdLst/>
              <a:ahLst/>
              <a:cxnLst/>
              <a:rect r="r" b="b" t="t" l="l"/>
              <a:pathLst>
                <a:path h="1391326" w="839192">
                  <a:moveTo>
                    <a:pt x="0" y="0"/>
                  </a:moveTo>
                  <a:lnTo>
                    <a:pt x="839192" y="0"/>
                  </a:lnTo>
                  <a:lnTo>
                    <a:pt x="839192" y="1391326"/>
                  </a:lnTo>
                  <a:lnTo>
                    <a:pt x="0" y="13913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933572" y="4161744"/>
            <a:ext cx="2976814" cy="4935367"/>
            <a:chOff x="0" y="0"/>
            <a:chExt cx="839192" cy="1391326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839192" cy="1391326"/>
            </a:xfrm>
            <a:custGeom>
              <a:avLst/>
              <a:gdLst/>
              <a:ahLst/>
              <a:cxnLst/>
              <a:rect r="r" b="b" t="t" l="l"/>
              <a:pathLst>
                <a:path h="1391326" w="839192">
                  <a:moveTo>
                    <a:pt x="0" y="0"/>
                  </a:moveTo>
                  <a:lnTo>
                    <a:pt x="839192" y="0"/>
                  </a:lnTo>
                  <a:lnTo>
                    <a:pt x="839192" y="1391326"/>
                  </a:lnTo>
                  <a:lnTo>
                    <a:pt x="0" y="13913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723469" y="4656663"/>
            <a:ext cx="2093297" cy="2085121"/>
            <a:chOff x="0" y="0"/>
            <a:chExt cx="6502400" cy="6477000"/>
          </a:xfrm>
        </p:grpSpPr>
        <p:sp>
          <p:nvSpPr>
            <p:cNvPr name="Freeform 27" id="2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223" r="223" t="-574" b="-574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ED101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5476730" y="4656663"/>
            <a:ext cx="2093297" cy="2085121"/>
            <a:chOff x="0" y="0"/>
            <a:chExt cx="6502400" cy="6477000"/>
          </a:xfrm>
        </p:grpSpPr>
        <p:sp>
          <p:nvSpPr>
            <p:cNvPr name="Freeform 30" id="30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8198" r="-8198" t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ED101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4400378" y="4656663"/>
            <a:ext cx="2093297" cy="2085121"/>
            <a:chOff x="0" y="0"/>
            <a:chExt cx="6502400" cy="6477000"/>
          </a:xfrm>
        </p:grpSpPr>
        <p:sp>
          <p:nvSpPr>
            <p:cNvPr name="Freeform 33" id="33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/>
              <a:stretch>
                <a:fillRect l="-29356" r="-29356" t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ED101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8044602" y="4656663"/>
            <a:ext cx="2093297" cy="2085121"/>
            <a:chOff x="0" y="0"/>
            <a:chExt cx="6502400" cy="6477000"/>
          </a:xfrm>
        </p:grpSpPr>
        <p:sp>
          <p:nvSpPr>
            <p:cNvPr name="Freeform 36" id="36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r="223" t="-11253" b="-11253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ED101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-610135" y="9938900"/>
            <a:ext cx="19550130" cy="893035"/>
            <a:chOff x="0" y="0"/>
            <a:chExt cx="5149005" cy="235203"/>
          </a:xfrm>
        </p:grpSpPr>
        <p:sp>
          <p:nvSpPr>
            <p:cNvPr name="Freeform 39" id="39"/>
            <p:cNvSpPr/>
            <p:nvPr/>
          </p:nvSpPr>
          <p:spPr>
            <a:xfrm>
              <a:off x="0" y="0"/>
              <a:ext cx="5149005" cy="235203"/>
            </a:xfrm>
            <a:custGeom>
              <a:avLst/>
              <a:gdLst/>
              <a:ahLst/>
              <a:cxnLst/>
              <a:rect r="r" b="b" t="t" l="l"/>
              <a:pathLst>
                <a:path h="235203" w="5149005">
                  <a:moveTo>
                    <a:pt x="0" y="0"/>
                  </a:moveTo>
                  <a:lnTo>
                    <a:pt x="5149005" y="0"/>
                  </a:lnTo>
                  <a:lnTo>
                    <a:pt x="5149005" y="235203"/>
                  </a:lnTo>
                  <a:lnTo>
                    <a:pt x="0" y="235203"/>
                  </a:lnTo>
                  <a:close/>
                </a:path>
              </a:pathLst>
            </a:custGeom>
            <a:solidFill>
              <a:srgbClr val="FED101"/>
            </a:solidFill>
            <a:ln>
              <a:noFill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636727" y="6921013"/>
            <a:ext cx="3480091" cy="1934403"/>
            <a:chOff x="0" y="0"/>
            <a:chExt cx="981070" cy="545326"/>
          </a:xfrm>
        </p:grpSpPr>
        <p:sp>
          <p:nvSpPr>
            <p:cNvPr name="Freeform 42" id="42"/>
            <p:cNvSpPr/>
            <p:nvPr/>
          </p:nvSpPr>
          <p:spPr>
            <a:xfrm>
              <a:off x="0" y="0"/>
              <a:ext cx="981070" cy="545326"/>
            </a:xfrm>
            <a:custGeom>
              <a:avLst/>
              <a:gdLst/>
              <a:ahLst/>
              <a:cxnLst/>
              <a:rect r="r" b="b" t="t" l="l"/>
              <a:pathLst>
                <a:path h="545326" w="981070">
                  <a:moveTo>
                    <a:pt x="0" y="0"/>
                  </a:moveTo>
                  <a:lnTo>
                    <a:pt x="981070" y="0"/>
                  </a:lnTo>
                  <a:lnTo>
                    <a:pt x="981070" y="545326"/>
                  </a:lnTo>
                  <a:lnTo>
                    <a:pt x="0" y="545326"/>
                  </a:lnTo>
                  <a:close/>
                </a:path>
              </a:pathLst>
            </a:custGeom>
            <a:solidFill>
              <a:srgbClr val="FED101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351205" y="6921013"/>
            <a:ext cx="3480091" cy="1934403"/>
            <a:chOff x="0" y="0"/>
            <a:chExt cx="981070" cy="545326"/>
          </a:xfrm>
        </p:grpSpPr>
        <p:sp>
          <p:nvSpPr>
            <p:cNvPr name="Freeform 45" id="45"/>
            <p:cNvSpPr/>
            <p:nvPr/>
          </p:nvSpPr>
          <p:spPr>
            <a:xfrm>
              <a:off x="0" y="0"/>
              <a:ext cx="981070" cy="545326"/>
            </a:xfrm>
            <a:custGeom>
              <a:avLst/>
              <a:gdLst/>
              <a:ahLst/>
              <a:cxnLst/>
              <a:rect r="r" b="b" t="t" l="l"/>
              <a:pathLst>
                <a:path h="545326" w="981070">
                  <a:moveTo>
                    <a:pt x="0" y="0"/>
                  </a:moveTo>
                  <a:lnTo>
                    <a:pt x="981070" y="0"/>
                  </a:lnTo>
                  <a:lnTo>
                    <a:pt x="981070" y="545326"/>
                  </a:lnTo>
                  <a:lnTo>
                    <a:pt x="0" y="545326"/>
                  </a:lnTo>
                  <a:close/>
                </a:path>
              </a:pathLst>
            </a:custGeom>
            <a:solidFill>
              <a:srgbClr val="FED101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1062664" y="6921013"/>
            <a:ext cx="3480091" cy="1934403"/>
            <a:chOff x="0" y="0"/>
            <a:chExt cx="981070" cy="545326"/>
          </a:xfrm>
        </p:grpSpPr>
        <p:sp>
          <p:nvSpPr>
            <p:cNvPr name="Freeform 48" id="48"/>
            <p:cNvSpPr/>
            <p:nvPr/>
          </p:nvSpPr>
          <p:spPr>
            <a:xfrm>
              <a:off x="0" y="0"/>
              <a:ext cx="981070" cy="545326"/>
            </a:xfrm>
            <a:custGeom>
              <a:avLst/>
              <a:gdLst/>
              <a:ahLst/>
              <a:cxnLst/>
              <a:rect r="r" b="b" t="t" l="l"/>
              <a:pathLst>
                <a:path h="545326" w="981070">
                  <a:moveTo>
                    <a:pt x="0" y="0"/>
                  </a:moveTo>
                  <a:lnTo>
                    <a:pt x="981070" y="0"/>
                  </a:lnTo>
                  <a:lnTo>
                    <a:pt x="981070" y="545326"/>
                  </a:lnTo>
                  <a:lnTo>
                    <a:pt x="0" y="545326"/>
                  </a:lnTo>
                  <a:close/>
                </a:path>
              </a:pathLst>
            </a:custGeom>
            <a:solidFill>
              <a:srgbClr val="FED101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4774122" y="6921013"/>
            <a:ext cx="3480091" cy="1934403"/>
            <a:chOff x="0" y="0"/>
            <a:chExt cx="981070" cy="545326"/>
          </a:xfrm>
        </p:grpSpPr>
        <p:sp>
          <p:nvSpPr>
            <p:cNvPr name="Freeform 51" id="51"/>
            <p:cNvSpPr/>
            <p:nvPr/>
          </p:nvSpPr>
          <p:spPr>
            <a:xfrm>
              <a:off x="0" y="0"/>
              <a:ext cx="981070" cy="545326"/>
            </a:xfrm>
            <a:custGeom>
              <a:avLst/>
              <a:gdLst/>
              <a:ahLst/>
              <a:cxnLst/>
              <a:rect r="r" b="b" t="t" l="l"/>
              <a:pathLst>
                <a:path h="545326" w="981070">
                  <a:moveTo>
                    <a:pt x="0" y="0"/>
                  </a:moveTo>
                  <a:lnTo>
                    <a:pt x="981070" y="0"/>
                  </a:lnTo>
                  <a:lnTo>
                    <a:pt x="981070" y="545326"/>
                  </a:lnTo>
                  <a:lnTo>
                    <a:pt x="0" y="545326"/>
                  </a:lnTo>
                  <a:close/>
                </a:path>
              </a:pathLst>
            </a:custGeom>
            <a:solidFill>
              <a:srgbClr val="FED101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-329224" y="-451071"/>
            <a:ext cx="19550130" cy="2081721"/>
            <a:chOff x="0" y="0"/>
            <a:chExt cx="5149005" cy="548272"/>
          </a:xfrm>
        </p:grpSpPr>
        <p:sp>
          <p:nvSpPr>
            <p:cNvPr name="Freeform 54" id="54"/>
            <p:cNvSpPr/>
            <p:nvPr/>
          </p:nvSpPr>
          <p:spPr>
            <a:xfrm>
              <a:off x="0" y="0"/>
              <a:ext cx="5149005" cy="548272"/>
            </a:xfrm>
            <a:custGeom>
              <a:avLst/>
              <a:gdLst/>
              <a:ahLst/>
              <a:cxnLst/>
              <a:rect r="r" b="b" t="t" l="l"/>
              <a:pathLst>
                <a:path h="548272" w="5149005">
                  <a:moveTo>
                    <a:pt x="0" y="0"/>
                  </a:moveTo>
                  <a:lnTo>
                    <a:pt x="5149005" y="0"/>
                  </a:lnTo>
                  <a:lnTo>
                    <a:pt x="5149005" y="548272"/>
                  </a:lnTo>
                  <a:lnTo>
                    <a:pt x="0" y="548272"/>
                  </a:lnTo>
                  <a:close/>
                </a:path>
              </a:pathLst>
            </a:custGeom>
            <a:solidFill>
              <a:srgbClr val="FED101"/>
            </a:solidFill>
            <a:ln>
              <a:noFill/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6" id="56"/>
          <p:cNvSpPr/>
          <p:nvPr/>
        </p:nvSpPr>
        <p:spPr>
          <a:xfrm rot="5400000">
            <a:off x="3372188" y="589789"/>
            <a:ext cx="208172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7" id="57"/>
          <p:cNvSpPr/>
          <p:nvPr/>
        </p:nvSpPr>
        <p:spPr>
          <a:xfrm rot="-10800000">
            <a:off x="-932906" y="1630650"/>
            <a:ext cx="20153812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8" id="5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85949" y="538480"/>
            <a:ext cx="546702" cy="546702"/>
          </a:xfrm>
          <a:prstGeom prst="rect">
            <a:avLst/>
          </a:prstGeom>
        </p:spPr>
      </p:pic>
      <p:pic>
        <p:nvPicPr>
          <p:cNvPr name="Picture 59" id="59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361950" y="309460"/>
            <a:ext cx="3784398" cy="1004742"/>
          </a:xfrm>
          <a:prstGeom prst="rect">
            <a:avLst/>
          </a:prstGeom>
        </p:spPr>
      </p:pic>
      <p:grpSp>
        <p:nvGrpSpPr>
          <p:cNvPr name="Group 60" id="60"/>
          <p:cNvGrpSpPr/>
          <p:nvPr/>
        </p:nvGrpSpPr>
        <p:grpSpPr>
          <a:xfrm rot="0">
            <a:off x="188887" y="4259630"/>
            <a:ext cx="2976814" cy="4998670"/>
            <a:chOff x="0" y="0"/>
            <a:chExt cx="839192" cy="1409172"/>
          </a:xfrm>
        </p:grpSpPr>
        <p:sp>
          <p:nvSpPr>
            <p:cNvPr name="Freeform 61" id="61"/>
            <p:cNvSpPr/>
            <p:nvPr/>
          </p:nvSpPr>
          <p:spPr>
            <a:xfrm>
              <a:off x="0" y="0"/>
              <a:ext cx="839192" cy="1409172"/>
            </a:xfrm>
            <a:custGeom>
              <a:avLst/>
              <a:gdLst/>
              <a:ahLst/>
              <a:cxnLst/>
              <a:rect r="r" b="b" t="t" l="l"/>
              <a:pathLst>
                <a:path h="1409172" w="839192">
                  <a:moveTo>
                    <a:pt x="0" y="0"/>
                  </a:moveTo>
                  <a:lnTo>
                    <a:pt x="839192" y="0"/>
                  </a:lnTo>
                  <a:lnTo>
                    <a:pt x="839192" y="1409172"/>
                  </a:lnTo>
                  <a:lnTo>
                    <a:pt x="0" y="1409172"/>
                  </a:lnTo>
                  <a:close/>
                </a:path>
              </a:pathLst>
            </a:custGeom>
            <a:solidFill>
              <a:srgbClr val="8C7BFF"/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87487" y="4161744"/>
            <a:ext cx="2976814" cy="4935367"/>
            <a:chOff x="0" y="0"/>
            <a:chExt cx="839192" cy="1391326"/>
          </a:xfrm>
        </p:grpSpPr>
        <p:sp>
          <p:nvSpPr>
            <p:cNvPr name="Freeform 64" id="64"/>
            <p:cNvSpPr/>
            <p:nvPr/>
          </p:nvSpPr>
          <p:spPr>
            <a:xfrm>
              <a:off x="0" y="0"/>
              <a:ext cx="839192" cy="1391326"/>
            </a:xfrm>
            <a:custGeom>
              <a:avLst/>
              <a:gdLst/>
              <a:ahLst/>
              <a:cxnLst/>
              <a:rect r="r" b="b" t="t" l="l"/>
              <a:pathLst>
                <a:path h="1391326" w="839192">
                  <a:moveTo>
                    <a:pt x="0" y="0"/>
                  </a:moveTo>
                  <a:lnTo>
                    <a:pt x="839192" y="0"/>
                  </a:lnTo>
                  <a:lnTo>
                    <a:pt x="839192" y="1391326"/>
                  </a:lnTo>
                  <a:lnTo>
                    <a:pt x="0" y="13913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6" id="66"/>
          <p:cNvGrpSpPr>
            <a:grpSpLocks noChangeAspect="true"/>
          </p:cNvGrpSpPr>
          <p:nvPr/>
        </p:nvGrpSpPr>
        <p:grpSpPr>
          <a:xfrm rot="0">
            <a:off x="630645" y="4656663"/>
            <a:ext cx="2093297" cy="2085121"/>
            <a:chOff x="0" y="0"/>
            <a:chExt cx="6502400" cy="6477000"/>
          </a:xfrm>
        </p:grpSpPr>
        <p:sp>
          <p:nvSpPr>
            <p:cNvPr name="Freeform 67" id="6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223" r="223" t="-3195" b="-3195"/>
              </a:stretch>
            </a:blipFill>
          </p:spPr>
        </p:sp>
        <p:sp>
          <p:nvSpPr>
            <p:cNvPr name="Freeform 68" id="6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ED101"/>
            </a:soli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-71963" y="6921013"/>
            <a:ext cx="3480091" cy="1934403"/>
            <a:chOff x="0" y="0"/>
            <a:chExt cx="981070" cy="545326"/>
          </a:xfrm>
        </p:grpSpPr>
        <p:sp>
          <p:nvSpPr>
            <p:cNvPr name="Freeform 70" id="70"/>
            <p:cNvSpPr/>
            <p:nvPr/>
          </p:nvSpPr>
          <p:spPr>
            <a:xfrm>
              <a:off x="0" y="0"/>
              <a:ext cx="981070" cy="545326"/>
            </a:xfrm>
            <a:custGeom>
              <a:avLst/>
              <a:gdLst/>
              <a:ahLst/>
              <a:cxnLst/>
              <a:rect r="r" b="b" t="t" l="l"/>
              <a:pathLst>
                <a:path h="545326" w="981070">
                  <a:moveTo>
                    <a:pt x="0" y="0"/>
                  </a:moveTo>
                  <a:lnTo>
                    <a:pt x="981070" y="0"/>
                  </a:lnTo>
                  <a:lnTo>
                    <a:pt x="981070" y="545326"/>
                  </a:lnTo>
                  <a:lnTo>
                    <a:pt x="0" y="545326"/>
                  </a:lnTo>
                  <a:close/>
                </a:path>
              </a:pathLst>
            </a:custGeom>
            <a:solidFill>
              <a:srgbClr val="FED101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72" id="72"/>
          <p:cNvSpPr txBox="true"/>
          <p:nvPr/>
        </p:nvSpPr>
        <p:spPr>
          <a:xfrm rot="0">
            <a:off x="5979696" y="2576883"/>
            <a:ext cx="6222858" cy="946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2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rompt Black"/>
              </a:rPr>
              <a:t>OUR TEAM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1334950" y="6982064"/>
            <a:ext cx="2935518" cy="49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5"/>
              </a:lnSpc>
            </a:pPr>
            <a:r>
              <a:rPr lang="en-US" sz="2989">
                <a:solidFill>
                  <a:srgbClr val="000000"/>
                </a:solidFill>
                <a:latin typeface="Nunito Sans Bold"/>
              </a:rPr>
              <a:t>Manushi Oza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3996587" y="6982064"/>
            <a:ext cx="2935518" cy="49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5"/>
              </a:lnSpc>
            </a:pPr>
            <a:r>
              <a:rPr lang="en-US" sz="2989">
                <a:solidFill>
                  <a:srgbClr val="000000"/>
                </a:solidFill>
                <a:latin typeface="Nunito Sans Bold"/>
              </a:rPr>
              <a:t>Yagna Patel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4990429" y="7021515"/>
            <a:ext cx="2935518" cy="49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5"/>
              </a:lnSpc>
            </a:pPr>
            <a:r>
              <a:rPr lang="en-US" sz="2989">
                <a:solidFill>
                  <a:srgbClr val="000000"/>
                </a:solidFill>
                <a:latin typeface="Nunito Sans Bold"/>
              </a:rPr>
              <a:t>Rishi Kothari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7408079" y="7021515"/>
            <a:ext cx="3366344" cy="49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5"/>
              </a:lnSpc>
            </a:pPr>
            <a:r>
              <a:rPr lang="en-US" sz="2989">
                <a:solidFill>
                  <a:srgbClr val="000000"/>
                </a:solidFill>
                <a:latin typeface="Nunito Sans Bold"/>
              </a:rPr>
              <a:t>Shlok Prajapati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5115102" y="594628"/>
            <a:ext cx="171788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Calender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2027481" y="594661"/>
            <a:ext cx="316004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University Resources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0058356" y="594661"/>
            <a:ext cx="182005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My Courses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6546444" y="594661"/>
            <a:ext cx="127801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Nunito Sans Bold"/>
              </a:rPr>
              <a:t>Home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8081632" y="632460"/>
            <a:ext cx="173827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Dashboard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85374" y="6982064"/>
            <a:ext cx="2935518" cy="49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5"/>
              </a:lnSpc>
            </a:pPr>
            <a:r>
              <a:rPr lang="en-US" sz="2989">
                <a:solidFill>
                  <a:srgbClr val="000000"/>
                </a:solidFill>
                <a:latin typeface="Nunito Sans Bold"/>
              </a:rPr>
              <a:t>Virti Shah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253534" y="7510057"/>
            <a:ext cx="2935518" cy="1165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9"/>
              </a:lnSpc>
            </a:pPr>
            <a:r>
              <a:rPr lang="en-US" sz="2242">
                <a:solidFill>
                  <a:srgbClr val="000000"/>
                </a:solidFill>
                <a:latin typeface="Nunito Sans Extra Light"/>
              </a:rPr>
              <a:t>02 A1</a:t>
            </a:r>
          </a:p>
          <a:p>
            <a:pPr algn="ctr">
              <a:lnSpc>
                <a:spcPts val="3139"/>
              </a:lnSpc>
            </a:pPr>
            <a:r>
              <a:rPr lang="en-US" sz="2242">
                <a:solidFill>
                  <a:srgbClr val="000000"/>
                </a:solidFill>
                <a:latin typeface="Nunito Sans Extra Light"/>
              </a:rPr>
              <a:t>CE</a:t>
            </a:r>
          </a:p>
          <a:p>
            <a:pPr algn="ctr">
              <a:lnSpc>
                <a:spcPts val="3139"/>
              </a:lnSpc>
            </a:pPr>
            <a:r>
              <a:rPr lang="en-US" sz="2242">
                <a:solidFill>
                  <a:srgbClr val="000000"/>
                </a:solidFill>
                <a:latin typeface="Nunito Sans Extra Light"/>
              </a:rPr>
              <a:t>21002170110208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7641370" y="7510057"/>
            <a:ext cx="2935518" cy="1165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9"/>
              </a:lnSpc>
            </a:pPr>
            <a:r>
              <a:rPr lang="en-US" sz="2242">
                <a:solidFill>
                  <a:srgbClr val="000000"/>
                </a:solidFill>
                <a:latin typeface="Nunito Sans Extra Light"/>
              </a:rPr>
              <a:t>06 A1</a:t>
            </a:r>
          </a:p>
          <a:p>
            <a:pPr algn="ctr">
              <a:lnSpc>
                <a:spcPts val="3139"/>
              </a:lnSpc>
            </a:pPr>
            <a:r>
              <a:rPr lang="en-US" sz="2242">
                <a:solidFill>
                  <a:srgbClr val="000000"/>
                </a:solidFill>
                <a:latin typeface="Nunito Sans Extra Light"/>
              </a:rPr>
              <a:t>CE</a:t>
            </a:r>
          </a:p>
          <a:p>
            <a:pPr algn="ctr">
              <a:lnSpc>
                <a:spcPts val="3139"/>
              </a:lnSpc>
            </a:pPr>
            <a:r>
              <a:rPr lang="en-US" sz="2242">
                <a:solidFill>
                  <a:srgbClr val="000000"/>
                </a:solidFill>
                <a:latin typeface="Nunito Sans Extra Light"/>
              </a:rPr>
              <a:t>21002170110139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1392939" y="7510057"/>
            <a:ext cx="2935518" cy="1165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9"/>
              </a:lnSpc>
            </a:pPr>
            <a:r>
              <a:rPr lang="en-US" sz="2242">
                <a:solidFill>
                  <a:srgbClr val="000000"/>
                </a:solidFill>
                <a:latin typeface="Nunito Sans Extra Light"/>
              </a:rPr>
              <a:t>18 A1</a:t>
            </a:r>
          </a:p>
          <a:p>
            <a:pPr algn="ctr">
              <a:lnSpc>
                <a:spcPts val="3139"/>
              </a:lnSpc>
            </a:pPr>
            <a:r>
              <a:rPr lang="en-US" sz="2242">
                <a:solidFill>
                  <a:srgbClr val="000000"/>
                </a:solidFill>
                <a:latin typeface="Nunito Sans Extra Light"/>
              </a:rPr>
              <a:t>CE</a:t>
            </a:r>
          </a:p>
          <a:p>
            <a:pPr algn="ctr">
              <a:lnSpc>
                <a:spcPts val="3139"/>
              </a:lnSpc>
            </a:pPr>
            <a:r>
              <a:rPr lang="en-US" sz="2242">
                <a:solidFill>
                  <a:srgbClr val="000000"/>
                </a:solidFill>
                <a:latin typeface="Nunito Sans Extra Light"/>
              </a:rPr>
              <a:t>21002170110083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5066629" y="7510057"/>
            <a:ext cx="2935518" cy="1165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9"/>
              </a:lnSpc>
            </a:pPr>
            <a:r>
              <a:rPr lang="en-US" sz="2242">
                <a:solidFill>
                  <a:srgbClr val="000000"/>
                </a:solidFill>
                <a:latin typeface="Nunito Sans Extra Light"/>
              </a:rPr>
              <a:t>26 A1</a:t>
            </a:r>
          </a:p>
          <a:p>
            <a:pPr algn="ctr">
              <a:lnSpc>
                <a:spcPts val="3139"/>
              </a:lnSpc>
            </a:pPr>
            <a:r>
              <a:rPr lang="en-US" sz="2242">
                <a:solidFill>
                  <a:srgbClr val="000000"/>
                </a:solidFill>
                <a:latin typeface="Nunito Sans Extra Light"/>
              </a:rPr>
              <a:t>CE</a:t>
            </a:r>
          </a:p>
          <a:p>
            <a:pPr algn="ctr">
              <a:lnSpc>
                <a:spcPts val="3139"/>
              </a:lnSpc>
            </a:pPr>
            <a:r>
              <a:rPr lang="en-US" sz="2242">
                <a:solidFill>
                  <a:srgbClr val="000000"/>
                </a:solidFill>
                <a:latin typeface="Nunito Sans Extra Light"/>
              </a:rPr>
              <a:t>21002170110062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3929912" y="7510057"/>
            <a:ext cx="2935518" cy="1165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9"/>
              </a:lnSpc>
            </a:pPr>
            <a:r>
              <a:rPr lang="en-US" sz="2242">
                <a:solidFill>
                  <a:srgbClr val="000000"/>
                </a:solidFill>
                <a:latin typeface="Nunito Sans Extra Light"/>
              </a:rPr>
              <a:t>04 A1</a:t>
            </a:r>
          </a:p>
          <a:p>
            <a:pPr algn="ctr">
              <a:lnSpc>
                <a:spcPts val="3139"/>
              </a:lnSpc>
            </a:pPr>
            <a:r>
              <a:rPr lang="en-US" sz="2242">
                <a:solidFill>
                  <a:srgbClr val="000000"/>
                </a:solidFill>
                <a:latin typeface="Nunito Sans Extra Light"/>
              </a:rPr>
              <a:t>CE</a:t>
            </a:r>
          </a:p>
          <a:p>
            <a:pPr algn="ctr">
              <a:lnSpc>
                <a:spcPts val="3139"/>
              </a:lnSpc>
            </a:pPr>
            <a:r>
              <a:rPr lang="en-US" sz="2242">
                <a:solidFill>
                  <a:srgbClr val="000000"/>
                </a:solidFill>
                <a:latin typeface="Nunito Sans Extra Light"/>
              </a:rPr>
              <a:t>21002170110128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0222" y="-547436"/>
            <a:ext cx="19399691" cy="2171766"/>
            <a:chOff x="0" y="0"/>
            <a:chExt cx="5109384" cy="57198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109384" cy="571988"/>
            </a:xfrm>
            <a:custGeom>
              <a:avLst/>
              <a:gdLst/>
              <a:ahLst/>
              <a:cxnLst/>
              <a:rect r="r" b="b" t="t" l="l"/>
              <a:pathLst>
                <a:path h="571988" w="5109384">
                  <a:moveTo>
                    <a:pt x="0" y="0"/>
                  </a:moveTo>
                  <a:lnTo>
                    <a:pt x="5109384" y="0"/>
                  </a:lnTo>
                  <a:lnTo>
                    <a:pt x="5109384" y="571988"/>
                  </a:lnTo>
                  <a:lnTo>
                    <a:pt x="0" y="571988"/>
                  </a:lnTo>
                  <a:close/>
                </a:path>
              </a:pathLst>
            </a:custGeom>
            <a:solidFill>
              <a:srgbClr val="8C7BFF"/>
            </a:solidFill>
            <a:ln>
              <a:noFill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27677" y="2612142"/>
            <a:ext cx="3481418" cy="826701"/>
            <a:chOff x="0" y="0"/>
            <a:chExt cx="916917" cy="21773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916917" cy="217732"/>
            </a:xfrm>
            <a:custGeom>
              <a:avLst/>
              <a:gdLst/>
              <a:ahLst/>
              <a:cxnLst/>
              <a:rect r="r" b="b" t="t" l="l"/>
              <a:pathLst>
                <a:path h="217732" w="916917">
                  <a:moveTo>
                    <a:pt x="108866" y="0"/>
                  </a:moveTo>
                  <a:lnTo>
                    <a:pt x="808051" y="0"/>
                  </a:lnTo>
                  <a:cubicBezTo>
                    <a:pt x="868176" y="0"/>
                    <a:pt x="916917" y="48741"/>
                    <a:pt x="916917" y="108866"/>
                  </a:cubicBezTo>
                  <a:lnTo>
                    <a:pt x="916917" y="108866"/>
                  </a:lnTo>
                  <a:cubicBezTo>
                    <a:pt x="916917" y="168991"/>
                    <a:pt x="868176" y="217732"/>
                    <a:pt x="808051" y="217732"/>
                  </a:cubicBezTo>
                  <a:lnTo>
                    <a:pt x="108866" y="217732"/>
                  </a:lnTo>
                  <a:cubicBezTo>
                    <a:pt x="48741" y="217732"/>
                    <a:pt x="0" y="168991"/>
                    <a:pt x="0" y="108866"/>
                  </a:cubicBezTo>
                  <a:lnTo>
                    <a:pt x="0" y="108866"/>
                  </a:lnTo>
                  <a:cubicBezTo>
                    <a:pt x="0" y="48741"/>
                    <a:pt x="48741" y="0"/>
                    <a:pt x="108866" y="0"/>
                  </a:cubicBezTo>
                  <a:close/>
                </a:path>
              </a:pathLst>
            </a:custGeom>
            <a:solidFill>
              <a:srgbClr val="8C7BFF"/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Nunito Sans Bold"/>
                </a:rPr>
                <a:t>INTRODUCTION</a:t>
              </a:r>
            </a:p>
          </p:txBody>
        </p:sp>
      </p:grpSp>
      <p:sp>
        <p:nvSpPr>
          <p:cNvPr name="AutoShape 8" id="8"/>
          <p:cNvSpPr/>
          <p:nvPr/>
        </p:nvSpPr>
        <p:spPr>
          <a:xfrm rot="5400000">
            <a:off x="3372188" y="589789"/>
            <a:ext cx="208172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-10800000">
            <a:off x="-932906" y="1630650"/>
            <a:ext cx="20153812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9607" y="2642482"/>
            <a:ext cx="6599279" cy="6615818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9227677" y="3662680"/>
            <a:ext cx="7614510" cy="559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unito Sans Bold"/>
              </a:rPr>
              <a:t>A learning management system (LMS) is a software application or web-based technology used to plan, implement and assess a specific learning process. It is used for </a:t>
            </a:r>
            <a:r>
              <a:rPr lang="en-US" sz="3200">
                <a:solidFill>
                  <a:srgbClr val="000000"/>
                </a:solidFill>
                <a:latin typeface="Nunito Sans Bold"/>
                <a:hlinkClick r:id="rId4" tooltip="https://www.techtarget.com/whatis/definition/distance-learning-e-learning"/>
              </a:rPr>
              <a:t>eLearning</a:t>
            </a:r>
            <a:r>
              <a:rPr lang="en-US" sz="3200">
                <a:solidFill>
                  <a:srgbClr val="000000"/>
                </a:solidFill>
                <a:latin typeface="Nunito Sans Bold"/>
              </a:rPr>
              <a:t> practices.</a:t>
            </a: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unito Sans Bold"/>
              </a:rPr>
              <a:t>A learning management system may also provide students with the ability to use interactive features such as quiz and submit assignments.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429608" y="9938900"/>
            <a:ext cx="19189077" cy="953211"/>
            <a:chOff x="0" y="0"/>
            <a:chExt cx="5053913" cy="251051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5053913" cy="251051"/>
            </a:xfrm>
            <a:custGeom>
              <a:avLst/>
              <a:gdLst/>
              <a:ahLst/>
              <a:cxnLst/>
              <a:rect r="r" b="b" t="t" l="l"/>
              <a:pathLst>
                <a:path h="251051" w="5053913">
                  <a:moveTo>
                    <a:pt x="0" y="0"/>
                  </a:moveTo>
                  <a:lnTo>
                    <a:pt x="5053913" y="0"/>
                  </a:lnTo>
                  <a:lnTo>
                    <a:pt x="5053913" y="251051"/>
                  </a:lnTo>
                  <a:lnTo>
                    <a:pt x="0" y="251051"/>
                  </a:lnTo>
                  <a:close/>
                </a:path>
              </a:pathLst>
            </a:custGeom>
            <a:solidFill>
              <a:srgbClr val="FED101"/>
            </a:solidFill>
            <a:ln>
              <a:noFill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114956" y="538447"/>
            <a:ext cx="546702" cy="546702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5006542" y="632460"/>
            <a:ext cx="171788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Calender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955617" y="632460"/>
            <a:ext cx="316004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University Resources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09172" y="632460"/>
            <a:ext cx="182005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Home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88130" y="594628"/>
            <a:ext cx="178466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My Courses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55928" y="632460"/>
            <a:ext cx="173827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Dashboard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37912" y="233313"/>
            <a:ext cx="4091335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unito Sans Bold Bold"/>
              </a:rPr>
              <a:t>Learning Management System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0139" y="3880230"/>
            <a:ext cx="5130717" cy="112875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0139" y="5516859"/>
            <a:ext cx="5130717" cy="11287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0139" y="5516859"/>
            <a:ext cx="5130717" cy="112875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0139" y="7206950"/>
            <a:ext cx="5130717" cy="112875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736729" y="2434885"/>
            <a:ext cx="6831955" cy="682341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234302" y="2163370"/>
            <a:ext cx="7743522" cy="94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2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rompt Black"/>
              </a:rPr>
              <a:t>OUR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3051" y="5787323"/>
            <a:ext cx="3582343" cy="464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2"/>
              </a:lnSpc>
            </a:pPr>
            <a:r>
              <a:rPr lang="en-US" sz="2773">
                <a:solidFill>
                  <a:srgbClr val="000000"/>
                </a:solidFill>
                <a:latin typeface="Nunito Sans Bold"/>
              </a:rPr>
              <a:t>Quiz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3818" y="4150693"/>
            <a:ext cx="3582343" cy="464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2"/>
              </a:lnSpc>
            </a:pPr>
            <a:r>
              <a:rPr lang="en-US" sz="2773">
                <a:solidFill>
                  <a:srgbClr val="000000"/>
                </a:solidFill>
                <a:latin typeface="Nunito Sans Bold"/>
              </a:rPr>
              <a:t>All Courses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8833" y="7414449"/>
            <a:ext cx="3913329" cy="464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2"/>
              </a:lnSpc>
            </a:pPr>
            <a:r>
              <a:rPr lang="en-US" sz="2773">
                <a:solidFill>
                  <a:srgbClr val="000000"/>
                </a:solidFill>
                <a:latin typeface="Nunito Sans Bold"/>
              </a:rPr>
              <a:t>Calender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1069769" y="9879804"/>
            <a:ext cx="19670481" cy="938167"/>
            <a:chOff x="0" y="0"/>
            <a:chExt cx="5180703" cy="24708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5180703" cy="247089"/>
            </a:xfrm>
            <a:custGeom>
              <a:avLst/>
              <a:gdLst/>
              <a:ahLst/>
              <a:cxnLst/>
              <a:rect r="r" b="b" t="t" l="l"/>
              <a:pathLst>
                <a:path h="247089" w="5180703">
                  <a:moveTo>
                    <a:pt x="0" y="0"/>
                  </a:moveTo>
                  <a:lnTo>
                    <a:pt x="5180703" y="0"/>
                  </a:lnTo>
                  <a:lnTo>
                    <a:pt x="5180703" y="247089"/>
                  </a:lnTo>
                  <a:lnTo>
                    <a:pt x="0" y="247089"/>
                  </a:lnTo>
                  <a:close/>
                </a:path>
              </a:pathLst>
            </a:custGeom>
            <a:solidFill>
              <a:srgbClr val="8C7BFF"/>
            </a:solidFill>
            <a:ln>
              <a:noFill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42726" y="-422496"/>
            <a:ext cx="19550130" cy="2081721"/>
            <a:chOff x="0" y="0"/>
            <a:chExt cx="5149005" cy="548272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5149005" cy="548272"/>
            </a:xfrm>
            <a:custGeom>
              <a:avLst/>
              <a:gdLst/>
              <a:ahLst/>
              <a:cxnLst/>
              <a:rect r="r" b="b" t="t" l="l"/>
              <a:pathLst>
                <a:path h="548272" w="5149005">
                  <a:moveTo>
                    <a:pt x="0" y="0"/>
                  </a:moveTo>
                  <a:lnTo>
                    <a:pt x="5149005" y="0"/>
                  </a:lnTo>
                  <a:lnTo>
                    <a:pt x="5149005" y="548272"/>
                  </a:lnTo>
                  <a:lnTo>
                    <a:pt x="0" y="548272"/>
                  </a:lnTo>
                  <a:close/>
                </a:path>
              </a:pathLst>
            </a:custGeom>
            <a:solidFill>
              <a:srgbClr val="FED101"/>
            </a:solidFill>
            <a:ln>
              <a:noFill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7" id="17"/>
          <p:cNvSpPr/>
          <p:nvPr/>
        </p:nvSpPr>
        <p:spPr>
          <a:xfrm rot="5400000">
            <a:off x="3500170" y="717771"/>
            <a:ext cx="182575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rot="-10800000">
            <a:off x="-444652" y="1640175"/>
            <a:ext cx="1955205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361950" y="309460"/>
            <a:ext cx="3784398" cy="1004742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85949" y="538480"/>
            <a:ext cx="546702" cy="546702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5115102" y="594628"/>
            <a:ext cx="171788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Calender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85450" y="583717"/>
            <a:ext cx="316004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Dashboard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794231" y="594661"/>
            <a:ext cx="182005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My Courses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546444" y="594661"/>
            <a:ext cx="127801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Nunito Sans Bold"/>
              </a:rPr>
              <a:t>Home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871466" y="583717"/>
            <a:ext cx="313155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University Resources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869020" y="4614915"/>
            <a:ext cx="4022967" cy="970541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869020" y="6378072"/>
            <a:ext cx="4022967" cy="970541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869020" y="8139188"/>
            <a:ext cx="4022967" cy="970541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9075580" y="4749240"/>
            <a:ext cx="816407" cy="53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Nunito Sans Bold"/>
              </a:rPr>
              <a:t>01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020928" y="6513986"/>
            <a:ext cx="81640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unito Sans Bold"/>
              </a:rPr>
              <a:t>02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075580" y="8272505"/>
            <a:ext cx="81640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Nunito Sans Bold"/>
              </a:rPr>
              <a:t>03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14365" y="4829493"/>
            <a:ext cx="209319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Sans Bold"/>
              </a:rPr>
              <a:t>Responsive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889020" y="6609473"/>
            <a:ext cx="318656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Sans Bold"/>
              </a:rPr>
              <a:t>Course Management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127653" y="8352833"/>
            <a:ext cx="267991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Sans Bold"/>
              </a:rPr>
              <a:t>Easy Navigation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007067"/>
            <a:ext cx="3886161" cy="3251233"/>
            <a:chOff x="0" y="0"/>
            <a:chExt cx="1023516" cy="85629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023516" cy="856292"/>
            </a:xfrm>
            <a:custGeom>
              <a:avLst/>
              <a:gdLst/>
              <a:ahLst/>
              <a:cxnLst/>
              <a:rect r="r" b="b" t="t" l="l"/>
              <a:pathLst>
                <a:path h="856292" w="1023516">
                  <a:moveTo>
                    <a:pt x="0" y="0"/>
                  </a:moveTo>
                  <a:lnTo>
                    <a:pt x="1023516" y="0"/>
                  </a:lnTo>
                  <a:lnTo>
                    <a:pt x="1023516" y="856292"/>
                  </a:lnTo>
                  <a:lnTo>
                    <a:pt x="0" y="856292"/>
                  </a:lnTo>
                  <a:close/>
                </a:path>
              </a:pathLst>
            </a:custGeom>
            <a:solidFill>
              <a:srgbClr val="8C7BFF"/>
            </a:solidFill>
            <a:ln>
              <a:noFill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5880" y="6007067"/>
            <a:ext cx="4256534" cy="3251233"/>
            <a:chOff x="0" y="0"/>
            <a:chExt cx="1121062" cy="85629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121062" cy="856292"/>
            </a:xfrm>
            <a:custGeom>
              <a:avLst/>
              <a:gdLst/>
              <a:ahLst/>
              <a:cxnLst/>
              <a:rect r="r" b="b" t="t" l="l"/>
              <a:pathLst>
                <a:path h="856292" w="1121062">
                  <a:moveTo>
                    <a:pt x="0" y="0"/>
                  </a:moveTo>
                  <a:lnTo>
                    <a:pt x="1121062" y="0"/>
                  </a:lnTo>
                  <a:lnTo>
                    <a:pt x="1121062" y="856292"/>
                  </a:lnTo>
                  <a:lnTo>
                    <a:pt x="0" y="856292"/>
                  </a:lnTo>
                  <a:close/>
                </a:path>
              </a:pathLst>
            </a:custGeom>
            <a:solidFill>
              <a:srgbClr val="8C7BFF"/>
            </a:solidFill>
            <a:ln>
              <a:noFill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914861" y="6007067"/>
            <a:ext cx="4229139" cy="3251233"/>
            <a:chOff x="0" y="0"/>
            <a:chExt cx="1113847" cy="85629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113847" cy="856292"/>
            </a:xfrm>
            <a:custGeom>
              <a:avLst/>
              <a:gdLst/>
              <a:ahLst/>
              <a:cxnLst/>
              <a:rect r="r" b="b" t="t" l="l"/>
              <a:pathLst>
                <a:path h="856292" w="1113847">
                  <a:moveTo>
                    <a:pt x="0" y="0"/>
                  </a:moveTo>
                  <a:lnTo>
                    <a:pt x="1113847" y="0"/>
                  </a:lnTo>
                  <a:lnTo>
                    <a:pt x="1113847" y="856292"/>
                  </a:lnTo>
                  <a:lnTo>
                    <a:pt x="0" y="856292"/>
                  </a:lnTo>
                  <a:close/>
                </a:path>
              </a:pathLst>
            </a:custGeom>
            <a:solidFill>
              <a:srgbClr val="FED101"/>
            </a:solidFill>
            <a:ln>
              <a:noFill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392889" y="6007067"/>
            <a:ext cx="3866411" cy="3251233"/>
            <a:chOff x="0" y="0"/>
            <a:chExt cx="1018314" cy="856292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018314" cy="856292"/>
            </a:xfrm>
            <a:custGeom>
              <a:avLst/>
              <a:gdLst/>
              <a:ahLst/>
              <a:cxnLst/>
              <a:rect r="r" b="b" t="t" l="l"/>
              <a:pathLst>
                <a:path h="856292" w="1018314">
                  <a:moveTo>
                    <a:pt x="0" y="0"/>
                  </a:moveTo>
                  <a:lnTo>
                    <a:pt x="1018314" y="0"/>
                  </a:lnTo>
                  <a:lnTo>
                    <a:pt x="1018314" y="856292"/>
                  </a:lnTo>
                  <a:lnTo>
                    <a:pt x="0" y="856292"/>
                  </a:lnTo>
                  <a:close/>
                </a:path>
              </a:pathLst>
            </a:custGeom>
            <a:solidFill>
              <a:srgbClr val="FED101"/>
            </a:solidFill>
            <a:ln>
              <a:noFill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17953" y="3974419"/>
            <a:ext cx="1632597" cy="1632597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54791" y="3974419"/>
            <a:ext cx="1632597" cy="1632597"/>
          </a:xfrm>
          <a:prstGeom prst="rect">
            <a:avLst/>
          </a:prstGeom>
        </p:spPr>
      </p:pic>
      <p:sp>
        <p:nvSpPr>
          <p:cNvPr name="AutoShape 16" id="16"/>
          <p:cNvSpPr/>
          <p:nvPr/>
        </p:nvSpPr>
        <p:spPr>
          <a:xfrm rot="5400000">
            <a:off x="2263396" y="6606835"/>
            <a:ext cx="528388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5400000">
            <a:off x="6513465" y="6606835"/>
            <a:ext cx="528388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rot="5400000">
            <a:off x="10760474" y="6606835"/>
            <a:ext cx="528388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-745530" y="9938900"/>
            <a:ext cx="19820920" cy="1133738"/>
            <a:chOff x="0" y="0"/>
            <a:chExt cx="5220325" cy="298598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5220325" cy="298598"/>
            </a:xfrm>
            <a:custGeom>
              <a:avLst/>
              <a:gdLst/>
              <a:ahLst/>
              <a:cxnLst/>
              <a:rect r="r" b="b" t="t" l="l"/>
              <a:pathLst>
                <a:path h="298598" w="5220325">
                  <a:moveTo>
                    <a:pt x="0" y="0"/>
                  </a:moveTo>
                  <a:lnTo>
                    <a:pt x="5220325" y="0"/>
                  </a:lnTo>
                  <a:lnTo>
                    <a:pt x="5220325" y="298598"/>
                  </a:lnTo>
                  <a:lnTo>
                    <a:pt x="0" y="298598"/>
                  </a:lnTo>
                  <a:close/>
                </a:path>
              </a:pathLst>
            </a:custGeom>
            <a:solidFill>
              <a:srgbClr val="FED101"/>
            </a:solidFill>
            <a:ln>
              <a:noFill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932906" y="-547436"/>
            <a:ext cx="19399691" cy="2171766"/>
            <a:chOff x="0" y="0"/>
            <a:chExt cx="5109384" cy="571988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5109384" cy="571988"/>
            </a:xfrm>
            <a:custGeom>
              <a:avLst/>
              <a:gdLst/>
              <a:ahLst/>
              <a:cxnLst/>
              <a:rect r="r" b="b" t="t" l="l"/>
              <a:pathLst>
                <a:path h="571988" w="5109384">
                  <a:moveTo>
                    <a:pt x="0" y="0"/>
                  </a:moveTo>
                  <a:lnTo>
                    <a:pt x="5109384" y="0"/>
                  </a:lnTo>
                  <a:lnTo>
                    <a:pt x="5109384" y="571988"/>
                  </a:lnTo>
                  <a:lnTo>
                    <a:pt x="0" y="571988"/>
                  </a:lnTo>
                  <a:close/>
                </a:path>
              </a:pathLst>
            </a:custGeom>
            <a:solidFill>
              <a:srgbClr val="8C7BFF"/>
            </a:solidFill>
            <a:ln>
              <a:noFill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5" id="25"/>
          <p:cNvSpPr/>
          <p:nvPr/>
        </p:nvSpPr>
        <p:spPr>
          <a:xfrm rot="5400000">
            <a:off x="3372188" y="589789"/>
            <a:ext cx="208172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rot="-10800000">
            <a:off x="-932906" y="1630650"/>
            <a:ext cx="20153812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68429" y="3939350"/>
            <a:ext cx="1696351" cy="1702736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93039" y="4019422"/>
            <a:ext cx="1768014" cy="1542592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2961905" y="2246584"/>
            <a:ext cx="12364189" cy="94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2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rompt Black"/>
              </a:rPr>
              <a:t>BENEFITS OF LMS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81826" y="6944635"/>
            <a:ext cx="2504852" cy="129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7"/>
              </a:lnSpc>
            </a:pPr>
            <a:r>
              <a:rPr lang="en-US" sz="3755">
                <a:solidFill>
                  <a:srgbClr val="FFFFFF"/>
                </a:solidFill>
                <a:latin typeface="Nunito Sans Bold"/>
              </a:rPr>
              <a:t>Improved efficiency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551487" y="7274446"/>
            <a:ext cx="2865432" cy="64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7"/>
              </a:lnSpc>
            </a:pPr>
            <a:r>
              <a:rPr lang="en-US" sz="3755">
                <a:solidFill>
                  <a:srgbClr val="000000"/>
                </a:solidFill>
                <a:latin typeface="Nunito Sans Bold"/>
              </a:rPr>
              <a:t>Consistency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898355" y="7008942"/>
            <a:ext cx="2653850" cy="1190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8"/>
              </a:lnSpc>
            </a:pPr>
            <a:r>
              <a:rPr lang="en-US" sz="3477">
                <a:solidFill>
                  <a:srgbClr val="FFFFFF"/>
                </a:solidFill>
                <a:latin typeface="Nunito Sans Bold"/>
              </a:rPr>
              <a:t>Centralized learning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748029" y="7293810"/>
            <a:ext cx="3170081" cy="620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5"/>
              </a:lnSpc>
            </a:pPr>
            <a:r>
              <a:rPr lang="en-US" sz="3689">
                <a:solidFill>
                  <a:srgbClr val="000000"/>
                </a:solidFill>
                <a:latin typeface="Nunito Sans Bold"/>
              </a:rPr>
              <a:t>Cost-effective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471788"/>
            <a:ext cx="2575939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237912" y="233313"/>
            <a:ext cx="4091335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unito Sans Bold Bold"/>
              </a:rPr>
              <a:t>Learning Management System</a:t>
            </a:r>
          </a:p>
        </p:txBody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114956" y="538447"/>
            <a:ext cx="546702" cy="546702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15006542" y="632460"/>
            <a:ext cx="171788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Calender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955617" y="632460"/>
            <a:ext cx="316004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University Resources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109172" y="632460"/>
            <a:ext cx="182005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Home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888130" y="594628"/>
            <a:ext cx="178466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My Courses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755928" y="632460"/>
            <a:ext cx="173827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Dashboard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30486" y="9938900"/>
            <a:ext cx="19790832" cy="862947"/>
            <a:chOff x="0" y="0"/>
            <a:chExt cx="5212400" cy="22727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212400" cy="227278"/>
            </a:xfrm>
            <a:custGeom>
              <a:avLst/>
              <a:gdLst/>
              <a:ahLst/>
              <a:cxnLst/>
              <a:rect r="r" b="b" t="t" l="l"/>
              <a:pathLst>
                <a:path h="227278" w="5212400">
                  <a:moveTo>
                    <a:pt x="0" y="0"/>
                  </a:moveTo>
                  <a:lnTo>
                    <a:pt x="5212400" y="0"/>
                  </a:lnTo>
                  <a:lnTo>
                    <a:pt x="5212400" y="227278"/>
                  </a:lnTo>
                  <a:lnTo>
                    <a:pt x="0" y="227278"/>
                  </a:lnTo>
                  <a:close/>
                </a:path>
              </a:pathLst>
            </a:custGeom>
            <a:solidFill>
              <a:srgbClr val="FED101"/>
            </a:solidFill>
            <a:ln>
              <a:noFill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81835" y="2372228"/>
            <a:ext cx="6877465" cy="688607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481065" y="5105400"/>
            <a:ext cx="6155909" cy="94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62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rompt Black"/>
              </a:rPr>
              <a:t>THANK YOU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489783" y="-451071"/>
            <a:ext cx="19550130" cy="2081721"/>
            <a:chOff x="0" y="0"/>
            <a:chExt cx="5149005" cy="54827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5149005" cy="548272"/>
            </a:xfrm>
            <a:custGeom>
              <a:avLst/>
              <a:gdLst/>
              <a:ahLst/>
              <a:cxnLst/>
              <a:rect r="r" b="b" t="t" l="l"/>
              <a:pathLst>
                <a:path h="548272" w="5149005">
                  <a:moveTo>
                    <a:pt x="0" y="0"/>
                  </a:moveTo>
                  <a:lnTo>
                    <a:pt x="5149005" y="0"/>
                  </a:lnTo>
                  <a:lnTo>
                    <a:pt x="5149005" y="548272"/>
                  </a:lnTo>
                  <a:lnTo>
                    <a:pt x="0" y="548272"/>
                  </a:lnTo>
                  <a:close/>
                </a:path>
              </a:pathLst>
            </a:custGeom>
            <a:solidFill>
              <a:srgbClr val="FED101"/>
            </a:solidFill>
            <a:ln>
              <a:noFill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0" id="10"/>
          <p:cNvSpPr/>
          <p:nvPr/>
        </p:nvSpPr>
        <p:spPr>
          <a:xfrm rot="5400000">
            <a:off x="3372188" y="589789"/>
            <a:ext cx="208172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10800000">
            <a:off x="-932906" y="1630650"/>
            <a:ext cx="20153812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61950" y="309460"/>
            <a:ext cx="3784398" cy="1004742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37766" y="576279"/>
            <a:ext cx="546702" cy="546702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1871466" y="632460"/>
            <a:ext cx="309462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University Resources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85450" y="583717"/>
            <a:ext cx="316004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Dashboard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94231" y="594661"/>
            <a:ext cx="182005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My Courses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46444" y="594661"/>
            <a:ext cx="127801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Nunito Sans Bold"/>
              </a:rPr>
              <a:t>Home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704840" y="632460"/>
            <a:ext cx="228110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unito Sans Bold"/>
              </a:rPr>
              <a:t>Calender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DAFeIKE5caU</dc:identifier>
  <dcterms:modified xsi:type="dcterms:W3CDTF">2011-08-01T06:04:30Z</dcterms:modified>
  <cp:revision>1</cp:revision>
  <dc:title>Purple Yellow UI Illustration Company Profile Presentation</dc:title>
</cp:coreProperties>
</file>