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4" r:id="rId6"/>
    <p:sldId id="260" r:id="rId7"/>
    <p:sldId id="261"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54E1B6-F24E-42B0-BAD4-BE94904804EC}"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CBEE80D-F970-4964-8552-B2DA1690D361}" type="slidenum">
              <a:rPr lang="en-IN" smtClean="0"/>
              <a:t>‹#›</a:t>
            </a:fld>
            <a:endParaRPr lang="en-IN"/>
          </a:p>
        </p:txBody>
      </p:sp>
    </p:spTree>
    <p:extLst>
      <p:ext uri="{BB962C8B-B14F-4D97-AF65-F5344CB8AC3E}">
        <p14:creationId xmlns:p14="http://schemas.microsoft.com/office/powerpoint/2010/main" val="2273220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54E1B6-F24E-42B0-BAD4-BE94904804EC}"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BEE80D-F970-4964-8552-B2DA1690D361}" type="slidenum">
              <a:rPr lang="en-IN" smtClean="0"/>
              <a:t>‹#›</a:t>
            </a:fld>
            <a:endParaRPr lang="en-IN"/>
          </a:p>
        </p:txBody>
      </p:sp>
    </p:spTree>
    <p:extLst>
      <p:ext uri="{BB962C8B-B14F-4D97-AF65-F5344CB8AC3E}">
        <p14:creationId xmlns:p14="http://schemas.microsoft.com/office/powerpoint/2010/main" val="358471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54E1B6-F24E-42B0-BAD4-BE94904804EC}"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BEE80D-F970-4964-8552-B2DA1690D36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5490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054E1B6-F24E-42B0-BAD4-BE94904804EC}"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BEE80D-F970-4964-8552-B2DA1690D361}" type="slidenum">
              <a:rPr lang="en-IN" smtClean="0"/>
              <a:t>‹#›</a:t>
            </a:fld>
            <a:endParaRPr lang="en-IN"/>
          </a:p>
        </p:txBody>
      </p:sp>
    </p:spTree>
    <p:extLst>
      <p:ext uri="{BB962C8B-B14F-4D97-AF65-F5344CB8AC3E}">
        <p14:creationId xmlns:p14="http://schemas.microsoft.com/office/powerpoint/2010/main" val="2007922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054E1B6-F24E-42B0-BAD4-BE94904804EC}"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BEE80D-F970-4964-8552-B2DA1690D36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2070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054E1B6-F24E-42B0-BAD4-BE94904804EC}"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BEE80D-F970-4964-8552-B2DA1690D361}" type="slidenum">
              <a:rPr lang="en-IN" smtClean="0"/>
              <a:t>‹#›</a:t>
            </a:fld>
            <a:endParaRPr lang="en-IN"/>
          </a:p>
        </p:txBody>
      </p:sp>
    </p:spTree>
    <p:extLst>
      <p:ext uri="{BB962C8B-B14F-4D97-AF65-F5344CB8AC3E}">
        <p14:creationId xmlns:p14="http://schemas.microsoft.com/office/powerpoint/2010/main" val="3164924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4E1B6-F24E-42B0-BAD4-BE94904804EC}"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BEE80D-F970-4964-8552-B2DA1690D361}" type="slidenum">
              <a:rPr lang="en-IN" smtClean="0"/>
              <a:t>‹#›</a:t>
            </a:fld>
            <a:endParaRPr lang="en-IN"/>
          </a:p>
        </p:txBody>
      </p:sp>
    </p:spTree>
    <p:extLst>
      <p:ext uri="{BB962C8B-B14F-4D97-AF65-F5344CB8AC3E}">
        <p14:creationId xmlns:p14="http://schemas.microsoft.com/office/powerpoint/2010/main" val="2704550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4E1B6-F24E-42B0-BAD4-BE94904804EC}"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BEE80D-F970-4964-8552-B2DA1690D361}" type="slidenum">
              <a:rPr lang="en-IN" smtClean="0"/>
              <a:t>‹#›</a:t>
            </a:fld>
            <a:endParaRPr lang="en-IN"/>
          </a:p>
        </p:txBody>
      </p:sp>
    </p:spTree>
    <p:extLst>
      <p:ext uri="{BB962C8B-B14F-4D97-AF65-F5344CB8AC3E}">
        <p14:creationId xmlns:p14="http://schemas.microsoft.com/office/powerpoint/2010/main" val="328042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4E1B6-F24E-42B0-BAD4-BE94904804EC}"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BEE80D-F970-4964-8552-B2DA1690D361}" type="slidenum">
              <a:rPr lang="en-IN" smtClean="0"/>
              <a:t>‹#›</a:t>
            </a:fld>
            <a:endParaRPr lang="en-IN"/>
          </a:p>
        </p:txBody>
      </p:sp>
    </p:spTree>
    <p:extLst>
      <p:ext uri="{BB962C8B-B14F-4D97-AF65-F5344CB8AC3E}">
        <p14:creationId xmlns:p14="http://schemas.microsoft.com/office/powerpoint/2010/main" val="2400702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54E1B6-F24E-42B0-BAD4-BE94904804EC}"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BEE80D-F970-4964-8552-B2DA1690D361}" type="slidenum">
              <a:rPr lang="en-IN" smtClean="0"/>
              <a:t>‹#›</a:t>
            </a:fld>
            <a:endParaRPr lang="en-IN"/>
          </a:p>
        </p:txBody>
      </p:sp>
    </p:spTree>
    <p:extLst>
      <p:ext uri="{BB962C8B-B14F-4D97-AF65-F5344CB8AC3E}">
        <p14:creationId xmlns:p14="http://schemas.microsoft.com/office/powerpoint/2010/main" val="4163394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54E1B6-F24E-42B0-BAD4-BE94904804EC}"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CBEE80D-F970-4964-8552-B2DA1690D361}" type="slidenum">
              <a:rPr lang="en-IN" smtClean="0"/>
              <a:t>‹#›</a:t>
            </a:fld>
            <a:endParaRPr lang="en-IN"/>
          </a:p>
        </p:txBody>
      </p:sp>
    </p:spTree>
    <p:extLst>
      <p:ext uri="{BB962C8B-B14F-4D97-AF65-F5344CB8AC3E}">
        <p14:creationId xmlns:p14="http://schemas.microsoft.com/office/powerpoint/2010/main" val="202686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54E1B6-F24E-42B0-BAD4-BE94904804EC}" type="datetimeFigureOut">
              <a:rPr lang="en-IN" smtClean="0"/>
              <a:t>17-09-2022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CBEE80D-F970-4964-8552-B2DA1690D361}" type="slidenum">
              <a:rPr lang="en-IN" smtClean="0"/>
              <a:t>‹#›</a:t>
            </a:fld>
            <a:endParaRPr lang="en-IN"/>
          </a:p>
        </p:txBody>
      </p:sp>
    </p:spTree>
    <p:extLst>
      <p:ext uri="{BB962C8B-B14F-4D97-AF65-F5344CB8AC3E}">
        <p14:creationId xmlns:p14="http://schemas.microsoft.com/office/powerpoint/2010/main" val="110146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54E1B6-F24E-42B0-BAD4-BE94904804EC}" type="datetimeFigureOut">
              <a:rPr lang="en-IN" smtClean="0"/>
              <a:t>17-09-2022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CBEE80D-F970-4964-8552-B2DA1690D361}" type="slidenum">
              <a:rPr lang="en-IN" smtClean="0"/>
              <a:t>‹#›</a:t>
            </a:fld>
            <a:endParaRPr lang="en-IN"/>
          </a:p>
        </p:txBody>
      </p:sp>
    </p:spTree>
    <p:extLst>
      <p:ext uri="{BB962C8B-B14F-4D97-AF65-F5344CB8AC3E}">
        <p14:creationId xmlns:p14="http://schemas.microsoft.com/office/powerpoint/2010/main" val="253861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54E1B6-F24E-42B0-BAD4-BE94904804EC}" type="datetimeFigureOut">
              <a:rPr lang="en-IN" smtClean="0"/>
              <a:t>17-09-2022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CBEE80D-F970-4964-8552-B2DA1690D361}" type="slidenum">
              <a:rPr lang="en-IN" smtClean="0"/>
              <a:t>‹#›</a:t>
            </a:fld>
            <a:endParaRPr lang="en-IN"/>
          </a:p>
        </p:txBody>
      </p:sp>
    </p:spTree>
    <p:extLst>
      <p:ext uri="{BB962C8B-B14F-4D97-AF65-F5344CB8AC3E}">
        <p14:creationId xmlns:p14="http://schemas.microsoft.com/office/powerpoint/2010/main" val="1802599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54E1B6-F24E-42B0-BAD4-BE94904804EC}"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CBEE80D-F970-4964-8552-B2DA1690D361}" type="slidenum">
              <a:rPr lang="en-IN" smtClean="0"/>
              <a:t>‹#›</a:t>
            </a:fld>
            <a:endParaRPr lang="en-IN"/>
          </a:p>
        </p:txBody>
      </p:sp>
    </p:spTree>
    <p:extLst>
      <p:ext uri="{BB962C8B-B14F-4D97-AF65-F5344CB8AC3E}">
        <p14:creationId xmlns:p14="http://schemas.microsoft.com/office/powerpoint/2010/main" val="132865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54E1B6-F24E-42B0-BAD4-BE94904804EC}"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BEE80D-F970-4964-8552-B2DA1690D361}" type="slidenum">
              <a:rPr lang="en-IN" smtClean="0"/>
              <a:t>‹#›</a:t>
            </a:fld>
            <a:endParaRPr lang="en-IN"/>
          </a:p>
        </p:txBody>
      </p:sp>
    </p:spTree>
    <p:extLst>
      <p:ext uri="{BB962C8B-B14F-4D97-AF65-F5344CB8AC3E}">
        <p14:creationId xmlns:p14="http://schemas.microsoft.com/office/powerpoint/2010/main" val="2093332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054E1B6-F24E-42B0-BAD4-BE94904804EC}" type="datetimeFigureOut">
              <a:rPr lang="en-IN" smtClean="0"/>
              <a:t>17-09-2022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CBEE80D-F970-4964-8552-B2DA1690D361}" type="slidenum">
              <a:rPr lang="en-IN" smtClean="0"/>
              <a:t>‹#›</a:t>
            </a:fld>
            <a:endParaRPr lang="en-IN"/>
          </a:p>
        </p:txBody>
      </p:sp>
    </p:spTree>
    <p:extLst>
      <p:ext uri="{BB962C8B-B14F-4D97-AF65-F5344CB8AC3E}">
        <p14:creationId xmlns:p14="http://schemas.microsoft.com/office/powerpoint/2010/main" val="8236829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92AA-A3C8-2257-27FA-A54012DD1839}"/>
              </a:ext>
            </a:extLst>
          </p:cNvPr>
          <p:cNvSpPr>
            <a:spLocks noGrp="1"/>
          </p:cNvSpPr>
          <p:nvPr>
            <p:ph type="ctrTitle"/>
          </p:nvPr>
        </p:nvSpPr>
        <p:spPr>
          <a:xfrm>
            <a:off x="2021043" y="1038687"/>
            <a:ext cx="8915399" cy="2043059"/>
          </a:xfrm>
        </p:spPr>
        <p:txBody>
          <a:bodyPr>
            <a:normAutofit/>
          </a:bodyPr>
          <a:lstStyle/>
          <a:p>
            <a:r>
              <a:rPr lang="en-IN" dirty="0"/>
              <a:t>IMPLEMENTION OF</a:t>
            </a:r>
            <a:br>
              <a:rPr lang="en-IN" dirty="0"/>
            </a:br>
            <a:r>
              <a:rPr lang="en-IN" dirty="0"/>
              <a:t> MST USING C</a:t>
            </a:r>
          </a:p>
        </p:txBody>
      </p:sp>
      <p:sp>
        <p:nvSpPr>
          <p:cNvPr id="3" name="Subtitle 2">
            <a:extLst>
              <a:ext uri="{FF2B5EF4-FFF2-40B4-BE49-F238E27FC236}">
                <a16:creationId xmlns:a16="http://schemas.microsoft.com/office/drawing/2014/main" id="{743379DE-736A-9135-F911-F04F20D8F83F}"/>
              </a:ext>
            </a:extLst>
          </p:cNvPr>
          <p:cNvSpPr>
            <a:spLocks noGrp="1"/>
          </p:cNvSpPr>
          <p:nvPr>
            <p:ph type="subTitle" idx="1"/>
          </p:nvPr>
        </p:nvSpPr>
        <p:spPr>
          <a:xfrm>
            <a:off x="2544825" y="4447714"/>
            <a:ext cx="4566189" cy="2166152"/>
          </a:xfrm>
        </p:spPr>
        <p:txBody>
          <a:bodyPr>
            <a:normAutofit/>
          </a:bodyPr>
          <a:lstStyle/>
          <a:p>
            <a:r>
              <a:rPr lang="en-IN" dirty="0" err="1"/>
              <a:t>Virti</a:t>
            </a:r>
            <a:r>
              <a:rPr lang="en-IN" dirty="0"/>
              <a:t> </a:t>
            </a:r>
            <a:r>
              <a:rPr lang="en-IN" dirty="0" err="1"/>
              <a:t>Pratikkumar</a:t>
            </a:r>
            <a:r>
              <a:rPr lang="en-IN" dirty="0"/>
              <a:t> Shah</a:t>
            </a:r>
          </a:p>
          <a:p>
            <a:r>
              <a:rPr lang="en-IN" dirty="0"/>
              <a:t>Roll no:2</a:t>
            </a:r>
          </a:p>
          <a:p>
            <a:r>
              <a:rPr lang="en-IN" dirty="0" err="1"/>
              <a:t>Branch:CE</a:t>
            </a:r>
            <a:endParaRPr lang="en-IN" dirty="0"/>
          </a:p>
          <a:p>
            <a:r>
              <a:rPr lang="en-IN" dirty="0" err="1"/>
              <a:t>Enrollement</a:t>
            </a:r>
            <a:r>
              <a:rPr lang="en-IN" dirty="0"/>
              <a:t> no:21002170110208</a:t>
            </a:r>
          </a:p>
          <a:p>
            <a:r>
              <a:rPr lang="en-IN" dirty="0"/>
              <a:t>Batch:S1</a:t>
            </a:r>
          </a:p>
          <a:p>
            <a:endParaRPr lang="en-IN" dirty="0"/>
          </a:p>
        </p:txBody>
      </p:sp>
      <p:pic>
        <p:nvPicPr>
          <p:cNvPr id="4" name="Picture 3">
            <a:extLst>
              <a:ext uri="{FF2B5EF4-FFF2-40B4-BE49-F238E27FC236}">
                <a16:creationId xmlns:a16="http://schemas.microsoft.com/office/drawing/2014/main" id="{F3552DD9-1F50-C9F8-D827-2A7AF5EF0012}"/>
              </a:ext>
            </a:extLst>
          </p:cNvPr>
          <p:cNvPicPr>
            <a:picLocks noChangeAspect="1"/>
          </p:cNvPicPr>
          <p:nvPr/>
        </p:nvPicPr>
        <p:blipFill>
          <a:blip r:embed="rId2"/>
          <a:srcRect/>
          <a:stretch>
            <a:fillRect/>
          </a:stretch>
        </p:blipFill>
        <p:spPr>
          <a:xfrm>
            <a:off x="9383697" y="-24414"/>
            <a:ext cx="2720068" cy="722167"/>
          </a:xfrm>
          <a:prstGeom prst="rect">
            <a:avLst/>
          </a:prstGeom>
        </p:spPr>
      </p:pic>
    </p:spTree>
    <p:extLst>
      <p:ext uri="{BB962C8B-B14F-4D97-AF65-F5344CB8AC3E}">
        <p14:creationId xmlns:p14="http://schemas.microsoft.com/office/powerpoint/2010/main" val="88719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9AD6-5628-A456-3B42-A788B8A922B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4F398DC-421D-4B1A-806A-7911EA34EBA8}"/>
              </a:ext>
            </a:extLst>
          </p:cNvPr>
          <p:cNvSpPr>
            <a:spLocks noGrp="1"/>
          </p:cNvSpPr>
          <p:nvPr>
            <p:ph idx="1"/>
          </p:nvPr>
        </p:nvSpPr>
        <p:spPr>
          <a:xfrm>
            <a:off x="488271" y="2133599"/>
            <a:ext cx="11523215" cy="4569041"/>
          </a:xfrm>
        </p:spPr>
        <p:txBody>
          <a:bodyPr>
            <a:normAutofit lnSpcReduction="10000"/>
          </a:bodyPr>
          <a:lstStyle/>
          <a:p>
            <a:r>
              <a:rPr lang="en-US" b="0" i="0" dirty="0">
                <a:solidFill>
                  <a:srgbClr val="273239"/>
                </a:solidFill>
                <a:effectLst/>
                <a:latin typeface="urw-din"/>
              </a:rPr>
              <a:t>A </a:t>
            </a:r>
            <a:r>
              <a:rPr lang="en-US" b="1" i="0" dirty="0">
                <a:solidFill>
                  <a:srgbClr val="273239"/>
                </a:solidFill>
                <a:effectLst/>
                <a:latin typeface="urw-din"/>
              </a:rPr>
              <a:t>Minimum Spanning Tree(MST)</a:t>
            </a:r>
            <a:r>
              <a:rPr lang="en-US" b="0" i="0" dirty="0">
                <a:solidFill>
                  <a:srgbClr val="273239"/>
                </a:solidFill>
                <a:effectLst/>
                <a:latin typeface="urw-din"/>
              </a:rPr>
              <a:t> or minimum weight spanning tree for a weighted, connected, undirected graph is a spanning tree having a weight less than or equal to the weight of every other possible spanning tree. The weight of a spanning tree is the sum of weights given to each edge of the spanning tree.</a:t>
            </a:r>
          </a:p>
          <a:p>
            <a:pPr algn="l" fontAlgn="base"/>
            <a:r>
              <a:rPr lang="en-US" b="1" i="0" dirty="0">
                <a:solidFill>
                  <a:srgbClr val="273239"/>
                </a:solidFill>
                <a:effectLst/>
                <a:latin typeface="urw-din"/>
              </a:rPr>
              <a:t>Necessary conditions for Minimum Spanning Tree:</a:t>
            </a:r>
            <a:endParaRPr lang="en-US" b="0" i="0" dirty="0">
              <a:solidFill>
                <a:srgbClr val="273239"/>
              </a:solidFill>
              <a:effectLst/>
              <a:latin typeface="urw-din"/>
            </a:endParaRPr>
          </a:p>
          <a:p>
            <a:pPr algn="l" fontAlgn="base">
              <a:buFont typeface="+mj-lt"/>
              <a:buAutoNum type="arabicPeriod"/>
            </a:pPr>
            <a:r>
              <a:rPr lang="en-US" b="0" i="0" dirty="0">
                <a:solidFill>
                  <a:srgbClr val="273239"/>
                </a:solidFill>
                <a:effectLst/>
                <a:latin typeface="urw-din"/>
              </a:rPr>
              <a:t>It must not form a cycle i.e. , no edge is traversed twice.</a:t>
            </a:r>
          </a:p>
          <a:p>
            <a:pPr algn="l" fontAlgn="base">
              <a:buFont typeface="+mj-lt"/>
              <a:buAutoNum type="arabicPeriod"/>
            </a:pPr>
            <a:r>
              <a:rPr lang="en-US" b="0" i="0" dirty="0">
                <a:solidFill>
                  <a:srgbClr val="273239"/>
                </a:solidFill>
                <a:effectLst/>
                <a:latin typeface="urw-din"/>
              </a:rPr>
              <a:t>There must be no other spanning tree with lesser weight.</a:t>
            </a:r>
          </a:p>
          <a:p>
            <a:pPr algn="l" fontAlgn="base"/>
            <a:r>
              <a:rPr lang="en-IN" b="1" i="0" dirty="0">
                <a:solidFill>
                  <a:srgbClr val="273239"/>
                </a:solidFill>
                <a:effectLst/>
                <a:latin typeface="urw-din"/>
              </a:rPr>
              <a:t>Algorithms for finding Minimum Spanning Tree(MST):</a:t>
            </a:r>
          </a:p>
          <a:p>
            <a:pPr algn="l" fontAlgn="base">
              <a:buFont typeface="+mj-lt"/>
              <a:buAutoNum type="arabicPeriod"/>
            </a:pPr>
            <a:r>
              <a:rPr lang="en-IN" b="1" i="0" dirty="0">
                <a:solidFill>
                  <a:srgbClr val="273239"/>
                </a:solidFill>
                <a:effectLst/>
                <a:latin typeface="urw-din"/>
              </a:rPr>
              <a:t>Kruskal Algorithm</a:t>
            </a:r>
          </a:p>
          <a:p>
            <a:pPr marL="0" indent="0" algn="l" fontAlgn="base">
              <a:buNone/>
            </a:pPr>
            <a:r>
              <a:rPr lang="en-US" dirty="0">
                <a:solidFill>
                  <a:srgbClr val="333333"/>
                </a:solidFill>
                <a:latin typeface="inter-regular"/>
              </a:rPr>
              <a:t>	</a:t>
            </a:r>
            <a:r>
              <a:rPr lang="en-US" b="0" i="0" dirty="0">
                <a:solidFill>
                  <a:srgbClr val="333333"/>
                </a:solidFill>
                <a:effectLst/>
                <a:latin typeface="inter-regular"/>
              </a:rPr>
              <a:t>In Kruskal's algorithm, we start from edges with the lowest weight and keep adding the edges until the goal is 	reached.</a:t>
            </a:r>
          </a:p>
          <a:p>
            <a:pPr marL="0" indent="0" algn="l" fontAlgn="base">
              <a:buNone/>
            </a:pPr>
            <a:r>
              <a:rPr lang="en-IN" b="1" dirty="0">
                <a:solidFill>
                  <a:srgbClr val="273239"/>
                </a:solidFill>
                <a:latin typeface="urw-din"/>
              </a:rPr>
              <a:t>2.  Prim’s Algorithm</a:t>
            </a:r>
          </a:p>
          <a:p>
            <a:pPr marL="0" indent="0" algn="l" fontAlgn="base">
              <a:buNone/>
            </a:pPr>
            <a:r>
              <a:rPr lang="en-US" b="0" i="0" dirty="0">
                <a:solidFill>
                  <a:srgbClr val="333333"/>
                </a:solidFill>
                <a:effectLst/>
                <a:latin typeface="inter-regular"/>
              </a:rPr>
              <a:t>	Prim's algorithm starts with the single node and explores all the adjacent nodes with all the connecting edges at 	every step. The edges with the minimal weights causing no cycles in the graph got selected.</a:t>
            </a:r>
          </a:p>
          <a:p>
            <a:pPr marL="0" indent="0" algn="l" fontAlgn="base">
              <a:buNone/>
            </a:pPr>
            <a:endParaRPr lang="en-IN" b="0" i="0" dirty="0">
              <a:solidFill>
                <a:srgbClr val="273239"/>
              </a:solidFill>
              <a:effectLst/>
              <a:latin typeface="urw-din"/>
            </a:endParaRPr>
          </a:p>
          <a:p>
            <a:pPr marL="0" indent="0" algn="l" fontAlgn="base">
              <a:buNone/>
            </a:pPr>
            <a:endParaRPr lang="en-IN" b="0" i="0" dirty="0">
              <a:solidFill>
                <a:srgbClr val="273239"/>
              </a:solidFill>
              <a:effectLst/>
              <a:latin typeface="urw-din"/>
            </a:endParaRPr>
          </a:p>
          <a:p>
            <a:pPr marL="0" indent="0" algn="l" fontAlgn="base">
              <a:buNone/>
            </a:pPr>
            <a:endParaRPr lang="en-IN" b="0" i="0" dirty="0">
              <a:solidFill>
                <a:srgbClr val="273239"/>
              </a:solidFill>
              <a:effectLst/>
              <a:latin typeface="urw-din"/>
            </a:endParaRPr>
          </a:p>
          <a:p>
            <a:pPr marL="0" indent="0">
              <a:buNone/>
            </a:pPr>
            <a:endParaRPr lang="en-IN" dirty="0"/>
          </a:p>
        </p:txBody>
      </p:sp>
      <p:pic>
        <p:nvPicPr>
          <p:cNvPr id="4" name="Picture 3">
            <a:extLst>
              <a:ext uri="{FF2B5EF4-FFF2-40B4-BE49-F238E27FC236}">
                <a16:creationId xmlns:a16="http://schemas.microsoft.com/office/drawing/2014/main" id="{758FE0EB-2A61-CAF5-1E48-9B66DFDB5432}"/>
              </a:ext>
            </a:extLst>
          </p:cNvPr>
          <p:cNvPicPr>
            <a:picLocks noChangeAspect="1"/>
          </p:cNvPicPr>
          <p:nvPr/>
        </p:nvPicPr>
        <p:blipFill>
          <a:blip r:embed="rId2"/>
          <a:srcRect/>
          <a:stretch>
            <a:fillRect/>
          </a:stretch>
        </p:blipFill>
        <p:spPr>
          <a:xfrm>
            <a:off x="9383697" y="-15536"/>
            <a:ext cx="2720068" cy="722167"/>
          </a:xfrm>
          <a:prstGeom prst="rect">
            <a:avLst/>
          </a:prstGeom>
        </p:spPr>
      </p:pic>
    </p:spTree>
    <p:extLst>
      <p:ext uri="{BB962C8B-B14F-4D97-AF65-F5344CB8AC3E}">
        <p14:creationId xmlns:p14="http://schemas.microsoft.com/office/powerpoint/2010/main" val="1638310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03EE-95A5-A8DD-6EE7-E99D324C2236}"/>
              </a:ext>
            </a:extLst>
          </p:cNvPr>
          <p:cNvSpPr>
            <a:spLocks noGrp="1"/>
          </p:cNvSpPr>
          <p:nvPr>
            <p:ph type="title"/>
          </p:nvPr>
        </p:nvSpPr>
        <p:spPr>
          <a:xfrm>
            <a:off x="1642369" y="624110"/>
            <a:ext cx="9862243" cy="1280890"/>
          </a:xfrm>
        </p:spPr>
        <p:txBody>
          <a:bodyPr/>
          <a:lstStyle/>
          <a:p>
            <a:r>
              <a:rPr lang="en-IN" dirty="0"/>
              <a:t>Current application</a:t>
            </a:r>
          </a:p>
        </p:txBody>
      </p:sp>
      <p:sp>
        <p:nvSpPr>
          <p:cNvPr id="3" name="Content Placeholder 2">
            <a:extLst>
              <a:ext uri="{FF2B5EF4-FFF2-40B4-BE49-F238E27FC236}">
                <a16:creationId xmlns:a16="http://schemas.microsoft.com/office/drawing/2014/main" id="{F98BA8C4-BF8F-1295-94BC-2F3E2DB15EBA}"/>
              </a:ext>
            </a:extLst>
          </p:cNvPr>
          <p:cNvSpPr>
            <a:spLocks noGrp="1"/>
          </p:cNvSpPr>
          <p:nvPr>
            <p:ph idx="1"/>
          </p:nvPr>
        </p:nvSpPr>
        <p:spPr>
          <a:xfrm>
            <a:off x="648070" y="2133600"/>
            <a:ext cx="10856542" cy="3777622"/>
          </a:xfrm>
        </p:spPr>
        <p:txBody>
          <a:bodyPr/>
          <a:lstStyle/>
          <a:p>
            <a:r>
              <a:rPr lang="en-US" b="0" i="0" dirty="0">
                <a:solidFill>
                  <a:srgbClr val="3C484E"/>
                </a:solidFill>
                <a:effectLst/>
                <a:latin typeface="inherit"/>
              </a:rPr>
              <a:t>Minimum Spanning tree is used to describe/ design a network.</a:t>
            </a:r>
          </a:p>
          <a:p>
            <a:r>
              <a:rPr lang="en-US" b="0" i="0" dirty="0">
                <a:solidFill>
                  <a:srgbClr val="3C484E"/>
                </a:solidFill>
                <a:effectLst/>
                <a:latin typeface="inherit"/>
              </a:rPr>
              <a:t>Constructing trees for broadcasting in computer networks. On Ethernet networks this is accomplished by means of the Spanning tree protocol.</a:t>
            </a:r>
          </a:p>
          <a:p>
            <a:r>
              <a:rPr lang="en-US" b="0" i="0" dirty="0">
                <a:solidFill>
                  <a:srgbClr val="3C484E"/>
                </a:solidFill>
                <a:effectLst/>
                <a:latin typeface="inherit"/>
              </a:rPr>
              <a:t>Minimum spanning trees can also be used to describe financial markets.</a:t>
            </a:r>
          </a:p>
          <a:p>
            <a:r>
              <a:rPr lang="en-US" b="0" i="0" dirty="0">
                <a:solidFill>
                  <a:srgbClr val="3C484E"/>
                </a:solidFill>
                <a:effectLst/>
                <a:latin typeface="inherit"/>
              </a:rPr>
              <a:t>Topological observability in power systems.</a:t>
            </a:r>
          </a:p>
          <a:p>
            <a:endParaRPr lang="en-IN" dirty="0"/>
          </a:p>
        </p:txBody>
      </p:sp>
      <p:pic>
        <p:nvPicPr>
          <p:cNvPr id="4" name="Picture 3">
            <a:extLst>
              <a:ext uri="{FF2B5EF4-FFF2-40B4-BE49-F238E27FC236}">
                <a16:creationId xmlns:a16="http://schemas.microsoft.com/office/drawing/2014/main" id="{93F6FBEB-0E77-5565-CCF9-73BE28B99AD9}"/>
              </a:ext>
            </a:extLst>
          </p:cNvPr>
          <p:cNvPicPr>
            <a:picLocks noChangeAspect="1"/>
          </p:cNvPicPr>
          <p:nvPr/>
        </p:nvPicPr>
        <p:blipFill>
          <a:blip r:embed="rId2"/>
          <a:srcRect/>
          <a:stretch>
            <a:fillRect/>
          </a:stretch>
        </p:blipFill>
        <p:spPr>
          <a:xfrm>
            <a:off x="9383697" y="-24414"/>
            <a:ext cx="2720068" cy="722167"/>
          </a:xfrm>
          <a:prstGeom prst="rect">
            <a:avLst/>
          </a:prstGeom>
        </p:spPr>
      </p:pic>
    </p:spTree>
    <p:extLst>
      <p:ext uri="{BB962C8B-B14F-4D97-AF65-F5344CB8AC3E}">
        <p14:creationId xmlns:p14="http://schemas.microsoft.com/office/powerpoint/2010/main" val="270079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0AC3-795B-023A-4CB6-C8CBD6427DD4}"/>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00A5EAC0-F6D0-CE42-DDB9-C34E2436DA14}"/>
              </a:ext>
            </a:extLst>
          </p:cNvPr>
          <p:cNvSpPr>
            <a:spLocks noGrp="1"/>
          </p:cNvSpPr>
          <p:nvPr>
            <p:ph idx="1"/>
          </p:nvPr>
        </p:nvSpPr>
        <p:spPr/>
        <p:txBody>
          <a:bodyPr/>
          <a:lstStyle/>
          <a:p>
            <a:r>
              <a:rPr lang="en-IN" dirty="0"/>
              <a:t>Prim’s Algorithm</a:t>
            </a:r>
          </a:p>
          <a:p>
            <a:pPr algn="l" fontAlgn="base">
              <a:buFont typeface="Arial" panose="020B0604020202020204" pitchFamily="34" charset="0"/>
              <a:buChar char="•"/>
            </a:pPr>
            <a:r>
              <a:rPr lang="en-US" b="0" i="0" dirty="0">
                <a:solidFill>
                  <a:srgbClr val="273239"/>
                </a:solidFill>
                <a:effectLst/>
                <a:latin typeface="urw-din"/>
              </a:rPr>
              <a:t>Create a set </a:t>
            </a:r>
            <a:r>
              <a:rPr lang="en-US" b="0" i="1" dirty="0" err="1">
                <a:solidFill>
                  <a:srgbClr val="273239"/>
                </a:solidFill>
                <a:effectLst/>
                <a:latin typeface="urw-din"/>
              </a:rPr>
              <a:t>mstSet</a:t>
            </a:r>
            <a:r>
              <a:rPr lang="en-US" b="0" i="0" dirty="0">
                <a:solidFill>
                  <a:srgbClr val="273239"/>
                </a:solidFill>
                <a:effectLst/>
                <a:latin typeface="urw-din"/>
              </a:rPr>
              <a:t> that keeps track of vertices already included in MST. </a:t>
            </a:r>
          </a:p>
          <a:p>
            <a:pPr algn="l" fontAlgn="base">
              <a:buFont typeface="Arial" panose="020B0604020202020204" pitchFamily="34" charset="0"/>
              <a:buChar char="•"/>
            </a:pPr>
            <a:r>
              <a:rPr lang="en-US" b="0" i="0" dirty="0">
                <a:solidFill>
                  <a:srgbClr val="273239"/>
                </a:solidFill>
                <a:effectLst/>
                <a:latin typeface="urw-din"/>
              </a:rPr>
              <a:t>Assign a key value to all vertices in the input graph. Initialize all key values as INFINITE. Assign the key value as 0 for the first vertex so that it is picked first. </a:t>
            </a:r>
          </a:p>
          <a:p>
            <a:pPr algn="l" fontAlgn="base">
              <a:buFont typeface="Arial" panose="020B0604020202020204" pitchFamily="34" charset="0"/>
              <a:buChar char="•"/>
            </a:pPr>
            <a:r>
              <a:rPr lang="en-US" b="0" i="0" dirty="0">
                <a:solidFill>
                  <a:srgbClr val="273239"/>
                </a:solidFill>
                <a:effectLst/>
                <a:latin typeface="urw-din"/>
              </a:rPr>
              <a:t>While </a:t>
            </a:r>
            <a:r>
              <a:rPr lang="en-US" b="0" i="0" dirty="0" err="1">
                <a:solidFill>
                  <a:srgbClr val="273239"/>
                </a:solidFill>
                <a:effectLst/>
                <a:latin typeface="urw-din"/>
              </a:rPr>
              <a:t>mstSet</a:t>
            </a:r>
            <a:r>
              <a:rPr lang="en-US" b="0" i="0" dirty="0">
                <a:solidFill>
                  <a:srgbClr val="273239"/>
                </a:solidFill>
                <a:effectLst/>
                <a:latin typeface="urw-din"/>
              </a:rPr>
              <a:t> doesn’t include all vertices </a:t>
            </a:r>
          </a:p>
          <a:p>
            <a:pPr marL="742950" lvl="1" indent="-285750" algn="l" fontAlgn="base">
              <a:buFont typeface="Arial" panose="020B0604020202020204" pitchFamily="34" charset="0"/>
              <a:buChar char="•"/>
            </a:pPr>
            <a:r>
              <a:rPr lang="en-US" b="0" i="0" dirty="0">
                <a:solidFill>
                  <a:srgbClr val="273239"/>
                </a:solidFill>
                <a:effectLst/>
                <a:latin typeface="urw-din"/>
              </a:rPr>
              <a:t>Pick a vertex </a:t>
            </a:r>
            <a:r>
              <a:rPr lang="en-US" b="0" i="1" dirty="0">
                <a:solidFill>
                  <a:srgbClr val="273239"/>
                </a:solidFill>
                <a:effectLst/>
                <a:latin typeface="urw-din"/>
              </a:rPr>
              <a:t>u</a:t>
            </a:r>
            <a:r>
              <a:rPr lang="en-US" b="0" i="0" dirty="0">
                <a:solidFill>
                  <a:srgbClr val="273239"/>
                </a:solidFill>
                <a:effectLst/>
                <a:latin typeface="urw-din"/>
              </a:rPr>
              <a:t> which is not there in </a:t>
            </a:r>
            <a:r>
              <a:rPr lang="en-US" b="0" i="1" dirty="0" err="1">
                <a:solidFill>
                  <a:srgbClr val="273239"/>
                </a:solidFill>
                <a:effectLst/>
                <a:latin typeface="urw-din"/>
              </a:rPr>
              <a:t>mstSet</a:t>
            </a:r>
            <a:r>
              <a:rPr lang="en-US" b="0" i="1" dirty="0">
                <a:solidFill>
                  <a:srgbClr val="273239"/>
                </a:solidFill>
                <a:effectLst/>
                <a:latin typeface="urw-din"/>
              </a:rPr>
              <a:t> </a:t>
            </a:r>
            <a:r>
              <a:rPr lang="en-US" b="0" i="0" dirty="0">
                <a:solidFill>
                  <a:srgbClr val="273239"/>
                </a:solidFill>
                <a:effectLst/>
                <a:latin typeface="urw-din"/>
              </a:rPr>
              <a:t>and has a minimum key value. </a:t>
            </a:r>
          </a:p>
          <a:p>
            <a:pPr marL="742950" lvl="1" indent="-285750" algn="l" fontAlgn="base">
              <a:buFont typeface="Arial" panose="020B0604020202020204" pitchFamily="34" charset="0"/>
              <a:buChar char="•"/>
            </a:pPr>
            <a:r>
              <a:rPr lang="en-US" b="0" i="0" dirty="0">
                <a:solidFill>
                  <a:srgbClr val="273239"/>
                </a:solidFill>
                <a:effectLst/>
                <a:latin typeface="urw-din"/>
              </a:rPr>
              <a:t>Include </a:t>
            </a:r>
            <a:r>
              <a:rPr lang="en-US" b="0" i="1" dirty="0">
                <a:solidFill>
                  <a:srgbClr val="273239"/>
                </a:solidFill>
                <a:effectLst/>
                <a:latin typeface="urw-din"/>
              </a:rPr>
              <a:t>u in the</a:t>
            </a:r>
            <a:r>
              <a:rPr lang="en-US" b="0" i="0" dirty="0">
                <a:solidFill>
                  <a:srgbClr val="273239"/>
                </a:solidFill>
                <a:effectLst/>
                <a:latin typeface="urw-din"/>
              </a:rPr>
              <a:t> </a:t>
            </a:r>
            <a:r>
              <a:rPr lang="en-US" b="0" i="0" dirty="0" err="1">
                <a:solidFill>
                  <a:srgbClr val="273239"/>
                </a:solidFill>
                <a:effectLst/>
                <a:latin typeface="urw-din"/>
              </a:rPr>
              <a:t>mstSet</a:t>
            </a:r>
            <a:r>
              <a:rPr lang="en-US" b="0" i="0" dirty="0">
                <a:solidFill>
                  <a:srgbClr val="273239"/>
                </a:solidFill>
                <a:effectLst/>
                <a:latin typeface="urw-din"/>
              </a:rPr>
              <a:t>. </a:t>
            </a:r>
          </a:p>
          <a:p>
            <a:pPr marL="742950" lvl="1" indent="-285750" algn="l" fontAlgn="base">
              <a:buFont typeface="Arial" panose="020B0604020202020204" pitchFamily="34" charset="0"/>
              <a:buChar char="•"/>
            </a:pPr>
            <a:r>
              <a:rPr lang="en-US" b="0" i="0" dirty="0">
                <a:solidFill>
                  <a:srgbClr val="273239"/>
                </a:solidFill>
                <a:effectLst/>
                <a:latin typeface="urw-din"/>
              </a:rPr>
              <a:t>Update the key value of all adjacent vertices of </a:t>
            </a:r>
            <a:r>
              <a:rPr lang="en-US" b="0" i="1" dirty="0">
                <a:solidFill>
                  <a:srgbClr val="273239"/>
                </a:solidFill>
                <a:effectLst/>
                <a:latin typeface="urw-din"/>
              </a:rPr>
              <a:t>u</a:t>
            </a:r>
            <a:r>
              <a:rPr lang="en-US" b="0" i="0" dirty="0">
                <a:solidFill>
                  <a:srgbClr val="273239"/>
                </a:solidFill>
                <a:effectLst/>
                <a:latin typeface="urw-din"/>
              </a:rPr>
              <a:t>. To update the key values, iterate through all adjacent vertices. For every adjacent vertex </a:t>
            </a:r>
            <a:r>
              <a:rPr lang="en-US" b="0" i="1" dirty="0">
                <a:solidFill>
                  <a:srgbClr val="273239"/>
                </a:solidFill>
                <a:effectLst/>
                <a:latin typeface="urw-din"/>
              </a:rPr>
              <a:t>v</a:t>
            </a:r>
            <a:r>
              <a:rPr lang="en-US" b="0" i="0" dirty="0">
                <a:solidFill>
                  <a:srgbClr val="273239"/>
                </a:solidFill>
                <a:effectLst/>
                <a:latin typeface="urw-din"/>
              </a:rPr>
              <a:t>, if the weight of edge </a:t>
            </a:r>
            <a:r>
              <a:rPr lang="en-US" b="0" i="1" dirty="0">
                <a:solidFill>
                  <a:srgbClr val="273239"/>
                </a:solidFill>
                <a:effectLst/>
                <a:latin typeface="urw-din"/>
              </a:rPr>
              <a:t>u-v</a:t>
            </a:r>
            <a:r>
              <a:rPr lang="en-US" b="0" i="0" dirty="0">
                <a:solidFill>
                  <a:srgbClr val="273239"/>
                </a:solidFill>
                <a:effectLst/>
                <a:latin typeface="urw-din"/>
              </a:rPr>
              <a:t> is less than the previous key value of </a:t>
            </a:r>
            <a:r>
              <a:rPr lang="en-US" b="0" i="1" dirty="0">
                <a:solidFill>
                  <a:srgbClr val="273239"/>
                </a:solidFill>
                <a:effectLst/>
                <a:latin typeface="urw-din"/>
              </a:rPr>
              <a:t>v</a:t>
            </a:r>
            <a:r>
              <a:rPr lang="en-US" b="0" i="0" dirty="0">
                <a:solidFill>
                  <a:srgbClr val="273239"/>
                </a:solidFill>
                <a:effectLst/>
                <a:latin typeface="urw-din"/>
              </a:rPr>
              <a:t>, update the key value as the weight of </a:t>
            </a:r>
            <a:r>
              <a:rPr lang="en-US" b="0" i="1" dirty="0">
                <a:solidFill>
                  <a:srgbClr val="273239"/>
                </a:solidFill>
                <a:effectLst/>
                <a:latin typeface="urw-din"/>
              </a:rPr>
              <a:t>u-v</a:t>
            </a:r>
            <a:endParaRPr lang="en-US" b="0" i="0" dirty="0">
              <a:solidFill>
                <a:srgbClr val="273239"/>
              </a:solidFill>
              <a:effectLst/>
              <a:latin typeface="urw-din"/>
            </a:endParaRPr>
          </a:p>
          <a:p>
            <a:pPr marL="0" indent="0">
              <a:buNone/>
            </a:pPr>
            <a:endParaRPr lang="en-IN" dirty="0"/>
          </a:p>
        </p:txBody>
      </p:sp>
      <p:pic>
        <p:nvPicPr>
          <p:cNvPr id="4" name="Picture 3">
            <a:extLst>
              <a:ext uri="{FF2B5EF4-FFF2-40B4-BE49-F238E27FC236}">
                <a16:creationId xmlns:a16="http://schemas.microsoft.com/office/drawing/2014/main" id="{182C547F-6B35-816C-44EF-BFBD421518CC}"/>
              </a:ext>
            </a:extLst>
          </p:cNvPr>
          <p:cNvPicPr>
            <a:picLocks noChangeAspect="1"/>
          </p:cNvPicPr>
          <p:nvPr/>
        </p:nvPicPr>
        <p:blipFill>
          <a:blip r:embed="rId2"/>
          <a:srcRect/>
          <a:stretch>
            <a:fillRect/>
          </a:stretch>
        </p:blipFill>
        <p:spPr>
          <a:xfrm>
            <a:off x="9383697" y="-24414"/>
            <a:ext cx="2720068" cy="722167"/>
          </a:xfrm>
          <a:prstGeom prst="rect">
            <a:avLst/>
          </a:prstGeom>
        </p:spPr>
      </p:pic>
    </p:spTree>
    <p:extLst>
      <p:ext uri="{BB962C8B-B14F-4D97-AF65-F5344CB8AC3E}">
        <p14:creationId xmlns:p14="http://schemas.microsoft.com/office/powerpoint/2010/main" val="2481604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0AC3-795B-023A-4CB6-C8CBD6427DD4}"/>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00A5EAC0-F6D0-CE42-DDB9-C34E2436DA14}"/>
              </a:ext>
            </a:extLst>
          </p:cNvPr>
          <p:cNvSpPr>
            <a:spLocks noGrp="1"/>
          </p:cNvSpPr>
          <p:nvPr>
            <p:ph idx="1"/>
          </p:nvPr>
        </p:nvSpPr>
        <p:spPr/>
        <p:txBody>
          <a:bodyPr/>
          <a:lstStyle/>
          <a:p>
            <a:r>
              <a:rPr lang="en-IN" dirty="0"/>
              <a:t>Kruskal Algorithm</a:t>
            </a:r>
          </a:p>
          <a:p>
            <a:pPr algn="l" fontAlgn="base">
              <a:buFont typeface="+mj-lt"/>
              <a:buAutoNum type="arabicPeriod"/>
            </a:pPr>
            <a:r>
              <a:rPr lang="en-US" b="0" i="0" dirty="0">
                <a:solidFill>
                  <a:srgbClr val="273239"/>
                </a:solidFill>
                <a:effectLst/>
                <a:latin typeface="urw-din"/>
              </a:rPr>
              <a:t>Sort all the edges in non-decreasing order of their weight. </a:t>
            </a:r>
          </a:p>
          <a:p>
            <a:pPr algn="l" fontAlgn="base">
              <a:buFont typeface="+mj-lt"/>
              <a:buAutoNum type="arabicPeriod"/>
            </a:pPr>
            <a:r>
              <a:rPr lang="en-US" b="0" i="0" dirty="0">
                <a:solidFill>
                  <a:srgbClr val="273239"/>
                </a:solidFill>
                <a:effectLst/>
                <a:latin typeface="urw-din"/>
              </a:rPr>
              <a:t>Pick the smallest edge. Check if it forms a cycle with the spanning tree formed so far. If cycle is not formed, include this edge. Else, discard it. </a:t>
            </a:r>
          </a:p>
          <a:p>
            <a:pPr algn="l" fontAlgn="base">
              <a:buFont typeface="+mj-lt"/>
              <a:buAutoNum type="arabicPeriod"/>
            </a:pPr>
            <a:r>
              <a:rPr lang="en-US" b="0" i="0" dirty="0">
                <a:solidFill>
                  <a:srgbClr val="273239"/>
                </a:solidFill>
                <a:effectLst/>
                <a:latin typeface="urw-din"/>
              </a:rPr>
              <a:t>Repeat step 2 until there are (V-1) edges in the spanning tree.</a:t>
            </a:r>
          </a:p>
          <a:p>
            <a:pPr marL="0" indent="0">
              <a:buNone/>
            </a:pPr>
            <a:endParaRPr lang="en-IN" dirty="0"/>
          </a:p>
        </p:txBody>
      </p:sp>
      <p:pic>
        <p:nvPicPr>
          <p:cNvPr id="4" name="Picture 3">
            <a:extLst>
              <a:ext uri="{FF2B5EF4-FFF2-40B4-BE49-F238E27FC236}">
                <a16:creationId xmlns:a16="http://schemas.microsoft.com/office/drawing/2014/main" id="{32EAE35B-F8F0-0549-49F5-EF77ED4FDA59}"/>
              </a:ext>
            </a:extLst>
          </p:cNvPr>
          <p:cNvPicPr>
            <a:picLocks noChangeAspect="1"/>
          </p:cNvPicPr>
          <p:nvPr/>
        </p:nvPicPr>
        <p:blipFill>
          <a:blip r:embed="rId2"/>
          <a:srcRect/>
          <a:stretch>
            <a:fillRect/>
          </a:stretch>
        </p:blipFill>
        <p:spPr>
          <a:xfrm>
            <a:off x="9383697" y="-24414"/>
            <a:ext cx="2720068" cy="722167"/>
          </a:xfrm>
          <a:prstGeom prst="rect">
            <a:avLst/>
          </a:prstGeom>
        </p:spPr>
      </p:pic>
    </p:spTree>
    <p:extLst>
      <p:ext uri="{BB962C8B-B14F-4D97-AF65-F5344CB8AC3E}">
        <p14:creationId xmlns:p14="http://schemas.microsoft.com/office/powerpoint/2010/main" val="422396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7B86-B2C9-CDA8-7B89-B48A5CA1E0BF}"/>
              </a:ext>
            </a:extLst>
          </p:cNvPr>
          <p:cNvSpPr>
            <a:spLocks noGrp="1"/>
          </p:cNvSpPr>
          <p:nvPr>
            <p:ph type="title"/>
          </p:nvPr>
        </p:nvSpPr>
        <p:spPr/>
        <p:txBody>
          <a:bodyPr/>
          <a:lstStyle/>
          <a:p>
            <a:r>
              <a:rPr lang="en-IN" dirty="0"/>
              <a:t>complexity</a:t>
            </a:r>
          </a:p>
        </p:txBody>
      </p:sp>
      <p:sp>
        <p:nvSpPr>
          <p:cNvPr id="3" name="Content Placeholder 2">
            <a:extLst>
              <a:ext uri="{FF2B5EF4-FFF2-40B4-BE49-F238E27FC236}">
                <a16:creationId xmlns:a16="http://schemas.microsoft.com/office/drawing/2014/main" id="{57C00851-A604-BC75-F22D-2D5E2E37249D}"/>
              </a:ext>
            </a:extLst>
          </p:cNvPr>
          <p:cNvSpPr>
            <a:spLocks noGrp="1"/>
          </p:cNvSpPr>
          <p:nvPr>
            <p:ph idx="1"/>
          </p:nvPr>
        </p:nvSpPr>
        <p:spPr/>
        <p:txBody>
          <a:bodyPr/>
          <a:lstStyle/>
          <a:p>
            <a:r>
              <a:rPr lang="en-IN" dirty="0"/>
              <a:t>Prim’s Algorithm:</a:t>
            </a:r>
          </a:p>
          <a:p>
            <a:pPr marL="457200" lvl="1" indent="0">
              <a:buNone/>
            </a:pPr>
            <a:r>
              <a:rPr lang="en-US" b="0" i="0" dirty="0">
                <a:solidFill>
                  <a:srgbClr val="273239"/>
                </a:solidFill>
                <a:effectLst/>
                <a:latin typeface="urw-din"/>
              </a:rPr>
              <a:t>Prim’s algorithm has a time complexity of O(V</a:t>
            </a:r>
            <a:r>
              <a:rPr lang="en-US" b="0" i="0" baseline="30000" dirty="0">
                <a:solidFill>
                  <a:srgbClr val="273239"/>
                </a:solidFill>
                <a:effectLst/>
                <a:latin typeface="urw-din"/>
              </a:rPr>
              <a:t>2</a:t>
            </a:r>
            <a:r>
              <a:rPr lang="en-US" b="0" i="0" dirty="0">
                <a:solidFill>
                  <a:srgbClr val="273239"/>
                </a:solidFill>
                <a:effectLst/>
                <a:latin typeface="urw-din"/>
              </a:rPr>
              <a:t>), V being the number of vertices and can be improved up to O(E log V) using Fibonacci heaps.</a:t>
            </a:r>
          </a:p>
          <a:p>
            <a:r>
              <a:rPr lang="en-IN" dirty="0"/>
              <a:t>Kruskal Algorithm:</a:t>
            </a:r>
          </a:p>
          <a:p>
            <a:pPr marL="0" indent="0">
              <a:buNone/>
            </a:pPr>
            <a:r>
              <a:rPr lang="en-US" b="0" i="0" dirty="0">
                <a:solidFill>
                  <a:srgbClr val="273239"/>
                </a:solidFill>
                <a:effectLst/>
                <a:latin typeface="urw-din"/>
              </a:rPr>
              <a:t>	Kruskal’s algorithm’s time complexity is O(E log V), V being the number of vertices.</a:t>
            </a:r>
            <a:endParaRPr lang="en-IN" dirty="0"/>
          </a:p>
        </p:txBody>
      </p:sp>
      <p:pic>
        <p:nvPicPr>
          <p:cNvPr id="4" name="Picture 3">
            <a:extLst>
              <a:ext uri="{FF2B5EF4-FFF2-40B4-BE49-F238E27FC236}">
                <a16:creationId xmlns:a16="http://schemas.microsoft.com/office/drawing/2014/main" id="{43B8CA01-B7C4-9FF2-D76D-E807FFA00373}"/>
              </a:ext>
            </a:extLst>
          </p:cNvPr>
          <p:cNvPicPr>
            <a:picLocks noChangeAspect="1"/>
          </p:cNvPicPr>
          <p:nvPr/>
        </p:nvPicPr>
        <p:blipFill>
          <a:blip r:embed="rId2"/>
          <a:srcRect/>
          <a:stretch>
            <a:fillRect/>
          </a:stretch>
        </p:blipFill>
        <p:spPr>
          <a:xfrm>
            <a:off x="9383697" y="-24414"/>
            <a:ext cx="2720068" cy="722167"/>
          </a:xfrm>
          <a:prstGeom prst="rect">
            <a:avLst/>
          </a:prstGeom>
        </p:spPr>
      </p:pic>
    </p:spTree>
    <p:extLst>
      <p:ext uri="{BB962C8B-B14F-4D97-AF65-F5344CB8AC3E}">
        <p14:creationId xmlns:p14="http://schemas.microsoft.com/office/powerpoint/2010/main" val="2179113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6F3E-D077-CCEF-E618-1F77FDBDB8EF}"/>
              </a:ext>
            </a:extLst>
          </p:cNvPr>
          <p:cNvSpPr>
            <a:spLocks noGrp="1"/>
          </p:cNvSpPr>
          <p:nvPr>
            <p:ph type="title"/>
          </p:nvPr>
        </p:nvSpPr>
        <p:spPr>
          <a:xfrm>
            <a:off x="1637541" y="574997"/>
            <a:ext cx="9852035" cy="469608"/>
          </a:xfrm>
        </p:spPr>
        <p:txBody>
          <a:bodyPr>
            <a:normAutofit fontScale="90000"/>
          </a:bodyPr>
          <a:lstStyle/>
          <a:p>
            <a:r>
              <a:rPr lang="en-IN" dirty="0"/>
              <a:t>Output</a:t>
            </a:r>
          </a:p>
        </p:txBody>
      </p:sp>
      <p:pic>
        <p:nvPicPr>
          <p:cNvPr id="7" name="Content Placeholder 6">
            <a:extLst>
              <a:ext uri="{FF2B5EF4-FFF2-40B4-BE49-F238E27FC236}">
                <a16:creationId xmlns:a16="http://schemas.microsoft.com/office/drawing/2014/main" id="{917018B6-6308-81BB-9B26-EAB032655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388" y="1447060"/>
            <a:ext cx="4509855" cy="5344357"/>
          </a:xfrm>
        </p:spPr>
      </p:pic>
      <p:pic>
        <p:nvPicPr>
          <p:cNvPr id="9" name="Picture 8">
            <a:extLst>
              <a:ext uri="{FF2B5EF4-FFF2-40B4-BE49-F238E27FC236}">
                <a16:creationId xmlns:a16="http://schemas.microsoft.com/office/drawing/2014/main" id="{5FECB685-731E-15FB-163D-2A3646905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47060"/>
            <a:ext cx="4698235" cy="5269228"/>
          </a:xfrm>
          <a:prstGeom prst="rect">
            <a:avLst/>
          </a:prstGeom>
        </p:spPr>
      </p:pic>
      <p:sp>
        <p:nvSpPr>
          <p:cNvPr id="10" name="TextBox 9">
            <a:extLst>
              <a:ext uri="{FF2B5EF4-FFF2-40B4-BE49-F238E27FC236}">
                <a16:creationId xmlns:a16="http://schemas.microsoft.com/office/drawing/2014/main" id="{6BA09BDA-876F-A4A4-67ED-AFCE5CDD3CCA}"/>
              </a:ext>
            </a:extLst>
          </p:cNvPr>
          <p:cNvSpPr txBox="1"/>
          <p:nvPr/>
        </p:nvSpPr>
        <p:spPr>
          <a:xfrm flipH="1">
            <a:off x="1652577" y="1093718"/>
            <a:ext cx="2005022" cy="369332"/>
          </a:xfrm>
          <a:prstGeom prst="rect">
            <a:avLst/>
          </a:prstGeom>
          <a:noFill/>
        </p:spPr>
        <p:txBody>
          <a:bodyPr wrap="square" rtlCol="0">
            <a:spAutoFit/>
          </a:bodyPr>
          <a:lstStyle/>
          <a:p>
            <a:r>
              <a:rPr lang="en-IN" dirty="0"/>
              <a:t>Prim Algorithm</a:t>
            </a:r>
          </a:p>
        </p:txBody>
      </p:sp>
      <p:sp>
        <p:nvSpPr>
          <p:cNvPr id="12" name="TextBox 11">
            <a:extLst>
              <a:ext uri="{FF2B5EF4-FFF2-40B4-BE49-F238E27FC236}">
                <a16:creationId xmlns:a16="http://schemas.microsoft.com/office/drawing/2014/main" id="{B359D7C1-BC07-9F31-2A71-5EB03D48A9A2}"/>
              </a:ext>
            </a:extLst>
          </p:cNvPr>
          <p:cNvSpPr txBox="1"/>
          <p:nvPr/>
        </p:nvSpPr>
        <p:spPr>
          <a:xfrm flipH="1">
            <a:off x="6578594" y="986472"/>
            <a:ext cx="2556528" cy="369332"/>
          </a:xfrm>
          <a:prstGeom prst="rect">
            <a:avLst/>
          </a:prstGeom>
          <a:noFill/>
        </p:spPr>
        <p:txBody>
          <a:bodyPr wrap="square" rtlCol="0">
            <a:spAutoFit/>
          </a:bodyPr>
          <a:lstStyle/>
          <a:p>
            <a:r>
              <a:rPr lang="en-IN" dirty="0"/>
              <a:t>Kruskal Algorithm</a:t>
            </a:r>
          </a:p>
        </p:txBody>
      </p:sp>
      <p:pic>
        <p:nvPicPr>
          <p:cNvPr id="3" name="Picture 2">
            <a:extLst>
              <a:ext uri="{FF2B5EF4-FFF2-40B4-BE49-F238E27FC236}">
                <a16:creationId xmlns:a16="http://schemas.microsoft.com/office/drawing/2014/main" id="{90CEFDEB-A7A7-89FA-CCA3-B8F9A325FF99}"/>
              </a:ext>
            </a:extLst>
          </p:cNvPr>
          <p:cNvPicPr>
            <a:picLocks noChangeAspect="1"/>
          </p:cNvPicPr>
          <p:nvPr/>
        </p:nvPicPr>
        <p:blipFill>
          <a:blip r:embed="rId4"/>
          <a:srcRect/>
          <a:stretch>
            <a:fillRect/>
          </a:stretch>
        </p:blipFill>
        <p:spPr>
          <a:xfrm>
            <a:off x="9383697" y="-24414"/>
            <a:ext cx="2720068" cy="722167"/>
          </a:xfrm>
          <a:prstGeom prst="rect">
            <a:avLst/>
          </a:prstGeom>
        </p:spPr>
      </p:pic>
    </p:spTree>
    <p:extLst>
      <p:ext uri="{BB962C8B-B14F-4D97-AF65-F5344CB8AC3E}">
        <p14:creationId xmlns:p14="http://schemas.microsoft.com/office/powerpoint/2010/main" val="2560646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D4CA-3290-20F6-5A02-A01839548371}"/>
              </a:ext>
            </a:extLst>
          </p:cNvPr>
          <p:cNvSpPr>
            <a:spLocks noGrp="1"/>
          </p:cNvSpPr>
          <p:nvPr>
            <p:ph type="title"/>
          </p:nvPr>
        </p:nvSpPr>
        <p:spPr>
          <a:xfrm>
            <a:off x="2220063" y="2788555"/>
            <a:ext cx="8911687" cy="1280890"/>
          </a:xfrm>
        </p:spPr>
        <p:txBody>
          <a:bodyPr>
            <a:normAutofit/>
          </a:bodyPr>
          <a:lstStyle/>
          <a:p>
            <a:pPr algn="ctr"/>
            <a:r>
              <a:rPr lang="en-IN" sz="7000" dirty="0"/>
              <a:t>Thank you</a:t>
            </a:r>
          </a:p>
        </p:txBody>
      </p:sp>
      <p:pic>
        <p:nvPicPr>
          <p:cNvPr id="3" name="Picture 2">
            <a:extLst>
              <a:ext uri="{FF2B5EF4-FFF2-40B4-BE49-F238E27FC236}">
                <a16:creationId xmlns:a16="http://schemas.microsoft.com/office/drawing/2014/main" id="{207181E7-0574-9314-48AD-40A28F4B62DE}"/>
              </a:ext>
            </a:extLst>
          </p:cNvPr>
          <p:cNvPicPr>
            <a:picLocks noChangeAspect="1"/>
          </p:cNvPicPr>
          <p:nvPr/>
        </p:nvPicPr>
        <p:blipFill>
          <a:blip r:embed="rId2"/>
          <a:srcRect/>
          <a:stretch>
            <a:fillRect/>
          </a:stretch>
        </p:blipFill>
        <p:spPr>
          <a:xfrm>
            <a:off x="9383697" y="-24414"/>
            <a:ext cx="2720068" cy="722167"/>
          </a:xfrm>
          <a:prstGeom prst="rect">
            <a:avLst/>
          </a:prstGeom>
        </p:spPr>
      </p:pic>
    </p:spTree>
    <p:extLst>
      <p:ext uri="{BB962C8B-B14F-4D97-AF65-F5344CB8AC3E}">
        <p14:creationId xmlns:p14="http://schemas.microsoft.com/office/powerpoint/2010/main" val="18660370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1430</TotalTime>
  <Words>519</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Century Gothic</vt:lpstr>
      <vt:lpstr>inherit</vt:lpstr>
      <vt:lpstr>inter-regular</vt:lpstr>
      <vt:lpstr>urw-din</vt:lpstr>
      <vt:lpstr>Wingdings 3</vt:lpstr>
      <vt:lpstr>Wisp</vt:lpstr>
      <vt:lpstr>IMPLEMENTION OF  MST USING C</vt:lpstr>
      <vt:lpstr>Introduction</vt:lpstr>
      <vt:lpstr>Current application</vt:lpstr>
      <vt:lpstr>Algorithm</vt:lpstr>
      <vt:lpstr>Algorithm</vt:lpstr>
      <vt:lpstr>complexity</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IMPLEMENTION OF  MST USING C</dc:title>
  <dc:creator>Disha Shah</dc:creator>
  <cp:lastModifiedBy>Disha Shah</cp:lastModifiedBy>
  <cp:revision>4</cp:revision>
  <dcterms:created xsi:type="dcterms:W3CDTF">2022-09-16T23:15:44Z</dcterms:created>
  <dcterms:modified xsi:type="dcterms:W3CDTF">2022-09-18T01:57:28Z</dcterms:modified>
</cp:coreProperties>
</file>