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6" r:id="rId6"/>
    <p:sldId id="267" r:id="rId7"/>
    <p:sldId id="261" r:id="rId8"/>
    <p:sldId id="260"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53E6E-EC8C-4069-A8FA-CC4A4CE60F1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390114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53E6E-EC8C-4069-A8FA-CC4A4CE60F1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108334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53E6E-EC8C-4069-A8FA-CC4A4CE60F1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19FAE1-5BD8-4DBB-93A8-02D2AD7CC86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3936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53E6E-EC8C-4069-A8FA-CC4A4CE60F1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2629797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53E6E-EC8C-4069-A8FA-CC4A4CE60F1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19FAE1-5BD8-4DBB-93A8-02D2AD7CC86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799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53E6E-EC8C-4069-A8FA-CC4A4CE60F1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3797953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53E6E-EC8C-4069-A8FA-CC4A4CE60F1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1381099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53E6E-EC8C-4069-A8FA-CC4A4CE60F1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410744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53E6E-EC8C-4069-A8FA-CC4A4CE60F1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139282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53E6E-EC8C-4069-A8FA-CC4A4CE60F1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369492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53E6E-EC8C-4069-A8FA-CC4A4CE60F1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393490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53E6E-EC8C-4069-A8FA-CC4A4CE60F14}"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120958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53E6E-EC8C-4069-A8FA-CC4A4CE60F14}" type="datetimeFigureOut">
              <a:rPr lang="en-IN" smtClean="0"/>
              <a:t>15-09-2022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273726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53E6E-EC8C-4069-A8FA-CC4A4CE60F14}" type="datetimeFigureOut">
              <a:rPr lang="en-IN" smtClean="0"/>
              <a:t>15-09-2022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409050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53E6E-EC8C-4069-A8FA-CC4A4CE60F1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49746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53E6E-EC8C-4069-A8FA-CC4A4CE60F1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19FAE1-5BD8-4DBB-93A8-02D2AD7CC86B}" type="slidenum">
              <a:rPr lang="en-IN" smtClean="0"/>
              <a:t>‹#›</a:t>
            </a:fld>
            <a:endParaRPr lang="en-IN"/>
          </a:p>
        </p:txBody>
      </p:sp>
    </p:spTree>
    <p:extLst>
      <p:ext uri="{BB962C8B-B14F-4D97-AF65-F5344CB8AC3E}">
        <p14:creationId xmlns:p14="http://schemas.microsoft.com/office/powerpoint/2010/main" val="82600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53E6E-EC8C-4069-A8FA-CC4A4CE60F14}" type="datetimeFigureOut">
              <a:rPr lang="en-IN" smtClean="0"/>
              <a:t>15-09-2022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19FAE1-5BD8-4DBB-93A8-02D2AD7CC86B}" type="slidenum">
              <a:rPr lang="en-IN" smtClean="0"/>
              <a:t>‹#›</a:t>
            </a:fld>
            <a:endParaRPr lang="en-IN"/>
          </a:p>
        </p:txBody>
      </p:sp>
    </p:spTree>
    <p:extLst>
      <p:ext uri="{BB962C8B-B14F-4D97-AF65-F5344CB8AC3E}">
        <p14:creationId xmlns:p14="http://schemas.microsoft.com/office/powerpoint/2010/main" val="39905783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6699-2840-8626-BF90-66DDB5BCB28A}"/>
              </a:ext>
            </a:extLst>
          </p:cNvPr>
          <p:cNvSpPr>
            <a:spLocks noGrp="1"/>
          </p:cNvSpPr>
          <p:nvPr>
            <p:ph type="ctrTitle"/>
          </p:nvPr>
        </p:nvSpPr>
        <p:spPr>
          <a:xfrm>
            <a:off x="2011698" y="1166219"/>
            <a:ext cx="8915399" cy="2262781"/>
          </a:xfrm>
        </p:spPr>
        <p:txBody>
          <a:bodyPr/>
          <a:lstStyle/>
          <a:p>
            <a:r>
              <a:rPr lang="en-IN" dirty="0"/>
              <a:t>MOVIE MANAGEMENT SYSTEM</a:t>
            </a:r>
          </a:p>
        </p:txBody>
      </p:sp>
      <p:sp>
        <p:nvSpPr>
          <p:cNvPr id="3" name="Subtitle 2">
            <a:extLst>
              <a:ext uri="{FF2B5EF4-FFF2-40B4-BE49-F238E27FC236}">
                <a16:creationId xmlns:a16="http://schemas.microsoft.com/office/drawing/2014/main" id="{44588275-5A84-24AB-4FFF-F03CF2158AF2}"/>
              </a:ext>
            </a:extLst>
          </p:cNvPr>
          <p:cNvSpPr>
            <a:spLocks noGrp="1"/>
          </p:cNvSpPr>
          <p:nvPr>
            <p:ph type="subTitle" idx="1"/>
          </p:nvPr>
        </p:nvSpPr>
        <p:spPr>
          <a:xfrm>
            <a:off x="2204203" y="3975274"/>
            <a:ext cx="8915399" cy="1864052"/>
          </a:xfrm>
        </p:spPr>
        <p:txBody>
          <a:bodyPr>
            <a:normAutofit fontScale="85000" lnSpcReduction="20000"/>
          </a:bodyPr>
          <a:lstStyle/>
          <a:p>
            <a:r>
              <a:rPr lang="en-IN" sz="2400" dirty="0"/>
              <a:t>PREPARED BY :VIRTI PRATIKKUMAR SHAH</a:t>
            </a:r>
          </a:p>
          <a:p>
            <a:r>
              <a:rPr lang="en-IN" sz="2400" dirty="0"/>
              <a:t>ROLL NO:2</a:t>
            </a:r>
          </a:p>
          <a:p>
            <a:r>
              <a:rPr lang="en-IN" sz="2400" dirty="0"/>
              <a:t>ENROLLMENT NO:21002170110208</a:t>
            </a:r>
          </a:p>
          <a:p>
            <a:r>
              <a:rPr lang="en-IN" sz="2400" dirty="0"/>
              <a:t>BATCH:S1</a:t>
            </a:r>
          </a:p>
          <a:p>
            <a:r>
              <a:rPr lang="en-IN" sz="2400" dirty="0"/>
              <a:t>BRANCH:CE</a:t>
            </a:r>
          </a:p>
          <a:p>
            <a:endParaRPr lang="en-IN" dirty="0"/>
          </a:p>
        </p:txBody>
      </p:sp>
      <p:pic>
        <p:nvPicPr>
          <p:cNvPr id="4" name="Picture 3" descr="Logo, company name&#10;&#10;Description automatically generated">
            <a:extLst>
              <a:ext uri="{FF2B5EF4-FFF2-40B4-BE49-F238E27FC236}">
                <a16:creationId xmlns:a16="http://schemas.microsoft.com/office/drawing/2014/main" id="{DE1A6D16-DA03-4B04-B598-336C112A6CA9}"/>
              </a:ext>
            </a:extLst>
          </p:cNvPr>
          <p:cNvPicPr>
            <a:picLocks noChangeAspect="1"/>
          </p:cNvPicPr>
          <p:nvPr/>
        </p:nvPicPr>
        <p:blipFill>
          <a:blip r:embed="rId2"/>
          <a:stretch>
            <a:fillRect/>
          </a:stretch>
        </p:blipFill>
        <p:spPr>
          <a:xfrm>
            <a:off x="175960" y="40556"/>
            <a:ext cx="2873631" cy="579389"/>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F5BD2708-264C-E64E-3F41-682035B54CB4}"/>
              </a:ext>
            </a:extLst>
          </p:cNvPr>
          <p:cNvPicPr>
            <a:picLocks noChangeAspect="1"/>
          </p:cNvPicPr>
          <p:nvPr/>
        </p:nvPicPr>
        <p:blipFill>
          <a:blip r:embed="rId3"/>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307817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E7-9BF3-13E1-BF8D-FDE31DCF567A}"/>
              </a:ext>
            </a:extLst>
          </p:cNvPr>
          <p:cNvSpPr>
            <a:spLocks noGrp="1"/>
          </p:cNvSpPr>
          <p:nvPr>
            <p:ph type="title"/>
          </p:nvPr>
        </p:nvSpPr>
        <p:spPr>
          <a:xfrm>
            <a:off x="1666241" y="624110"/>
            <a:ext cx="9438614" cy="717010"/>
          </a:xfrm>
        </p:spPr>
        <p:txBody>
          <a:bodyPr/>
          <a:lstStyle/>
          <a:p>
            <a:r>
              <a:rPr lang="en-IN" dirty="0"/>
              <a:t>TRIGGERS</a:t>
            </a:r>
          </a:p>
        </p:txBody>
      </p:sp>
      <p:pic>
        <p:nvPicPr>
          <p:cNvPr id="5" name="Content Placeholder 4">
            <a:extLst>
              <a:ext uri="{FF2B5EF4-FFF2-40B4-BE49-F238E27FC236}">
                <a16:creationId xmlns:a16="http://schemas.microsoft.com/office/drawing/2014/main" id="{D64BF5BD-B1CB-7F29-9D9D-5ED39D782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840" y="1527204"/>
            <a:ext cx="9570720" cy="5055045"/>
          </a:xfrm>
        </p:spPr>
      </p:pic>
      <p:pic>
        <p:nvPicPr>
          <p:cNvPr id="7" name="Picture 6" descr="Logo, company name&#10;&#10;Description automatically generated">
            <a:extLst>
              <a:ext uri="{FF2B5EF4-FFF2-40B4-BE49-F238E27FC236}">
                <a16:creationId xmlns:a16="http://schemas.microsoft.com/office/drawing/2014/main" id="{436D15C0-813B-5E5B-133E-16D0EE36205B}"/>
              </a:ext>
            </a:extLst>
          </p:cNvPr>
          <p:cNvPicPr>
            <a:picLocks noChangeAspect="1"/>
          </p:cNvPicPr>
          <p:nvPr/>
        </p:nvPicPr>
        <p:blipFill>
          <a:blip r:embed="rId3"/>
          <a:stretch>
            <a:fillRect/>
          </a:stretch>
        </p:blipFill>
        <p:spPr>
          <a:xfrm>
            <a:off x="184837" y="120455"/>
            <a:ext cx="2873631" cy="579389"/>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86E2A328-9E57-72B3-A82E-3834CEC956D0}"/>
              </a:ext>
            </a:extLst>
          </p:cNvPr>
          <p:cNvPicPr>
            <a:picLocks noChangeAspect="1"/>
          </p:cNvPicPr>
          <p:nvPr/>
        </p:nvPicPr>
        <p:blipFill>
          <a:blip r:embed="rId4"/>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172698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F2F6-448F-6494-224A-0D3BD9B20DC9}"/>
              </a:ext>
            </a:extLst>
          </p:cNvPr>
          <p:cNvSpPr>
            <a:spLocks noGrp="1"/>
          </p:cNvSpPr>
          <p:nvPr>
            <p:ph type="title"/>
          </p:nvPr>
        </p:nvSpPr>
        <p:spPr>
          <a:xfrm>
            <a:off x="1941500" y="2918534"/>
            <a:ext cx="8911687" cy="1020932"/>
          </a:xfrm>
        </p:spPr>
        <p:txBody>
          <a:bodyPr/>
          <a:lstStyle/>
          <a:p>
            <a:pPr algn="ctr"/>
            <a:r>
              <a:rPr lang="en-IN" dirty="0"/>
              <a:t>THANK YOU</a:t>
            </a:r>
          </a:p>
        </p:txBody>
      </p:sp>
      <p:pic>
        <p:nvPicPr>
          <p:cNvPr id="3" name="Picture 2" descr="Logo, company name&#10;&#10;Description automatically generated">
            <a:extLst>
              <a:ext uri="{FF2B5EF4-FFF2-40B4-BE49-F238E27FC236}">
                <a16:creationId xmlns:a16="http://schemas.microsoft.com/office/drawing/2014/main" id="{DE1A6D16-DA03-4B04-B598-336C112A6CA9}"/>
              </a:ext>
            </a:extLst>
          </p:cNvPr>
          <p:cNvPicPr>
            <a:picLocks noChangeAspect="1"/>
          </p:cNvPicPr>
          <p:nvPr/>
        </p:nvPicPr>
        <p:blipFill>
          <a:blip r:embed="rId2"/>
          <a:stretch>
            <a:fillRect/>
          </a:stretch>
        </p:blipFill>
        <p:spPr>
          <a:xfrm>
            <a:off x="229227" y="76509"/>
            <a:ext cx="2873631" cy="579389"/>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D2F9FD7F-6954-4CC0-922E-A26B14813C18}"/>
              </a:ext>
            </a:extLst>
          </p:cNvPr>
          <p:cNvPicPr>
            <a:picLocks noChangeAspect="1"/>
          </p:cNvPicPr>
          <p:nvPr/>
        </p:nvPicPr>
        <p:blipFill>
          <a:blip r:embed="rId3"/>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27232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DAB9-8C6E-177C-1E9A-B6CC410FA3BD}"/>
              </a:ext>
            </a:extLst>
          </p:cNvPr>
          <p:cNvSpPr>
            <a:spLocks noGrp="1"/>
          </p:cNvSpPr>
          <p:nvPr>
            <p:ph type="title"/>
          </p:nvPr>
        </p:nvSpPr>
        <p:spPr>
          <a:xfrm>
            <a:off x="1676401" y="624110"/>
            <a:ext cx="9428454" cy="1047750"/>
          </a:xfrm>
        </p:spPr>
        <p:txBody>
          <a:bodyPr/>
          <a:lstStyle/>
          <a:p>
            <a:r>
              <a:rPr lang="en-IN" dirty="0"/>
              <a:t>INTRODUCTION</a:t>
            </a:r>
          </a:p>
        </p:txBody>
      </p:sp>
      <p:sp>
        <p:nvSpPr>
          <p:cNvPr id="3" name="Content Placeholder 2">
            <a:extLst>
              <a:ext uri="{FF2B5EF4-FFF2-40B4-BE49-F238E27FC236}">
                <a16:creationId xmlns:a16="http://schemas.microsoft.com/office/drawing/2014/main" id="{F423B587-E5DF-ED1B-401A-FBE104AB9175}"/>
              </a:ext>
            </a:extLst>
          </p:cNvPr>
          <p:cNvSpPr>
            <a:spLocks noGrp="1"/>
          </p:cNvSpPr>
          <p:nvPr>
            <p:ph idx="1"/>
          </p:nvPr>
        </p:nvSpPr>
        <p:spPr>
          <a:xfrm>
            <a:off x="1219200" y="2133600"/>
            <a:ext cx="10285412" cy="3777622"/>
          </a:xfrm>
        </p:spPr>
        <p:txBody>
          <a:bodyPr>
            <a:normAutofit/>
          </a:bodyPr>
          <a:lstStyle/>
          <a:p>
            <a:pPr>
              <a:buFont typeface="Wingdings" panose="05000000000000000000" pitchFamily="2" charset="2"/>
              <a:buChar char="Ø"/>
            </a:pPr>
            <a:r>
              <a:rPr lang="en-IN" sz="2400" dirty="0"/>
              <a:t>This project is aimed to provide the customers facility to book tickets for theatres online, through which they can book tickets anytime, anywhere.</a:t>
            </a:r>
          </a:p>
          <a:p>
            <a:pPr>
              <a:buFont typeface="Wingdings" panose="05000000000000000000" pitchFamily="2" charset="2"/>
              <a:buChar char="Ø"/>
            </a:pPr>
            <a:r>
              <a:rPr lang="en-IN" sz="2400" dirty="0"/>
              <a:t>E-ticket system is basically made for providing the customer an anytime and anywhere service for booking the seat in the theatre and to gather information about the movies online. The user can easily be able to know about the movies released and then make the choice.</a:t>
            </a:r>
          </a:p>
          <a:p>
            <a:pPr>
              <a:buFont typeface="Wingdings" panose="05000000000000000000" pitchFamily="2" charset="2"/>
              <a:buChar char="Ø"/>
            </a:pPr>
            <a:r>
              <a:rPr lang="en-IN" sz="2400" dirty="0"/>
              <a:t>Admin can manage information of movies.</a:t>
            </a:r>
          </a:p>
          <a:p>
            <a:pPr>
              <a:buFont typeface="Wingdings" panose="05000000000000000000" pitchFamily="2" charset="2"/>
              <a:buChar char="Ø"/>
            </a:pPr>
            <a:endParaRPr lang="en-IN" sz="2400" dirty="0"/>
          </a:p>
        </p:txBody>
      </p:sp>
      <p:pic>
        <p:nvPicPr>
          <p:cNvPr id="5" name="Picture 4" descr="Logo, company name&#10;&#10;Description automatically generated">
            <a:extLst>
              <a:ext uri="{FF2B5EF4-FFF2-40B4-BE49-F238E27FC236}">
                <a16:creationId xmlns:a16="http://schemas.microsoft.com/office/drawing/2014/main" id="{11156C15-19C7-CB2F-F796-E9A7AC50BB83}"/>
              </a:ext>
            </a:extLst>
          </p:cNvPr>
          <p:cNvPicPr>
            <a:picLocks noChangeAspect="1"/>
          </p:cNvPicPr>
          <p:nvPr/>
        </p:nvPicPr>
        <p:blipFill>
          <a:blip r:embed="rId2"/>
          <a:stretch>
            <a:fillRect/>
          </a:stretch>
        </p:blipFill>
        <p:spPr>
          <a:xfrm>
            <a:off x="202593" y="105815"/>
            <a:ext cx="2873631" cy="579389"/>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C8429932-7523-83E8-5408-7D43342F510C}"/>
              </a:ext>
            </a:extLst>
          </p:cNvPr>
          <p:cNvPicPr>
            <a:picLocks noChangeAspect="1"/>
          </p:cNvPicPr>
          <p:nvPr/>
        </p:nvPicPr>
        <p:blipFill>
          <a:blip r:embed="rId3"/>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35493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9F31-A352-3A0D-EB84-CA59B5A044EC}"/>
              </a:ext>
            </a:extLst>
          </p:cNvPr>
          <p:cNvSpPr>
            <a:spLocks noGrp="1"/>
          </p:cNvSpPr>
          <p:nvPr>
            <p:ph type="title"/>
          </p:nvPr>
        </p:nvSpPr>
        <p:spPr>
          <a:xfrm>
            <a:off x="2592926" y="762000"/>
            <a:ext cx="8511930" cy="944880"/>
          </a:xfrm>
        </p:spPr>
        <p:txBody>
          <a:bodyPr/>
          <a:lstStyle/>
          <a:p>
            <a:r>
              <a:rPr lang="en-IN" dirty="0"/>
              <a:t>ABOUT THE DATABASE</a:t>
            </a:r>
          </a:p>
        </p:txBody>
      </p:sp>
      <p:sp>
        <p:nvSpPr>
          <p:cNvPr id="3" name="Content Placeholder 2">
            <a:extLst>
              <a:ext uri="{FF2B5EF4-FFF2-40B4-BE49-F238E27FC236}">
                <a16:creationId xmlns:a16="http://schemas.microsoft.com/office/drawing/2014/main" id="{A9217E7C-29B6-10CE-5993-F03D21880647}"/>
              </a:ext>
            </a:extLst>
          </p:cNvPr>
          <p:cNvSpPr>
            <a:spLocks noGrp="1"/>
          </p:cNvSpPr>
          <p:nvPr>
            <p:ph idx="1"/>
          </p:nvPr>
        </p:nvSpPr>
        <p:spPr>
          <a:xfrm>
            <a:off x="386080" y="1605280"/>
            <a:ext cx="11125200" cy="5019040"/>
          </a:xfrm>
        </p:spPr>
        <p:txBody>
          <a:bodyPr>
            <a:noAutofit/>
          </a:bodyPr>
          <a:lstStyle/>
          <a:p>
            <a:pPr>
              <a:buFont typeface="Wingdings" panose="05000000000000000000" pitchFamily="2" charset="2"/>
              <a:buChar char="Ø"/>
            </a:pPr>
            <a:r>
              <a:rPr lang="en-IN" sz="2400" dirty="0"/>
              <a:t>So, in this project important tables of the database are theatre, movie, movie booking , seat category , etc.</a:t>
            </a:r>
          </a:p>
          <a:p>
            <a:pPr>
              <a:buFont typeface="Wingdings" panose="05000000000000000000" pitchFamily="2" charset="2"/>
              <a:buChar char="Ø"/>
            </a:pPr>
            <a:r>
              <a:rPr lang="en-IN" sz="2400" dirty="0"/>
              <a:t>In this tables information are like name, show timing , date of booking, date watch, total amount, total tickets, etc.</a:t>
            </a:r>
          </a:p>
          <a:p>
            <a:pPr>
              <a:buFont typeface="Wingdings" panose="05000000000000000000" pitchFamily="2" charset="2"/>
              <a:buChar char="Ø"/>
            </a:pPr>
            <a:r>
              <a:rPr lang="en-IN" sz="2400" dirty="0"/>
              <a:t>Also some mapping tables has been created to establish the relation between the tables like for example a mapping table is been created to have a relation between theatre and screen </a:t>
            </a:r>
          </a:p>
          <a:p>
            <a:pPr>
              <a:buFont typeface="Wingdings" panose="05000000000000000000" pitchFamily="2" charset="2"/>
              <a:buChar char="Ø"/>
            </a:pPr>
            <a:r>
              <a:rPr lang="en-IN" sz="2400" dirty="0"/>
              <a:t>And also some procedures is been created to add, search, update, delete, book movie and triggers are been created so as to remark changes in table.</a:t>
            </a:r>
          </a:p>
          <a:p>
            <a:pPr>
              <a:buFont typeface="Wingdings" panose="05000000000000000000" pitchFamily="2" charset="2"/>
              <a:buChar char="Ø"/>
            </a:pPr>
            <a:r>
              <a:rPr lang="en-IN" sz="2400" dirty="0"/>
              <a:t>Also created few views like of movie &amp; show timing, theatre &amp; screens,</a:t>
            </a:r>
          </a:p>
        </p:txBody>
      </p:sp>
      <p:pic>
        <p:nvPicPr>
          <p:cNvPr id="5" name="Picture 4" descr="Logo, company name&#10;&#10;Description automatically generated">
            <a:extLst>
              <a:ext uri="{FF2B5EF4-FFF2-40B4-BE49-F238E27FC236}">
                <a16:creationId xmlns:a16="http://schemas.microsoft.com/office/drawing/2014/main" id="{F3DDF6D1-E80E-F3DC-623F-EAB854EF794A}"/>
              </a:ext>
            </a:extLst>
          </p:cNvPr>
          <p:cNvPicPr>
            <a:picLocks noChangeAspect="1"/>
          </p:cNvPicPr>
          <p:nvPr/>
        </p:nvPicPr>
        <p:blipFill>
          <a:blip r:embed="rId2"/>
          <a:stretch>
            <a:fillRect/>
          </a:stretch>
        </p:blipFill>
        <p:spPr>
          <a:xfrm>
            <a:off x="220349" y="105815"/>
            <a:ext cx="2873631" cy="579389"/>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F3262E7C-9B19-FF7D-F979-95F5A809E29B}"/>
              </a:ext>
            </a:extLst>
          </p:cNvPr>
          <p:cNvPicPr>
            <a:picLocks noChangeAspect="1"/>
          </p:cNvPicPr>
          <p:nvPr/>
        </p:nvPicPr>
        <p:blipFill>
          <a:blip r:embed="rId3"/>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21318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5F49-11C1-26C9-11EF-58F1EF2FF486}"/>
              </a:ext>
            </a:extLst>
          </p:cNvPr>
          <p:cNvSpPr>
            <a:spLocks noGrp="1"/>
          </p:cNvSpPr>
          <p:nvPr>
            <p:ph type="title"/>
          </p:nvPr>
        </p:nvSpPr>
        <p:spPr>
          <a:xfrm>
            <a:off x="1993485" y="744490"/>
            <a:ext cx="8911687" cy="867339"/>
          </a:xfrm>
        </p:spPr>
        <p:txBody>
          <a:bodyPr/>
          <a:lstStyle/>
          <a:p>
            <a:r>
              <a:rPr lang="en-IN" dirty="0"/>
              <a:t>CLASS DIAGRAM</a:t>
            </a:r>
          </a:p>
        </p:txBody>
      </p:sp>
      <p:pic>
        <p:nvPicPr>
          <p:cNvPr id="5" name="Content Placeholder 4">
            <a:extLst>
              <a:ext uri="{FF2B5EF4-FFF2-40B4-BE49-F238E27FC236}">
                <a16:creationId xmlns:a16="http://schemas.microsoft.com/office/drawing/2014/main" id="{87477890-7B55-0392-E3F9-F841AD25A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538" y="1830078"/>
            <a:ext cx="11443316" cy="4712086"/>
          </a:xfrm>
        </p:spPr>
      </p:pic>
      <p:pic>
        <p:nvPicPr>
          <p:cNvPr id="7" name="Picture 6" descr="Logo, company name&#10;&#10;Description automatically generated">
            <a:extLst>
              <a:ext uri="{FF2B5EF4-FFF2-40B4-BE49-F238E27FC236}">
                <a16:creationId xmlns:a16="http://schemas.microsoft.com/office/drawing/2014/main" id="{49D45ECF-F08E-6685-7F1A-022501FD50E3}"/>
              </a:ext>
            </a:extLst>
          </p:cNvPr>
          <p:cNvPicPr>
            <a:picLocks noChangeAspect="1"/>
          </p:cNvPicPr>
          <p:nvPr/>
        </p:nvPicPr>
        <p:blipFill>
          <a:blip r:embed="rId3"/>
          <a:stretch>
            <a:fillRect/>
          </a:stretch>
        </p:blipFill>
        <p:spPr>
          <a:xfrm>
            <a:off x="175960" y="165101"/>
            <a:ext cx="2873631" cy="579389"/>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4EA7E87E-3A05-362E-4B0D-5D912BCB8C79}"/>
              </a:ext>
            </a:extLst>
          </p:cNvPr>
          <p:cNvPicPr>
            <a:picLocks noChangeAspect="1"/>
          </p:cNvPicPr>
          <p:nvPr/>
        </p:nvPicPr>
        <p:blipFill>
          <a:blip r:embed="rId4"/>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77307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897D-1998-0EFF-6389-AD5175C589A7}"/>
              </a:ext>
            </a:extLst>
          </p:cNvPr>
          <p:cNvSpPr>
            <a:spLocks noGrp="1"/>
          </p:cNvSpPr>
          <p:nvPr>
            <p:ph type="title"/>
          </p:nvPr>
        </p:nvSpPr>
        <p:spPr>
          <a:xfrm>
            <a:off x="2592925" y="624110"/>
            <a:ext cx="8911687" cy="710914"/>
          </a:xfrm>
        </p:spPr>
        <p:txBody>
          <a:bodyPr/>
          <a:lstStyle/>
          <a:p>
            <a:r>
              <a:rPr lang="en-IN" dirty="0"/>
              <a:t>TABLES OF THE DATABASE</a:t>
            </a:r>
          </a:p>
        </p:txBody>
      </p:sp>
      <p:pic>
        <p:nvPicPr>
          <p:cNvPr id="5" name="Content Placeholder 4">
            <a:extLst>
              <a:ext uri="{FF2B5EF4-FFF2-40B4-BE49-F238E27FC236}">
                <a16:creationId xmlns:a16="http://schemas.microsoft.com/office/drawing/2014/main" id="{3D54963E-2578-4594-D221-EB3B26D54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67" y="1487011"/>
            <a:ext cx="5495921" cy="5370989"/>
          </a:xfrm>
        </p:spPr>
      </p:pic>
      <p:pic>
        <p:nvPicPr>
          <p:cNvPr id="7" name="Picture 6">
            <a:extLst>
              <a:ext uri="{FF2B5EF4-FFF2-40B4-BE49-F238E27FC236}">
                <a16:creationId xmlns:a16="http://schemas.microsoft.com/office/drawing/2014/main" id="{9D3B0517-6DC3-E719-BD44-89AF95E42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744" y="1487010"/>
            <a:ext cx="6001889" cy="5370990"/>
          </a:xfrm>
          <a:prstGeom prst="rect">
            <a:avLst/>
          </a:prstGeom>
        </p:spPr>
      </p:pic>
      <p:pic>
        <p:nvPicPr>
          <p:cNvPr id="11" name="Picture 10" descr="Logo, company name&#10;&#10;Description automatically generated">
            <a:extLst>
              <a:ext uri="{FF2B5EF4-FFF2-40B4-BE49-F238E27FC236}">
                <a16:creationId xmlns:a16="http://schemas.microsoft.com/office/drawing/2014/main" id="{360C0039-F03F-6D68-1D19-9B29A65420B9}"/>
              </a:ext>
            </a:extLst>
          </p:cNvPr>
          <p:cNvPicPr>
            <a:picLocks noChangeAspect="1"/>
          </p:cNvPicPr>
          <p:nvPr/>
        </p:nvPicPr>
        <p:blipFill>
          <a:blip r:embed="rId4"/>
          <a:stretch>
            <a:fillRect/>
          </a:stretch>
        </p:blipFill>
        <p:spPr>
          <a:xfrm>
            <a:off x="175960" y="167506"/>
            <a:ext cx="2873631" cy="579389"/>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3E51D5B0-FA3F-0333-F6FD-6D4FD5EB9575}"/>
              </a:ext>
            </a:extLst>
          </p:cNvPr>
          <p:cNvPicPr>
            <a:picLocks noChangeAspect="1"/>
          </p:cNvPicPr>
          <p:nvPr/>
        </p:nvPicPr>
        <p:blipFill>
          <a:blip r:embed="rId5"/>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410943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5B06-DCB3-3E04-B778-44E448F2865E}"/>
              </a:ext>
            </a:extLst>
          </p:cNvPr>
          <p:cNvSpPr>
            <a:spLocks noGrp="1"/>
          </p:cNvSpPr>
          <p:nvPr>
            <p:ph type="title"/>
          </p:nvPr>
        </p:nvSpPr>
        <p:spPr>
          <a:xfrm>
            <a:off x="2592925" y="624110"/>
            <a:ext cx="8911687" cy="820642"/>
          </a:xfrm>
        </p:spPr>
        <p:txBody>
          <a:bodyPr/>
          <a:lstStyle/>
          <a:p>
            <a:r>
              <a:rPr lang="en-IN" dirty="0"/>
              <a:t>TABLES OF THE DATABASE</a:t>
            </a:r>
          </a:p>
        </p:txBody>
      </p:sp>
      <p:pic>
        <p:nvPicPr>
          <p:cNvPr id="5" name="Content Placeholder 4">
            <a:extLst>
              <a:ext uri="{FF2B5EF4-FFF2-40B4-BE49-F238E27FC236}">
                <a16:creationId xmlns:a16="http://schemas.microsoft.com/office/drawing/2014/main" id="{254790F1-75D3-B977-4219-DBF4ED8A2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29" y="1444752"/>
            <a:ext cx="6489672" cy="5522976"/>
          </a:xfrm>
          <a:prstGeom prst="rect">
            <a:avLst/>
          </a:prstGeom>
        </p:spPr>
      </p:pic>
      <p:pic>
        <p:nvPicPr>
          <p:cNvPr id="7" name="Picture 6">
            <a:extLst>
              <a:ext uri="{FF2B5EF4-FFF2-40B4-BE49-F238E27FC236}">
                <a16:creationId xmlns:a16="http://schemas.microsoft.com/office/drawing/2014/main" id="{1E23D5FF-5FBE-A885-9CD7-8A02983B4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38" y="2946478"/>
            <a:ext cx="5048110" cy="965044"/>
          </a:xfrm>
          <a:prstGeom prst="rect">
            <a:avLst/>
          </a:prstGeom>
        </p:spPr>
      </p:pic>
      <p:pic>
        <p:nvPicPr>
          <p:cNvPr id="9" name="Picture 8" descr="Logo, company name&#10;&#10;Description automatically generated">
            <a:extLst>
              <a:ext uri="{FF2B5EF4-FFF2-40B4-BE49-F238E27FC236}">
                <a16:creationId xmlns:a16="http://schemas.microsoft.com/office/drawing/2014/main" id="{CF117450-1DAD-09F8-6479-D06DEE1A7C70}"/>
              </a:ext>
            </a:extLst>
          </p:cNvPr>
          <p:cNvPicPr>
            <a:picLocks noChangeAspect="1"/>
          </p:cNvPicPr>
          <p:nvPr/>
        </p:nvPicPr>
        <p:blipFill>
          <a:blip r:embed="rId4"/>
          <a:stretch>
            <a:fillRect/>
          </a:stretch>
        </p:blipFill>
        <p:spPr>
          <a:xfrm>
            <a:off x="175960" y="167506"/>
            <a:ext cx="2873631" cy="579389"/>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C2A19A2F-50CF-202A-8DE4-FAB235F96C1B}"/>
              </a:ext>
            </a:extLst>
          </p:cNvPr>
          <p:cNvPicPr>
            <a:picLocks noChangeAspect="1"/>
          </p:cNvPicPr>
          <p:nvPr/>
        </p:nvPicPr>
        <p:blipFill>
          <a:blip r:embed="rId5"/>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166016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83CE-74F0-95AB-366F-B01DF063C29F}"/>
              </a:ext>
            </a:extLst>
          </p:cNvPr>
          <p:cNvSpPr>
            <a:spLocks noGrp="1"/>
          </p:cNvSpPr>
          <p:nvPr>
            <p:ph type="title"/>
          </p:nvPr>
        </p:nvSpPr>
        <p:spPr>
          <a:xfrm>
            <a:off x="1910081" y="746894"/>
            <a:ext cx="9194774" cy="594225"/>
          </a:xfrm>
        </p:spPr>
        <p:txBody>
          <a:bodyPr>
            <a:normAutofit fontScale="90000"/>
          </a:bodyPr>
          <a:lstStyle/>
          <a:p>
            <a:r>
              <a:rPr lang="en-IN" dirty="0"/>
              <a:t>PROCEDURES</a:t>
            </a:r>
          </a:p>
        </p:txBody>
      </p:sp>
      <p:pic>
        <p:nvPicPr>
          <p:cNvPr id="5" name="Content Placeholder 4">
            <a:extLst>
              <a:ext uri="{FF2B5EF4-FFF2-40B4-BE49-F238E27FC236}">
                <a16:creationId xmlns:a16="http://schemas.microsoft.com/office/drawing/2014/main" id="{3BC6229F-14D2-AF3F-5074-7FF0E19129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375" y="1518082"/>
            <a:ext cx="9427238" cy="4882717"/>
          </a:xfrm>
        </p:spPr>
      </p:pic>
      <p:pic>
        <p:nvPicPr>
          <p:cNvPr id="7" name="Picture 6" descr="Logo, company name&#10;&#10;Description automatically generated">
            <a:extLst>
              <a:ext uri="{FF2B5EF4-FFF2-40B4-BE49-F238E27FC236}">
                <a16:creationId xmlns:a16="http://schemas.microsoft.com/office/drawing/2014/main" id="{A41D6DD3-2A2A-63B8-134E-7F3992A85C18}"/>
              </a:ext>
            </a:extLst>
          </p:cNvPr>
          <p:cNvPicPr>
            <a:picLocks noChangeAspect="1"/>
          </p:cNvPicPr>
          <p:nvPr/>
        </p:nvPicPr>
        <p:blipFill>
          <a:blip r:embed="rId3"/>
          <a:stretch>
            <a:fillRect/>
          </a:stretch>
        </p:blipFill>
        <p:spPr>
          <a:xfrm>
            <a:off x="175960" y="167506"/>
            <a:ext cx="2873631" cy="579389"/>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5AA60899-F9AD-A266-5666-D0FEFE1AC2DC}"/>
              </a:ext>
            </a:extLst>
          </p:cNvPr>
          <p:cNvPicPr>
            <a:picLocks noChangeAspect="1"/>
          </p:cNvPicPr>
          <p:nvPr/>
        </p:nvPicPr>
        <p:blipFill>
          <a:blip r:embed="rId4"/>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243907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4CDE-7EC8-A68D-9CA4-FA2283E0334A}"/>
              </a:ext>
            </a:extLst>
          </p:cNvPr>
          <p:cNvSpPr>
            <a:spLocks noGrp="1"/>
          </p:cNvSpPr>
          <p:nvPr>
            <p:ph type="title"/>
          </p:nvPr>
        </p:nvSpPr>
        <p:spPr>
          <a:xfrm>
            <a:off x="1686560" y="624110"/>
            <a:ext cx="9418296" cy="696690"/>
          </a:xfrm>
        </p:spPr>
        <p:txBody>
          <a:bodyPr/>
          <a:lstStyle/>
          <a:p>
            <a:r>
              <a:rPr lang="en-IN" dirty="0"/>
              <a:t>PROCEDURES</a:t>
            </a:r>
          </a:p>
        </p:txBody>
      </p:sp>
      <p:pic>
        <p:nvPicPr>
          <p:cNvPr id="5" name="Content Placeholder 4">
            <a:extLst>
              <a:ext uri="{FF2B5EF4-FFF2-40B4-BE49-F238E27FC236}">
                <a16:creationId xmlns:a16="http://schemas.microsoft.com/office/drawing/2014/main" id="{5A45CD2C-B59C-2A20-A1EF-994EBB2D0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526" y="1464816"/>
            <a:ext cx="8911687" cy="5051394"/>
          </a:xfrm>
        </p:spPr>
      </p:pic>
      <p:pic>
        <p:nvPicPr>
          <p:cNvPr id="7" name="Picture 6" descr="Logo, company name&#10;&#10;Description automatically generated">
            <a:extLst>
              <a:ext uri="{FF2B5EF4-FFF2-40B4-BE49-F238E27FC236}">
                <a16:creationId xmlns:a16="http://schemas.microsoft.com/office/drawing/2014/main" id="{72CA0567-2337-B77A-7697-429C048C2F1B}"/>
              </a:ext>
            </a:extLst>
          </p:cNvPr>
          <p:cNvPicPr>
            <a:picLocks noChangeAspect="1"/>
          </p:cNvPicPr>
          <p:nvPr/>
        </p:nvPicPr>
        <p:blipFill>
          <a:blip r:embed="rId3"/>
          <a:stretch>
            <a:fillRect/>
          </a:stretch>
        </p:blipFill>
        <p:spPr>
          <a:xfrm>
            <a:off x="175960" y="135430"/>
            <a:ext cx="2873631" cy="579389"/>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3057A6CF-0190-AD4F-4E54-BE9D01BDAB25}"/>
              </a:ext>
            </a:extLst>
          </p:cNvPr>
          <p:cNvPicPr>
            <a:picLocks noChangeAspect="1"/>
          </p:cNvPicPr>
          <p:nvPr/>
        </p:nvPicPr>
        <p:blipFill>
          <a:blip r:embed="rId4"/>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241127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8207-E1E1-FA70-2CEB-53ABBD8F1036}"/>
              </a:ext>
            </a:extLst>
          </p:cNvPr>
          <p:cNvSpPr>
            <a:spLocks noGrp="1"/>
          </p:cNvSpPr>
          <p:nvPr>
            <p:ph type="title"/>
          </p:nvPr>
        </p:nvSpPr>
        <p:spPr>
          <a:xfrm>
            <a:off x="1656081" y="624110"/>
            <a:ext cx="9427238" cy="798290"/>
          </a:xfrm>
        </p:spPr>
        <p:txBody>
          <a:bodyPr/>
          <a:lstStyle/>
          <a:p>
            <a:r>
              <a:rPr lang="en-IN" dirty="0"/>
              <a:t>PROCEDURES</a:t>
            </a:r>
          </a:p>
        </p:txBody>
      </p:sp>
      <p:pic>
        <p:nvPicPr>
          <p:cNvPr id="5" name="Content Placeholder 4">
            <a:extLst>
              <a:ext uri="{FF2B5EF4-FFF2-40B4-BE49-F238E27FC236}">
                <a16:creationId xmlns:a16="http://schemas.microsoft.com/office/drawing/2014/main" id="{AAFBE965-EAAC-1301-590D-48D52BE53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081" y="1455956"/>
            <a:ext cx="9848532" cy="4980355"/>
          </a:xfrm>
        </p:spPr>
      </p:pic>
      <p:pic>
        <p:nvPicPr>
          <p:cNvPr id="7" name="Picture 6" descr="Logo, company name&#10;&#10;Description automatically generated">
            <a:extLst>
              <a:ext uri="{FF2B5EF4-FFF2-40B4-BE49-F238E27FC236}">
                <a16:creationId xmlns:a16="http://schemas.microsoft.com/office/drawing/2014/main" id="{32FE444B-4E15-6F02-CC62-000B3AEF22D5}"/>
              </a:ext>
            </a:extLst>
          </p:cNvPr>
          <p:cNvPicPr>
            <a:picLocks noChangeAspect="1"/>
          </p:cNvPicPr>
          <p:nvPr/>
        </p:nvPicPr>
        <p:blipFill>
          <a:blip r:embed="rId3"/>
          <a:stretch>
            <a:fillRect/>
          </a:stretch>
        </p:blipFill>
        <p:spPr>
          <a:xfrm>
            <a:off x="175960" y="131994"/>
            <a:ext cx="2873631" cy="579389"/>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BD0A9175-46A3-A83B-4B7F-684EDA74D335}"/>
              </a:ext>
            </a:extLst>
          </p:cNvPr>
          <p:cNvPicPr>
            <a:picLocks noChangeAspect="1"/>
          </p:cNvPicPr>
          <p:nvPr/>
        </p:nvPicPr>
        <p:blipFill>
          <a:blip r:embed="rId4"/>
          <a:stretch>
            <a:fillRect/>
          </a:stretch>
        </p:blipFill>
        <p:spPr>
          <a:xfrm>
            <a:off x="11104855" y="56903"/>
            <a:ext cx="990600" cy="1047750"/>
          </a:xfrm>
          <a:prstGeom prst="rect">
            <a:avLst/>
          </a:prstGeom>
        </p:spPr>
      </p:pic>
    </p:spTree>
    <p:extLst>
      <p:ext uri="{BB962C8B-B14F-4D97-AF65-F5344CB8AC3E}">
        <p14:creationId xmlns:p14="http://schemas.microsoft.com/office/powerpoint/2010/main" val="2039044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558</TotalTime>
  <Words>250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Wisp</vt:lpstr>
      <vt:lpstr>MOVIE MANAGEMENT SYSTEM</vt:lpstr>
      <vt:lpstr>INTRODUCTION</vt:lpstr>
      <vt:lpstr>ABOUT THE DATABASE</vt:lpstr>
      <vt:lpstr>CLASS DIAGRAM</vt:lpstr>
      <vt:lpstr>TABLES OF THE DATABASE</vt:lpstr>
      <vt:lpstr>TABLES OF THE DATABASE</vt:lpstr>
      <vt:lpstr>PROCEDURES</vt:lpstr>
      <vt:lpstr>PROCEDURES</vt:lpstr>
      <vt:lpstr>PROCEDURES</vt:lpstr>
      <vt:lpstr>TRIGGERS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MANAGEMENT SYSTEM</dc:title>
  <dc:creator>Disha Shah</dc:creator>
  <cp:lastModifiedBy>Disha Shah</cp:lastModifiedBy>
  <cp:revision>4</cp:revision>
  <dcterms:created xsi:type="dcterms:W3CDTF">2022-09-14T16:37:56Z</dcterms:created>
  <dcterms:modified xsi:type="dcterms:W3CDTF">2022-09-15T09:08:30Z</dcterms:modified>
</cp:coreProperties>
</file>