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8e787d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8e787d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08e787d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08e787d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ad39075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ad39075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ad39075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ad39075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ad39075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ad39075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fad39075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fad39075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2a7397b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2a7397b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fad3907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fad3907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1329b0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01329b0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fad39075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fad39075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ad3907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ad3907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fad39075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fad39075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02a7397b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02a7397b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ad39075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ad39075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This study seeks to uncover a potential cause-and-effect connection between the involvement of women in the workforce and a nation's Gross Domestic Product (GDP) growth.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study employs GDP growth (annual%) as the key variable of interest, analyzing how changes in female workforce participation rates might lead to fluctuations in a country's economic prosperity.</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ad39075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ad39075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fad39075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fad39075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Dependent Variable: GDP Growth (annual%)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gdpgrowth: </a:t>
            </a:r>
            <a:r>
              <a:rPr lang="en" sz="1400">
                <a:solidFill>
                  <a:srgbClr val="333333"/>
                </a:solidFill>
                <a:latin typeface="Open Sans"/>
                <a:ea typeface="Open Sans"/>
                <a:cs typeface="Open Sans"/>
                <a:sym typeface="Open Sans"/>
              </a:rPr>
              <a:t>The size of an economy is typically measured by the total production of goods and services in the economy, which is called gross domestic product (GDP)</a:t>
            </a:r>
            <a:endParaRPr sz="1400">
              <a:solidFill>
                <a:srgbClr val="33333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Independent Variable of Interest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femlabor: Female labor force comprises women ages 15 and older who supply labor for the production of goods and services during a specified period. It includes people who are currently employed and people who are unemployed but seeking work as well as first-time job-seekers. However. Unpaid workers, family workers, and students are often omitted, and some countries do not count members of the armed forces. Labor force size tends to vary during the year as seasonal workers enter and leave.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Control Variables (Additional Regressors)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population: Population, total, which counts all residents regardless of legal status or citizenship. The values shown are midyear estimates.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inflation: </a:t>
            </a:r>
            <a:r>
              <a:rPr lang="en" sz="1043">
                <a:solidFill>
                  <a:schemeClr val="dk1"/>
                </a:solidFill>
                <a:latin typeface="Open Sans"/>
                <a:ea typeface="Open Sans"/>
                <a:cs typeface="Open Sans"/>
                <a:sym typeface="Open Sans"/>
              </a:rPr>
              <a:t>inflation is the Consumer Price Index (CPI), which measures the percentage change in the price of a basket of goods and services consumed by households.</a:t>
            </a:r>
            <a:endParaRPr sz="1043">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43">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t>- hightechexp: High-technology exports are products with high R&amp;D intensity, such as aerospace, computers, pharmaceuticals, scientific instruments, and electrical machinery.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exports: Exports of goods and services represent the value of all goods and other market services provided to the rest of the world. They include the value of merchandise, freight, insurance, transport, travel, royalties, license fees, and other services, such as communication, construction, financial, information, business, personal, and government services. They exclude compensation of employees and investment income and transfer payments.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unemployment: Unemployment refers to the share of the labor force that is without work but available for and seeking employment.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timebusiness:. Time required to start a business is the number of calendar days needed to complete the procedures to legally operate a business.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FMR: Ratio of female to male labor force participation rate is calculated by dividing female labor force participation rate by male labor force participation rate and multiplying by 100.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daysmayternity:The indicator refers to leave available only to the mother for the birth of a child to be taken just before, during and immediately after childbirth.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7ff457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07ff457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Scatterplot it seems that Female Labor and GDP Growth have a weak positive relationship, meaning that when the ratio on Female Labor increases, the GDP Growth slightly increases. This weak increase is relevant, because even a small GDP Growth means a lot for a country's economy. From this graph we can also easily spot an outlier, in this case it represents Lebanon with a decrease of more than -6 on GDP and a little bit more than 30% of the workforce being female. Lebanon in 2019 went through a Revolution in 17 October of 2019, which caused their government to resign. This is a factor that leads us to decide to keep the outlier out of the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fad39075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fad39075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The mean for **GDP Growth**  is higher than the median, which suggests that the distribution for this variable is right-skewed, meaning that most of the data is clustered around the left tail of the distribution while the right tail of the distribution is longer. Also, the standard deviation is lower than the mean, which suggests small spread in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mean for **Female Labor** is lower than the median, which suggests that  the distribution for this variable is left-skewed, meaning that most of the data is clustered around the right tail of the distribution while the left tail of the distribution is longer. Also, the standard deviation is lower than the mean, which suggests small spread in the data.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fad3907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fad3907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fad39075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fad39075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400" y="1488306"/>
            <a:ext cx="7136700" cy="160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Women Participation Force </a:t>
            </a:r>
            <a:endParaRPr/>
          </a:p>
          <a:p>
            <a:pPr indent="0" lvl="0" marL="0" rtl="0" algn="ctr">
              <a:spcBef>
                <a:spcPts val="0"/>
              </a:spcBef>
              <a:spcAft>
                <a:spcPts val="0"/>
              </a:spcAft>
              <a:buNone/>
            </a:pPr>
            <a:r>
              <a:rPr lang="en"/>
              <a:t>&amp; GDP Growth</a:t>
            </a:r>
            <a:endParaRPr/>
          </a:p>
        </p:txBody>
      </p:sp>
      <p:sp>
        <p:nvSpPr>
          <p:cNvPr id="67" name="Google Shape;67;p13"/>
          <p:cNvSpPr txBox="1"/>
          <p:nvPr>
            <p:ph idx="1" type="subTitle"/>
          </p:nvPr>
        </p:nvSpPr>
        <p:spPr>
          <a:xfrm>
            <a:off x="1003900" y="3093000"/>
            <a:ext cx="7136700" cy="562200"/>
          </a:xfrm>
          <a:prstGeom prst="rect">
            <a:avLst/>
          </a:prstGeom>
          <a:solidFill>
            <a:schemeClr val="lt1"/>
          </a:solidFill>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300"/>
              <a:t>Judy Jiang, Aitana Hierro &amp; Virti Sheth</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REGRESSION SUMMARY</a:t>
            </a:r>
            <a:endParaRPr/>
          </a:p>
        </p:txBody>
      </p:sp>
      <p:sp>
        <p:nvSpPr>
          <p:cNvPr id="136" name="Google Shape;136;p22"/>
          <p:cNvSpPr txBox="1"/>
          <p:nvPr>
            <p:ph idx="1" type="body"/>
          </p:nvPr>
        </p:nvSpPr>
        <p:spPr>
          <a:xfrm>
            <a:off x="441600" y="1152425"/>
            <a:ext cx="8260800" cy="3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 sz="2100">
                <a:solidFill>
                  <a:srgbClr val="333333"/>
                </a:solidFill>
                <a:highlight>
                  <a:srgbClr val="FFFFFF"/>
                </a:highlight>
                <a:latin typeface="Arial"/>
                <a:ea typeface="Arial"/>
                <a:cs typeface="Arial"/>
                <a:sym typeface="Arial"/>
              </a:rPr>
              <a:t>In </a:t>
            </a:r>
            <a:r>
              <a:rPr b="1" lang="en" sz="2100">
                <a:solidFill>
                  <a:srgbClr val="333333"/>
                </a:solidFill>
                <a:highlight>
                  <a:srgbClr val="FFFFFF"/>
                </a:highlight>
                <a:latin typeface="Arial"/>
                <a:ea typeface="Arial"/>
                <a:cs typeface="Arial"/>
                <a:sym typeface="Arial"/>
              </a:rPr>
              <a:t>Regressions 6 and 7</a:t>
            </a:r>
            <a:r>
              <a:rPr lang="en" sz="2100">
                <a:solidFill>
                  <a:srgbClr val="333333"/>
                </a:solidFill>
                <a:highlight>
                  <a:srgbClr val="FFFFFF"/>
                </a:highlight>
                <a:latin typeface="Arial"/>
                <a:ea typeface="Arial"/>
                <a:cs typeface="Arial"/>
                <a:sym typeface="Arial"/>
              </a:rPr>
              <a:t> we tested the use of logs on the variables population and high tech exports,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800"/>
              </a:spcAft>
              <a:buNone/>
            </a:pPr>
            <a:r>
              <a:rPr lang="en" sz="2100">
                <a:solidFill>
                  <a:srgbClr val="333333"/>
                </a:solidFill>
                <a:highlight>
                  <a:srgbClr val="FFFFFF"/>
                </a:highlight>
                <a:latin typeface="Arial"/>
                <a:ea typeface="Arial"/>
                <a:cs typeface="Arial"/>
                <a:sym typeface="Arial"/>
              </a:rPr>
              <a:t>This did </a:t>
            </a:r>
            <a:r>
              <a:rPr b="1" lang="en" sz="2100" u="sng">
                <a:solidFill>
                  <a:srgbClr val="333333"/>
                </a:solidFill>
                <a:highlight>
                  <a:srgbClr val="FFFFFF"/>
                </a:highlight>
                <a:latin typeface="Arial"/>
                <a:ea typeface="Arial"/>
                <a:cs typeface="Arial"/>
                <a:sym typeface="Arial"/>
              </a:rPr>
              <a:t>NOT</a:t>
            </a:r>
            <a:r>
              <a:rPr lang="en" sz="2100">
                <a:solidFill>
                  <a:srgbClr val="333333"/>
                </a:solidFill>
                <a:highlight>
                  <a:srgbClr val="FFFFFF"/>
                </a:highlight>
                <a:latin typeface="Arial"/>
                <a:ea typeface="Arial"/>
                <a:cs typeface="Arial"/>
                <a:sym typeface="Arial"/>
              </a:rPr>
              <a:t> have an effect in achieving statistical significance on the variable of interest.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REGRESSION SUMMARY</a:t>
            </a:r>
            <a:endParaRPr/>
          </a:p>
        </p:txBody>
      </p:sp>
      <p:sp>
        <p:nvSpPr>
          <p:cNvPr id="142" name="Google Shape;142;p23"/>
          <p:cNvSpPr txBox="1"/>
          <p:nvPr>
            <p:ph idx="1" type="body"/>
          </p:nvPr>
        </p:nvSpPr>
        <p:spPr>
          <a:xfrm>
            <a:off x="441600" y="1152425"/>
            <a:ext cx="8260800" cy="3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333333"/>
                </a:solidFill>
                <a:highlight>
                  <a:srgbClr val="FFFFFF"/>
                </a:highlight>
                <a:latin typeface="Arial"/>
                <a:ea typeface="Arial"/>
                <a:cs typeface="Arial"/>
                <a:sym typeface="Arial"/>
              </a:rPr>
              <a:t>Lastly, we tested for other non-linearities in </a:t>
            </a:r>
            <a:r>
              <a:rPr b="1" lang="en" sz="2100">
                <a:solidFill>
                  <a:srgbClr val="333333"/>
                </a:solidFill>
                <a:highlight>
                  <a:srgbClr val="FFFFFF"/>
                </a:highlight>
                <a:latin typeface="Arial"/>
                <a:ea typeface="Arial"/>
                <a:cs typeface="Arial"/>
                <a:sym typeface="Arial"/>
              </a:rPr>
              <a:t>Regressions 8 to 10</a:t>
            </a:r>
            <a:r>
              <a:rPr lang="en" sz="2100">
                <a:solidFill>
                  <a:srgbClr val="333333"/>
                </a:solidFill>
                <a:highlight>
                  <a:srgbClr val="FFFFFF"/>
                </a:highlight>
                <a:latin typeface="Arial"/>
                <a:ea typeface="Arial"/>
                <a:cs typeface="Arial"/>
                <a:sym typeface="Arial"/>
              </a:rPr>
              <a:t>. </a:t>
            </a:r>
            <a:endParaRPr sz="2100">
              <a:solidFill>
                <a:srgbClr val="333333"/>
              </a:solidFill>
              <a:highlight>
                <a:schemeClr val="lt1"/>
              </a:highlight>
              <a:latin typeface="Arial"/>
              <a:ea typeface="Arial"/>
              <a:cs typeface="Arial"/>
              <a:sym typeface="Arial"/>
            </a:endParaRPr>
          </a:p>
          <a:p>
            <a:pPr indent="0" lvl="0" marL="0" rtl="0" algn="l">
              <a:spcBef>
                <a:spcPts val="800"/>
              </a:spcBef>
              <a:spcAft>
                <a:spcPts val="0"/>
              </a:spcAft>
              <a:buNone/>
            </a:pPr>
            <a:r>
              <a:t/>
            </a:r>
            <a:endParaRPr sz="900">
              <a:solidFill>
                <a:srgbClr val="333333"/>
              </a:solidFill>
              <a:highlight>
                <a:schemeClr val="lt1"/>
              </a:highlight>
              <a:latin typeface="Arial"/>
              <a:ea typeface="Arial"/>
              <a:cs typeface="Arial"/>
              <a:sym typeface="Arial"/>
            </a:endParaRPr>
          </a:p>
          <a:p>
            <a:pPr indent="0" lvl="0" marL="0" rtl="0" algn="l">
              <a:spcBef>
                <a:spcPts val="800"/>
              </a:spcBef>
              <a:spcAft>
                <a:spcPts val="0"/>
              </a:spcAft>
              <a:buNone/>
            </a:pPr>
            <a:r>
              <a:rPr lang="en" sz="2100">
                <a:solidFill>
                  <a:srgbClr val="333333"/>
                </a:solidFill>
                <a:highlight>
                  <a:srgbClr val="FFFFFF"/>
                </a:highlight>
                <a:latin typeface="Arial"/>
                <a:ea typeface="Arial"/>
                <a:cs typeface="Arial"/>
                <a:sym typeface="Arial"/>
              </a:rPr>
              <a:t>We used a </a:t>
            </a:r>
            <a:r>
              <a:rPr b="1" lang="en" sz="2100" u="sng">
                <a:solidFill>
                  <a:srgbClr val="333333"/>
                </a:solidFill>
                <a:highlight>
                  <a:srgbClr val="FFFFFF"/>
                </a:highlight>
                <a:latin typeface="Arial"/>
                <a:ea typeface="Arial"/>
                <a:cs typeface="Arial"/>
                <a:sym typeface="Arial"/>
              </a:rPr>
              <a:t>quadratic</a:t>
            </a:r>
            <a:r>
              <a:rPr lang="en" sz="2100">
                <a:solidFill>
                  <a:srgbClr val="333333"/>
                </a:solidFill>
                <a:highlight>
                  <a:srgbClr val="FFFFFF"/>
                </a:highlight>
                <a:latin typeface="Arial"/>
                <a:ea typeface="Arial"/>
                <a:cs typeface="Arial"/>
                <a:sym typeface="Arial"/>
              </a:rPr>
              <a:t> approach on Regression 8 for the variables inflation, unemployment, and exports and </a:t>
            </a:r>
            <a:r>
              <a:rPr lang="en" sz="2100">
                <a:solidFill>
                  <a:srgbClr val="333333"/>
                </a:solidFill>
                <a:highlight>
                  <a:srgbClr val="FFFFFF"/>
                </a:highlight>
                <a:latin typeface="Arial"/>
                <a:ea typeface="Arial"/>
                <a:cs typeface="Arial"/>
                <a:sym typeface="Arial"/>
              </a:rPr>
              <a:t>we achieved statistical significance for the variable of interest.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900">
              <a:solidFill>
                <a:srgbClr val="333333"/>
              </a:solidFill>
              <a:highlight>
                <a:srgbClr val="FFFFFF"/>
              </a:highlight>
              <a:latin typeface="Arial"/>
              <a:ea typeface="Arial"/>
              <a:cs typeface="Arial"/>
              <a:sym typeface="Arial"/>
            </a:endParaRPr>
          </a:p>
          <a:p>
            <a:pPr indent="0" lvl="0" marL="0" rtl="0" algn="l">
              <a:spcBef>
                <a:spcPts val="800"/>
              </a:spcBef>
              <a:spcAft>
                <a:spcPts val="800"/>
              </a:spcAft>
              <a:buNone/>
            </a:pPr>
            <a:r>
              <a:rPr lang="en" sz="2100">
                <a:solidFill>
                  <a:srgbClr val="333333"/>
                </a:solidFill>
                <a:highlight>
                  <a:srgbClr val="FFFFFF"/>
                </a:highlight>
                <a:latin typeface="Arial"/>
                <a:ea typeface="Arial"/>
                <a:cs typeface="Arial"/>
                <a:sym typeface="Arial"/>
              </a:rPr>
              <a:t>In </a:t>
            </a:r>
            <a:r>
              <a:rPr b="1" lang="en" sz="2100">
                <a:solidFill>
                  <a:srgbClr val="333333"/>
                </a:solidFill>
                <a:highlight>
                  <a:srgbClr val="FFFFFF"/>
                </a:highlight>
                <a:latin typeface="Arial"/>
                <a:ea typeface="Arial"/>
                <a:cs typeface="Arial"/>
                <a:sym typeface="Arial"/>
              </a:rPr>
              <a:t>Regressions 9 and 10 </a:t>
            </a:r>
            <a:r>
              <a:rPr lang="en" sz="2100">
                <a:solidFill>
                  <a:srgbClr val="333333"/>
                </a:solidFill>
                <a:highlight>
                  <a:srgbClr val="FFFFFF"/>
                </a:highlight>
                <a:latin typeface="Arial"/>
                <a:ea typeface="Arial"/>
                <a:cs typeface="Arial"/>
                <a:sym typeface="Arial"/>
              </a:rPr>
              <a:t>we included inflation cube and unemployment cube, respectively. We achieved statistical significance on the variable of interest in Regression 10.</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SELECTION: F TEST 1</a:t>
            </a:r>
            <a:endParaRPr/>
          </a:p>
        </p:txBody>
      </p:sp>
      <p:pic>
        <p:nvPicPr>
          <p:cNvPr id="148" name="Google Shape;148;p24"/>
          <p:cNvPicPr preferRelativeResize="0"/>
          <p:nvPr/>
        </p:nvPicPr>
        <p:blipFill>
          <a:blip r:embed="rId3">
            <a:alphaModFix/>
          </a:blip>
          <a:stretch>
            <a:fillRect/>
          </a:stretch>
        </p:blipFill>
        <p:spPr>
          <a:xfrm>
            <a:off x="391725" y="1443200"/>
            <a:ext cx="4706175" cy="2944074"/>
          </a:xfrm>
          <a:prstGeom prst="rect">
            <a:avLst/>
          </a:prstGeom>
          <a:noFill/>
          <a:ln>
            <a:noFill/>
          </a:ln>
        </p:spPr>
      </p:pic>
      <p:sp>
        <p:nvSpPr>
          <p:cNvPr id="149" name="Google Shape;149;p24"/>
          <p:cNvSpPr txBox="1"/>
          <p:nvPr>
            <p:ph idx="1" type="body"/>
          </p:nvPr>
        </p:nvSpPr>
        <p:spPr>
          <a:xfrm>
            <a:off x="5758275" y="2092638"/>
            <a:ext cx="2511300" cy="16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7 </a:t>
            </a:r>
            <a:endParaRPr/>
          </a:p>
          <a:p>
            <a:pPr indent="0" lvl="0" marL="0" rtl="0" algn="ctr">
              <a:spcBef>
                <a:spcPts val="1200"/>
              </a:spcBef>
              <a:spcAft>
                <a:spcPts val="0"/>
              </a:spcAft>
              <a:buNone/>
            </a:pPr>
            <a:r>
              <a:rPr lang="en"/>
              <a:t>VS</a:t>
            </a:r>
            <a:endParaRPr/>
          </a:p>
          <a:p>
            <a:pPr indent="0" lvl="0" marL="0" rtl="0" algn="ctr">
              <a:spcBef>
                <a:spcPts val="1200"/>
              </a:spcBef>
              <a:spcAft>
                <a:spcPts val="1200"/>
              </a:spcAft>
              <a:buNone/>
            </a:pPr>
            <a:r>
              <a:rPr b="1" lang="en"/>
              <a:t>REGRESSION 8</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SELECTION</a:t>
            </a:r>
            <a:r>
              <a:rPr lang="en"/>
              <a:t>: F TEST 2</a:t>
            </a:r>
            <a:endParaRPr/>
          </a:p>
          <a:p>
            <a:pPr indent="0" lvl="0" marL="0" rtl="0" algn="l">
              <a:spcBef>
                <a:spcPts val="0"/>
              </a:spcBef>
              <a:spcAft>
                <a:spcPts val="0"/>
              </a:spcAft>
              <a:buNone/>
            </a:pPr>
            <a:r>
              <a:t/>
            </a:r>
            <a:endParaRPr/>
          </a:p>
        </p:txBody>
      </p:sp>
      <p:pic>
        <p:nvPicPr>
          <p:cNvPr id="155" name="Google Shape;155;p25"/>
          <p:cNvPicPr preferRelativeResize="0"/>
          <p:nvPr/>
        </p:nvPicPr>
        <p:blipFill>
          <a:blip r:embed="rId3">
            <a:alphaModFix/>
          </a:blip>
          <a:stretch>
            <a:fillRect/>
          </a:stretch>
        </p:blipFill>
        <p:spPr>
          <a:xfrm>
            <a:off x="2944075" y="1500925"/>
            <a:ext cx="5715575" cy="2884075"/>
          </a:xfrm>
          <a:prstGeom prst="rect">
            <a:avLst/>
          </a:prstGeom>
          <a:noFill/>
          <a:ln>
            <a:noFill/>
          </a:ln>
        </p:spPr>
      </p:pic>
      <p:sp>
        <p:nvSpPr>
          <p:cNvPr id="156" name="Google Shape;156;p25"/>
          <p:cNvSpPr txBox="1"/>
          <p:nvPr>
            <p:ph idx="1" type="body"/>
          </p:nvPr>
        </p:nvSpPr>
        <p:spPr>
          <a:xfrm>
            <a:off x="432775" y="1991613"/>
            <a:ext cx="2511300" cy="16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REGRESSION 8 </a:t>
            </a:r>
            <a:endParaRPr b="1"/>
          </a:p>
          <a:p>
            <a:pPr indent="0" lvl="0" marL="0" rtl="0" algn="ctr">
              <a:spcBef>
                <a:spcPts val="1200"/>
              </a:spcBef>
              <a:spcAft>
                <a:spcPts val="0"/>
              </a:spcAft>
              <a:buNone/>
            </a:pPr>
            <a:r>
              <a:rPr lang="en"/>
              <a:t>VS</a:t>
            </a:r>
            <a:endParaRPr/>
          </a:p>
          <a:p>
            <a:pPr indent="0" lvl="0" marL="0" rtl="0" algn="ctr">
              <a:spcBef>
                <a:spcPts val="1200"/>
              </a:spcBef>
              <a:spcAft>
                <a:spcPts val="1200"/>
              </a:spcAft>
              <a:buNone/>
            </a:pPr>
            <a:r>
              <a:rPr lang="en"/>
              <a:t>REGRESSION 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SELECTION</a:t>
            </a:r>
            <a:r>
              <a:rPr lang="en"/>
              <a:t>: F TEST 3</a:t>
            </a:r>
            <a:endParaRPr/>
          </a:p>
          <a:p>
            <a:pPr indent="0" lvl="0" marL="0" rtl="0" algn="l">
              <a:spcBef>
                <a:spcPts val="0"/>
              </a:spcBef>
              <a:spcAft>
                <a:spcPts val="0"/>
              </a:spcAft>
              <a:buNone/>
            </a:pPr>
            <a:r>
              <a:t/>
            </a:r>
            <a:endParaRPr/>
          </a:p>
        </p:txBody>
      </p:sp>
      <p:pic>
        <p:nvPicPr>
          <p:cNvPr id="162" name="Google Shape;162;p26"/>
          <p:cNvPicPr preferRelativeResize="0"/>
          <p:nvPr/>
        </p:nvPicPr>
        <p:blipFill>
          <a:blip r:embed="rId3">
            <a:alphaModFix/>
          </a:blip>
          <a:stretch>
            <a:fillRect/>
          </a:stretch>
        </p:blipFill>
        <p:spPr>
          <a:xfrm>
            <a:off x="441575" y="1509988"/>
            <a:ext cx="5360175" cy="2729725"/>
          </a:xfrm>
          <a:prstGeom prst="rect">
            <a:avLst/>
          </a:prstGeom>
          <a:noFill/>
          <a:ln>
            <a:noFill/>
          </a:ln>
        </p:spPr>
      </p:pic>
      <p:sp>
        <p:nvSpPr>
          <p:cNvPr id="163" name="Google Shape;163;p26"/>
          <p:cNvSpPr txBox="1"/>
          <p:nvPr>
            <p:ph idx="1" type="body"/>
          </p:nvPr>
        </p:nvSpPr>
        <p:spPr>
          <a:xfrm>
            <a:off x="6090050" y="1991613"/>
            <a:ext cx="2511300" cy="16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REGRESSION 8 </a:t>
            </a:r>
            <a:endParaRPr b="1"/>
          </a:p>
          <a:p>
            <a:pPr indent="0" lvl="0" marL="0" rtl="0" algn="ctr">
              <a:spcBef>
                <a:spcPts val="1200"/>
              </a:spcBef>
              <a:spcAft>
                <a:spcPts val="0"/>
              </a:spcAft>
              <a:buNone/>
            </a:pPr>
            <a:r>
              <a:rPr lang="en"/>
              <a:t>VS</a:t>
            </a:r>
            <a:endParaRPr/>
          </a:p>
          <a:p>
            <a:pPr indent="0" lvl="0" marL="0" rtl="0" algn="ctr">
              <a:spcBef>
                <a:spcPts val="1200"/>
              </a:spcBef>
              <a:spcAft>
                <a:spcPts val="1200"/>
              </a:spcAft>
              <a:buNone/>
            </a:pPr>
            <a:r>
              <a:rPr lang="en"/>
              <a:t>REGRESSION 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534375" y="692425"/>
            <a:ext cx="3362100" cy="134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CHOSEN </a:t>
            </a:r>
            <a:r>
              <a:rPr lang="en"/>
              <a:t>BASELINE </a:t>
            </a:r>
            <a:endParaRPr/>
          </a:p>
          <a:p>
            <a:pPr indent="0" lvl="0" marL="0" rtl="0" algn="l">
              <a:spcBef>
                <a:spcPts val="0"/>
              </a:spcBef>
              <a:spcAft>
                <a:spcPts val="0"/>
              </a:spcAft>
              <a:buNone/>
            </a:pPr>
            <a:r>
              <a:rPr lang="en"/>
              <a:t>REGRESSION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69" name="Google Shape;169;p27"/>
          <p:cNvGrpSpPr/>
          <p:nvPr/>
        </p:nvGrpSpPr>
        <p:grpSpPr>
          <a:xfrm>
            <a:off x="6099173" y="0"/>
            <a:ext cx="2027895" cy="4972716"/>
            <a:chOff x="6433250" y="0"/>
            <a:chExt cx="1912026" cy="4891998"/>
          </a:xfrm>
        </p:grpSpPr>
        <p:pic>
          <p:nvPicPr>
            <p:cNvPr id="170" name="Google Shape;170;p27"/>
            <p:cNvPicPr preferRelativeResize="0"/>
            <p:nvPr/>
          </p:nvPicPr>
          <p:blipFill rotWithShape="1">
            <a:blip r:embed="rId3">
              <a:alphaModFix/>
            </a:blip>
            <a:srcRect b="1409" l="0" r="0" t="0"/>
            <a:stretch/>
          </p:blipFill>
          <p:spPr>
            <a:xfrm>
              <a:off x="6433250" y="0"/>
              <a:ext cx="1912026" cy="3634399"/>
            </a:xfrm>
            <a:prstGeom prst="rect">
              <a:avLst/>
            </a:prstGeom>
            <a:noFill/>
            <a:ln>
              <a:noFill/>
            </a:ln>
          </p:spPr>
        </p:pic>
        <p:pic>
          <p:nvPicPr>
            <p:cNvPr id="171" name="Google Shape;171;p27"/>
            <p:cNvPicPr preferRelativeResize="0"/>
            <p:nvPr/>
          </p:nvPicPr>
          <p:blipFill>
            <a:blip r:embed="rId4">
              <a:alphaModFix/>
            </a:blip>
            <a:stretch>
              <a:fillRect/>
            </a:stretch>
          </p:blipFill>
          <p:spPr>
            <a:xfrm>
              <a:off x="6433250" y="3372325"/>
              <a:ext cx="1912025" cy="151967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REGRESSION ANALYSIS</a:t>
            </a:r>
            <a:endParaRPr/>
          </a:p>
        </p:txBody>
      </p:sp>
      <p:sp>
        <p:nvSpPr>
          <p:cNvPr id="177" name="Google Shape;177;p28"/>
          <p:cNvSpPr txBox="1"/>
          <p:nvPr>
            <p:ph idx="1" type="body"/>
          </p:nvPr>
        </p:nvSpPr>
        <p:spPr>
          <a:xfrm>
            <a:off x="311700" y="2346100"/>
            <a:ext cx="4452000" cy="97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333333"/>
                </a:solidFill>
                <a:latin typeface="Arial"/>
                <a:ea typeface="Arial"/>
                <a:cs typeface="Arial"/>
                <a:sym typeface="Arial"/>
              </a:rPr>
              <a:t>The spread</a:t>
            </a:r>
            <a:r>
              <a:rPr lang="en" sz="1500">
                <a:solidFill>
                  <a:srgbClr val="333333"/>
                </a:solidFill>
                <a:latin typeface="Arial"/>
                <a:ea typeface="Arial"/>
                <a:cs typeface="Arial"/>
                <a:sym typeface="Arial"/>
              </a:rPr>
              <a:t> of the data is not enough, it’s not reasonable to change female labor force participation rate into two-group dummies.</a:t>
            </a:r>
            <a:endParaRPr sz="1500">
              <a:solidFill>
                <a:srgbClr val="333333"/>
              </a:solidFill>
              <a:latin typeface="Arial"/>
              <a:ea typeface="Arial"/>
              <a:cs typeface="Arial"/>
              <a:sym typeface="Arial"/>
            </a:endParaRPr>
          </a:p>
        </p:txBody>
      </p:sp>
      <p:pic>
        <p:nvPicPr>
          <p:cNvPr id="178" name="Google Shape;178;p28"/>
          <p:cNvPicPr preferRelativeResize="0"/>
          <p:nvPr/>
        </p:nvPicPr>
        <p:blipFill>
          <a:blip r:embed="rId3">
            <a:alphaModFix/>
          </a:blip>
          <a:stretch>
            <a:fillRect/>
          </a:stretch>
        </p:blipFill>
        <p:spPr>
          <a:xfrm>
            <a:off x="4692000" y="1415400"/>
            <a:ext cx="4452000" cy="30393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REGRESSION ANALYSIS</a:t>
            </a:r>
            <a:endParaRPr/>
          </a:p>
        </p:txBody>
      </p:sp>
      <p:sp>
        <p:nvSpPr>
          <p:cNvPr id="184" name="Google Shape;184;p29"/>
          <p:cNvSpPr txBox="1"/>
          <p:nvPr>
            <p:ph idx="1" type="body"/>
          </p:nvPr>
        </p:nvSpPr>
        <p:spPr>
          <a:xfrm>
            <a:off x="220575" y="1493925"/>
            <a:ext cx="6031800" cy="2676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600">
                <a:latin typeface="Arial"/>
                <a:ea typeface="Arial"/>
                <a:cs typeface="Arial"/>
                <a:sym typeface="Arial"/>
              </a:rPr>
              <a:t>How can we test the </a:t>
            </a:r>
            <a:r>
              <a:rPr b="1" lang="en" sz="1600">
                <a:latin typeface="Arial"/>
                <a:ea typeface="Arial"/>
                <a:cs typeface="Arial"/>
                <a:sym typeface="Arial"/>
              </a:rPr>
              <a:t>strength</a:t>
            </a:r>
            <a:r>
              <a:rPr b="1" lang="en" sz="1600">
                <a:latin typeface="Arial"/>
                <a:ea typeface="Arial"/>
                <a:cs typeface="Arial"/>
                <a:sym typeface="Arial"/>
              </a:rPr>
              <a:t> of FEMALE to GDP growth comparing with MALE?</a:t>
            </a:r>
            <a:endParaRPr b="1">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Femlabor = </a:t>
            </a:r>
            <a:r>
              <a:rPr i="1" lang="en" sz="1500">
                <a:latin typeface="Arial"/>
                <a:ea typeface="Arial"/>
                <a:cs typeface="Arial"/>
                <a:sym typeface="Arial"/>
              </a:rPr>
              <a:t>Female </a:t>
            </a:r>
            <a:r>
              <a:rPr i="1" lang="en" sz="1500">
                <a:latin typeface="Arial"/>
                <a:ea typeface="Arial"/>
                <a:cs typeface="Arial"/>
                <a:sym typeface="Arial"/>
              </a:rPr>
              <a:t>Labor Force </a:t>
            </a:r>
            <a:r>
              <a:rPr lang="en" sz="1500">
                <a:latin typeface="Arial"/>
                <a:ea typeface="Arial"/>
                <a:cs typeface="Arial"/>
                <a:sym typeface="Arial"/>
              </a:rPr>
              <a:t>/ </a:t>
            </a:r>
            <a:r>
              <a:rPr i="1" lang="en" sz="1500">
                <a:latin typeface="Arial"/>
                <a:ea typeface="Arial"/>
                <a:cs typeface="Arial"/>
                <a:sym typeface="Arial"/>
              </a:rPr>
              <a:t>Overall labor force</a:t>
            </a:r>
            <a:endParaRPr i="1"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FMR = </a:t>
            </a:r>
            <a:r>
              <a:rPr i="1" lang="en" sz="1500">
                <a:latin typeface="Arial"/>
                <a:ea typeface="Arial"/>
                <a:cs typeface="Arial"/>
                <a:sym typeface="Arial"/>
              </a:rPr>
              <a:t>(</a:t>
            </a:r>
            <a:r>
              <a:rPr i="1" lang="en" sz="1500">
                <a:latin typeface="Arial"/>
                <a:ea typeface="Arial"/>
                <a:cs typeface="Arial"/>
                <a:sym typeface="Arial"/>
              </a:rPr>
              <a:t>FemaleLabor /overall)</a:t>
            </a:r>
            <a:r>
              <a:rPr lang="en" sz="1500">
                <a:latin typeface="Arial"/>
                <a:ea typeface="Arial"/>
                <a:cs typeface="Arial"/>
                <a:sym typeface="Arial"/>
              </a:rPr>
              <a:t> / </a:t>
            </a:r>
            <a:r>
              <a:rPr i="1" lang="en" sz="1500">
                <a:latin typeface="Arial"/>
                <a:ea typeface="Arial"/>
                <a:cs typeface="Arial"/>
                <a:sym typeface="Arial"/>
              </a:rPr>
              <a:t>(MaleLabor / overall )</a:t>
            </a:r>
            <a:endParaRPr b="1" sz="1606">
              <a:latin typeface="Arial"/>
              <a:ea typeface="Arial"/>
              <a:cs typeface="Arial"/>
              <a:sym typeface="Arial"/>
            </a:endParaRPr>
          </a:p>
          <a:p>
            <a:pPr indent="0" lvl="0" marL="0" rtl="0" algn="l">
              <a:lnSpc>
                <a:spcPct val="90000"/>
              </a:lnSpc>
              <a:spcBef>
                <a:spcPts val="1200"/>
              </a:spcBef>
              <a:spcAft>
                <a:spcPts val="0"/>
              </a:spcAft>
              <a:buNone/>
            </a:pPr>
            <a:r>
              <a:rPr b="1" lang="en" sz="1606">
                <a:latin typeface="Arial"/>
                <a:ea typeface="Arial"/>
                <a:cs typeface="Arial"/>
                <a:sym typeface="Arial"/>
              </a:rPr>
              <a:t>Holding other factors constant, increasing FMR by 1%, GDP growth increase 0.027%</a:t>
            </a:r>
            <a:endParaRPr b="1" sz="1606">
              <a:latin typeface="Arial"/>
              <a:ea typeface="Arial"/>
              <a:cs typeface="Arial"/>
              <a:sym typeface="Arial"/>
            </a:endParaRPr>
          </a:p>
          <a:p>
            <a:pPr indent="0" lvl="0" marL="0" rtl="0" algn="l">
              <a:lnSpc>
                <a:spcPct val="90000"/>
              </a:lnSpc>
              <a:spcBef>
                <a:spcPts val="1200"/>
              </a:spcBef>
              <a:spcAft>
                <a:spcPts val="1200"/>
              </a:spcAft>
              <a:buNone/>
            </a:pPr>
            <a:r>
              <a:rPr b="1" lang="en" sz="1606">
                <a:latin typeface="Arial"/>
                <a:ea typeface="Arial"/>
                <a:cs typeface="Arial"/>
                <a:sym typeface="Arial"/>
              </a:rPr>
              <a:t>FMR increase 1%: Relatively increase in female labor force.</a:t>
            </a:r>
            <a:endParaRPr b="1" sz="1606">
              <a:latin typeface="Arial"/>
              <a:ea typeface="Arial"/>
              <a:cs typeface="Arial"/>
              <a:sym typeface="Arial"/>
            </a:endParaRPr>
          </a:p>
        </p:txBody>
      </p:sp>
      <p:pic>
        <p:nvPicPr>
          <p:cNvPr id="185" name="Google Shape;185;p29"/>
          <p:cNvPicPr preferRelativeResize="0"/>
          <p:nvPr/>
        </p:nvPicPr>
        <p:blipFill>
          <a:blip r:embed="rId3">
            <a:alphaModFix/>
          </a:blip>
          <a:stretch>
            <a:fillRect/>
          </a:stretch>
        </p:blipFill>
        <p:spPr>
          <a:xfrm>
            <a:off x="6252225" y="4360775"/>
            <a:ext cx="2259275" cy="632100"/>
          </a:xfrm>
          <a:prstGeom prst="rect">
            <a:avLst/>
          </a:prstGeom>
          <a:noFill/>
          <a:ln>
            <a:noFill/>
          </a:ln>
        </p:spPr>
      </p:pic>
      <p:pic>
        <p:nvPicPr>
          <p:cNvPr id="186" name="Google Shape;186;p29"/>
          <p:cNvPicPr preferRelativeResize="0"/>
          <p:nvPr/>
        </p:nvPicPr>
        <p:blipFill>
          <a:blip r:embed="rId4">
            <a:alphaModFix/>
          </a:blip>
          <a:stretch>
            <a:fillRect/>
          </a:stretch>
        </p:blipFill>
        <p:spPr>
          <a:xfrm>
            <a:off x="6252300" y="34325"/>
            <a:ext cx="2139425" cy="437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REGRESSION ANALYSIS</a:t>
            </a:r>
            <a:endParaRPr/>
          </a:p>
        </p:txBody>
      </p:sp>
      <p:sp>
        <p:nvSpPr>
          <p:cNvPr id="192" name="Google Shape;192;p30"/>
          <p:cNvSpPr txBox="1"/>
          <p:nvPr>
            <p:ph idx="1" type="body"/>
          </p:nvPr>
        </p:nvSpPr>
        <p:spPr>
          <a:xfrm>
            <a:off x="311700" y="1266325"/>
            <a:ext cx="6376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Instrumental variable: </a:t>
            </a:r>
            <a:r>
              <a:rPr b="1" lang="en" sz="1400">
                <a:latin typeface="Arial"/>
                <a:ea typeface="Arial"/>
                <a:cs typeface="Arial"/>
                <a:sym typeface="Arial"/>
              </a:rPr>
              <a:t>Length of paid maternity leave (calendar days) </a:t>
            </a:r>
            <a:endParaRPr b="1" sz="1400">
              <a:latin typeface="Arial"/>
              <a:ea typeface="Arial"/>
              <a:cs typeface="Arial"/>
              <a:sym typeface="Arial"/>
            </a:endParaRPr>
          </a:p>
          <a:p>
            <a:pPr indent="-317500" lvl="0" marL="457200" marR="0" rtl="0" algn="l">
              <a:lnSpc>
                <a:spcPct val="115000"/>
              </a:lnSpc>
              <a:spcBef>
                <a:spcPts val="1200"/>
              </a:spcBef>
              <a:spcAft>
                <a:spcPts val="0"/>
              </a:spcAft>
              <a:buSzPts val="1400"/>
              <a:buFont typeface="Arial"/>
              <a:buChar char="●"/>
            </a:pPr>
            <a:r>
              <a:rPr lang="en" sz="1400">
                <a:latin typeface="Arial"/>
                <a:ea typeface="Arial"/>
                <a:cs typeface="Arial"/>
                <a:sym typeface="Arial"/>
              </a:rPr>
              <a:t>It is a weak instrument</a:t>
            </a:r>
            <a:endParaRPr sz="14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sz="1400">
                <a:latin typeface="Arial"/>
                <a:ea typeface="Arial"/>
                <a:cs typeface="Arial"/>
                <a:sym typeface="Arial"/>
              </a:rPr>
              <a:t>It is exogenous. </a:t>
            </a:r>
            <a:r>
              <a:rPr lang="en" sz="1300">
                <a:latin typeface="Arial"/>
                <a:ea typeface="Arial"/>
                <a:cs typeface="Arial"/>
                <a:sym typeface="Arial"/>
              </a:rPr>
              <a:t>This model is not </a:t>
            </a:r>
            <a:r>
              <a:rPr lang="en" sz="1300">
                <a:latin typeface="Arial"/>
                <a:ea typeface="Arial"/>
                <a:cs typeface="Arial"/>
                <a:sym typeface="Arial"/>
              </a:rPr>
              <a:t>consistent</a:t>
            </a:r>
            <a:r>
              <a:rPr lang="en" sz="1300">
                <a:latin typeface="Arial"/>
                <a:ea typeface="Arial"/>
                <a:cs typeface="Arial"/>
                <a:sym typeface="Arial"/>
              </a:rPr>
              <a:t> with OLS</a:t>
            </a:r>
            <a:endParaRPr sz="1300">
              <a:latin typeface="Arial"/>
              <a:ea typeface="Arial"/>
              <a:cs typeface="Arial"/>
              <a:sym typeface="Arial"/>
            </a:endParaRPr>
          </a:p>
          <a:p>
            <a:pPr indent="0" lvl="0" marL="0" marR="0" rtl="0" algn="l">
              <a:lnSpc>
                <a:spcPct val="115000"/>
              </a:lnSpc>
              <a:spcBef>
                <a:spcPts val="1200"/>
              </a:spcBef>
              <a:spcAft>
                <a:spcPts val="1200"/>
              </a:spcAft>
              <a:buNone/>
            </a:pPr>
            <a:r>
              <a:t/>
            </a:r>
            <a:endParaRPr sz="1600">
              <a:latin typeface="Arial"/>
              <a:ea typeface="Arial"/>
              <a:cs typeface="Arial"/>
              <a:sym typeface="Arial"/>
            </a:endParaRPr>
          </a:p>
        </p:txBody>
      </p:sp>
      <p:pic>
        <p:nvPicPr>
          <p:cNvPr id="193" name="Google Shape;193;p30"/>
          <p:cNvPicPr preferRelativeResize="0"/>
          <p:nvPr/>
        </p:nvPicPr>
        <p:blipFill>
          <a:blip r:embed="rId3">
            <a:alphaModFix/>
          </a:blip>
          <a:stretch>
            <a:fillRect/>
          </a:stretch>
        </p:blipFill>
        <p:spPr>
          <a:xfrm>
            <a:off x="6742790" y="45275"/>
            <a:ext cx="1985635" cy="3302700"/>
          </a:xfrm>
          <a:prstGeom prst="rect">
            <a:avLst/>
          </a:prstGeom>
          <a:noFill/>
          <a:ln>
            <a:noFill/>
          </a:ln>
        </p:spPr>
      </p:pic>
      <p:pic>
        <p:nvPicPr>
          <p:cNvPr id="194" name="Google Shape;194;p30"/>
          <p:cNvPicPr preferRelativeResize="0"/>
          <p:nvPr/>
        </p:nvPicPr>
        <p:blipFill>
          <a:blip r:embed="rId4">
            <a:alphaModFix/>
          </a:blip>
          <a:stretch>
            <a:fillRect/>
          </a:stretch>
        </p:blipFill>
        <p:spPr>
          <a:xfrm>
            <a:off x="6760192" y="1754275"/>
            <a:ext cx="1950833" cy="2720350"/>
          </a:xfrm>
          <a:prstGeom prst="rect">
            <a:avLst/>
          </a:prstGeom>
          <a:noFill/>
          <a:ln>
            <a:noFill/>
          </a:ln>
        </p:spPr>
      </p:pic>
      <p:pic>
        <p:nvPicPr>
          <p:cNvPr id="195" name="Google Shape;195;p30"/>
          <p:cNvPicPr preferRelativeResize="0"/>
          <p:nvPr/>
        </p:nvPicPr>
        <p:blipFill>
          <a:blip r:embed="rId5">
            <a:alphaModFix/>
          </a:blip>
          <a:stretch>
            <a:fillRect/>
          </a:stretch>
        </p:blipFill>
        <p:spPr>
          <a:xfrm>
            <a:off x="615525" y="2571750"/>
            <a:ext cx="4543918" cy="130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559100" y="976925"/>
            <a:ext cx="3745800" cy="134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ANALYSIS </a:t>
            </a:r>
            <a:endParaRPr/>
          </a:p>
          <a:p>
            <a:pPr indent="0" lvl="0" marL="0" rtl="0" algn="l">
              <a:spcBef>
                <a:spcPts val="0"/>
              </a:spcBef>
              <a:spcAft>
                <a:spcPts val="0"/>
              </a:spcAft>
              <a:buNone/>
            </a:pPr>
            <a:r>
              <a:rPr lang="en"/>
              <a:t>AND LIMITATIONS</a:t>
            </a:r>
            <a:endParaRPr/>
          </a:p>
        </p:txBody>
      </p:sp>
      <p:sp>
        <p:nvSpPr>
          <p:cNvPr id="201" name="Google Shape;201;p31"/>
          <p:cNvSpPr txBox="1"/>
          <p:nvPr>
            <p:ph idx="1" type="body"/>
          </p:nvPr>
        </p:nvSpPr>
        <p:spPr>
          <a:xfrm>
            <a:off x="5049450" y="920400"/>
            <a:ext cx="2978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Internal Validity</a:t>
            </a:r>
            <a:endParaRPr b="1"/>
          </a:p>
          <a:p>
            <a:pPr indent="0" lvl="0" marL="0" rtl="0" algn="l">
              <a:spcBef>
                <a:spcPts val="1200"/>
              </a:spcBef>
              <a:spcAft>
                <a:spcPts val="0"/>
              </a:spcAft>
              <a:buNone/>
            </a:pPr>
            <a:r>
              <a:rPr lang="en"/>
              <a:t>- Omitted Variable Bias</a:t>
            </a:r>
            <a:endParaRPr/>
          </a:p>
          <a:p>
            <a:pPr indent="0" lvl="0" marL="0" rtl="0" algn="l">
              <a:spcBef>
                <a:spcPts val="1200"/>
              </a:spcBef>
              <a:spcAft>
                <a:spcPts val="0"/>
              </a:spcAft>
              <a:buNone/>
            </a:pPr>
            <a:r>
              <a:rPr lang="en"/>
              <a:t>- Endogeneity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2. External Validity</a:t>
            </a:r>
            <a:endParaRPr b="1"/>
          </a:p>
          <a:p>
            <a:pPr indent="0" lvl="0" marL="0" rtl="0" algn="l">
              <a:spcBef>
                <a:spcPts val="1200"/>
              </a:spcBef>
              <a:spcAft>
                <a:spcPts val="0"/>
              </a:spcAft>
              <a:buNone/>
            </a:pPr>
            <a:r>
              <a:rPr lang="en"/>
              <a:t>- Generalizability</a:t>
            </a:r>
            <a:endParaRPr/>
          </a:p>
          <a:p>
            <a:pPr indent="0" lvl="0" marL="0" rtl="0" algn="l">
              <a:spcBef>
                <a:spcPts val="1200"/>
              </a:spcBef>
              <a:spcAft>
                <a:spcPts val="1200"/>
              </a:spcAft>
              <a:buNone/>
            </a:pPr>
            <a:r>
              <a:rPr lang="en"/>
              <a:t>- Timeframe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Part A: Abstract</a:t>
            </a:r>
            <a:endParaRPr sz="1900"/>
          </a:p>
          <a:p>
            <a:pPr indent="-349250" lvl="0" marL="457200" rtl="0" algn="l">
              <a:spcBef>
                <a:spcPts val="0"/>
              </a:spcBef>
              <a:spcAft>
                <a:spcPts val="0"/>
              </a:spcAft>
              <a:buSzPts val="1900"/>
              <a:buChar char="●"/>
            </a:pPr>
            <a:r>
              <a:rPr lang="en" sz="1900"/>
              <a:t>Part B: Question &amp; Hypothesis</a:t>
            </a:r>
            <a:endParaRPr sz="1900"/>
          </a:p>
          <a:p>
            <a:pPr indent="-349250" lvl="0" marL="457200" rtl="0" algn="l">
              <a:spcBef>
                <a:spcPts val="0"/>
              </a:spcBef>
              <a:spcAft>
                <a:spcPts val="0"/>
              </a:spcAft>
              <a:buSzPts val="1900"/>
              <a:buChar char="●"/>
            </a:pPr>
            <a:r>
              <a:rPr lang="en" sz="1900"/>
              <a:t>Part C: Dataset Analysis</a:t>
            </a:r>
            <a:endParaRPr sz="1900"/>
          </a:p>
          <a:p>
            <a:pPr indent="-349250" lvl="0" marL="457200" rtl="0" algn="l">
              <a:spcBef>
                <a:spcPts val="0"/>
              </a:spcBef>
              <a:spcAft>
                <a:spcPts val="0"/>
              </a:spcAft>
              <a:buSzPts val="1900"/>
              <a:buChar char="●"/>
            </a:pPr>
            <a:r>
              <a:rPr lang="en" sz="1900"/>
              <a:t>Part D: Descriptive Statistics</a:t>
            </a:r>
            <a:endParaRPr sz="1900"/>
          </a:p>
          <a:p>
            <a:pPr indent="-349250" lvl="0" marL="457200" rtl="0" algn="l">
              <a:spcBef>
                <a:spcPts val="0"/>
              </a:spcBef>
              <a:spcAft>
                <a:spcPts val="0"/>
              </a:spcAft>
              <a:buSzPts val="1900"/>
              <a:buChar char="●"/>
            </a:pPr>
            <a:r>
              <a:rPr lang="en" sz="1900"/>
              <a:t>Part E: Baseline Regression Analysis</a:t>
            </a:r>
            <a:endParaRPr sz="1900"/>
          </a:p>
          <a:p>
            <a:pPr indent="-349250" lvl="0" marL="457200" rtl="0" algn="l">
              <a:spcBef>
                <a:spcPts val="0"/>
              </a:spcBef>
              <a:spcAft>
                <a:spcPts val="0"/>
              </a:spcAft>
              <a:buSzPts val="1900"/>
              <a:buChar char="●"/>
            </a:pPr>
            <a:r>
              <a:rPr lang="en" sz="1900"/>
              <a:t>Part F: Alternative Regression Specification</a:t>
            </a:r>
            <a:endParaRPr sz="1900"/>
          </a:p>
          <a:p>
            <a:pPr indent="-349250" lvl="0" marL="457200" rtl="0" algn="l">
              <a:spcBef>
                <a:spcPts val="0"/>
              </a:spcBef>
              <a:spcAft>
                <a:spcPts val="0"/>
              </a:spcAft>
              <a:buSzPts val="1900"/>
              <a:buChar char="●"/>
            </a:pPr>
            <a:r>
              <a:rPr lang="en" sz="1900"/>
              <a:t>Part G: Sensitivity Analysis and Limitations</a:t>
            </a:r>
            <a:endParaRPr sz="1900"/>
          </a:p>
          <a:p>
            <a:pPr indent="-349250" lvl="0" marL="457200" rtl="0" algn="l">
              <a:spcBef>
                <a:spcPts val="0"/>
              </a:spcBef>
              <a:spcAft>
                <a:spcPts val="0"/>
              </a:spcAft>
              <a:buSzPts val="1900"/>
              <a:buChar char="●"/>
            </a:pPr>
            <a:r>
              <a:rPr lang="en" sz="1900"/>
              <a:t>Part H: Conclusion</a:t>
            </a:r>
            <a:endParaRPr sz="1900"/>
          </a:p>
          <a:p>
            <a:pPr indent="0" lvl="0" marL="0" rtl="0" algn="l">
              <a:spcBef>
                <a:spcPts val="1200"/>
              </a:spcBef>
              <a:spcAft>
                <a:spcPts val="1200"/>
              </a:spcAft>
              <a:buNone/>
            </a:pPr>
            <a:r>
              <a:t/>
            </a:r>
            <a:endParaRPr sz="1900"/>
          </a:p>
        </p:txBody>
      </p:sp>
      <p:pic>
        <p:nvPicPr>
          <p:cNvPr id="74" name="Google Shape;74;p14"/>
          <p:cNvPicPr preferRelativeResize="0"/>
          <p:nvPr/>
        </p:nvPicPr>
        <p:blipFill rotWithShape="1">
          <a:blip r:embed="rId3">
            <a:alphaModFix/>
          </a:blip>
          <a:srcRect b="1438" l="0" r="0" t="0"/>
          <a:stretch/>
        </p:blipFill>
        <p:spPr>
          <a:xfrm>
            <a:off x="5851150" y="0"/>
            <a:ext cx="3292850" cy="5034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7" name="Google Shape;207;p32"/>
          <p:cNvSpPr txBox="1"/>
          <p:nvPr>
            <p:ph idx="1" type="body"/>
          </p:nvPr>
        </p:nvSpPr>
        <p:spPr>
          <a:xfrm>
            <a:off x="311700" y="1304275"/>
            <a:ext cx="8520600" cy="33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Arial"/>
                <a:ea typeface="Arial"/>
                <a:cs typeface="Arial"/>
                <a:sym typeface="Arial"/>
              </a:rPr>
              <a:t>What is the causal effect of the Female Labor Force on GDP Growth?</a:t>
            </a:r>
            <a:endParaRPr b="1"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The report explored if there exists a causal relationship between female labor force participation and a country's GDP growth. </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The evidence indicates a positive correlation, suggesting that </a:t>
            </a:r>
            <a:r>
              <a:rPr b="1" lang="en" sz="2000">
                <a:solidFill>
                  <a:srgbClr val="000000"/>
                </a:solidFill>
                <a:latin typeface="Arial"/>
                <a:ea typeface="Arial"/>
                <a:cs typeface="Arial"/>
                <a:sym typeface="Arial"/>
              </a:rPr>
              <a:t>higher female workforce engagement may contribute to economic advancement. </a:t>
            </a:r>
            <a:r>
              <a:rPr lang="en" sz="2000">
                <a:solidFill>
                  <a:srgbClr val="000000"/>
                </a:solidFill>
                <a:latin typeface="Arial"/>
                <a:ea typeface="Arial"/>
                <a:cs typeface="Arial"/>
                <a:sym typeface="Arial"/>
              </a:rPr>
              <a:t>The findings from the investigation align with our hypothesis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3" name="Google Shape;213;p33"/>
          <p:cNvSpPr txBox="1"/>
          <p:nvPr>
            <p:ph idx="1" type="body"/>
          </p:nvPr>
        </p:nvSpPr>
        <p:spPr>
          <a:xfrm>
            <a:off x="367800" y="1369450"/>
            <a:ext cx="8520600" cy="3308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2000">
                <a:solidFill>
                  <a:srgbClr val="000000"/>
                </a:solidFill>
                <a:latin typeface="Arial"/>
                <a:ea typeface="Arial"/>
                <a:cs typeface="Arial"/>
                <a:sym typeface="Arial"/>
              </a:rPr>
              <a:t>What is the causal effect of the Female Labor Force on GDP Growth?</a:t>
            </a:r>
            <a:endParaRPr b="1" sz="20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t/>
            </a:r>
            <a:endParaRPr sz="19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rPr lang="en" sz="2000">
                <a:solidFill>
                  <a:srgbClr val="000000"/>
                </a:solidFill>
                <a:latin typeface="Arial"/>
                <a:ea typeface="Arial"/>
                <a:cs typeface="Arial"/>
                <a:sym typeface="Arial"/>
              </a:rPr>
              <a:t>However,</a:t>
            </a:r>
            <a:r>
              <a:rPr b="1" lang="en" sz="2000">
                <a:solidFill>
                  <a:srgbClr val="000000"/>
                </a:solidFill>
                <a:latin typeface="Arial"/>
                <a:ea typeface="Arial"/>
                <a:cs typeface="Arial"/>
                <a:sym typeface="Arial"/>
              </a:rPr>
              <a:t> establishing a direct causal relationship demands further nuanced exploration considering the complex interplay of economic, social, and policy factors</a:t>
            </a:r>
            <a:r>
              <a:rPr lang="en" sz="2000">
                <a:solidFill>
                  <a:srgbClr val="000000"/>
                </a:solidFill>
                <a:latin typeface="Arial"/>
                <a:ea typeface="Arial"/>
                <a:cs typeface="Arial"/>
                <a:sym typeface="Arial"/>
              </a:rPr>
              <a:t> because we had 14 different regressions testing for different variables and in all of the cases there has been a positive relationship between ‘Female Labor’ and ‘GDP Growth’, but this relationship was not always statistically significant.</a:t>
            </a:r>
            <a:endParaRPr sz="2000"/>
          </a:p>
          <a:p>
            <a:pPr indent="0" lvl="0" marL="0" rtl="0" algn="l">
              <a:lnSpc>
                <a:spcPct val="105000"/>
              </a:lnSpc>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80" name="Google Shape;80;p15"/>
          <p:cNvSpPr txBox="1"/>
          <p:nvPr>
            <p:ph idx="1" type="body"/>
          </p:nvPr>
        </p:nvSpPr>
        <p:spPr>
          <a:xfrm>
            <a:off x="311700" y="1393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Arial"/>
                <a:ea typeface="Arial"/>
                <a:cs typeface="Arial"/>
                <a:sym typeface="Arial"/>
              </a:rPr>
              <a:t>Utilizing data from The World Bank's 2019 dataset</a:t>
            </a:r>
            <a:r>
              <a:rPr lang="en" sz="2100">
                <a:solidFill>
                  <a:srgbClr val="000000"/>
                </a:solidFill>
                <a:latin typeface="Arial"/>
                <a:ea typeface="Arial"/>
                <a:cs typeface="Arial"/>
                <a:sym typeface="Arial"/>
              </a:rPr>
              <a:t>, the primary focus is to investigate if the participation of women in the labor force directly influences a country's economic growth over time.</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rPr lang="en" sz="2100">
                <a:solidFill>
                  <a:srgbClr val="000000"/>
                </a:solidFill>
                <a:latin typeface="Arial"/>
                <a:ea typeface="Arial"/>
                <a:cs typeface="Arial"/>
                <a:sym typeface="Arial"/>
              </a:rPr>
              <a:t>This analysis takes into account various factors including population size, inflation rates, high-technology exports, the proportion of exports to GDP, unemployment rates, the time required to start a business, and the duration of paid maternity leave.</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333333"/>
              </a:solidFill>
            </a:endParaRPr>
          </a:p>
          <a:p>
            <a:pPr indent="0" lvl="0" marL="0" rtl="0" algn="l">
              <a:spcBef>
                <a:spcPts val="1200"/>
              </a:spcBef>
              <a:spcAft>
                <a:spcPts val="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75625" y="322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INVESTIGATION QUESTION &amp; HYPOTHESIS</a:t>
            </a:r>
            <a:endParaRPr/>
          </a:p>
        </p:txBody>
      </p:sp>
      <p:sp>
        <p:nvSpPr>
          <p:cNvPr id="86" name="Google Shape;86;p16"/>
          <p:cNvSpPr txBox="1"/>
          <p:nvPr>
            <p:ph idx="1" type="body"/>
          </p:nvPr>
        </p:nvSpPr>
        <p:spPr>
          <a:xfrm>
            <a:off x="275625" y="1338500"/>
            <a:ext cx="8520600" cy="3302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Does the Participation of Females in the Workforce Cause Changes in a Country's GDP Growth?</a:t>
            </a:r>
            <a:endParaRPr b="1" sz="1900">
              <a:solidFill>
                <a:srgbClr val="000000"/>
              </a:solidFill>
              <a:latin typeface="Arial"/>
              <a:ea typeface="Arial"/>
              <a:cs typeface="Arial"/>
              <a:sym typeface="Arial"/>
            </a:endParaRPr>
          </a:p>
          <a:p>
            <a:pPr indent="0" lvl="0" marL="457200" rtl="0" algn="l">
              <a:spcBef>
                <a:spcPts val="0"/>
              </a:spcBef>
              <a:spcAft>
                <a:spcPts val="0"/>
              </a:spcAft>
              <a:buNone/>
            </a:pPr>
            <a:r>
              <a:t/>
            </a:r>
            <a:endParaRPr sz="1900">
              <a:solidFill>
                <a:srgbClr val="000000"/>
              </a:solidFill>
              <a:latin typeface="Arial"/>
              <a:ea typeface="Arial"/>
              <a:cs typeface="Arial"/>
              <a:sym typeface="Arial"/>
            </a:endParaRPr>
          </a:p>
          <a:p>
            <a:pPr indent="0" lvl="0" marL="457200" rtl="0" algn="l">
              <a:spcBef>
                <a:spcPts val="0"/>
              </a:spcBef>
              <a:spcAft>
                <a:spcPts val="0"/>
              </a:spcAft>
              <a:buNone/>
            </a:pPr>
            <a:r>
              <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"Greater Female Labor Force Participation Positively Influences a Country's Economic Growth and Societal Development."</a:t>
            </a:r>
            <a:endParaRPr b="1" sz="19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23175" y="909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t>DATASET ANALYSIS</a:t>
            </a:r>
            <a:endParaRPr sz="3040"/>
          </a:p>
        </p:txBody>
      </p:sp>
      <p:sp>
        <p:nvSpPr>
          <p:cNvPr id="92" name="Google Shape;92;p17"/>
          <p:cNvSpPr/>
          <p:nvPr/>
        </p:nvSpPr>
        <p:spPr>
          <a:xfrm>
            <a:off x="318050" y="1090900"/>
            <a:ext cx="2337300" cy="44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DEPENDENT VARIABLE</a:t>
            </a:r>
            <a:endParaRPr b="1">
              <a:latin typeface="Open Sans"/>
              <a:ea typeface="Open Sans"/>
              <a:cs typeface="Open Sans"/>
              <a:sym typeface="Open Sans"/>
            </a:endParaRPr>
          </a:p>
        </p:txBody>
      </p:sp>
      <p:sp>
        <p:nvSpPr>
          <p:cNvPr id="93" name="Google Shape;93;p17"/>
          <p:cNvSpPr/>
          <p:nvPr/>
        </p:nvSpPr>
        <p:spPr>
          <a:xfrm>
            <a:off x="318038" y="2188638"/>
            <a:ext cx="2337300" cy="44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 INDEPENDENT VARIABLE OF INTEREST</a:t>
            </a:r>
            <a:endParaRPr b="1">
              <a:latin typeface="Open Sans"/>
              <a:ea typeface="Open Sans"/>
              <a:cs typeface="Open Sans"/>
              <a:sym typeface="Open Sans"/>
            </a:endParaRPr>
          </a:p>
        </p:txBody>
      </p:sp>
      <p:sp>
        <p:nvSpPr>
          <p:cNvPr id="94" name="Google Shape;94;p17"/>
          <p:cNvSpPr/>
          <p:nvPr/>
        </p:nvSpPr>
        <p:spPr>
          <a:xfrm>
            <a:off x="318050" y="3286375"/>
            <a:ext cx="2337300" cy="44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CONTROL VARIABLES</a:t>
            </a:r>
            <a:endParaRPr b="1">
              <a:latin typeface="Open Sans"/>
              <a:ea typeface="Open Sans"/>
              <a:cs typeface="Open Sans"/>
              <a:sym typeface="Open Sans"/>
            </a:endParaRPr>
          </a:p>
        </p:txBody>
      </p:sp>
      <p:sp>
        <p:nvSpPr>
          <p:cNvPr id="95" name="Google Shape;95;p17"/>
          <p:cNvSpPr/>
          <p:nvPr/>
        </p:nvSpPr>
        <p:spPr>
          <a:xfrm>
            <a:off x="3365075" y="1267925"/>
            <a:ext cx="1726200" cy="141600"/>
          </a:xfrm>
          <a:prstGeom prst="stripedRightArrow">
            <a:avLst>
              <a:gd fmla="val 50000" name="adj1"/>
              <a:gd fmla="val 50000" name="adj2"/>
            </a:avLst>
          </a:prstGeom>
          <a:solidFill>
            <a:srgbClr val="FF9900"/>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7"/>
          <p:cNvSpPr/>
          <p:nvPr/>
        </p:nvSpPr>
        <p:spPr>
          <a:xfrm>
            <a:off x="3365075" y="2223975"/>
            <a:ext cx="1726200" cy="141600"/>
          </a:xfrm>
          <a:prstGeom prst="stripedRightArrow">
            <a:avLst>
              <a:gd fmla="val 50000" name="adj1"/>
              <a:gd fmla="val 50000" name="adj2"/>
            </a:avLst>
          </a:prstGeom>
          <a:solidFill>
            <a:srgbClr val="FF9900"/>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7" name="Google Shape;97;p17"/>
          <p:cNvSpPr/>
          <p:nvPr/>
        </p:nvSpPr>
        <p:spPr>
          <a:xfrm>
            <a:off x="3365075" y="3436825"/>
            <a:ext cx="1726200" cy="141600"/>
          </a:xfrm>
          <a:prstGeom prst="stripedRightArrow">
            <a:avLst>
              <a:gd fmla="val 50000" name="adj1"/>
              <a:gd fmla="val 50000" name="adj2"/>
            </a:avLst>
          </a:prstGeom>
          <a:solidFill>
            <a:srgbClr val="FF9900"/>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8" name="Google Shape;98;p17"/>
          <p:cNvSpPr/>
          <p:nvPr/>
        </p:nvSpPr>
        <p:spPr>
          <a:xfrm>
            <a:off x="5801000" y="1090900"/>
            <a:ext cx="2337300" cy="44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Open Sans"/>
                <a:ea typeface="Open Sans"/>
                <a:cs typeface="Open Sans"/>
                <a:sym typeface="Open Sans"/>
              </a:rPr>
              <a:t>GDP GROWTH </a:t>
            </a:r>
            <a:endParaRPr b="1" sz="1300">
              <a:latin typeface="Open Sans"/>
              <a:ea typeface="Open Sans"/>
              <a:cs typeface="Open Sans"/>
              <a:sym typeface="Open Sans"/>
            </a:endParaRPr>
          </a:p>
        </p:txBody>
      </p:sp>
      <p:sp>
        <p:nvSpPr>
          <p:cNvPr id="99" name="Google Shape;99;p17"/>
          <p:cNvSpPr/>
          <p:nvPr/>
        </p:nvSpPr>
        <p:spPr>
          <a:xfrm>
            <a:off x="5801000" y="2113388"/>
            <a:ext cx="2337300" cy="44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FEMLABOR</a:t>
            </a:r>
            <a:endParaRPr b="1" sz="1200">
              <a:latin typeface="Open Sans"/>
              <a:ea typeface="Open Sans"/>
              <a:cs typeface="Open Sans"/>
              <a:sym typeface="Open Sans"/>
            </a:endParaRPr>
          </a:p>
        </p:txBody>
      </p:sp>
      <p:sp>
        <p:nvSpPr>
          <p:cNvPr id="100" name="Google Shape;100;p17"/>
          <p:cNvSpPr/>
          <p:nvPr/>
        </p:nvSpPr>
        <p:spPr>
          <a:xfrm>
            <a:off x="5801000" y="2858975"/>
            <a:ext cx="2337300" cy="1735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POPULATION</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INFLATION</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HIGH TECh EXPORTS</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EXPORTS</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UNEMPLOYMENT</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TIME BUSINESS</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FMR</a:t>
            </a:r>
            <a:endParaRPr b="1"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b="1" lang="en" sz="1200">
                <a:latin typeface="Open Sans"/>
                <a:ea typeface="Open Sans"/>
                <a:cs typeface="Open Sans"/>
                <a:sym typeface="Open Sans"/>
              </a:rPr>
              <a:t>DAYSMAYTERNITY</a:t>
            </a:r>
            <a:endParaRPr b="1" sz="12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a:t>
            </a:r>
            <a:endParaRPr/>
          </a:p>
        </p:txBody>
      </p:sp>
      <p:sp>
        <p:nvSpPr>
          <p:cNvPr id="106" name="Google Shape;106;p18"/>
          <p:cNvSpPr txBox="1"/>
          <p:nvPr>
            <p:ph idx="1" type="body"/>
          </p:nvPr>
        </p:nvSpPr>
        <p:spPr>
          <a:xfrm>
            <a:off x="311700" y="1323750"/>
            <a:ext cx="2357400" cy="324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8"/>
          <p:cNvPicPr preferRelativeResize="0"/>
          <p:nvPr/>
        </p:nvPicPr>
        <p:blipFill>
          <a:blip r:embed="rId3">
            <a:alphaModFix/>
          </a:blip>
          <a:stretch>
            <a:fillRect/>
          </a:stretch>
        </p:blipFill>
        <p:spPr>
          <a:xfrm>
            <a:off x="137725" y="1152425"/>
            <a:ext cx="4616350" cy="3210519"/>
          </a:xfrm>
          <a:prstGeom prst="rect">
            <a:avLst/>
          </a:prstGeom>
          <a:noFill/>
          <a:ln>
            <a:noFill/>
          </a:ln>
        </p:spPr>
      </p:pic>
      <p:pic>
        <p:nvPicPr>
          <p:cNvPr id="108" name="Google Shape;108;p18"/>
          <p:cNvPicPr preferRelativeResize="0"/>
          <p:nvPr/>
        </p:nvPicPr>
        <p:blipFill>
          <a:blip r:embed="rId4">
            <a:alphaModFix/>
          </a:blip>
          <a:stretch>
            <a:fillRect/>
          </a:stretch>
        </p:blipFill>
        <p:spPr>
          <a:xfrm>
            <a:off x="4485577" y="1152425"/>
            <a:ext cx="4702774" cy="3210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52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114" name="Google Shape;114;p19"/>
          <p:cNvSpPr txBox="1"/>
          <p:nvPr>
            <p:ph idx="1" type="body"/>
          </p:nvPr>
        </p:nvSpPr>
        <p:spPr>
          <a:xfrm>
            <a:off x="178925" y="1407975"/>
            <a:ext cx="5841900" cy="33027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SzPts val="275"/>
              <a:buNone/>
            </a:pPr>
            <a:r>
              <a:t/>
            </a:r>
            <a:endParaRPr b="1" sz="950">
              <a:solidFill>
                <a:srgbClr val="000000"/>
              </a:solidFill>
              <a:highlight>
                <a:srgbClr val="FFFFFF"/>
              </a:highlight>
              <a:latin typeface="Courier New"/>
              <a:ea typeface="Courier New"/>
              <a:cs typeface="Courier New"/>
              <a:sym typeface="Courier New"/>
            </a:endParaRPr>
          </a:p>
          <a:p>
            <a:pPr indent="0" lvl="0" marL="0" rtl="0" algn="l">
              <a:lnSpc>
                <a:spcPct val="10000"/>
              </a:lnSpc>
              <a:spcBef>
                <a:spcPts val="1200"/>
              </a:spcBef>
              <a:spcAft>
                <a:spcPts val="1200"/>
              </a:spcAft>
              <a:buSzPts val="275"/>
              <a:buNone/>
            </a:pPr>
            <a:r>
              <a:t/>
            </a:r>
            <a:endParaRPr sz="450"/>
          </a:p>
        </p:txBody>
      </p:sp>
      <p:sp>
        <p:nvSpPr>
          <p:cNvPr id="115" name="Google Shape;115;p19"/>
          <p:cNvSpPr/>
          <p:nvPr/>
        </p:nvSpPr>
        <p:spPr>
          <a:xfrm>
            <a:off x="5560575" y="1799100"/>
            <a:ext cx="3496800" cy="238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p:txBody>
      </p:sp>
      <p:pic>
        <p:nvPicPr>
          <p:cNvPr id="116" name="Google Shape;116;p19"/>
          <p:cNvPicPr preferRelativeResize="0"/>
          <p:nvPr/>
        </p:nvPicPr>
        <p:blipFill>
          <a:blip r:embed="rId3">
            <a:alphaModFix/>
          </a:blip>
          <a:stretch>
            <a:fillRect/>
          </a:stretch>
        </p:blipFill>
        <p:spPr>
          <a:xfrm>
            <a:off x="601575" y="976625"/>
            <a:ext cx="6631775" cy="3899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744650" y="667700"/>
            <a:ext cx="2347800" cy="159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a:t>
            </a:r>
            <a:endParaRPr/>
          </a:p>
          <a:p>
            <a:pPr indent="0" lvl="0" marL="0" rtl="0" algn="l">
              <a:spcBef>
                <a:spcPts val="0"/>
              </a:spcBef>
              <a:spcAft>
                <a:spcPts val="0"/>
              </a:spcAft>
              <a:buNone/>
            </a:pPr>
            <a:r>
              <a:rPr lang="en"/>
              <a:t>REGRESSION </a:t>
            </a:r>
            <a:endParaRPr/>
          </a:p>
          <a:p>
            <a:pPr indent="0" lvl="0" marL="0" rtl="0" algn="l">
              <a:spcBef>
                <a:spcPts val="0"/>
              </a:spcBef>
              <a:spcAft>
                <a:spcPts val="0"/>
              </a:spcAft>
              <a:buNone/>
            </a:pPr>
            <a:r>
              <a:rPr lang="en"/>
              <a:t>ANALYSIS</a:t>
            </a:r>
            <a:endParaRPr/>
          </a:p>
        </p:txBody>
      </p:sp>
      <p:grpSp>
        <p:nvGrpSpPr>
          <p:cNvPr id="122" name="Google Shape;122;p20"/>
          <p:cNvGrpSpPr/>
          <p:nvPr/>
        </p:nvGrpSpPr>
        <p:grpSpPr>
          <a:xfrm>
            <a:off x="4526184" y="91646"/>
            <a:ext cx="4491337" cy="4960211"/>
            <a:chOff x="2519850" y="115475"/>
            <a:chExt cx="4104302" cy="5120482"/>
          </a:xfrm>
        </p:grpSpPr>
        <p:pic>
          <p:nvPicPr>
            <p:cNvPr id="123" name="Google Shape;123;p20"/>
            <p:cNvPicPr preferRelativeResize="0"/>
            <p:nvPr/>
          </p:nvPicPr>
          <p:blipFill>
            <a:blip r:embed="rId3">
              <a:alphaModFix/>
            </a:blip>
            <a:stretch>
              <a:fillRect/>
            </a:stretch>
          </p:blipFill>
          <p:spPr>
            <a:xfrm>
              <a:off x="2519850" y="115475"/>
              <a:ext cx="4104301" cy="3217225"/>
            </a:xfrm>
            <a:prstGeom prst="rect">
              <a:avLst/>
            </a:prstGeom>
            <a:noFill/>
            <a:ln>
              <a:noFill/>
            </a:ln>
          </p:spPr>
        </p:pic>
        <p:pic>
          <p:nvPicPr>
            <p:cNvPr id="124" name="Google Shape;124;p20"/>
            <p:cNvPicPr preferRelativeResize="0"/>
            <p:nvPr/>
          </p:nvPicPr>
          <p:blipFill>
            <a:blip r:embed="rId4">
              <a:alphaModFix/>
            </a:blip>
            <a:stretch>
              <a:fillRect/>
            </a:stretch>
          </p:blipFill>
          <p:spPr>
            <a:xfrm>
              <a:off x="2597700" y="3030400"/>
              <a:ext cx="4026452" cy="220555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REGRESSION SUMMARY</a:t>
            </a:r>
            <a:endParaRPr/>
          </a:p>
        </p:txBody>
      </p:sp>
      <p:sp>
        <p:nvSpPr>
          <p:cNvPr id="130" name="Google Shape;130;p21"/>
          <p:cNvSpPr txBox="1"/>
          <p:nvPr>
            <p:ph idx="1" type="body"/>
          </p:nvPr>
        </p:nvSpPr>
        <p:spPr>
          <a:xfrm>
            <a:off x="441600" y="1152425"/>
            <a:ext cx="8260800" cy="3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 sz="2100">
                <a:solidFill>
                  <a:srgbClr val="333333"/>
                </a:solidFill>
                <a:highlight>
                  <a:srgbClr val="FFFFFF"/>
                </a:highlight>
                <a:latin typeface="Arial"/>
                <a:ea typeface="Arial"/>
                <a:cs typeface="Arial"/>
                <a:sym typeface="Arial"/>
              </a:rPr>
              <a:t>From </a:t>
            </a:r>
            <a:r>
              <a:rPr b="1" lang="en" sz="2100">
                <a:solidFill>
                  <a:srgbClr val="333333"/>
                </a:solidFill>
                <a:highlight>
                  <a:srgbClr val="FFFFFF"/>
                </a:highlight>
                <a:latin typeface="Arial"/>
                <a:ea typeface="Arial"/>
                <a:cs typeface="Arial"/>
                <a:sym typeface="Arial"/>
              </a:rPr>
              <a:t>Regression 1 to 5</a:t>
            </a:r>
            <a:r>
              <a:rPr lang="en" sz="2100">
                <a:solidFill>
                  <a:srgbClr val="333333"/>
                </a:solidFill>
                <a:highlight>
                  <a:srgbClr val="FFFFFF"/>
                </a:highlight>
                <a:latin typeface="Arial"/>
                <a:ea typeface="Arial"/>
                <a:cs typeface="Arial"/>
                <a:sym typeface="Arial"/>
              </a:rPr>
              <a:t> we added the interest variables and other control variables into the regressions step by step.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 sz="2100">
                <a:solidFill>
                  <a:srgbClr val="333333"/>
                </a:solidFill>
                <a:highlight>
                  <a:srgbClr val="FFFFFF"/>
                </a:highlight>
                <a:latin typeface="Arial"/>
                <a:ea typeface="Arial"/>
                <a:cs typeface="Arial"/>
                <a:sym typeface="Arial"/>
              </a:rPr>
              <a:t>We did </a:t>
            </a:r>
            <a:r>
              <a:rPr b="1" lang="en" sz="2100" u="sng">
                <a:solidFill>
                  <a:srgbClr val="333333"/>
                </a:solidFill>
                <a:highlight>
                  <a:srgbClr val="FFFFFF"/>
                </a:highlight>
                <a:latin typeface="Arial"/>
                <a:ea typeface="Arial"/>
                <a:cs typeface="Arial"/>
                <a:sym typeface="Arial"/>
              </a:rPr>
              <a:t>NOT</a:t>
            </a:r>
            <a:r>
              <a:rPr lang="en" sz="2100">
                <a:solidFill>
                  <a:srgbClr val="333333"/>
                </a:solidFill>
                <a:highlight>
                  <a:srgbClr val="FFFFFF"/>
                </a:highlight>
                <a:latin typeface="Arial"/>
                <a:ea typeface="Arial"/>
                <a:cs typeface="Arial"/>
                <a:sym typeface="Arial"/>
              </a:rPr>
              <a:t> get statistical significance in any of the models. </a:t>
            </a:r>
            <a:endParaRPr sz="2100">
              <a:solidFill>
                <a:srgbClr val="333333"/>
              </a:solidFill>
              <a:highlight>
                <a:srgbClr val="FFFFFF"/>
              </a:highlight>
              <a:latin typeface="Arial"/>
              <a:ea typeface="Arial"/>
              <a:cs typeface="Arial"/>
              <a:sym typeface="Arial"/>
            </a:endParaRPr>
          </a:p>
          <a:p>
            <a:pPr indent="0" lvl="0" marL="0" rtl="0" algn="l">
              <a:spcBef>
                <a:spcPts val="800"/>
              </a:spcBef>
              <a:spcAft>
                <a:spcPts val="1200"/>
              </a:spcAft>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FF76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