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1" r:id="rId2"/>
    <p:sldId id="268" r:id="rId3"/>
    <p:sldId id="256" r:id="rId4"/>
    <p:sldId id="275" r:id="rId5"/>
    <p:sldId id="271" r:id="rId6"/>
    <p:sldId id="269" r:id="rId7"/>
    <p:sldId id="276" r:id="rId8"/>
    <p:sldId id="278" r:id="rId9"/>
    <p:sldId id="280" r:id="rId10"/>
    <p:sldId id="279" r:id="rId11"/>
    <p:sldId id="284" r:id="rId12"/>
    <p:sldId id="285" r:id="rId13"/>
    <p:sldId id="283" r:id="rId14"/>
    <p:sldId id="286" r:id="rId15"/>
    <p:sldId id="287" r:id="rId16"/>
    <p:sldId id="288" r:id="rId17"/>
    <p:sldId id="272" r:id="rId18"/>
    <p:sldId id="289" r:id="rId19"/>
    <p:sldId id="290" r:id="rId20"/>
    <p:sldId id="291" r:id="rId21"/>
    <p:sldId id="292" r:id="rId22"/>
    <p:sldId id="295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159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32" y="-88"/>
      </p:cViewPr>
      <p:guideLst>
        <p:guide orient="horz" pos="372"/>
        <p:guide orient="horz" pos="913"/>
        <p:guide pos="2944"/>
        <p:guide pos="341"/>
        <p:guide pos="54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30D7-21EC-BF48-BA4C-19399ACDB457}" type="datetimeFigureOut">
              <a:rPr lang="en-US" smtClean="0"/>
              <a:pPr/>
              <a:t>6/30/15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4665-6F4B-EB45-84FB-17FFA60E9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r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" y="6621513"/>
            <a:ext cx="467153" cy="181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479" y="2967335"/>
            <a:ext cx="882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Design of Outreach portal for Virtual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Labs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Wireframes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Active Workshop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Once a new workshop is created its shown in Active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14674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9600" y="3423920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209800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99386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223609" y="2263775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69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3567" y="2841888"/>
            <a:ext cx="3281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Participating institutes: BVRIT Warangal, 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2508618" y="5520264"/>
            <a:ext cx="6018162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200 participants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 sessions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88772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1.5 hour/session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7984" y="2769880"/>
            <a:ext cx="133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Computer science &amp; engineering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9512" y="276988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Data Structures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13410" y="343408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16240" y="2491169"/>
            <a:ext cx="510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466" y="3212530"/>
            <a:ext cx="104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Submit Report</a:t>
            </a:r>
          </a:p>
        </p:txBody>
      </p:sp>
      <p:sp>
        <p:nvSpPr>
          <p:cNvPr id="104" name="Isosceles Triangle 103"/>
          <p:cNvSpPr>
            <a:spLocks noChangeAspect="1"/>
          </p:cNvSpPr>
          <p:nvPr/>
        </p:nvSpPr>
        <p:spPr>
          <a:xfrm rot="5400000">
            <a:off x="1598314" y="3301702"/>
            <a:ext cx="95097" cy="8197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Active Workshop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Once workshop is conducted Submit Report is used to file the report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14674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209800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99386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223609" y="2263775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3567" y="2841888"/>
            <a:ext cx="3281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Participating institutes: BVRIT Warangal,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200 participants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 sessions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88772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1.5 hour/session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7984" y="2769880"/>
            <a:ext cx="133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Computer science &amp; engineering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9512" y="276988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Data Structures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13410" y="343408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16240" y="2491169"/>
            <a:ext cx="510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9466" y="3212530"/>
            <a:ext cx="104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rPr>
              <a:t>Submit Report</a:t>
            </a:r>
          </a:p>
        </p:txBody>
      </p:sp>
      <p:sp>
        <p:nvSpPr>
          <p:cNvPr id="49" name="Isosceles Triangle 48"/>
          <p:cNvSpPr>
            <a:spLocks noChangeAspect="1"/>
          </p:cNvSpPr>
          <p:nvPr/>
        </p:nvSpPr>
        <p:spPr>
          <a:xfrm rot="10800000">
            <a:off x="1598314" y="3301702"/>
            <a:ext cx="95097" cy="8197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3567" y="3501008"/>
            <a:ext cx="4853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From the workshops conducted report the following information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6927" y="3789040"/>
            <a:ext cx="225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Number of participants attended: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6927" y="4169400"/>
            <a:ext cx="2699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Number of experiments conducted: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09115" y="3796501"/>
            <a:ext cx="499109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09115" y="4219307"/>
            <a:ext cx="499109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3567" y="4620880"/>
            <a:ext cx="2526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Uploa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documents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6928" y="4941168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sheet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6927" y="5321528"/>
            <a:ext cx="2699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93071" y="4941168"/>
            <a:ext cx="198530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73"/>
          <p:cNvGrpSpPr/>
          <p:nvPr/>
        </p:nvGrpSpPr>
        <p:grpSpPr>
          <a:xfrm>
            <a:off x="4279312" y="4951379"/>
            <a:ext cx="613783" cy="274320"/>
            <a:chOff x="6967287" y="4087520"/>
            <a:chExt cx="659647" cy="274320"/>
          </a:xfrm>
        </p:grpSpPr>
        <p:sp>
          <p:nvSpPr>
            <p:cNvPr id="71" name="Rounded Rectangle 70"/>
            <p:cNvSpPr/>
            <p:nvPr/>
          </p:nvSpPr>
          <p:spPr>
            <a:xfrm>
              <a:off x="6967287" y="4087520"/>
              <a:ext cx="6596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82215" y="4097731"/>
              <a:ext cx="63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Upload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2193071" y="5351957"/>
            <a:ext cx="198530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6927" y="5715000"/>
            <a:ext cx="151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3071" y="5755589"/>
            <a:ext cx="198530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3"/>
          <p:cNvGrpSpPr/>
          <p:nvPr/>
        </p:nvGrpSpPr>
        <p:grpSpPr>
          <a:xfrm>
            <a:off x="4279312" y="5760720"/>
            <a:ext cx="613783" cy="274320"/>
            <a:chOff x="6967287" y="4087520"/>
            <a:chExt cx="659647" cy="274320"/>
          </a:xfrm>
        </p:grpSpPr>
        <p:sp>
          <p:nvSpPr>
            <p:cNvPr id="93" name="Rounded Rectangle 92"/>
            <p:cNvSpPr/>
            <p:nvPr/>
          </p:nvSpPr>
          <p:spPr>
            <a:xfrm>
              <a:off x="6967287" y="4087520"/>
              <a:ext cx="6596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982215" y="4097731"/>
              <a:ext cx="63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Upload</a:t>
              </a:r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4279312" y="5356050"/>
            <a:ext cx="613783" cy="274320"/>
            <a:chOff x="6967287" y="4087520"/>
            <a:chExt cx="659647" cy="274320"/>
          </a:xfrm>
        </p:grpSpPr>
        <p:sp>
          <p:nvSpPr>
            <p:cNvPr id="103" name="Rounded Rectangle 102"/>
            <p:cNvSpPr/>
            <p:nvPr/>
          </p:nvSpPr>
          <p:spPr>
            <a:xfrm>
              <a:off x="6967287" y="4087520"/>
              <a:ext cx="6596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82215" y="4097731"/>
              <a:ext cx="63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Upload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896927" y="6131611"/>
            <a:ext cx="225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 &amp; Feedback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93071" y="6426200"/>
            <a:ext cx="2897089" cy="431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778677" y="3847303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778677" y="4246880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768517" y="5003800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768517" y="5374640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768517" y="5770880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3567" y="603905"/>
            <a:ext cx="151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79711" y="644494"/>
            <a:ext cx="198530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3"/>
          <p:cNvGrpSpPr/>
          <p:nvPr/>
        </p:nvGrpSpPr>
        <p:grpSpPr>
          <a:xfrm>
            <a:off x="4065952" y="649625"/>
            <a:ext cx="613783" cy="274320"/>
            <a:chOff x="6967287" y="4087520"/>
            <a:chExt cx="659647" cy="274320"/>
          </a:xfrm>
        </p:grpSpPr>
        <p:sp>
          <p:nvSpPr>
            <p:cNvPr id="93" name="Rounded Rectangle 92"/>
            <p:cNvSpPr/>
            <p:nvPr/>
          </p:nvSpPr>
          <p:spPr>
            <a:xfrm>
              <a:off x="6967287" y="4087520"/>
              <a:ext cx="6596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982215" y="4097731"/>
              <a:ext cx="63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Upload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83567" y="1071316"/>
            <a:ext cx="278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 and Feedback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79711" y="1407160"/>
            <a:ext cx="2897089" cy="5435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3568" y="1295400"/>
            <a:ext cx="1114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79711" y="2245360"/>
            <a:ext cx="2897089" cy="5435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83568" y="2174240"/>
            <a:ext cx="1114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Negative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74260" y="1407160"/>
            <a:ext cx="372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Based on your experience in planning &amp; conducting the workshop</a:t>
            </a:r>
          </a:p>
          <a:p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From the faculty and students of the participating institutes</a:t>
            </a:r>
          </a:p>
          <a:p>
            <a:endParaRPr lang="en-US" sz="800" i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83568" y="2890111"/>
            <a:ext cx="7914332" cy="1588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3"/>
          <p:cNvGrpSpPr/>
          <p:nvPr/>
        </p:nvGrpSpPr>
        <p:grpSpPr>
          <a:xfrm>
            <a:off x="1949230" y="2981960"/>
            <a:ext cx="1515329" cy="274320"/>
            <a:chOff x="6931413" y="4087520"/>
            <a:chExt cx="1515329" cy="274320"/>
          </a:xfrm>
        </p:grpSpPr>
        <p:sp>
          <p:nvSpPr>
            <p:cNvPr id="86" name="Rounded Rectangle 85"/>
            <p:cNvSpPr/>
            <p:nvPr/>
          </p:nvSpPr>
          <p:spPr>
            <a:xfrm>
              <a:off x="6967281" y="4087520"/>
              <a:ext cx="1443902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31413" y="4097731"/>
              <a:ext cx="1515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Submit for Approval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78701" y="2981960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Cancel</a:t>
            </a:r>
          </a:p>
        </p:txBody>
      </p:sp>
      <p:grpSp>
        <p:nvGrpSpPr>
          <p:cNvPr id="4" name="Group 73"/>
          <p:cNvGrpSpPr/>
          <p:nvPr/>
        </p:nvGrpSpPr>
        <p:grpSpPr>
          <a:xfrm>
            <a:off x="3826816" y="2981960"/>
            <a:ext cx="506052" cy="274320"/>
            <a:chOff x="6967283" y="4087520"/>
            <a:chExt cx="543866" cy="274320"/>
          </a:xfrm>
        </p:grpSpPr>
        <p:sp>
          <p:nvSpPr>
            <p:cNvPr id="92" name="Rounded Rectangle 91"/>
            <p:cNvSpPr/>
            <p:nvPr/>
          </p:nvSpPr>
          <p:spPr>
            <a:xfrm>
              <a:off x="6967283" y="4087520"/>
              <a:ext cx="541721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82215" y="4097731"/>
              <a:ext cx="52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Save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Active Workshop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Once workshop is conducted Submit Report is used to file the report – scroll down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Active Workshop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Report submitted but Pending approval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14674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0/3600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209800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199386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223609" y="2263775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 participants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experiments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13410" y="328676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97520" y="2491169"/>
            <a:ext cx="510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4160" y="2460689"/>
            <a:ext cx="1454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Approval</a:t>
            </a:r>
            <a:endParaRPr 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pic>
        <p:nvPicPr>
          <p:cNvPr id="78" name="Picture 77" descr="ed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00" y="2477844"/>
            <a:ext cx="226884" cy="22688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23686" y="294640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sheet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83883" y="2946400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99890" y="2946400"/>
            <a:ext cx="151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pic>
        <p:nvPicPr>
          <p:cNvPr id="86" name="Picture 85" descr="Copy of tick.gif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38200" y="2981365"/>
            <a:ext cx="185486" cy="176212"/>
          </a:xfrm>
          <a:prstGeom prst="rect">
            <a:avLst/>
          </a:prstGeom>
        </p:spPr>
      </p:pic>
      <p:pic>
        <p:nvPicPr>
          <p:cNvPr id="89" name="Picture 88" descr="Copy of tick.gif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698397" y="2981365"/>
            <a:ext cx="185486" cy="176212"/>
          </a:xfrm>
          <a:prstGeom prst="rect">
            <a:avLst/>
          </a:prstGeom>
        </p:spPr>
      </p:pic>
      <p:pic>
        <p:nvPicPr>
          <p:cNvPr id="90" name="Picture 89" descr="Copy of tick.gif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314404" y="2981365"/>
            <a:ext cx="185486" cy="17621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518400" y="2926080"/>
            <a:ext cx="1089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4937092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History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Once report is approved its moved to History. Analytics get updated.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98248" y="1467436"/>
            <a:ext cx="159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214/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2652" y="1467436"/>
            <a:ext cx="160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578/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7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46998" y="2265300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 participants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experiments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33730" y="289052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18400" y="2481848"/>
            <a:ext cx="1089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26678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 rot="5400000">
            <a:off x="7719650" y="2558635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4937092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History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View Report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98248" y="1467436"/>
            <a:ext cx="159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214/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2652" y="1467436"/>
            <a:ext cx="160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578/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7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46998" y="2265300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 participants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experiments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08128" y="671576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18400" y="2481848"/>
            <a:ext cx="1089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26678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>
            <a:spLocks noChangeAspect="1"/>
          </p:cNvSpPr>
          <p:nvPr/>
        </p:nvSpPr>
        <p:spPr>
          <a:xfrm rot="10800000">
            <a:off x="7719650" y="2568795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14812" y="2931024"/>
            <a:ext cx="4000897" cy="39269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014813" y="2931026"/>
            <a:ext cx="3934881" cy="392697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 flipV="1">
            <a:off x="2014817" y="2931024"/>
            <a:ext cx="4000895" cy="3926975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61"/>
          <p:cNvGrpSpPr/>
          <p:nvPr/>
        </p:nvGrpSpPr>
        <p:grpSpPr>
          <a:xfrm>
            <a:off x="5785105" y="4676700"/>
            <a:ext cx="164589" cy="333267"/>
            <a:chOff x="4325998" y="3267129"/>
            <a:chExt cx="164589" cy="33326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62"/>
          <p:cNvGrpSpPr/>
          <p:nvPr/>
        </p:nvGrpSpPr>
        <p:grpSpPr>
          <a:xfrm flipH="1">
            <a:off x="2052832" y="4676117"/>
            <a:ext cx="164589" cy="333267"/>
            <a:chOff x="4325998" y="3267129"/>
            <a:chExt cx="164589" cy="33326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62360" y="2931026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2361" y="3276600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2361" y="3655772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8887" y="3153371"/>
            <a:ext cx="1187958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4937092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History </a:t>
            </a:r>
            <a:r>
              <a:rPr lang="en-US" sz="1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venir Light"/>
                <a:cs typeface="Avenir Light"/>
              </a:rPr>
              <a:t>View Report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0" y="137282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98248" y="1467436"/>
            <a:ext cx="159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214/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2652" y="1467436"/>
            <a:ext cx="160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578/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7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946998" y="2265300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560" y="299720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  <a:p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608128" y="2437003"/>
            <a:ext cx="423534" cy="353943"/>
            <a:chOff x="6705600" y="4267200"/>
            <a:chExt cx="423534" cy="353943"/>
          </a:xfrm>
        </p:grpSpPr>
        <p:sp>
          <p:nvSpPr>
            <p:cNvPr id="72" name="Rounded Rectangle 71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43609" y="2481848"/>
            <a:ext cx="1506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6240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 participants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27984" y="2481848"/>
            <a:ext cx="133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experiments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08128" y="671576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18400" y="2481848"/>
            <a:ext cx="1089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26678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>
            <a:spLocks noChangeAspect="1"/>
          </p:cNvSpPr>
          <p:nvPr/>
        </p:nvSpPr>
        <p:spPr>
          <a:xfrm rot="10800000">
            <a:off x="7719650" y="2568795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14812" y="2931024"/>
            <a:ext cx="5017533" cy="2693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014813" y="2931026"/>
            <a:ext cx="5017532" cy="269343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 flipV="1">
            <a:off x="2014815" y="2931025"/>
            <a:ext cx="5017530" cy="2529839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796204" y="4115353"/>
            <a:ext cx="164589" cy="333267"/>
            <a:chOff x="4325998" y="3267129"/>
            <a:chExt cx="164589" cy="33326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2"/>
          <p:cNvGrpSpPr/>
          <p:nvPr/>
        </p:nvGrpSpPr>
        <p:grpSpPr>
          <a:xfrm flipH="1">
            <a:off x="2141813" y="4115353"/>
            <a:ext cx="164589" cy="333267"/>
            <a:chOff x="4325998" y="3267129"/>
            <a:chExt cx="164589" cy="33326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62360" y="2931026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2361" y="3276600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2361" y="3655772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38887" y="3868719"/>
            <a:ext cx="1123950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58098" y="5623552"/>
            <a:ext cx="1330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 of 7 photos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8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479" y="3429000"/>
            <a:ext cx="6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Light"/>
                <a:cs typeface="Avenir Light"/>
              </a:rPr>
              <a:t>User: Outreach Coordinator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479" y="2967335"/>
            <a:ext cx="882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venir Light"/>
                <a:cs typeface="Avenir Light"/>
              </a:rPr>
              <a:t>Design of Outreach portal for Virtual Labs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79" y="3890665"/>
            <a:ext cx="6942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Key tasks: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the outreach workshop Nodal coordinators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Track Nodal coordinators 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Approve workshop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training of new Nodal coordinators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2962464"/>
            <a:ext cx="7873103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Upcoming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79637" y="1586204"/>
            <a:ext cx="103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21" y="1586204"/>
            <a:ext cx="146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5799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79450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92149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91" name="Group 95"/>
          <p:cNvGrpSpPr/>
          <p:nvPr/>
        </p:nvGrpSpPr>
        <p:grpSpPr>
          <a:xfrm>
            <a:off x="583552" y="2982436"/>
            <a:ext cx="519796" cy="369332"/>
            <a:chOff x="6705599" y="4267200"/>
            <a:chExt cx="519796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5599" y="4267200"/>
              <a:ext cx="519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 </a:t>
              </a:r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Wed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298160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32981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2650729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2650729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78515" y="2650729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 planned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70259" y="2650729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80218" y="2650729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70258" y="2981601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175500" y="298160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289695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85117" y="4074100"/>
            <a:ext cx="7873103" cy="58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85117" y="5304504"/>
            <a:ext cx="7873103" cy="58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55582" y="3523472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32981" y="3523472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250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70258" y="3523472"/>
            <a:ext cx="2405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SNRJ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Nizamabad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VITS,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175500" y="3523472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136" name="Group 95"/>
          <p:cNvGrpSpPr/>
          <p:nvPr/>
        </p:nvGrpSpPr>
        <p:grpSpPr>
          <a:xfrm>
            <a:off x="583552" y="3526584"/>
            <a:ext cx="519796" cy="369332"/>
            <a:chOff x="6705599" y="4267200"/>
            <a:chExt cx="519796" cy="369332"/>
          </a:xfrm>
        </p:grpSpPr>
        <p:sp>
          <p:nvSpPr>
            <p:cNvPr id="137" name="Rounded Rectangle 136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05599" y="4267200"/>
              <a:ext cx="519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3 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Fri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grpSp>
        <p:nvGrpSpPr>
          <p:cNvPr id="139" name="Group 95"/>
          <p:cNvGrpSpPr/>
          <p:nvPr/>
        </p:nvGrpSpPr>
        <p:grpSpPr>
          <a:xfrm>
            <a:off x="583552" y="4099640"/>
            <a:ext cx="519796" cy="369332"/>
            <a:chOff x="6705599" y="4267200"/>
            <a:chExt cx="519796" cy="369332"/>
          </a:xfrm>
        </p:grpSpPr>
        <p:sp>
          <p:nvSpPr>
            <p:cNvPr id="140" name="Rounded Rectangle 139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05599" y="4267200"/>
              <a:ext cx="519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4 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grpSp>
        <p:nvGrpSpPr>
          <p:cNvPr id="142" name="Group 95"/>
          <p:cNvGrpSpPr/>
          <p:nvPr/>
        </p:nvGrpSpPr>
        <p:grpSpPr>
          <a:xfrm>
            <a:off x="609600" y="4693880"/>
            <a:ext cx="519796" cy="369332"/>
            <a:chOff x="6705599" y="4267200"/>
            <a:chExt cx="519796" cy="369332"/>
          </a:xfrm>
        </p:grpSpPr>
        <p:sp>
          <p:nvSpPr>
            <p:cNvPr id="143" name="Rounded Rectangle 142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705599" y="4267200"/>
              <a:ext cx="519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4 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055582" y="4114800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AURK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Uppal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32981" y="4114800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70258" y="4114800"/>
            <a:ext cx="2405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CBIT,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Gandipet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175500" y="4114800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55582" y="4724400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532981" y="4724400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70258" y="4724400"/>
            <a:ext cx="2405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SNRJ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Nizamabad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VITS,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75500" y="4724400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5196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2962464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Upcoming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79637" y="1586204"/>
            <a:ext cx="103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21" y="1586204"/>
            <a:ext cx="146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513237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519600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2982436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298160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2650729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2650729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9915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9040" y="2650729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13" y="2650729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2981601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298160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289695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85116" y="4220276"/>
            <a:ext cx="7955280" cy="58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55582" y="3523472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66575" y="3523472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343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89039" y="3523472"/>
            <a:ext cx="13986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SNRJ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Nizamabad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VITS, Nizamabad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KITS,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54184" y="3523472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55582" y="4260976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AURK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Uppal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66575" y="4260976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889039" y="4260976"/>
            <a:ext cx="24052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CBIT,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Gandipet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54184" y="4260976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751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4411" y="3523472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985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74411" y="4260976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811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2971800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02613" y="3514336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02613" y="4224432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grpSp>
        <p:nvGrpSpPr>
          <p:cNvPr id="86" name="Group 95"/>
          <p:cNvGrpSpPr/>
          <p:nvPr/>
        </p:nvGrpSpPr>
        <p:grpSpPr>
          <a:xfrm>
            <a:off x="574415" y="3541744"/>
            <a:ext cx="547228" cy="369332"/>
            <a:chOff x="6696462" y="4267200"/>
            <a:chExt cx="547228" cy="369332"/>
          </a:xfrm>
        </p:grpSpPr>
        <p:sp>
          <p:nvSpPr>
            <p:cNvPr id="87" name="Rounded Rectangle 86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24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Wed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grpSp>
        <p:nvGrpSpPr>
          <p:cNvPr id="91" name="Group 95"/>
          <p:cNvGrpSpPr/>
          <p:nvPr/>
        </p:nvGrpSpPr>
        <p:grpSpPr>
          <a:xfrm>
            <a:off x="574415" y="4270112"/>
            <a:ext cx="547228" cy="369332"/>
            <a:chOff x="6696462" y="4267200"/>
            <a:chExt cx="547228" cy="369332"/>
          </a:xfrm>
        </p:grpSpPr>
        <p:sp>
          <p:nvSpPr>
            <p:cNvPr id="95" name="Rounded Rectangle 94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22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Mon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105" name="Isosceles Triangle 104"/>
          <p:cNvSpPr>
            <a:spLocks noChangeAspect="1"/>
          </p:cNvSpPr>
          <p:nvPr/>
        </p:nvSpPr>
        <p:spPr>
          <a:xfrm rot="5400000">
            <a:off x="7660221" y="3055616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>
            <a:spLocks noChangeAspect="1"/>
          </p:cNvSpPr>
          <p:nvPr/>
        </p:nvSpPr>
        <p:spPr>
          <a:xfrm rot="5400000">
            <a:off x="7660221" y="3589447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>
            <a:spLocks noChangeAspect="1"/>
          </p:cNvSpPr>
          <p:nvPr/>
        </p:nvSpPr>
        <p:spPr>
          <a:xfrm rot="5400000">
            <a:off x="7660221" y="4296431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82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Design of Outreach portal for Virtual Labs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00" y="9144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Primary Users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600" y="1354663"/>
            <a:ext cx="764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Coordinators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Key tasks: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Prepare for conducting V labs introduction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Get material for conducting the V labs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Reporting the information from conducted V Labs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Track the workshop targets for the year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137" y="1278460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99" y="3505200"/>
            <a:ext cx="6942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Outreach Coordinators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Key tasks: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the outreach workshop Nodal coordinators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Track Nodal coordinators 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Approve workshop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training of new Nodal coordinators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137" y="342899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5196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2962464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79637" y="1586204"/>
            <a:ext cx="103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21" y="1586204"/>
            <a:ext cx="146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513237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519600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2982436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298160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2650729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2650729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9915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9040" y="2650729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13" y="2650729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2981601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298160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289695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74411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751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2971800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3055616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3634496"/>
            <a:ext cx="4000897" cy="39269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0800000" flipV="1">
            <a:off x="2023954" y="3634496"/>
            <a:ext cx="4000895" cy="3926975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61"/>
          <p:cNvGrpSpPr/>
          <p:nvPr/>
        </p:nvGrpSpPr>
        <p:grpSpPr>
          <a:xfrm>
            <a:off x="5794242" y="5380172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62"/>
          <p:cNvGrpSpPr/>
          <p:nvPr/>
        </p:nvGrpSpPr>
        <p:grpSpPr>
          <a:xfrm flipH="1">
            <a:off x="2061969" y="5379589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3634498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3980072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4359244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8024" y="3856843"/>
            <a:ext cx="1187958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023953" y="3634498"/>
            <a:ext cx="3934881" cy="392697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814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1274972"/>
            <a:ext cx="4000897" cy="4119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1960228" y="1330335"/>
            <a:ext cx="4119987" cy="4009263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5794242" y="3020649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2"/>
          <p:cNvGrpSpPr/>
          <p:nvPr/>
        </p:nvGrpSpPr>
        <p:grpSpPr>
          <a:xfrm flipH="1">
            <a:off x="2061969" y="3020066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20549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99721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8024" y="1497320"/>
            <a:ext cx="1187958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1964410" y="1334517"/>
            <a:ext cx="4119986" cy="400090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85117" y="619760"/>
            <a:ext cx="7950807" cy="502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42640" y="5425440"/>
            <a:ext cx="1330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 of 5 sheets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1274972"/>
            <a:ext cx="4000897" cy="4119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1960228" y="1330335"/>
            <a:ext cx="4119987" cy="4009263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5794242" y="3020649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2"/>
          <p:cNvGrpSpPr/>
          <p:nvPr/>
        </p:nvGrpSpPr>
        <p:grpSpPr>
          <a:xfrm flipH="1">
            <a:off x="2061969" y="3020066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20549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99721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8024" y="1497320"/>
            <a:ext cx="1187958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1964410" y="1334517"/>
            <a:ext cx="4119986" cy="400090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85117" y="619760"/>
            <a:ext cx="7950807" cy="502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42640" y="5425440"/>
            <a:ext cx="1330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 of 5 sheets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5990" y="5717232"/>
            <a:ext cx="2043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Checklist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71407" y="6011872"/>
            <a:ext cx="326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Total attendance matches the reported participants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35982" y="6319520"/>
            <a:ext cx="4388618" cy="79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30800" y="6418739"/>
            <a:ext cx="704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Lucida Grande"/>
                <a:cs typeface="Lucida Grande"/>
              </a:rPr>
              <a:t>Reject </a:t>
            </a:r>
            <a:endParaRPr lang="en-US" sz="1000" dirty="0" smtClean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0800" y="5717232"/>
            <a:ext cx="41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Yes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1640" y="5717232"/>
            <a:ext cx="41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267960" y="6075680"/>
            <a:ext cx="117851" cy="11785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628640" y="6075680"/>
            <a:ext cx="117851" cy="11785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159413" y="6469488"/>
            <a:ext cx="646801" cy="274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30800" y="6479699"/>
            <a:ext cx="704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Lucida Grande"/>
                <a:cs typeface="Lucida Grande"/>
              </a:rPr>
              <a:t>Next</a:t>
            </a:r>
            <a:endParaRPr lang="en-US" sz="1000" dirty="0" smtClean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935982" y="5961865"/>
            <a:ext cx="4405044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015589" y="6214526"/>
            <a:ext cx="3446422" cy="2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015589" y="5779330"/>
            <a:ext cx="3446422" cy="2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626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1274972"/>
            <a:ext cx="4000897" cy="4119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1960228" y="1330335"/>
            <a:ext cx="4119987" cy="4009263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5794242" y="3020649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2"/>
          <p:cNvGrpSpPr/>
          <p:nvPr/>
        </p:nvGrpSpPr>
        <p:grpSpPr>
          <a:xfrm flipH="1">
            <a:off x="2061969" y="3020066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20549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99721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1964410" y="1334517"/>
            <a:ext cx="4119986" cy="400090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85117" y="619760"/>
            <a:ext cx="7950807" cy="502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5990" y="5505557"/>
            <a:ext cx="2043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Checklist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71407" y="5766329"/>
            <a:ext cx="326099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Report is on the college letterhead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Report is signed by the college principal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Report has the college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seal stamped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35982" y="6471910"/>
            <a:ext cx="4388618" cy="79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36249" y="5505557"/>
            <a:ext cx="41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Yes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7089" y="5505557"/>
            <a:ext cx="41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873409" y="5830137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234089" y="5830137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9054" y="6533005"/>
            <a:ext cx="704027" cy="274320"/>
            <a:chOff x="5130800" y="6727746"/>
            <a:chExt cx="704027" cy="274320"/>
          </a:xfrm>
        </p:grpSpPr>
        <p:sp>
          <p:nvSpPr>
            <p:cNvPr id="39" name="TextBox 38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59413" y="6727746"/>
              <a:ext cx="646801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Next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1935982" y="5750190"/>
            <a:ext cx="4405044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48024" y="1842894"/>
            <a:ext cx="914400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314504"/>
            <a:ext cx="185486" cy="176212"/>
          </a:xfrm>
          <a:prstGeom prst="rect">
            <a:avLst/>
          </a:prstGeom>
        </p:spPr>
      </p:pic>
      <p:sp>
        <p:nvSpPr>
          <p:cNvPr id="54" name="Oval 53"/>
          <p:cNvSpPr>
            <a:spLocks noChangeAspect="1"/>
          </p:cNvSpPr>
          <p:nvPr/>
        </p:nvSpPr>
        <p:spPr>
          <a:xfrm>
            <a:off x="4873409" y="6049587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234089" y="6049587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873409" y="6273792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234089" y="6273792"/>
            <a:ext cx="117851" cy="11785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899"/>
            <a:ext cx="8055546" cy="59986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1274972"/>
            <a:ext cx="5062651" cy="33732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0800000" flipV="1">
            <a:off x="2023956" y="1274975"/>
            <a:ext cx="5062645" cy="337322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6909482" y="2794953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2"/>
          <p:cNvGrpSpPr/>
          <p:nvPr/>
        </p:nvGrpSpPr>
        <p:grpSpPr>
          <a:xfrm flipH="1">
            <a:off x="2061969" y="2794953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20549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99721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023953" y="1274974"/>
            <a:ext cx="5062647" cy="3373226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9794" y="5715000"/>
            <a:ext cx="1330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 of 7 photos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5" name="Group 57"/>
          <p:cNvGrpSpPr/>
          <p:nvPr/>
        </p:nvGrpSpPr>
        <p:grpSpPr>
          <a:xfrm>
            <a:off x="6368007" y="6132750"/>
            <a:ext cx="704027" cy="274320"/>
            <a:chOff x="5130800" y="6727746"/>
            <a:chExt cx="704027" cy="274320"/>
          </a:xfrm>
        </p:grpSpPr>
        <p:sp>
          <p:nvSpPr>
            <p:cNvPr id="39" name="TextBox 38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59413" y="6727746"/>
              <a:ext cx="646801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0800" y="6733329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Next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748022" y="2206975"/>
            <a:ext cx="1097275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670118"/>
            <a:ext cx="185486" cy="17621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023950" y="4710972"/>
            <a:ext cx="1337318" cy="970172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2"/>
          <p:cNvGrpSpPr/>
          <p:nvPr/>
        </p:nvGrpSpPr>
        <p:grpSpPr>
          <a:xfrm flipH="1">
            <a:off x="1752630" y="5029425"/>
            <a:ext cx="164589" cy="333267"/>
            <a:chOff x="4325998" y="3267129"/>
            <a:chExt cx="164589" cy="33326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1"/>
          <p:cNvGrpSpPr/>
          <p:nvPr/>
        </p:nvGrpSpPr>
        <p:grpSpPr>
          <a:xfrm>
            <a:off x="7171261" y="5029425"/>
            <a:ext cx="164589" cy="333267"/>
            <a:chOff x="4325998" y="3267129"/>
            <a:chExt cx="164589" cy="333267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3437464" y="4710972"/>
            <a:ext cx="1337318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42932" y="4710972"/>
            <a:ext cx="1337318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248400" y="4710972"/>
            <a:ext cx="838201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935982" y="5961865"/>
            <a:ext cx="5235278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314504"/>
            <a:ext cx="185486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899"/>
            <a:ext cx="8055546" cy="59986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23949" y="1274972"/>
            <a:ext cx="5062651" cy="33732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0800000" flipV="1">
            <a:off x="2023956" y="1274975"/>
            <a:ext cx="5062645" cy="337322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6909482" y="2794953"/>
            <a:ext cx="164589" cy="333267"/>
            <a:chOff x="4325998" y="3267129"/>
            <a:chExt cx="164589" cy="33326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2"/>
          <p:cNvGrpSpPr/>
          <p:nvPr/>
        </p:nvGrpSpPr>
        <p:grpSpPr>
          <a:xfrm flipH="1">
            <a:off x="2061969" y="2794953"/>
            <a:ext cx="164589" cy="333267"/>
            <a:chOff x="4325998" y="3267129"/>
            <a:chExt cx="164589" cy="333267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20549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99721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023953" y="1274974"/>
            <a:ext cx="5062647" cy="3373226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9794" y="5715000"/>
            <a:ext cx="1330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7 of 7 photos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5" name="Group 57"/>
          <p:cNvGrpSpPr/>
          <p:nvPr/>
        </p:nvGrpSpPr>
        <p:grpSpPr>
          <a:xfrm>
            <a:off x="6368007" y="6132750"/>
            <a:ext cx="704027" cy="274320"/>
            <a:chOff x="5130800" y="6727746"/>
            <a:chExt cx="704027" cy="274320"/>
          </a:xfrm>
        </p:grpSpPr>
        <p:sp>
          <p:nvSpPr>
            <p:cNvPr id="39" name="TextBox 38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59413" y="6727746"/>
              <a:ext cx="646801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0800" y="6733329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Next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748022" y="2206975"/>
            <a:ext cx="1097275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670118"/>
            <a:ext cx="185486" cy="17621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921830" y="4710972"/>
            <a:ext cx="1337318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62"/>
          <p:cNvGrpSpPr/>
          <p:nvPr/>
        </p:nvGrpSpPr>
        <p:grpSpPr>
          <a:xfrm flipH="1">
            <a:off x="1752630" y="5029425"/>
            <a:ext cx="164589" cy="333267"/>
            <a:chOff x="4325998" y="3267129"/>
            <a:chExt cx="164589" cy="33326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1"/>
          <p:cNvGrpSpPr/>
          <p:nvPr/>
        </p:nvGrpSpPr>
        <p:grpSpPr>
          <a:xfrm>
            <a:off x="7171261" y="5029425"/>
            <a:ext cx="164589" cy="333267"/>
            <a:chOff x="4325998" y="3267129"/>
            <a:chExt cx="164589" cy="333267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4335344" y="4710972"/>
            <a:ext cx="1337318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40812" y="4710972"/>
            <a:ext cx="1337318" cy="97017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935982" y="5961865"/>
            <a:ext cx="5235278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23949" y="4710972"/>
            <a:ext cx="838201" cy="9701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314504"/>
            <a:ext cx="185486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If report is compliance is ‘Yes’ then the ‘Approve Report’ is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shown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899"/>
            <a:ext cx="8055546" cy="59986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30610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86245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5" name="Group 57"/>
          <p:cNvGrpSpPr/>
          <p:nvPr/>
        </p:nvGrpSpPr>
        <p:grpSpPr>
          <a:xfrm>
            <a:off x="2038333" y="3572893"/>
            <a:ext cx="1128242" cy="274320"/>
            <a:chOff x="5130800" y="6727746"/>
            <a:chExt cx="1128242" cy="274320"/>
          </a:xfrm>
        </p:grpSpPr>
        <p:sp>
          <p:nvSpPr>
            <p:cNvPr id="39" name="TextBox 38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59413" y="6727746"/>
              <a:ext cx="1072197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30800" y="6733329"/>
              <a:ext cx="11282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Approve Report</a:t>
              </a:r>
              <a:endParaRPr lang="en-US" sz="9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748022" y="2562589"/>
            <a:ext cx="685800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2034199"/>
            <a:ext cx="185486" cy="176212"/>
          </a:xfrm>
          <a:prstGeom prst="rect">
            <a:avLst/>
          </a:prstGeom>
        </p:spPr>
      </p:pic>
      <p:pic>
        <p:nvPicPr>
          <p:cNvPr id="49" name="Picture 48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667933"/>
            <a:ext cx="185486" cy="17621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023949" y="1233022"/>
            <a:ext cx="5062651" cy="21621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57400" y="1219200"/>
            <a:ext cx="155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 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7400" y="2387583"/>
            <a:ext cx="155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Negative 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965990" y="3503612"/>
            <a:ext cx="5235278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7400" y="1447799"/>
            <a:ext cx="468206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Great comments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 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57400" y="2607728"/>
            <a:ext cx="46820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so good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poor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pic>
        <p:nvPicPr>
          <p:cNvPr id="59" name="Picture 58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314504"/>
            <a:ext cx="185486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585117" y="602941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Pending Workshops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If report is compliance is ‘No’ then the ‘Approve Report’ is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shown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899"/>
            <a:ext cx="8055546" cy="59986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574415" y="622913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622078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622078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622078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4411" y="622078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612277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10800000">
            <a:off x="7660221" y="696093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71497" y="1274975"/>
            <a:ext cx="135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sheets 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1498" y="1630610"/>
            <a:ext cx="1081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1498" y="1986245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Photos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498" y="2341880"/>
            <a:ext cx="1294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57"/>
          <p:cNvGrpSpPr/>
          <p:nvPr/>
        </p:nvGrpSpPr>
        <p:grpSpPr>
          <a:xfrm>
            <a:off x="2038333" y="3572893"/>
            <a:ext cx="704027" cy="274320"/>
            <a:chOff x="5130800" y="6727746"/>
            <a:chExt cx="704027" cy="274320"/>
          </a:xfrm>
        </p:grpSpPr>
        <p:sp>
          <p:nvSpPr>
            <p:cNvPr id="39" name="TextBox 38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159414" y="6727746"/>
              <a:ext cx="600054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7632" y="6742273"/>
              <a:ext cx="628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Submit</a:t>
              </a:r>
              <a:endParaRPr lang="en-US" sz="9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748022" y="2562589"/>
            <a:ext cx="685800" cy="1371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2034199"/>
            <a:ext cx="185486" cy="17621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023949" y="1233022"/>
            <a:ext cx="5062651" cy="21621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57400" y="1219200"/>
            <a:ext cx="155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 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7400" y="2387583"/>
            <a:ext cx="155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Negative comments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965990" y="3503612"/>
            <a:ext cx="5235278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7400" y="1447799"/>
            <a:ext cx="468206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Great comments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Positive 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57400" y="2607728"/>
            <a:ext cx="46820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so good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comments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poor</a:t>
            </a:r>
          </a:p>
          <a:p>
            <a:pPr marL="119063" indent="-119063">
              <a:spcAft>
                <a:spcPts val="600"/>
              </a:spcAft>
              <a:buFont typeface="Arial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pic>
        <p:nvPicPr>
          <p:cNvPr id="59" name="Picture 58" descr="Copy of tick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92" y="1314504"/>
            <a:ext cx="185486" cy="176212"/>
          </a:xfrm>
          <a:prstGeom prst="rect">
            <a:avLst/>
          </a:prstGeom>
        </p:spPr>
      </p:pic>
      <p:pic>
        <p:nvPicPr>
          <p:cNvPr id="36" name="Picture 35" descr="cro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3" y="1676401"/>
            <a:ext cx="175766" cy="175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42672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2962464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Workshop History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If workshop report is Approved – then the workshop moves under History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4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21" y="1586204"/>
            <a:ext cx="146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258256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271773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1/150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2982436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298160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2650729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2650729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9915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9040" y="2650729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13" y="2650729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2981601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298160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289695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74411" y="298160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751" y="265072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2971800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5400000">
            <a:off x="7660221" y="3055616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42672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3275504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Workshop History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If workshop report is Approved – then the workshop moves under History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4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2221" y="1586204"/>
            <a:ext cx="146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258256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271773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1/150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3295476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329464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329464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2963769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2963769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9915" y="296376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9040" y="2963769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13" y="2963769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3294641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329464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320999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74411" y="3294641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751" y="2963769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3284840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5400000">
            <a:off x="7660221" y="3368656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00800" y="2590800"/>
            <a:ext cx="2057400" cy="233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bc_ic_search_api_holo_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599744"/>
            <a:ext cx="207962" cy="20796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13996" y="934536"/>
            <a:ext cx="356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7F7F7F"/>
                </a:solidFill>
                <a:latin typeface="Lucida Grande"/>
                <a:cs typeface="Lucida Grande"/>
              </a:rPr>
              <a:t>An Initiative of Ministry of Human Resource Development (MHRD)</a:t>
            </a:r>
          </a:p>
          <a:p>
            <a:r>
              <a:rPr lang="en-US" sz="700" dirty="0" smtClean="0">
                <a:solidFill>
                  <a:srgbClr val="7F7F7F"/>
                </a:solidFill>
                <a:latin typeface="Lucida Grande"/>
                <a:cs typeface="Lucida Grande"/>
              </a:rPr>
              <a:t>Under the National Mission on Education through ICT</a:t>
            </a:r>
            <a:endParaRPr lang="en-US" sz="700" dirty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0639" y="665482"/>
            <a:ext cx="294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Virtual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Labs: Outreach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Portal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88560" y="1372821"/>
            <a:ext cx="8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 LABS TAKEN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4999" y="2270624"/>
            <a:ext cx="5003801" cy="3520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38003" y="2423158"/>
            <a:ext cx="173391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150+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7,500+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9362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250+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90500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" y="1985848"/>
            <a:ext cx="2560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Geographical reach of Virtual Labs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35000" y="2270626"/>
            <a:ext cx="4943943" cy="3520573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635002" y="2270624"/>
            <a:ext cx="5017531" cy="3520575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75080" y="2442312"/>
            <a:ext cx="62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Email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5079" y="2886656"/>
            <a:ext cx="9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Password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94584" y="1985848"/>
            <a:ext cx="1640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Portal Login 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748306" y="3291840"/>
            <a:ext cx="640080" cy="274320"/>
            <a:chOff x="6967282" y="4087520"/>
            <a:chExt cx="640080" cy="274320"/>
          </a:xfrm>
        </p:grpSpPr>
        <p:sp>
          <p:nvSpPr>
            <p:cNvPr id="73" name="Rounded Rectangle 72"/>
            <p:cNvSpPr/>
            <p:nvPr/>
          </p:nvSpPr>
          <p:spPr>
            <a:xfrm>
              <a:off x="6967282" y="4087520"/>
              <a:ext cx="640080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2855" y="4097731"/>
              <a:ext cx="52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Login 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5909688" y="2247458"/>
            <a:ext cx="2615184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3880" y="5888917"/>
            <a:ext cx="2560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09600" y="6180477"/>
            <a:ext cx="5042932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7358" y="6265621"/>
            <a:ext cx="1488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52126" y="6265621"/>
            <a:ext cx="138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09600" y="6216253"/>
            <a:ext cx="423534" cy="353943"/>
            <a:chOff x="6705600" y="4267200"/>
            <a:chExt cx="423534" cy="353943"/>
          </a:xfrm>
        </p:grpSpPr>
        <p:sp>
          <p:nvSpPr>
            <p:cNvPr id="93" name="Rounded Rectangle 92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clrChange>
              <a:clrFrom>
                <a:srgbClr val="C1C1C1"/>
              </a:clrFrom>
              <a:clrTo>
                <a:srgbClr val="C1C1C1">
                  <a:alpha val="0"/>
                </a:srgbClr>
              </a:clrTo>
            </a:clrChange>
            <a:grayscl/>
          </a:blip>
          <a:srcRect t="1784" b="3329"/>
          <a:stretch>
            <a:fillRect/>
          </a:stretch>
        </p:blipFill>
        <p:spPr>
          <a:xfrm>
            <a:off x="1613415" y="2341316"/>
            <a:ext cx="3046969" cy="337368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738004" y="2844270"/>
            <a:ext cx="1051330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Landing page –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Option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1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560" y="299720"/>
            <a:ext cx="1000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all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42672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5117" y="5836210"/>
            <a:ext cx="7950807" cy="53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Workshop History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If workshop report is Approved – then the workshop moves under History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81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2.32K/90K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3341" y="1586204"/>
            <a:ext cx="176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1.14K/30K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9/25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258256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271773" y="2473903"/>
            <a:ext cx="1591056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5/150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574415" y="5856182"/>
            <a:ext cx="547228" cy="369332"/>
            <a:chOff x="6696462" y="4267200"/>
            <a:chExt cx="547228" cy="369332"/>
          </a:xfrm>
        </p:grpSpPr>
        <p:sp>
          <p:nvSpPr>
            <p:cNvPr id="92" name="Rounded Rectangle 91"/>
            <p:cNvSpPr/>
            <p:nvPr/>
          </p:nvSpPr>
          <p:spPr>
            <a:xfrm>
              <a:off x="6759833" y="4286653"/>
              <a:ext cx="417796" cy="3424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6462" y="4267200"/>
              <a:ext cx="54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27 Jun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Sat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55582" y="5855347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66575" y="5855347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214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338" y="5524475"/>
            <a:ext cx="53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03348" y="5524475"/>
            <a:ext cx="1050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Location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9915" y="5524475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9040" y="5524475"/>
            <a:ext cx="1810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Participating Institutes  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13" y="5524475"/>
            <a:ext cx="14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89039" y="5855347"/>
            <a:ext cx="2020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BVRIT, Warangal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Sri Krishna College of …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4184" y="5855347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09600" y="5770696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74411" y="5855347"/>
            <a:ext cx="441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578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7751" y="5524475"/>
            <a:ext cx="1054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02613" y="5845546"/>
            <a:ext cx="86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View Report</a:t>
            </a:r>
            <a:endParaRPr lang="en-US" sz="9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105" name="Isosceles Triangle 104"/>
          <p:cNvSpPr>
            <a:spLocks noChangeAspect="1"/>
          </p:cNvSpPr>
          <p:nvPr/>
        </p:nvSpPr>
        <p:spPr>
          <a:xfrm rot="5400000">
            <a:off x="7660221" y="5929362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00800" y="5151506"/>
            <a:ext cx="2057400" cy="233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bc_ic_search_api_holo_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160450"/>
            <a:ext cx="207962" cy="20796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09600" y="2595912"/>
            <a:ext cx="7917180" cy="23570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02484" y="3794306"/>
            <a:ext cx="1707111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802187" y="4441347"/>
            <a:ext cx="7657406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618577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7641" y="4144861"/>
            <a:ext cx="457200" cy="1310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191600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1894964" y="4263105"/>
            <a:ext cx="228600" cy="1310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1801200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2504564" y="4263105"/>
            <a:ext cx="228600" cy="1310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2410800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3114164" y="4263105"/>
            <a:ext cx="228600" cy="1310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953593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3766685" y="4368033"/>
            <a:ext cx="9144" cy="131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526616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4339708" y="4368033"/>
            <a:ext cx="9144" cy="131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4136216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4949308" y="4368033"/>
            <a:ext cx="9144" cy="131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5400000">
            <a:off x="4745816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5400000">
            <a:off x="5558908" y="4368033"/>
            <a:ext cx="9144" cy="131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 rot="5400000">
            <a:off x="5297936" y="3693679"/>
            <a:ext cx="1371600" cy="13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6112514" y="4368033"/>
            <a:ext cx="9144" cy="1310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59358" y="3060710"/>
            <a:ext cx="201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4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81347" y="4447807"/>
            <a:ext cx="3787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Ravi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7569" y="4447807"/>
            <a:ext cx="477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Jairam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69068" y="4447807"/>
            <a:ext cx="609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M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91369" y="4447807"/>
            <a:ext cx="590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Ganesh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122" name="Group 62"/>
          <p:cNvGrpSpPr>
            <a:grpSpLocks noChangeAspect="1"/>
          </p:cNvGrpSpPr>
          <p:nvPr/>
        </p:nvGrpSpPr>
        <p:grpSpPr>
          <a:xfrm flipH="1">
            <a:off x="575732" y="3581401"/>
            <a:ext cx="101365" cy="205249"/>
            <a:chOff x="4325998" y="3267129"/>
            <a:chExt cx="164589" cy="333267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62"/>
          <p:cNvGrpSpPr>
            <a:grpSpLocks noChangeAspect="1"/>
          </p:cNvGrpSpPr>
          <p:nvPr/>
        </p:nvGrpSpPr>
        <p:grpSpPr>
          <a:xfrm>
            <a:off x="8441269" y="3581401"/>
            <a:ext cx="101365" cy="205249"/>
            <a:chOff x="4325998" y="3267129"/>
            <a:chExt cx="164589" cy="333267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3480045" y="4447807"/>
            <a:ext cx="3787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Ravi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96267" y="4447807"/>
            <a:ext cx="477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Jairam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67766" y="4447807"/>
            <a:ext cx="6096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M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90067" y="4447807"/>
            <a:ext cx="590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Ganesh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91200" y="4447807"/>
            <a:ext cx="590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Dinesh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215042" y="2599264"/>
            <a:ext cx="2706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coordinators performance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15042" y="4656748"/>
            <a:ext cx="27062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coordinators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1718735" y="5596468"/>
            <a:ext cx="138022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914400" y="5596468"/>
            <a:ext cx="138022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7764540" y="5615521"/>
            <a:ext cx="138022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" name="TextBox 139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6217986" y="2182192"/>
            <a:ext cx="1995132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67200" y="2182192"/>
            <a:ext cx="1595629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Nodal coordinators training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81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2.32K/90K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3341" y="1586204"/>
            <a:ext cx="176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1.14K/30K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9/25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6148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Pending for Approval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1923" y="2220708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History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7697" y="2220708"/>
            <a:ext cx="187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Nodal Coordinato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 Training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917" y="2220708"/>
            <a:ext cx="1593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486992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258256" y="2490166"/>
            <a:ext cx="1620266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217985" y="2473903"/>
            <a:ext cx="1993392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5/150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209518" y="2490166"/>
            <a:ext cx="2011680" cy="1057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575973" y="2814239"/>
            <a:ext cx="7950807" cy="352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75973" y="3539059"/>
            <a:ext cx="7950807" cy="352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75973" y="4241787"/>
            <a:ext cx="7950807" cy="352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Manage Nodal Center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81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2.32K/90K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3341" y="1586204"/>
            <a:ext cx="176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1.14K/30K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9/25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5/150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4196" y="2133600"/>
            <a:ext cx="1988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6200" y="2532191"/>
            <a:ext cx="1318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Coordinator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23286" y="2532191"/>
            <a:ext cx="1054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Nodal Center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45485" y="2387574"/>
            <a:ext cx="181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Targets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60706" y="2540658"/>
            <a:ext cx="1143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Date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registered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9600" y="2786879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622208" y="2540658"/>
            <a:ext cx="746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Email id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89872" y="2540658"/>
            <a:ext cx="912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Workshops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773312" y="2540658"/>
            <a:ext cx="912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Participants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467594" y="2540658"/>
            <a:ext cx="988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Experiments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58795" y="2836328"/>
            <a:ext cx="315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8795" y="3210977"/>
            <a:ext cx="315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58795" y="3585626"/>
            <a:ext cx="315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58795" y="3960275"/>
            <a:ext cx="315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4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8795" y="4275655"/>
            <a:ext cx="315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199892" y="2837662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09799" y="2837662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9892" y="3210193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09799" y="3210193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 Kumar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199892" y="3578981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AURK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Uppal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9799" y="3578981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Ganesh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M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199892" y="4301056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JNIT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,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Ibrahimpatnam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09799" y="4301056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Dinesh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Sharma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199892" y="3949692"/>
            <a:ext cx="1506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KREC, Nizamabad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09799" y="3949692"/>
            <a:ext cx="1264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Ravi Krishna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56208" y="2846129"/>
            <a:ext cx="972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14-Jun-2015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62906" y="2846129"/>
            <a:ext cx="161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ramesh.reddy@gnit.edu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66947" y="2846129"/>
            <a:ext cx="37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010397" y="28461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696197" y="28461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156208" y="3242729"/>
            <a:ext cx="972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14-Jun-2015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62906" y="3242729"/>
            <a:ext cx="161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vijayk@krec.edu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366947" y="3242729"/>
            <a:ext cx="37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010397" y="32427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696197" y="32427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56208" y="3581397"/>
            <a:ext cx="972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14-Jun-2015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562906" y="3581397"/>
            <a:ext cx="161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ganesh.m@aurk.edu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366947" y="3581397"/>
            <a:ext cx="37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010397" y="358139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96197" y="3581397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156208" y="3928529"/>
            <a:ext cx="972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14-Jun-2015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562906" y="3928529"/>
            <a:ext cx="161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ramesh.reddy@gmail.com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66947" y="3928529"/>
            <a:ext cx="37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010397" y="39285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696197" y="392852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156208" y="4301059"/>
            <a:ext cx="972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14-Jun-2015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562906" y="4301059"/>
            <a:ext cx="161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dineshs@jnit.edu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366947" y="4301059"/>
            <a:ext cx="37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010397" y="430105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696197" y="430105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609600" y="4766729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7175500" y="2063032"/>
            <a:ext cx="1227667" cy="307777"/>
            <a:chOff x="7145866" y="2091268"/>
            <a:chExt cx="1227667" cy="307777"/>
          </a:xfrm>
        </p:grpSpPr>
        <p:grpSp>
          <p:nvGrpSpPr>
            <p:cNvPr id="206" name="Group 57"/>
            <p:cNvGrpSpPr/>
            <p:nvPr/>
          </p:nvGrpSpPr>
          <p:grpSpPr>
            <a:xfrm>
              <a:off x="7188197" y="2148127"/>
              <a:ext cx="1185336" cy="237744"/>
              <a:chOff x="4033224" y="6727746"/>
              <a:chExt cx="1185336" cy="2377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4033224" y="6727746"/>
                <a:ext cx="1168402" cy="23774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4148670" y="6742273"/>
                <a:ext cx="10698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Grande"/>
                    <a:cs typeface="Lucida Grande"/>
                  </a:rPr>
                  <a:t>New Nodal Center</a:t>
                </a:r>
                <a:endPara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  <a:cs typeface="Lucida Grande"/>
                </a:endParaRPr>
              </a:p>
            </p:txBody>
          </p:sp>
        </p:grpSp>
        <p:sp>
          <p:nvSpPr>
            <p:cNvPr id="207" name="Rectangle 206"/>
            <p:cNvSpPr/>
            <p:nvPr/>
          </p:nvSpPr>
          <p:spPr>
            <a:xfrm>
              <a:off x="7145866" y="2091268"/>
              <a:ext cx="3273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Grande"/>
                  <a:cs typeface="Lucida Grande"/>
                </a:rPr>
                <a:t>+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8102601" y="2836334"/>
            <a:ext cx="44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  <a:endParaRPr lang="en-US" sz="8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8085667" y="3242732"/>
            <a:ext cx="44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  <a:endParaRPr lang="en-US" sz="8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085667" y="3581400"/>
            <a:ext cx="44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  <a:endParaRPr lang="en-US" sz="8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085667" y="3962400"/>
            <a:ext cx="44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  <a:endParaRPr lang="en-US" sz="8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085667" y="4309532"/>
            <a:ext cx="44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3366FF"/>
                </a:solidFill>
                <a:latin typeface="Lucida Grande"/>
                <a:cs typeface="Lucida Grande"/>
              </a:rPr>
              <a:t>Edit</a:t>
            </a:r>
            <a:endParaRPr lang="en-US" sz="800" dirty="0" smtClean="0">
              <a:solidFill>
                <a:srgbClr val="3366FF"/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Add New nodal center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407742" y="1761463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17" y="1586204"/>
            <a:ext cx="181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2.32K/90K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3341" y="1586204"/>
            <a:ext cx="176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1.14K/30K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351" y="15953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9/25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2020697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488780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Geeta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Bose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IIIT, Hyderabad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980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</a:t>
            </a:r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 Outreach Coordinator</a:t>
            </a:r>
            <a:endParaRPr lang="en-US" sz="1200" dirty="0" smtClean="0">
              <a:solidFill>
                <a:srgbClr val="7F7F7F"/>
              </a:solidFill>
              <a:latin typeface="Avenir Light"/>
              <a:cs typeface="Avenir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09554" y="1124125"/>
            <a:ext cx="1988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Manage Nodal Centers</a:t>
            </a: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4379810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367562" y="1761464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25414" y="1586204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Lucida Grande"/>
                <a:cs typeface="Lucida Grande"/>
              </a:rPr>
              <a:t>5/150</a:t>
            </a:r>
            <a:endParaRPr lang="en-US" sz="2000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31721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04752" y="1474655"/>
            <a:ext cx="878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1755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81600" y="1474655"/>
            <a:ext cx="1351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4196" y="2133600"/>
            <a:ext cx="1988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Add new Nodal Center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0431" y="2438318"/>
            <a:ext cx="129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Name of center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0430" y="2818678"/>
            <a:ext cx="161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Name of Coordinator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13566" y="2463719"/>
            <a:ext cx="1985303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013566" y="2815239"/>
            <a:ext cx="1985303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90430" y="3212150"/>
            <a:ext cx="1515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Email Id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013566" y="3176536"/>
            <a:ext cx="1985303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84195" y="4047067"/>
            <a:ext cx="2396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Targets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of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Noda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l Coordinator 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0430" y="3581400"/>
            <a:ext cx="1294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Upload MOU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13566" y="3581400"/>
            <a:ext cx="1985303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73"/>
          <p:cNvGrpSpPr/>
          <p:nvPr/>
        </p:nvGrpSpPr>
        <p:grpSpPr>
          <a:xfrm>
            <a:off x="4038600" y="3581400"/>
            <a:ext cx="613783" cy="237744"/>
            <a:chOff x="6967287" y="4087520"/>
            <a:chExt cx="659647" cy="237744"/>
          </a:xfrm>
        </p:grpSpPr>
        <p:sp>
          <p:nvSpPr>
            <p:cNvPr id="101" name="Rounded Rectangle 100"/>
            <p:cNvSpPr/>
            <p:nvPr/>
          </p:nvSpPr>
          <p:spPr>
            <a:xfrm>
              <a:off x="6967287" y="4087520"/>
              <a:ext cx="659647" cy="237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82215" y="4089264"/>
              <a:ext cx="63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Upload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90431" y="4317917"/>
            <a:ext cx="1294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 of Workshops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0430" y="4698277"/>
            <a:ext cx="1617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 of Participants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13567" y="4343318"/>
            <a:ext cx="297834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013566" y="4694838"/>
            <a:ext cx="542581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0430" y="5091749"/>
            <a:ext cx="1515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No of experiments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13566" y="5056135"/>
            <a:ext cx="542581" cy="237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57"/>
          <p:cNvGrpSpPr/>
          <p:nvPr/>
        </p:nvGrpSpPr>
        <p:grpSpPr>
          <a:xfrm>
            <a:off x="681943" y="5496412"/>
            <a:ext cx="1223058" cy="274320"/>
            <a:chOff x="5130800" y="6727746"/>
            <a:chExt cx="1223058" cy="274320"/>
          </a:xfrm>
        </p:grpSpPr>
        <p:sp>
          <p:nvSpPr>
            <p:cNvPr id="111" name="TextBox 110"/>
            <p:cNvSpPr txBox="1"/>
            <p:nvPr/>
          </p:nvSpPr>
          <p:spPr>
            <a:xfrm>
              <a:off x="5130800" y="6741796"/>
              <a:ext cx="704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Reject </a:t>
              </a:r>
              <a:endParaRPr lang="en-US" sz="10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159414" y="6727746"/>
              <a:ext cx="1194444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57632" y="6742273"/>
              <a:ext cx="11761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Add Nodal Center</a:t>
              </a:r>
              <a:endParaRPr lang="en-US" sz="900" dirty="0" smtClean="0">
                <a:solidFill>
                  <a:schemeClr val="bg1"/>
                </a:solidFill>
                <a:latin typeface="Lucida Grande"/>
                <a:cs typeface="Lucida Grande"/>
              </a:endParaRPr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609600" y="5418664"/>
            <a:ext cx="5235278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572000" y="5460999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Cancel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Landing page –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Option 2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60" y="299720"/>
            <a:ext cx="1000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all users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88560" y="1372821"/>
            <a:ext cx="8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 LABS TAKEN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NODAL CENTERS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4999" y="2270624"/>
            <a:ext cx="5017533" cy="2693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38003" y="2423158"/>
            <a:ext cx="173391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150+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7,500+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9362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250+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90500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" y="1985848"/>
            <a:ext cx="2560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Recent workshop photos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35000" y="2270626"/>
            <a:ext cx="5017532" cy="269343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635002" y="2270625"/>
            <a:ext cx="5017530" cy="2529839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1"/>
          <p:cNvGrpSpPr/>
          <p:nvPr/>
        </p:nvGrpSpPr>
        <p:grpSpPr>
          <a:xfrm>
            <a:off x="5416391" y="3454953"/>
            <a:ext cx="164589" cy="333267"/>
            <a:chOff x="4325998" y="3267129"/>
            <a:chExt cx="164589" cy="33326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2"/>
          <p:cNvGrpSpPr/>
          <p:nvPr/>
        </p:nvGrpSpPr>
        <p:grpSpPr>
          <a:xfrm flipH="1">
            <a:off x="762000" y="3454953"/>
            <a:ext cx="164589" cy="333267"/>
            <a:chOff x="4325998" y="3267129"/>
            <a:chExt cx="164589" cy="333267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4325998" y="3267129"/>
              <a:ext cx="162552" cy="167217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 flipV="1">
              <a:off x="4325998" y="3427172"/>
              <a:ext cx="164589" cy="173224"/>
            </a:xfrm>
            <a:prstGeom prst="line">
              <a:avLst/>
            </a:prstGeom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6738004" y="2844270"/>
            <a:ext cx="1051330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75080" y="2442312"/>
            <a:ext cx="62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Email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5079" y="2886656"/>
            <a:ext cx="9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Password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94584" y="1985848"/>
            <a:ext cx="1640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Portal Login </a:t>
            </a:r>
          </a:p>
        </p:txBody>
      </p:sp>
      <p:grpSp>
        <p:nvGrpSpPr>
          <p:cNvPr id="4" name="Group 73"/>
          <p:cNvGrpSpPr/>
          <p:nvPr/>
        </p:nvGrpSpPr>
        <p:grpSpPr>
          <a:xfrm>
            <a:off x="6748306" y="3291840"/>
            <a:ext cx="640080" cy="274320"/>
            <a:chOff x="6967282" y="4087520"/>
            <a:chExt cx="640080" cy="274320"/>
          </a:xfrm>
        </p:grpSpPr>
        <p:sp>
          <p:nvSpPr>
            <p:cNvPr id="73" name="Rounded Rectangle 72"/>
            <p:cNvSpPr/>
            <p:nvPr/>
          </p:nvSpPr>
          <p:spPr>
            <a:xfrm>
              <a:off x="6967282" y="4087520"/>
              <a:ext cx="640080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2855" y="4097731"/>
              <a:ext cx="52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Login 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5909688" y="2247458"/>
            <a:ext cx="2615184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3880" y="5118640"/>
            <a:ext cx="2560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Upcoming Workshops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09600" y="5410200"/>
            <a:ext cx="5042932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97358" y="5495344"/>
            <a:ext cx="1488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7358" y="5894275"/>
            <a:ext cx="1252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RIT, Aurangabad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97358" y="6302149"/>
            <a:ext cx="143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COE Ludhiana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52126" y="5495344"/>
            <a:ext cx="1386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52126" y="5894275"/>
            <a:ext cx="97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Mohan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Rao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52126" y="6302149"/>
            <a:ext cx="97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Kiran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Kumar</a:t>
            </a:r>
          </a:p>
        </p:txBody>
      </p:sp>
      <p:grpSp>
        <p:nvGrpSpPr>
          <p:cNvPr id="5" name="Group 95"/>
          <p:cNvGrpSpPr/>
          <p:nvPr/>
        </p:nvGrpSpPr>
        <p:grpSpPr>
          <a:xfrm>
            <a:off x="609600" y="5445976"/>
            <a:ext cx="423534" cy="353943"/>
            <a:chOff x="6705600" y="4267200"/>
            <a:chExt cx="423534" cy="353943"/>
          </a:xfrm>
        </p:grpSpPr>
        <p:sp>
          <p:nvSpPr>
            <p:cNvPr id="93" name="Rounded Rectangle 92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1</a:t>
              </a:r>
            </a:p>
          </p:txBody>
        </p:sp>
      </p:grpSp>
      <p:grpSp>
        <p:nvGrpSpPr>
          <p:cNvPr id="6" name="Group 102"/>
          <p:cNvGrpSpPr/>
          <p:nvPr/>
        </p:nvGrpSpPr>
        <p:grpSpPr>
          <a:xfrm>
            <a:off x="609600" y="5847188"/>
            <a:ext cx="423534" cy="353943"/>
            <a:chOff x="6705600" y="4267200"/>
            <a:chExt cx="423534" cy="353943"/>
          </a:xfrm>
        </p:grpSpPr>
        <p:sp>
          <p:nvSpPr>
            <p:cNvPr id="104" name="Rounded Rectangle 103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3</a:t>
              </a:r>
            </a:p>
          </p:txBody>
        </p:sp>
      </p:grpSp>
      <p:grpSp>
        <p:nvGrpSpPr>
          <p:cNvPr id="9" name="Group 106"/>
          <p:cNvGrpSpPr/>
          <p:nvPr/>
        </p:nvGrpSpPr>
        <p:grpSpPr>
          <a:xfrm>
            <a:off x="609600" y="6248400"/>
            <a:ext cx="423534" cy="353943"/>
            <a:chOff x="6705600" y="4267200"/>
            <a:chExt cx="423534" cy="353943"/>
          </a:xfrm>
        </p:grpSpPr>
        <p:sp>
          <p:nvSpPr>
            <p:cNvPr id="108" name="Rounded Rectangle 107"/>
            <p:cNvSpPr/>
            <p:nvPr/>
          </p:nvSpPr>
          <p:spPr>
            <a:xfrm>
              <a:off x="6759833" y="4286653"/>
              <a:ext cx="315069" cy="315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05600" y="4267200"/>
              <a:ext cx="4235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JUL</a:t>
              </a:r>
            </a:p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4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313996" y="934536"/>
            <a:ext cx="356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7F7F7F"/>
                </a:solidFill>
                <a:latin typeface="Lucida Grande"/>
                <a:cs typeface="Lucida Grande"/>
              </a:rPr>
              <a:t>An Initiative of Ministry of Human Resource Development (MHRD)</a:t>
            </a:r>
          </a:p>
          <a:p>
            <a:r>
              <a:rPr lang="en-US" sz="700" dirty="0" smtClean="0">
                <a:solidFill>
                  <a:srgbClr val="7F7F7F"/>
                </a:solidFill>
                <a:latin typeface="Lucida Grande"/>
                <a:cs typeface="Lucida Grande"/>
              </a:rPr>
              <a:t>Under the National Mission on Education through ICT</a:t>
            </a:r>
            <a:endParaRPr lang="en-US" sz="700" dirty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0639" y="665482"/>
            <a:ext cx="294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Virtual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Labs: Outreach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Portal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479" y="3429000"/>
            <a:ext cx="694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Light"/>
                <a:cs typeface="Avenir Light"/>
              </a:rPr>
              <a:t>User: Nodal Coordinator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479" y="2967335"/>
            <a:ext cx="882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Avenir Light"/>
                <a:cs typeface="Avenir Light"/>
              </a:rPr>
              <a:t>Design of Outreach portal for Virtual Labs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479" y="3890665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Key tasks: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Prepare for conducting V labs introduction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Get material for conducting the V labs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Reporting the information from conducted V Labs workshop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Track the workshop targets for the year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609600" y="4834468"/>
            <a:ext cx="2133600" cy="2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09600" y="5393266"/>
            <a:ext cx="2133600" cy="219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After login – first time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560" y="299720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rgbClr val="BFBFBF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02731" y="3429000"/>
            <a:ext cx="727610" cy="727610"/>
            <a:chOff x="8119980" y="663377"/>
            <a:chExt cx="320040" cy="320040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563880" y="1684295"/>
            <a:ext cx="5989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You are added to Virtual Labs Outreach portal to help you conduct workshops and report them.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880" y="1430379"/>
            <a:ext cx="3017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Welcome to Virtual Labs Outreach Portal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3879" y="2082801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Your Login Details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666" y="2379052"/>
            <a:ext cx="956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Login Id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49394" y="2379052"/>
            <a:ext cx="2311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ramesh.reddy@gnitw.edu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51002" y="2717720"/>
            <a:ext cx="1051330" cy="219455"/>
          </a:xfrm>
          <a:prstGeom prst="rect">
            <a:avLst/>
          </a:prstGeom>
          <a:noFill/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688857" y="2773043"/>
            <a:ext cx="2154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Password should be 6-12 characters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92666" y="2727792"/>
            <a:ext cx="10349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Enter Password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2666" y="3118767"/>
            <a:ext cx="896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Profile Photo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104" name="TextBox 103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609600" y="2328335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524000" y="3925778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solidFill>
                  <a:srgbClr val="3366FF"/>
                </a:solidFill>
                <a:latin typeface="Lucida Grande"/>
                <a:cs typeface="Lucida Grande"/>
              </a:rPr>
              <a:t>Upload your photo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3879" y="4529666"/>
            <a:ext cx="3720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Your Outreach Target: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For 1 Jul 2015 to 20 Jun 2016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09600" y="4775200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4332" y="4833002"/>
            <a:ext cx="1532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Workshops to conduct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4332" y="5113134"/>
            <a:ext cx="1532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Participants to cover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4332" y="5393266"/>
            <a:ext cx="1532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Experiments to conduct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33600" y="4833002"/>
            <a:ext cx="4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6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33600" y="5113134"/>
            <a:ext cx="55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1200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33600" y="5393266"/>
            <a:ext cx="55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3600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 Cond Regular"/>
              <a:cs typeface="Proxima Nova Cond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grpSp>
        <p:nvGrpSpPr>
          <p:cNvPr id="40" name="Group 73"/>
          <p:cNvGrpSpPr/>
          <p:nvPr/>
        </p:nvGrpSpPr>
        <p:grpSpPr>
          <a:xfrm>
            <a:off x="621863" y="5892800"/>
            <a:ext cx="640080" cy="274320"/>
            <a:chOff x="6967282" y="4087520"/>
            <a:chExt cx="640080" cy="274320"/>
          </a:xfrm>
        </p:grpSpPr>
        <p:sp>
          <p:nvSpPr>
            <p:cNvPr id="41" name="Rounded Rectangle 40"/>
            <p:cNvSpPr/>
            <p:nvPr/>
          </p:nvSpPr>
          <p:spPr>
            <a:xfrm>
              <a:off x="6967282" y="4087520"/>
              <a:ext cx="640080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22855" y="4097731"/>
              <a:ext cx="52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Login 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609600" y="5782735"/>
            <a:ext cx="4206240" cy="1588"/>
          </a:xfrm>
          <a:prstGeom prst="line">
            <a:avLst/>
          </a:prstGeom>
          <a:ln w="3175" cap="flat" cmpd="sng" algn="ctr">
            <a:solidFill>
              <a:srgbClr val="BFBFBF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Guides &amp; Material </a:t>
            </a:r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Show this page first time after password is created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88560" y="1372821"/>
            <a:ext cx="8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14674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5800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79450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92150" y="2263775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3879" y="2438401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09600" y="2683935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7338" y="2765132"/>
            <a:ext cx="159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Planning a workshop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7339" y="3134192"/>
            <a:ext cx="1663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Conducting a workshop</a:t>
            </a:r>
          </a:p>
        </p:txBody>
      </p:sp>
      <p:sp>
        <p:nvSpPr>
          <p:cNvPr id="71" name="Isosceles Triangle 70"/>
          <p:cNvSpPr>
            <a:spLocks noChangeAspect="1"/>
          </p:cNvSpPr>
          <p:nvPr/>
        </p:nvSpPr>
        <p:spPr>
          <a:xfrm rot="5400000">
            <a:off x="746442" y="2834989"/>
            <a:ext cx="137891" cy="11887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 rot="5400000">
            <a:off x="746442" y="3209910"/>
            <a:ext cx="137891" cy="11887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63879" y="3554306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Material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09600" y="3799840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8938" y="4126986"/>
            <a:ext cx="159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sheet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48939" y="4413584"/>
            <a:ext cx="11078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Feedback form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879" y="3825240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For Print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48938" y="4700182"/>
            <a:ext cx="159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Flyers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48939" y="4986780"/>
            <a:ext cx="6777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Banners</a:t>
            </a:r>
            <a:endParaRPr lang="en-US" sz="1000" dirty="0" smtClean="0">
              <a:solidFill>
                <a:prstClr val="black">
                  <a:lumMod val="75000"/>
                  <a:lumOff val="25000"/>
                </a:prstClr>
              </a:solidFill>
              <a:latin typeface="Lucida Grande"/>
              <a:cs typeface="Lucida Grande"/>
            </a:endParaRPr>
          </a:p>
        </p:txBody>
      </p:sp>
      <p:grpSp>
        <p:nvGrpSpPr>
          <p:cNvPr id="107" name="Group 102"/>
          <p:cNvGrpSpPr/>
          <p:nvPr/>
        </p:nvGrpSpPr>
        <p:grpSpPr>
          <a:xfrm>
            <a:off x="609600" y="4160520"/>
            <a:ext cx="423534" cy="215444"/>
            <a:chOff x="6705600" y="4267200"/>
            <a:chExt cx="423534" cy="215444"/>
          </a:xfrm>
        </p:grpSpPr>
        <p:sp>
          <p:nvSpPr>
            <p:cNvPr id="108" name="Rounded Rectangle 107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PDF</a:t>
              </a:r>
            </a:p>
          </p:txBody>
        </p:sp>
      </p:grpSp>
      <p:grpSp>
        <p:nvGrpSpPr>
          <p:cNvPr id="110" name="Group 102"/>
          <p:cNvGrpSpPr/>
          <p:nvPr/>
        </p:nvGrpSpPr>
        <p:grpSpPr>
          <a:xfrm>
            <a:off x="609600" y="4429760"/>
            <a:ext cx="423534" cy="215444"/>
            <a:chOff x="6705600" y="4267200"/>
            <a:chExt cx="423534" cy="215444"/>
          </a:xfrm>
        </p:grpSpPr>
        <p:sp>
          <p:nvSpPr>
            <p:cNvPr id="111" name="Rounded Rectangle 110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PDF</a:t>
              </a:r>
            </a:p>
          </p:txBody>
        </p:sp>
      </p:grpSp>
      <p:grpSp>
        <p:nvGrpSpPr>
          <p:cNvPr id="114" name="Group 102"/>
          <p:cNvGrpSpPr/>
          <p:nvPr/>
        </p:nvGrpSpPr>
        <p:grpSpPr>
          <a:xfrm>
            <a:off x="609600" y="4724400"/>
            <a:ext cx="423534" cy="215444"/>
            <a:chOff x="6705600" y="4267200"/>
            <a:chExt cx="423534" cy="215444"/>
          </a:xfrm>
        </p:grpSpPr>
        <p:sp>
          <p:nvSpPr>
            <p:cNvPr id="115" name="Rounded Rectangle 114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PDF</a:t>
              </a:r>
            </a:p>
          </p:txBody>
        </p:sp>
      </p:grpSp>
      <p:grpSp>
        <p:nvGrpSpPr>
          <p:cNvPr id="117" name="Group 102"/>
          <p:cNvGrpSpPr/>
          <p:nvPr/>
        </p:nvGrpSpPr>
        <p:grpSpPr>
          <a:xfrm>
            <a:off x="609600" y="5003800"/>
            <a:ext cx="423534" cy="215444"/>
            <a:chOff x="6705600" y="4267200"/>
            <a:chExt cx="423534" cy="215444"/>
          </a:xfrm>
        </p:grpSpPr>
        <p:sp>
          <p:nvSpPr>
            <p:cNvPr id="118" name="Rounded Rectangle 117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PDF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948938" y="5638800"/>
            <a:ext cx="3399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Virtual Labs Introduction presentation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48939" y="5925398"/>
            <a:ext cx="1559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College Report format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3879" y="5337054"/>
            <a:ext cx="2632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Presentation &amp; Reporting</a:t>
            </a:r>
          </a:p>
        </p:txBody>
      </p:sp>
      <p:grpSp>
        <p:nvGrpSpPr>
          <p:cNvPr id="123" name="Group 102"/>
          <p:cNvGrpSpPr/>
          <p:nvPr/>
        </p:nvGrpSpPr>
        <p:grpSpPr>
          <a:xfrm>
            <a:off x="609600" y="5672334"/>
            <a:ext cx="423534" cy="215444"/>
            <a:chOff x="6705600" y="4267200"/>
            <a:chExt cx="423534" cy="215444"/>
          </a:xfrm>
        </p:grpSpPr>
        <p:sp>
          <p:nvSpPr>
            <p:cNvPr id="124" name="Rounded Rectangle 123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PPT</a:t>
              </a:r>
            </a:p>
          </p:txBody>
        </p:sp>
      </p:grpSp>
      <p:grpSp>
        <p:nvGrpSpPr>
          <p:cNvPr id="126" name="Group 102"/>
          <p:cNvGrpSpPr/>
          <p:nvPr/>
        </p:nvGrpSpPr>
        <p:grpSpPr>
          <a:xfrm>
            <a:off x="609600" y="5941574"/>
            <a:ext cx="423534" cy="215444"/>
            <a:chOff x="6705600" y="4267200"/>
            <a:chExt cx="423534" cy="215444"/>
          </a:xfrm>
        </p:grpSpPr>
        <p:sp>
          <p:nvSpPr>
            <p:cNvPr id="127" name="Rounded Rectangle 126"/>
            <p:cNvSpPr/>
            <p:nvPr/>
          </p:nvSpPr>
          <p:spPr>
            <a:xfrm>
              <a:off x="6759833" y="4286654"/>
              <a:ext cx="315069" cy="177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F2F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05600" y="4267200"/>
              <a:ext cx="4235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Lucida Grande"/>
                  <a:cs typeface="Lucida Grande"/>
                </a:rPr>
                <a:t>DOC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560" y="299720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70000" y="3844498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solidFill>
                  <a:srgbClr val="3366FF"/>
                </a:solidFill>
                <a:latin typeface="Lucida Grande"/>
                <a:cs typeface="Lucida Grande"/>
              </a:rPr>
              <a:t>Download all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0412" y="5357374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solidFill>
                  <a:srgbClr val="3366FF"/>
                </a:solidFill>
                <a:latin typeface="Lucida Grande"/>
                <a:cs typeface="Lucida Grande"/>
              </a:rPr>
              <a:t>Download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New Workshop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663377"/>
            <a:ext cx="652343" cy="652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4707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WORKSHOPS RUN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88560" y="1372821"/>
            <a:ext cx="8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PARTICIPANTS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5500" y="1372821"/>
            <a:ext cx="135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Cond Regular"/>
                <a:cs typeface="Proxima Nova Cond Regular"/>
              </a:rPr>
              <a:t>EXPERIMENTS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020728" y="1642695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671821" y="1642696"/>
            <a:ext cx="350519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8569" y="1467436"/>
            <a:ext cx="92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015" y="1467436"/>
            <a:ext cx="112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0/1200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14674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0/3600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09600" y="1874521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1370012"/>
            <a:ext cx="7917180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73441" y="633960"/>
            <a:ext cx="1146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Ramesh Reddy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119980" y="663377"/>
            <a:ext cx="320040" cy="320040"/>
            <a:chOff x="8119980" y="663377"/>
            <a:chExt cx="320040" cy="32004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8119980" y="663377"/>
              <a:ext cx="320040" cy="3200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gen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9676" y="703073"/>
              <a:ext cx="240648" cy="240648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982081" y="803640"/>
            <a:ext cx="1146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GNIT, Warangal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9600" y="2286000"/>
            <a:ext cx="7917180" cy="0"/>
          </a:xfrm>
          <a:prstGeom prst="line">
            <a:avLst/>
          </a:prstGeom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45157" y="2438401"/>
            <a:ext cx="2250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Plan a New Workshop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508618" y="2683935"/>
            <a:ext cx="6018162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7338" y="2765132"/>
            <a:ext cx="1597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Check eligibility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7339" y="3052912"/>
            <a:ext cx="13219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Check agenda guide</a:t>
            </a:r>
          </a:p>
        </p:txBody>
      </p:sp>
      <p:sp>
        <p:nvSpPr>
          <p:cNvPr id="71" name="Isosceles Triangle 70"/>
          <p:cNvSpPr>
            <a:spLocks noChangeAspect="1"/>
          </p:cNvSpPr>
          <p:nvPr/>
        </p:nvSpPr>
        <p:spPr>
          <a:xfrm rot="5400000">
            <a:off x="722505" y="2833527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 rot="5400000">
            <a:off x="722505" y="3127168"/>
            <a:ext cx="116677" cy="100583"/>
          </a:xfrm>
          <a:prstGeom prst="triangle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232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Guides &amp; Material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642360" y="1981200"/>
            <a:ext cx="12954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631946" y="2289175"/>
            <a:ext cx="1315974" cy="86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656169" y="2263775"/>
            <a:ext cx="1280321" cy="274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217421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Active Workshops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7610" y="2019716"/>
            <a:ext cx="128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New Workshop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16200000">
            <a:off x="259874" y="4479766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072890" y="2801821"/>
            <a:ext cx="1733913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72891" y="3222933"/>
            <a:ext cx="3633832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451084" y="2820975"/>
            <a:ext cx="62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Name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51083" y="3265319"/>
            <a:ext cx="9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Location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72890" y="3636062"/>
            <a:ext cx="2663190" cy="4787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072891" y="4292601"/>
            <a:ext cx="1051330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451084" y="3584096"/>
            <a:ext cx="173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Participating institutes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51083" y="4334987"/>
            <a:ext cx="9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Date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072891" y="4731227"/>
            <a:ext cx="834390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451084" y="4750381"/>
            <a:ext cx="198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Number of participants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45157" y="5274730"/>
            <a:ext cx="2250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Agenda for workshop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508618" y="5520264"/>
            <a:ext cx="6018162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124221" y="4292600"/>
            <a:ext cx="268224" cy="274320"/>
            <a:chOff x="4788941" y="4292600"/>
            <a:chExt cx="268224" cy="274320"/>
          </a:xfrm>
        </p:grpSpPr>
        <p:sp>
          <p:nvSpPr>
            <p:cNvPr id="126" name="Rectangle 125"/>
            <p:cNvSpPr/>
            <p:nvPr/>
          </p:nvSpPr>
          <p:spPr>
            <a:xfrm>
              <a:off x="4788941" y="4292601"/>
              <a:ext cx="268224" cy="27431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88941" y="4292601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788941" y="4470400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788941" y="4381500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965700" y="4292601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965700" y="4470400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965700" y="4381500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76800" y="4292600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76800" y="4470399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76800" y="4381499"/>
              <a:ext cx="91440" cy="91440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310640" y="655320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Virtual Labs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10640" y="984361"/>
            <a:ext cx="177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Outreach Portal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2891" y="5623560"/>
            <a:ext cx="499109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51084" y="5642714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Number of sessions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72891" y="6046366"/>
            <a:ext cx="499109" cy="274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51084" y="6065520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Duration of sessions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560" y="299720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3879" y="3361266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Workshop Material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9563" y="3933946"/>
            <a:ext cx="1460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Attendance sheet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9564" y="4220544"/>
            <a:ext cx="10155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Feedback form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3879" y="3632200"/>
            <a:ext cx="1553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For Print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9563" y="4507142"/>
            <a:ext cx="1597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Flyers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69564" y="4793740"/>
            <a:ext cx="6284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Banners</a:t>
            </a:r>
            <a:endParaRPr lang="en-US" sz="900" dirty="0" smtClean="0">
              <a:solidFill>
                <a:prstClr val="black">
                  <a:lumMod val="75000"/>
                  <a:lumOff val="25000"/>
                </a:prstClr>
              </a:solidFill>
              <a:latin typeface="Lucida Grande"/>
              <a:cs typeface="Lucida Grande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79" y="5144014"/>
            <a:ext cx="1799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Templates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730552" y="3999230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730552" y="4282006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730552" y="4847559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730552" y="4564782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69563" y="5406599"/>
            <a:ext cx="1460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College report 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Grande"/>
              <a:cs typeface="Lucida Grande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69564" y="5693197"/>
            <a:ext cx="14843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ucida Grande"/>
                <a:cs typeface="Lucida Grande"/>
              </a:rPr>
              <a:t>Workshop presentation</a:t>
            </a:r>
            <a:endParaRPr lang="en-US" sz="900" dirty="0" smtClean="0">
              <a:solidFill>
                <a:prstClr val="black">
                  <a:lumMod val="75000"/>
                  <a:lumOff val="25000"/>
                </a:prstClr>
              </a:solidFill>
              <a:latin typeface="Lucida Grande"/>
              <a:cs typeface="Lucida Grande"/>
            </a:endParaRP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730552" y="5471883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730552" y="5754659"/>
            <a:ext cx="128013" cy="1280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609600" y="6024880"/>
            <a:ext cx="1720172" cy="0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73"/>
          <p:cNvGrpSpPr/>
          <p:nvPr/>
        </p:nvGrpSpPr>
        <p:grpSpPr>
          <a:xfrm>
            <a:off x="884191" y="6065521"/>
            <a:ext cx="776230" cy="228599"/>
            <a:chOff x="6967321" y="4087521"/>
            <a:chExt cx="834237" cy="228599"/>
          </a:xfrm>
        </p:grpSpPr>
        <p:sp>
          <p:nvSpPr>
            <p:cNvPr id="152" name="Rounded Rectangle 151"/>
            <p:cNvSpPr/>
            <p:nvPr/>
          </p:nvSpPr>
          <p:spPr>
            <a:xfrm>
              <a:off x="6967321" y="4087521"/>
              <a:ext cx="834237" cy="22859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982249" y="4087571"/>
              <a:ext cx="789827" cy="22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Grande"/>
                  <a:cs typeface="Lucida Grande"/>
                </a:rPr>
                <a:t>Download</a:t>
              </a:r>
              <a:endPara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8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Outreach portal: New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Workshop –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2</a:t>
            </a:r>
            <a:r>
              <a:rPr lang="en-US" sz="12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nd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ight"/>
                <a:cs typeface="Avenir Light"/>
              </a:rPr>
              <a:t> page after scrolling down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354" y="596900"/>
            <a:ext cx="8055546" cy="5986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rot="16200000">
            <a:off x="259874" y="2709823"/>
            <a:ext cx="4206240" cy="1588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445157" y="607497"/>
            <a:ext cx="22504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Agenda for workshop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508618" y="853031"/>
            <a:ext cx="6018162" cy="1588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72891" y="956327"/>
            <a:ext cx="499109" cy="274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51084" y="975481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Number of sessions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72891" y="1379133"/>
            <a:ext cx="2023109" cy="274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51084" y="1398287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Subject of sessions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5560" y="299720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venir Light"/>
                <a:cs typeface="Avenir Light"/>
              </a:rPr>
              <a:t>For Nodal Coordinator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72891" y="1803400"/>
            <a:ext cx="2734309" cy="274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451084" y="1822554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Labs planned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72891" y="2226206"/>
            <a:ext cx="2734309" cy="12027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451084" y="2204720"/>
            <a:ext cx="151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Other details</a:t>
            </a:r>
          </a:p>
        </p:txBody>
      </p:sp>
      <p:sp>
        <p:nvSpPr>
          <p:cNvPr id="84" name="Isosceles Triangle 83"/>
          <p:cNvSpPr>
            <a:spLocks noChangeAspect="1"/>
          </p:cNvSpPr>
          <p:nvPr/>
        </p:nvSpPr>
        <p:spPr>
          <a:xfrm rot="10800000">
            <a:off x="5916819" y="1464517"/>
            <a:ext cx="137891" cy="1188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>
            <a:spLocks noChangeAspect="1"/>
          </p:cNvSpPr>
          <p:nvPr/>
        </p:nvSpPr>
        <p:spPr>
          <a:xfrm rot="10800000">
            <a:off x="6608349" y="1888944"/>
            <a:ext cx="137891" cy="1188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07200" y="2226205"/>
            <a:ext cx="179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Grande"/>
                <a:cs typeface="Lucida Grande"/>
              </a:rPr>
              <a:t> Like special guest attending,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508618" y="3545431"/>
            <a:ext cx="6018162" cy="1588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73"/>
          <p:cNvGrpSpPr/>
          <p:nvPr/>
        </p:nvGrpSpPr>
        <p:grpSpPr>
          <a:xfrm>
            <a:off x="4019650" y="3657600"/>
            <a:ext cx="755550" cy="274320"/>
            <a:chOff x="6931414" y="4087520"/>
            <a:chExt cx="755550" cy="274320"/>
          </a:xfrm>
        </p:grpSpPr>
        <p:sp>
          <p:nvSpPr>
            <p:cNvPr id="21" name="Rounded Rectangle 20"/>
            <p:cNvSpPr/>
            <p:nvPr/>
          </p:nvSpPr>
          <p:spPr>
            <a:xfrm>
              <a:off x="6967282" y="4087520"/>
              <a:ext cx="640080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1414" y="4097731"/>
              <a:ext cx="755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Submit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307581" y="3661833"/>
            <a:ext cx="1219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3366FF"/>
                </a:solidFill>
                <a:latin typeface="Lucida Grande"/>
                <a:cs typeface="Lucida Grande"/>
              </a:rPr>
              <a:t>Cancel</a:t>
            </a:r>
          </a:p>
        </p:txBody>
      </p:sp>
      <p:grpSp>
        <p:nvGrpSpPr>
          <p:cNvPr id="24" name="Group 73"/>
          <p:cNvGrpSpPr/>
          <p:nvPr/>
        </p:nvGrpSpPr>
        <p:grpSpPr>
          <a:xfrm>
            <a:off x="5220077" y="3657600"/>
            <a:ext cx="506052" cy="274320"/>
            <a:chOff x="6967283" y="4087520"/>
            <a:chExt cx="543866" cy="274320"/>
          </a:xfrm>
        </p:grpSpPr>
        <p:sp>
          <p:nvSpPr>
            <p:cNvPr id="25" name="Rounded Rectangle 24"/>
            <p:cNvSpPr/>
            <p:nvPr/>
          </p:nvSpPr>
          <p:spPr>
            <a:xfrm>
              <a:off x="6967283" y="4087520"/>
              <a:ext cx="541721" cy="2743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2215" y="4097731"/>
              <a:ext cx="52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Lucida Grande"/>
                  <a:cs typeface="Lucida Grande"/>
                </a:rPr>
                <a:t>Save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2306</Words>
  <Application>Microsoft Macintosh PowerPoint</Application>
  <PresentationFormat>On-screen Show (4:3)</PresentationFormat>
  <Paragraphs>898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Kern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Ripul Kumar</dc:creator>
  <cp:lastModifiedBy>Ripul Kumar</cp:lastModifiedBy>
  <cp:revision>27</cp:revision>
  <dcterms:created xsi:type="dcterms:W3CDTF">2015-06-30T03:47:38Z</dcterms:created>
  <dcterms:modified xsi:type="dcterms:W3CDTF">2015-06-30T11:26:39Z</dcterms:modified>
</cp:coreProperties>
</file>