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PT Serif"/>
      <p:regular r:id="rId15"/>
    </p:embeddedFont>
    <p:embeddedFont>
      <p:font typeface="PT Serif"/>
      <p:regular r:id="rId16"/>
    </p:embeddedFont>
    <p:embeddedFont>
      <p:font typeface="PT Serif"/>
      <p:regular r:id="rId17"/>
    </p:embeddedFont>
    <p:embeddedFont>
      <p:font typeface="PT Serif"/>
      <p:regular r:id="rId18"/>
    </p:embeddedFont>
    <p:embeddedFont>
      <p:font typeface="DM Sans"/>
      <p:regular r:id="rId19"/>
    </p:embeddedFont>
    <p:embeddedFont>
      <p:font typeface="DM Sans"/>
      <p:regular r:id="rId20"/>
    </p:embeddedFont>
    <p:embeddedFont>
      <p:font typeface="DM Sans"/>
      <p:regular r:id="rId21"/>
    </p:embeddedFont>
    <p:embeddedFont>
      <p:font typeface="DM Sans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130428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Crop Recommendation System using Machine Learning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4019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Predicting the most suitable crop based on environmental features.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200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Presented by: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3808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Keshav Agarwal 202401100400107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802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Pragya 202401100400135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224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Kirti Sharma 202401100400108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9646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Parkhi Sharma 202401100400135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4068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Nikhil Kumar 202401100400127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8924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Problem Statement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90048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Optimizing Crop Yield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349936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Modern agriculture struggles with optimal crop selection for specific soil and climate conditions. This system aims to address this challenge.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900482"/>
            <a:ext cx="373201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Key Environmental Features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7599521" y="349936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 aim to build a machine learning model recommending crops based on essential input features.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42924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Nitrogen, Phosphorus, Potassium (NPK) levels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87144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Temperature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31364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Humidity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75583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pH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61980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Rainfall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5910" y="483870"/>
            <a:ext cx="4619625" cy="577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36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Project Workflow</a:t>
            </a:r>
            <a:endParaRPr lang="en-US" sz="36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10" y="1413272"/>
            <a:ext cx="879872" cy="105584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59744" y="1589246"/>
            <a:ext cx="2651284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Upload &amp; Extraction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1759744" y="1983462"/>
            <a:ext cx="12254746" cy="281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Initial step involves securely uploading and extracting raw data.</a:t>
            </a:r>
            <a:endParaRPr lang="en-US" sz="1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10" y="2469118"/>
            <a:ext cx="879872" cy="105584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759744" y="2645093"/>
            <a:ext cx="3495080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Preprocessing &amp; Exploration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1759744" y="3039308"/>
            <a:ext cx="12254746" cy="281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Cleaning, transforming, and analyzing data for insights.</a:t>
            </a:r>
            <a:endParaRPr lang="en-US" sz="13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10" y="3524964"/>
            <a:ext cx="879872" cy="105584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759744" y="3700939"/>
            <a:ext cx="2309813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Train-Test Split</a:t>
            </a:r>
            <a:endParaRPr lang="en-US" sz="1800" dirty="0"/>
          </a:p>
        </p:txBody>
      </p:sp>
      <p:sp>
        <p:nvSpPr>
          <p:cNvPr id="11" name="Text 6"/>
          <p:cNvSpPr/>
          <p:nvPr/>
        </p:nvSpPr>
        <p:spPr>
          <a:xfrm>
            <a:off x="1759744" y="4095155"/>
            <a:ext cx="12254746" cy="281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Dividing data for model training and unbiased evaluation.</a:t>
            </a:r>
            <a:endParaRPr lang="en-US" sz="13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10" y="4580811"/>
            <a:ext cx="879872" cy="105584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759744" y="4756785"/>
            <a:ext cx="3745825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Model Training using RandomForest</a:t>
            </a:r>
            <a:endParaRPr lang="en-US" sz="1800" dirty="0"/>
          </a:p>
        </p:txBody>
      </p:sp>
      <p:sp>
        <p:nvSpPr>
          <p:cNvPr id="14" name="Text 8"/>
          <p:cNvSpPr/>
          <p:nvPr/>
        </p:nvSpPr>
        <p:spPr>
          <a:xfrm>
            <a:off x="1759744" y="5151001"/>
            <a:ext cx="12254746" cy="281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Building the predictive model with the Random Forest algorithm.</a:t>
            </a:r>
            <a:endParaRPr lang="en-US" sz="13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10" y="5636657"/>
            <a:ext cx="879872" cy="105584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759744" y="5812631"/>
            <a:ext cx="2486382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Prediction &amp; Evaluation</a:t>
            </a:r>
            <a:endParaRPr lang="en-US" sz="1800" dirty="0"/>
          </a:p>
        </p:txBody>
      </p:sp>
      <p:sp>
        <p:nvSpPr>
          <p:cNvPr id="17" name="Text 10"/>
          <p:cNvSpPr/>
          <p:nvPr/>
        </p:nvSpPr>
        <p:spPr>
          <a:xfrm>
            <a:off x="1759744" y="6206847"/>
            <a:ext cx="12254746" cy="281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Generating predictions and assessing model performance.</a:t>
            </a:r>
            <a:endParaRPr lang="en-US" sz="1350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10" y="6692503"/>
            <a:ext cx="879872" cy="1055846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759744" y="6868478"/>
            <a:ext cx="4189095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User Input-Based Crop Recommendation</a:t>
            </a:r>
            <a:endParaRPr lang="en-US" sz="1800" dirty="0"/>
          </a:p>
        </p:txBody>
      </p:sp>
      <p:sp>
        <p:nvSpPr>
          <p:cNvPr id="20" name="Text 12"/>
          <p:cNvSpPr/>
          <p:nvPr/>
        </p:nvSpPr>
        <p:spPr>
          <a:xfrm>
            <a:off x="1759744" y="7262693"/>
            <a:ext cx="12254746" cy="281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Enabling real-time crop recommendations from user inputs.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3136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Preprocessing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4657011"/>
            <a:ext cx="13042821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4" name="Shape 2"/>
          <p:cNvSpPr/>
          <p:nvPr/>
        </p:nvSpPr>
        <p:spPr>
          <a:xfrm>
            <a:off x="3301960" y="3976568"/>
            <a:ext cx="30480" cy="680442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5" name="Shape 3"/>
          <p:cNvSpPr/>
          <p:nvPr/>
        </p:nvSpPr>
        <p:spPr>
          <a:xfrm>
            <a:off x="3062049" y="440186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6" name="Text 4"/>
          <p:cNvSpPr/>
          <p:nvPr/>
        </p:nvSpPr>
        <p:spPr>
          <a:xfrm>
            <a:off x="3138607" y="4433768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1828681" y="251579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File Upload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1020604" y="3023949"/>
            <a:ext cx="459331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Uploaded ZIP archive via google.colab.files utility.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967293" y="4657011"/>
            <a:ext cx="30480" cy="680442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10" name="Shape 8"/>
          <p:cNvSpPr/>
          <p:nvPr/>
        </p:nvSpPr>
        <p:spPr>
          <a:xfrm>
            <a:off x="5727382" y="440186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9"/>
          <p:cNvSpPr/>
          <p:nvPr/>
        </p:nvSpPr>
        <p:spPr>
          <a:xfrm>
            <a:off x="5803940" y="4433768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494014" y="556426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Loading</a:t>
            </a:r>
            <a:endParaRPr lang="en-US" sz="2300" dirty="0"/>
          </a:p>
        </p:txBody>
      </p:sp>
      <p:sp>
        <p:nvSpPr>
          <p:cNvPr id="13" name="Text 11"/>
          <p:cNvSpPr/>
          <p:nvPr/>
        </p:nvSpPr>
        <p:spPr>
          <a:xfrm>
            <a:off x="3685818" y="6072426"/>
            <a:ext cx="459343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Extracted and loaded the CSV file into a dataframe.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632508" y="3976568"/>
            <a:ext cx="30480" cy="680442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15" name="Shape 13"/>
          <p:cNvSpPr/>
          <p:nvPr/>
        </p:nvSpPr>
        <p:spPr>
          <a:xfrm>
            <a:off x="8392597" y="440186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6" name="Text 14"/>
          <p:cNvSpPr/>
          <p:nvPr/>
        </p:nvSpPr>
        <p:spPr>
          <a:xfrm>
            <a:off x="8469154" y="4433768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800" dirty="0"/>
          </a:p>
        </p:txBody>
      </p:sp>
      <p:sp>
        <p:nvSpPr>
          <p:cNvPr id="17" name="Text 15"/>
          <p:cNvSpPr/>
          <p:nvPr/>
        </p:nvSpPr>
        <p:spPr>
          <a:xfrm>
            <a:off x="7159228" y="251579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Feature Separation</a:t>
            </a:r>
            <a:endParaRPr lang="en-US" sz="2300" dirty="0"/>
          </a:p>
        </p:txBody>
      </p:sp>
      <p:sp>
        <p:nvSpPr>
          <p:cNvPr id="18" name="Text 16"/>
          <p:cNvSpPr/>
          <p:nvPr/>
        </p:nvSpPr>
        <p:spPr>
          <a:xfrm>
            <a:off x="6351032" y="3023949"/>
            <a:ext cx="459343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Clearly defined features (X) and target (y) variables.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11297841" y="4657011"/>
            <a:ext cx="30480" cy="680442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20" name="Shape 18"/>
          <p:cNvSpPr/>
          <p:nvPr/>
        </p:nvSpPr>
        <p:spPr>
          <a:xfrm>
            <a:off x="11057930" y="440186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1" name="Text 19"/>
          <p:cNvSpPr/>
          <p:nvPr/>
        </p:nvSpPr>
        <p:spPr>
          <a:xfrm>
            <a:off x="11134487" y="4433768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4</a:t>
            </a:r>
            <a:endParaRPr lang="en-US" sz="2800" dirty="0"/>
          </a:p>
        </p:txBody>
      </p:sp>
      <p:sp>
        <p:nvSpPr>
          <p:cNvPr id="22" name="Text 20"/>
          <p:cNvSpPr/>
          <p:nvPr/>
        </p:nvSpPr>
        <p:spPr>
          <a:xfrm>
            <a:off x="9824561" y="556426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Splitting</a:t>
            </a:r>
            <a:endParaRPr lang="en-US" sz="2300" dirty="0"/>
          </a:p>
        </p:txBody>
      </p:sp>
      <p:sp>
        <p:nvSpPr>
          <p:cNvPr id="23" name="Text 21"/>
          <p:cNvSpPr/>
          <p:nvPr/>
        </p:nvSpPr>
        <p:spPr>
          <a:xfrm>
            <a:off x="9016365" y="6072426"/>
            <a:ext cx="459343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Divided data into 80% training and 20% test sets for validation.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33945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Model Used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31183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347" y="3150275"/>
            <a:ext cx="357188" cy="44648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19623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Algorithm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530906" y="3704392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Random Forest Classifier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was selected for its robust performance.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31183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561" y="3150275"/>
            <a:ext cx="357188" cy="4464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194119" y="319623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Multi-Class Handling</a:t>
            </a:r>
            <a:endParaRPr lang="en-US" sz="2300" dirty="0"/>
          </a:p>
        </p:txBody>
      </p:sp>
      <p:sp>
        <p:nvSpPr>
          <p:cNvPr id="10" name="Text 6"/>
          <p:cNvSpPr/>
          <p:nvPr/>
        </p:nvSpPr>
        <p:spPr>
          <a:xfrm>
            <a:off x="8194119" y="3704392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It effectively manages complex multi-class classification problems.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488382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47" y="4915733"/>
            <a:ext cx="357188" cy="44648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530906" y="496169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Overfitting Reduction</a:t>
            </a:r>
            <a:endParaRPr lang="en-US" sz="2300" dirty="0"/>
          </a:p>
        </p:txBody>
      </p:sp>
      <p:sp>
        <p:nvSpPr>
          <p:cNvPr id="14" name="Text 9"/>
          <p:cNvSpPr/>
          <p:nvPr/>
        </p:nvSpPr>
        <p:spPr>
          <a:xfrm>
            <a:off x="1530906" y="5469850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ensemble of decision trees significantly reduces overfitting risks.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7457003" y="488382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561" y="4915733"/>
            <a:ext cx="357188" cy="446484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194119" y="496169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Noise Robustness</a:t>
            </a:r>
            <a:endParaRPr lang="en-US" sz="2300" dirty="0"/>
          </a:p>
        </p:txBody>
      </p:sp>
      <p:sp>
        <p:nvSpPr>
          <p:cNvPr id="18" name="Text 12"/>
          <p:cNvSpPr/>
          <p:nvPr/>
        </p:nvSpPr>
        <p:spPr>
          <a:xfrm>
            <a:off x="8194119" y="5469850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model is highly resilient to noisy data and potential outliers.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4130754"/>
            <a:ext cx="785812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Predict Best Crop (Live Input)</a:t>
            </a:r>
            <a:endParaRPr lang="en-US" sz="46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5215176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00896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User Input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793790" y="6517124"/>
            <a:ext cx="304800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Users enter all seven required feature values for analysis.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278" y="5215176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25278" y="600896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Model Prediction</a:t>
            </a:r>
            <a:endParaRPr lang="en-US" sz="2300" dirty="0"/>
          </a:p>
        </p:txBody>
      </p:sp>
      <p:sp>
        <p:nvSpPr>
          <p:cNvPr id="8" name="Text 4"/>
          <p:cNvSpPr/>
          <p:nvPr/>
        </p:nvSpPr>
        <p:spPr>
          <a:xfrm>
            <a:off x="4125278" y="6517124"/>
            <a:ext cx="304811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system returns the single most suitable crop recommendation.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84" y="5215176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56884" y="600896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Example Input</a:t>
            </a:r>
            <a:endParaRPr lang="en-US" sz="2300" dirty="0"/>
          </a:p>
        </p:txBody>
      </p:sp>
      <p:sp>
        <p:nvSpPr>
          <p:cNvPr id="11" name="Text 6"/>
          <p:cNvSpPr/>
          <p:nvPr/>
        </p:nvSpPr>
        <p:spPr>
          <a:xfrm>
            <a:off x="7456884" y="6517124"/>
            <a:ext cx="304811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N=90, P=42, K=43, Temp=26°C, Humidity=80%, pH=6.5, Rainfall=200mm.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491" y="5215176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788491" y="600896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Prediction Result</a:t>
            </a:r>
            <a:endParaRPr lang="en-US" sz="2300" dirty="0"/>
          </a:p>
        </p:txBody>
      </p:sp>
      <p:sp>
        <p:nvSpPr>
          <p:cNvPr id="14" name="Text 8"/>
          <p:cNvSpPr/>
          <p:nvPr/>
        </p:nvSpPr>
        <p:spPr>
          <a:xfrm>
            <a:off x="10788491" y="6517124"/>
            <a:ext cx="304811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For the given input, the model successfully predicts: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Rice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6397"/>
            <a:ext cx="722888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Conclusion &amp; Future Scope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1894284"/>
            <a:ext cx="1630323" cy="1324689"/>
          </a:xfrm>
          <a:prstGeom prst="roundRect">
            <a:avLst>
              <a:gd name="adj" fmla="val 2568"/>
            </a:avLst>
          </a:prstGeom>
          <a:solidFill>
            <a:srgbClr val="F2EEE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467" y="2357318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50927" y="2121098"/>
            <a:ext cx="336756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Accurate &amp; User-Friendly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2650927" y="2629257"/>
            <a:ext cx="63731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System provides precise crop recommendations for farmers.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2537460" y="3203734"/>
            <a:ext cx="11185803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3332321"/>
            <a:ext cx="3260646" cy="1324689"/>
          </a:xfrm>
          <a:prstGeom prst="roundRect">
            <a:avLst>
              <a:gd name="adj" fmla="val 2568"/>
            </a:avLst>
          </a:prstGeom>
          <a:solidFill>
            <a:srgbClr val="F2EEEE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69" y="3795355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81249" y="355913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Real-time Weather</a:t>
            </a:r>
            <a:endParaRPr lang="en-US" sz="2300" dirty="0"/>
          </a:p>
        </p:txBody>
      </p:sp>
      <p:sp>
        <p:nvSpPr>
          <p:cNvPr id="11" name="Text 7"/>
          <p:cNvSpPr/>
          <p:nvPr/>
        </p:nvSpPr>
        <p:spPr>
          <a:xfrm>
            <a:off x="4281249" y="4067294"/>
            <a:ext cx="53135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Integrate live weather data for enhanced accuracy.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167783" y="4641771"/>
            <a:ext cx="9555480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4770358"/>
            <a:ext cx="4890968" cy="1324689"/>
          </a:xfrm>
          <a:prstGeom prst="roundRect">
            <a:avLst>
              <a:gd name="adj" fmla="val 2568"/>
            </a:avLst>
          </a:prstGeom>
          <a:solidFill>
            <a:srgbClr val="F2EEEE"/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90" y="5233392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911572" y="49971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Economic Analysis</a:t>
            </a:r>
            <a:endParaRPr lang="en-US" sz="2300" dirty="0"/>
          </a:p>
        </p:txBody>
      </p:sp>
      <p:sp>
        <p:nvSpPr>
          <p:cNvPr id="16" name="Text 11"/>
          <p:cNvSpPr/>
          <p:nvPr/>
        </p:nvSpPr>
        <p:spPr>
          <a:xfrm>
            <a:off x="5911572" y="5505331"/>
            <a:ext cx="56635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Incorporate market demand and price considerations.</a:t>
            </a:r>
            <a:endParaRPr lang="en-US" sz="1750" dirty="0"/>
          </a:p>
        </p:txBody>
      </p:sp>
      <p:sp>
        <p:nvSpPr>
          <p:cNvPr id="17" name="Shape 12"/>
          <p:cNvSpPr/>
          <p:nvPr/>
        </p:nvSpPr>
        <p:spPr>
          <a:xfrm>
            <a:off x="5798106" y="6079808"/>
            <a:ext cx="7925157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sp>
        <p:nvSpPr>
          <p:cNvPr id="18" name="Shape 13"/>
          <p:cNvSpPr/>
          <p:nvPr/>
        </p:nvSpPr>
        <p:spPr>
          <a:xfrm>
            <a:off x="793790" y="6208395"/>
            <a:ext cx="6521410" cy="1324689"/>
          </a:xfrm>
          <a:prstGeom prst="roundRect">
            <a:avLst>
              <a:gd name="adj" fmla="val 2568"/>
            </a:avLst>
          </a:prstGeom>
          <a:solidFill>
            <a:srgbClr val="F2EEEE"/>
          </a:solidFill>
          <a:ln/>
        </p:spPr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011" y="6671429"/>
            <a:ext cx="318968" cy="398621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542014" y="6435209"/>
            <a:ext cx="327981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Mobile/Web Deployment</a:t>
            </a:r>
            <a:endParaRPr lang="en-US" sz="2300" dirty="0"/>
          </a:p>
        </p:txBody>
      </p:sp>
      <p:sp>
        <p:nvSpPr>
          <p:cNvPr id="21" name="Text 15"/>
          <p:cNvSpPr/>
          <p:nvPr/>
        </p:nvSpPr>
        <p:spPr>
          <a:xfrm>
            <a:off x="7542014" y="6943368"/>
            <a:ext cx="55341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Develop a user-friendly application for wider access.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709261"/>
            <a:ext cx="6652498" cy="481095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310" y="1709261"/>
            <a:ext cx="5833943" cy="31675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2025-05-27T09:34:17Z</dcterms:created>
  <dcterms:modified xsi:type="dcterms:W3CDTF">2025-05-27T09:34:17Z</dcterms:modified>
</cp:coreProperties>
</file>