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PT Serif"/>
      <p:regular r:id="rId13"/>
      <p:bold r:id="rId14"/>
      <p:italic r:id="rId15"/>
      <p:boldItalic r:id="rId16"/>
    </p:embeddedFont>
    <p:embeddedFont>
      <p:font typeface="DM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MSans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PTSerif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TSerif-italic.fntdata"/><Relationship Id="rId14" Type="http://schemas.openxmlformats.org/officeDocument/2006/relationships/font" Target="fonts/PTSerif-bold.fntdata"/><Relationship Id="rId17" Type="http://schemas.openxmlformats.org/officeDocument/2006/relationships/font" Target="fonts/DMSans-regular.fntdata"/><Relationship Id="rId16" Type="http://schemas.openxmlformats.org/officeDocument/2006/relationships/font" Target="fonts/PTSerif-boldItalic.fntdata"/><Relationship Id="rId5" Type="http://schemas.openxmlformats.org/officeDocument/2006/relationships/slide" Target="slides/slide1.xml"/><Relationship Id="rId19" Type="http://schemas.openxmlformats.org/officeDocument/2006/relationships/font" Target="fonts/DMSans-italic.fntdata"/><Relationship Id="rId6" Type="http://schemas.openxmlformats.org/officeDocument/2006/relationships/slide" Target="slides/slide2.xml"/><Relationship Id="rId18" Type="http://schemas.openxmlformats.org/officeDocument/2006/relationships/font" Target="fonts/DM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6.png"/><Relationship Id="rId5" Type="http://schemas.openxmlformats.org/officeDocument/2006/relationships/image" Target="../media/image19.png"/><Relationship Id="rId6" Type="http://schemas.openxmlformats.org/officeDocument/2006/relationships/image" Target="../media/image14.png"/><Relationship Id="rId7" Type="http://schemas.openxmlformats.org/officeDocument/2006/relationships/image" Target="../media/image17.png"/><Relationship Id="rId8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5.png"/><Relationship Id="rId6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9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/>
          <p:nvPr/>
        </p:nvSpPr>
        <p:spPr>
          <a:xfrm>
            <a:off x="793790" y="1459825"/>
            <a:ext cx="13042821" cy="14885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4650"/>
              <a:buFont typeface="PT Serif"/>
              <a:buNone/>
            </a:pPr>
            <a:r>
              <a:rPr b="0" i="0" lang="en-US" sz="4650" u="none" cap="none" strike="noStrike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Crop Recommendation System using Machine Learning</a:t>
            </a:r>
            <a:endParaRPr b="0" i="0" sz="4650" u="none" cap="none" strike="noStrike"/>
          </a:p>
        </p:txBody>
      </p:sp>
      <p:sp>
        <p:nvSpPr>
          <p:cNvPr id="41" name="Google Shape;41;p11"/>
          <p:cNvSpPr/>
          <p:nvPr/>
        </p:nvSpPr>
        <p:spPr>
          <a:xfrm>
            <a:off x="793790" y="3401973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Predicting the most suitable crop based on environmental features.</a:t>
            </a:r>
            <a:endParaRPr b="0" i="0" sz="1750" u="none" cap="none" strike="noStrike"/>
          </a:p>
        </p:txBody>
      </p:sp>
      <p:sp>
        <p:nvSpPr>
          <p:cNvPr id="42" name="Google Shape;42;p11"/>
          <p:cNvSpPr/>
          <p:nvPr/>
        </p:nvSpPr>
        <p:spPr>
          <a:xfrm>
            <a:off x="793790" y="4020026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Presented by:</a:t>
            </a:r>
            <a:endParaRPr b="0" i="0" sz="1750" u="none" cap="none" strike="noStrike"/>
          </a:p>
        </p:txBody>
      </p:sp>
      <p:sp>
        <p:nvSpPr>
          <p:cNvPr id="43" name="Google Shape;43;p11"/>
          <p:cNvSpPr/>
          <p:nvPr/>
        </p:nvSpPr>
        <p:spPr>
          <a:xfrm>
            <a:off x="793790" y="4638080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Char char="•"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Keshav Agarwal 202401100400107</a:t>
            </a:r>
            <a:endParaRPr b="0" i="0" sz="1750" u="none" cap="none" strike="noStrike"/>
          </a:p>
        </p:txBody>
      </p:sp>
      <p:sp>
        <p:nvSpPr>
          <p:cNvPr id="44" name="Google Shape;44;p11"/>
          <p:cNvSpPr/>
          <p:nvPr/>
        </p:nvSpPr>
        <p:spPr>
          <a:xfrm>
            <a:off x="793790" y="5080278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Char char="•"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Pragya 202401100400135</a:t>
            </a:r>
            <a:endParaRPr b="0" i="0" sz="1750" u="none" cap="none" strike="noStrike"/>
          </a:p>
        </p:txBody>
      </p:sp>
      <p:sp>
        <p:nvSpPr>
          <p:cNvPr id="45" name="Google Shape;45;p11"/>
          <p:cNvSpPr/>
          <p:nvPr/>
        </p:nvSpPr>
        <p:spPr>
          <a:xfrm>
            <a:off x="793790" y="5522476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Char char="•"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Kirti Sharma 202401100400108</a:t>
            </a:r>
            <a:endParaRPr b="0" i="0" sz="1750" u="none" cap="none" strike="noStrike"/>
          </a:p>
        </p:txBody>
      </p:sp>
      <p:sp>
        <p:nvSpPr>
          <p:cNvPr id="46" name="Google Shape;46;p11"/>
          <p:cNvSpPr/>
          <p:nvPr/>
        </p:nvSpPr>
        <p:spPr>
          <a:xfrm>
            <a:off x="793790" y="5964674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Char char="•"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Parkhi Sharma 202401100400135</a:t>
            </a:r>
            <a:endParaRPr b="0" i="0" sz="1750" u="none" cap="none" strike="noStrike"/>
          </a:p>
        </p:txBody>
      </p:sp>
      <p:sp>
        <p:nvSpPr>
          <p:cNvPr id="47" name="Google Shape;47;p11"/>
          <p:cNvSpPr/>
          <p:nvPr/>
        </p:nvSpPr>
        <p:spPr>
          <a:xfrm>
            <a:off x="793790" y="6406872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Char char="•"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Nikhil Kumar 202401100400127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/>
          <p:nvPr/>
        </p:nvSpPr>
        <p:spPr>
          <a:xfrm>
            <a:off x="793790" y="1589246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4650"/>
              <a:buFont typeface="PT Serif"/>
              <a:buNone/>
            </a:pPr>
            <a:r>
              <a:rPr b="0" i="0" lang="en-US" sz="4650" u="none" cap="none" strike="noStrike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Problem Statement</a:t>
            </a:r>
            <a:endParaRPr b="0" i="0" sz="4650" u="none" cap="none" strike="noStrike"/>
          </a:p>
        </p:txBody>
      </p:sp>
      <p:sp>
        <p:nvSpPr>
          <p:cNvPr id="54" name="Google Shape;54;p12"/>
          <p:cNvSpPr/>
          <p:nvPr/>
        </p:nvSpPr>
        <p:spPr>
          <a:xfrm>
            <a:off x="793790" y="2900482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Optimizing Crop Yield</a:t>
            </a:r>
            <a:endParaRPr b="0" i="0" sz="2300" u="none" cap="none" strike="noStrike"/>
          </a:p>
        </p:txBody>
      </p:sp>
      <p:sp>
        <p:nvSpPr>
          <p:cNvPr id="55" name="Google Shape;55;p12"/>
          <p:cNvSpPr/>
          <p:nvPr/>
        </p:nvSpPr>
        <p:spPr>
          <a:xfrm>
            <a:off x="793790" y="3499366"/>
            <a:ext cx="624470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Modern agriculture struggles with optimal crop selection for specific soil and climate conditions. This system aims to address this challenge.</a:t>
            </a:r>
            <a:endParaRPr b="0" i="0" sz="1750" u="none" cap="none" strike="noStrike"/>
          </a:p>
        </p:txBody>
      </p:sp>
      <p:sp>
        <p:nvSpPr>
          <p:cNvPr id="56" name="Google Shape;56;p12"/>
          <p:cNvSpPr/>
          <p:nvPr/>
        </p:nvSpPr>
        <p:spPr>
          <a:xfrm>
            <a:off x="7599521" y="2900482"/>
            <a:ext cx="3732014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Key Environmental Features</a:t>
            </a:r>
            <a:endParaRPr b="0" i="0" sz="2300" u="none" cap="none" strike="noStrike"/>
          </a:p>
        </p:txBody>
      </p:sp>
      <p:sp>
        <p:nvSpPr>
          <p:cNvPr id="57" name="Google Shape;57;p12"/>
          <p:cNvSpPr/>
          <p:nvPr/>
        </p:nvSpPr>
        <p:spPr>
          <a:xfrm>
            <a:off x="7599521" y="3499366"/>
            <a:ext cx="6244709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We aim to build a machine learning model recommending crops based on essential input features.</a:t>
            </a:r>
            <a:endParaRPr b="0" i="0" sz="1750" u="none" cap="none" strike="noStrike"/>
          </a:p>
        </p:txBody>
      </p:sp>
      <p:sp>
        <p:nvSpPr>
          <p:cNvPr id="58" name="Google Shape;58;p12"/>
          <p:cNvSpPr/>
          <p:nvPr/>
        </p:nvSpPr>
        <p:spPr>
          <a:xfrm>
            <a:off x="7599521" y="4429244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Char char="•"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Nitrogen, Phosphorus, Potassium (NPK) levels</a:t>
            </a:r>
            <a:endParaRPr b="0" i="0" sz="1750" u="none" cap="none" strike="noStrike"/>
          </a:p>
        </p:txBody>
      </p:sp>
      <p:sp>
        <p:nvSpPr>
          <p:cNvPr id="59" name="Google Shape;59;p12"/>
          <p:cNvSpPr/>
          <p:nvPr/>
        </p:nvSpPr>
        <p:spPr>
          <a:xfrm>
            <a:off x="7599521" y="4871442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Char char="•"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Temperature</a:t>
            </a:r>
            <a:endParaRPr b="0" i="0" sz="1750" u="none" cap="none" strike="noStrike"/>
          </a:p>
        </p:txBody>
      </p:sp>
      <p:sp>
        <p:nvSpPr>
          <p:cNvPr id="60" name="Google Shape;60;p12"/>
          <p:cNvSpPr/>
          <p:nvPr/>
        </p:nvSpPr>
        <p:spPr>
          <a:xfrm>
            <a:off x="7599521" y="5313640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Char char="•"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Humidity</a:t>
            </a:r>
            <a:endParaRPr b="0" i="0" sz="1750" u="none" cap="none" strike="noStrike"/>
          </a:p>
        </p:txBody>
      </p:sp>
      <p:sp>
        <p:nvSpPr>
          <p:cNvPr id="61" name="Google Shape;61;p12"/>
          <p:cNvSpPr/>
          <p:nvPr/>
        </p:nvSpPr>
        <p:spPr>
          <a:xfrm>
            <a:off x="7599521" y="5755838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Char char="•"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pH</a:t>
            </a:r>
            <a:endParaRPr b="0" i="0" sz="1750" u="none" cap="none" strike="noStrike"/>
          </a:p>
        </p:txBody>
      </p:sp>
      <p:sp>
        <p:nvSpPr>
          <p:cNvPr id="62" name="Google Shape;62;p12"/>
          <p:cNvSpPr/>
          <p:nvPr/>
        </p:nvSpPr>
        <p:spPr>
          <a:xfrm>
            <a:off x="7599521" y="6198037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Char char="•"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Rainfall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615910" y="483870"/>
            <a:ext cx="4619625" cy="57745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3600"/>
              <a:buFont typeface="PT Serif"/>
              <a:buNone/>
            </a:pPr>
            <a:r>
              <a:rPr b="0" i="0" lang="en-US" sz="3600" u="none" cap="none" strike="noStrike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Project Workflow</a:t>
            </a:r>
            <a:endParaRPr b="0" i="0" sz="3600" u="none" cap="none" strike="noStrike"/>
          </a:p>
        </p:txBody>
      </p:sp>
      <p:pic>
        <p:nvPicPr>
          <p:cNvPr descr="preencoded.png" id="69" name="Google Shape;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5910" y="1413272"/>
            <a:ext cx="879872" cy="105584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3"/>
          <p:cNvSpPr/>
          <p:nvPr/>
        </p:nvSpPr>
        <p:spPr>
          <a:xfrm>
            <a:off x="1759744" y="1589246"/>
            <a:ext cx="2651284" cy="288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PT Serif"/>
              <a:buNone/>
            </a:pPr>
            <a:r>
              <a:rPr b="0" i="0" lang="en-US" sz="18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Data Upload &amp; Extraction</a:t>
            </a:r>
            <a:endParaRPr b="0" i="0" sz="1800" u="none" cap="none" strike="noStrike"/>
          </a:p>
        </p:txBody>
      </p:sp>
      <p:sp>
        <p:nvSpPr>
          <p:cNvPr id="71" name="Google Shape;71;p13"/>
          <p:cNvSpPr/>
          <p:nvPr/>
        </p:nvSpPr>
        <p:spPr>
          <a:xfrm>
            <a:off x="1759744" y="1983462"/>
            <a:ext cx="12254746" cy="281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350"/>
              <a:buFont typeface="DM Sans"/>
              <a:buNone/>
            </a:pPr>
            <a:r>
              <a:rPr b="0" i="0" lang="en-US" sz="13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Initial step involves securely uploading and extracting raw data.</a:t>
            </a:r>
            <a:endParaRPr b="0" i="0" sz="1350" u="none" cap="none" strike="noStrike"/>
          </a:p>
        </p:txBody>
      </p:sp>
      <p:pic>
        <p:nvPicPr>
          <p:cNvPr descr="preencoded.png" id="72" name="Google Shape;7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5910" y="2469118"/>
            <a:ext cx="879872" cy="105584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3"/>
          <p:cNvSpPr/>
          <p:nvPr/>
        </p:nvSpPr>
        <p:spPr>
          <a:xfrm>
            <a:off x="1759744" y="2645093"/>
            <a:ext cx="3495080" cy="288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PT Serif"/>
              <a:buNone/>
            </a:pPr>
            <a:r>
              <a:rPr b="0" i="0" lang="en-US" sz="18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Data Preprocessing &amp; Exploration</a:t>
            </a:r>
            <a:endParaRPr b="0" i="0" sz="1800" u="none" cap="none" strike="noStrike"/>
          </a:p>
        </p:txBody>
      </p:sp>
      <p:sp>
        <p:nvSpPr>
          <p:cNvPr id="74" name="Google Shape;74;p13"/>
          <p:cNvSpPr/>
          <p:nvPr/>
        </p:nvSpPr>
        <p:spPr>
          <a:xfrm>
            <a:off x="1759744" y="3039308"/>
            <a:ext cx="12254746" cy="281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350"/>
              <a:buFont typeface="DM Sans"/>
              <a:buNone/>
            </a:pPr>
            <a:r>
              <a:rPr b="0" i="0" lang="en-US" sz="13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Cleaning, transforming, and analyzing data for insights.</a:t>
            </a:r>
            <a:endParaRPr b="0" i="0" sz="1350" u="none" cap="none" strike="noStrike"/>
          </a:p>
        </p:txBody>
      </p:sp>
      <p:pic>
        <p:nvPicPr>
          <p:cNvPr descr="preencoded.png" id="75" name="Google Shape;7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5910" y="3524964"/>
            <a:ext cx="879872" cy="1055846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/>
          <p:nvPr/>
        </p:nvSpPr>
        <p:spPr>
          <a:xfrm>
            <a:off x="1759744" y="3700939"/>
            <a:ext cx="2309813" cy="288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PT Serif"/>
              <a:buNone/>
            </a:pPr>
            <a:r>
              <a:rPr b="0" i="0" lang="en-US" sz="18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Train-Test Split</a:t>
            </a:r>
            <a:endParaRPr b="0" i="0" sz="1800" u="none" cap="none" strike="noStrike"/>
          </a:p>
        </p:txBody>
      </p:sp>
      <p:sp>
        <p:nvSpPr>
          <p:cNvPr id="77" name="Google Shape;77;p13"/>
          <p:cNvSpPr/>
          <p:nvPr/>
        </p:nvSpPr>
        <p:spPr>
          <a:xfrm>
            <a:off x="1759744" y="4095155"/>
            <a:ext cx="12254746" cy="281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350"/>
              <a:buFont typeface="DM Sans"/>
              <a:buNone/>
            </a:pPr>
            <a:r>
              <a:rPr b="0" i="0" lang="en-US" sz="13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Dividing data for model training and unbiased evaluation.</a:t>
            </a:r>
            <a:endParaRPr b="0" i="0" sz="1350" u="none" cap="none" strike="noStrike"/>
          </a:p>
        </p:txBody>
      </p:sp>
      <p:pic>
        <p:nvPicPr>
          <p:cNvPr descr="preencoded.png" id="78" name="Google Shape;78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5910" y="4580811"/>
            <a:ext cx="879872" cy="105584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3"/>
          <p:cNvSpPr/>
          <p:nvPr/>
        </p:nvSpPr>
        <p:spPr>
          <a:xfrm>
            <a:off x="1759744" y="4756785"/>
            <a:ext cx="3745825" cy="288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PT Serif"/>
              <a:buNone/>
            </a:pPr>
            <a:r>
              <a:rPr b="0" i="0" lang="en-US" sz="18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Model Training using RandomForest</a:t>
            </a:r>
            <a:endParaRPr b="0" i="0" sz="1800" u="none" cap="none" strike="noStrike"/>
          </a:p>
        </p:txBody>
      </p:sp>
      <p:sp>
        <p:nvSpPr>
          <p:cNvPr id="80" name="Google Shape;80;p13"/>
          <p:cNvSpPr/>
          <p:nvPr/>
        </p:nvSpPr>
        <p:spPr>
          <a:xfrm>
            <a:off x="1759744" y="5151001"/>
            <a:ext cx="12254746" cy="281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350"/>
              <a:buFont typeface="DM Sans"/>
              <a:buNone/>
            </a:pPr>
            <a:r>
              <a:rPr b="0" i="0" lang="en-US" sz="13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Building the predictive model with the Random Forest algorithm.</a:t>
            </a:r>
            <a:endParaRPr b="0" i="0" sz="1350" u="none" cap="none" strike="noStrike"/>
          </a:p>
        </p:txBody>
      </p:sp>
      <p:pic>
        <p:nvPicPr>
          <p:cNvPr descr="preencoded.png" id="81" name="Google Shape;81;p1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5910" y="5636657"/>
            <a:ext cx="879872" cy="1055846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1759744" y="5812631"/>
            <a:ext cx="2486382" cy="288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PT Serif"/>
              <a:buNone/>
            </a:pPr>
            <a:r>
              <a:rPr b="0" i="0" lang="en-US" sz="18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Prediction &amp; Evaluation</a:t>
            </a:r>
            <a:endParaRPr b="0" i="0" sz="1800" u="none" cap="none" strike="noStrike"/>
          </a:p>
        </p:txBody>
      </p:sp>
      <p:sp>
        <p:nvSpPr>
          <p:cNvPr id="83" name="Google Shape;83;p13"/>
          <p:cNvSpPr/>
          <p:nvPr/>
        </p:nvSpPr>
        <p:spPr>
          <a:xfrm>
            <a:off x="1759744" y="6206847"/>
            <a:ext cx="12254746" cy="281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350"/>
              <a:buFont typeface="DM Sans"/>
              <a:buNone/>
            </a:pPr>
            <a:r>
              <a:rPr b="0" i="0" lang="en-US" sz="13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Generating predictions and assessing model performance.</a:t>
            </a:r>
            <a:endParaRPr b="0" i="0" sz="1350" u="none" cap="none" strike="noStrike"/>
          </a:p>
        </p:txBody>
      </p:sp>
      <p:pic>
        <p:nvPicPr>
          <p:cNvPr descr="preencoded.png" id="84" name="Google Shape;84;p1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5910" y="6692503"/>
            <a:ext cx="879872" cy="1055846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3"/>
          <p:cNvSpPr/>
          <p:nvPr/>
        </p:nvSpPr>
        <p:spPr>
          <a:xfrm>
            <a:off x="1759744" y="6868478"/>
            <a:ext cx="4189095" cy="2887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800"/>
              <a:buFont typeface="PT Serif"/>
              <a:buNone/>
            </a:pPr>
            <a:r>
              <a:rPr b="0" i="0" lang="en-US" sz="18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User Input-Based Crop Recommendation</a:t>
            </a:r>
            <a:endParaRPr b="0" i="0" sz="1800" u="none" cap="none" strike="noStrike"/>
          </a:p>
        </p:txBody>
      </p:sp>
      <p:sp>
        <p:nvSpPr>
          <p:cNvPr id="86" name="Google Shape;86;p13"/>
          <p:cNvSpPr/>
          <p:nvPr/>
        </p:nvSpPr>
        <p:spPr>
          <a:xfrm>
            <a:off x="1759744" y="7262693"/>
            <a:ext cx="12254746" cy="281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962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350"/>
              <a:buFont typeface="DM Sans"/>
              <a:buNone/>
            </a:pPr>
            <a:r>
              <a:rPr b="0" i="0" lang="en-US" sz="13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Enabling real-time crop recommendations from user inputs.</a:t>
            </a:r>
            <a:endParaRPr b="0" i="0" sz="13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/>
          <p:nvPr/>
        </p:nvSpPr>
        <p:spPr>
          <a:xfrm>
            <a:off x="793790" y="1431369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4650"/>
              <a:buFont typeface="PT Serif"/>
              <a:buNone/>
            </a:pPr>
            <a:r>
              <a:rPr b="0" i="0" lang="en-US" sz="4650" u="none" cap="none" strike="noStrike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Data Preprocessing</a:t>
            </a:r>
            <a:endParaRPr b="0" i="0" sz="4650" u="none" cap="none" strike="noStrike"/>
          </a:p>
        </p:txBody>
      </p:sp>
      <p:sp>
        <p:nvSpPr>
          <p:cNvPr id="93" name="Google Shape;93;p14"/>
          <p:cNvSpPr/>
          <p:nvPr/>
        </p:nvSpPr>
        <p:spPr>
          <a:xfrm>
            <a:off x="793790" y="4657011"/>
            <a:ext cx="13042821" cy="30480"/>
          </a:xfrm>
          <a:prstGeom prst="roundRect">
            <a:avLst>
              <a:gd fmla="val 111628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4"/>
          <p:cNvSpPr/>
          <p:nvPr/>
        </p:nvSpPr>
        <p:spPr>
          <a:xfrm>
            <a:off x="3301960" y="3976568"/>
            <a:ext cx="30480" cy="680442"/>
          </a:xfrm>
          <a:prstGeom prst="roundRect">
            <a:avLst>
              <a:gd fmla="val 111628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4"/>
          <p:cNvSpPr/>
          <p:nvPr/>
        </p:nvSpPr>
        <p:spPr>
          <a:xfrm>
            <a:off x="3062049" y="4401860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4"/>
          <p:cNvSpPr/>
          <p:nvPr/>
        </p:nvSpPr>
        <p:spPr>
          <a:xfrm>
            <a:off x="3138607" y="4433768"/>
            <a:ext cx="357188" cy="446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T Serif"/>
              <a:buNone/>
            </a:pPr>
            <a:r>
              <a:rPr b="0" i="0" lang="en-US" sz="28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1</a:t>
            </a:r>
            <a:endParaRPr b="0" i="0" sz="2800" u="none" cap="none" strike="noStrike"/>
          </a:p>
        </p:txBody>
      </p:sp>
      <p:sp>
        <p:nvSpPr>
          <p:cNvPr id="97" name="Google Shape;97;p14"/>
          <p:cNvSpPr/>
          <p:nvPr/>
        </p:nvSpPr>
        <p:spPr>
          <a:xfrm>
            <a:off x="1828681" y="2515791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File Upload</a:t>
            </a:r>
            <a:endParaRPr b="0" i="0" sz="2300" u="none" cap="none" strike="noStrike"/>
          </a:p>
        </p:txBody>
      </p:sp>
      <p:sp>
        <p:nvSpPr>
          <p:cNvPr id="98" name="Google Shape;98;p14"/>
          <p:cNvSpPr/>
          <p:nvPr/>
        </p:nvSpPr>
        <p:spPr>
          <a:xfrm>
            <a:off x="1020604" y="3023949"/>
            <a:ext cx="459331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Uploaded ZIP archive via google.colab.files utility.</a:t>
            </a:r>
            <a:endParaRPr b="0" i="0" sz="1750" u="none" cap="none" strike="noStrike"/>
          </a:p>
        </p:txBody>
      </p:sp>
      <p:sp>
        <p:nvSpPr>
          <p:cNvPr id="99" name="Google Shape;99;p14"/>
          <p:cNvSpPr/>
          <p:nvPr/>
        </p:nvSpPr>
        <p:spPr>
          <a:xfrm>
            <a:off x="5967293" y="4657011"/>
            <a:ext cx="30480" cy="680442"/>
          </a:xfrm>
          <a:prstGeom prst="roundRect">
            <a:avLst>
              <a:gd fmla="val 111628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>
            <a:off x="5727382" y="4401860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4"/>
          <p:cNvSpPr/>
          <p:nvPr/>
        </p:nvSpPr>
        <p:spPr>
          <a:xfrm>
            <a:off x="5803940" y="4433768"/>
            <a:ext cx="357188" cy="446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T Serif"/>
              <a:buNone/>
            </a:pPr>
            <a:r>
              <a:rPr b="0" i="0" lang="en-US" sz="28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2</a:t>
            </a:r>
            <a:endParaRPr b="0" i="0" sz="2800" u="none" cap="none" strike="noStrike"/>
          </a:p>
        </p:txBody>
      </p:sp>
      <p:sp>
        <p:nvSpPr>
          <p:cNvPr id="102" name="Google Shape;102;p14"/>
          <p:cNvSpPr/>
          <p:nvPr/>
        </p:nvSpPr>
        <p:spPr>
          <a:xfrm>
            <a:off x="4494014" y="5564267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Data Loading</a:t>
            </a:r>
            <a:endParaRPr b="0" i="0" sz="2300" u="none" cap="none" strike="noStrike"/>
          </a:p>
        </p:txBody>
      </p:sp>
      <p:sp>
        <p:nvSpPr>
          <p:cNvPr id="103" name="Google Shape;103;p14"/>
          <p:cNvSpPr/>
          <p:nvPr/>
        </p:nvSpPr>
        <p:spPr>
          <a:xfrm>
            <a:off x="3685818" y="6072426"/>
            <a:ext cx="459343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Extracted and loaded the CSV file into a dataframe.</a:t>
            </a:r>
            <a:endParaRPr b="0" i="0" sz="1750" u="none" cap="none" strike="noStrike"/>
          </a:p>
        </p:txBody>
      </p:sp>
      <p:sp>
        <p:nvSpPr>
          <p:cNvPr id="104" name="Google Shape;104;p14"/>
          <p:cNvSpPr/>
          <p:nvPr/>
        </p:nvSpPr>
        <p:spPr>
          <a:xfrm>
            <a:off x="8632508" y="3976568"/>
            <a:ext cx="30480" cy="680442"/>
          </a:xfrm>
          <a:prstGeom prst="roundRect">
            <a:avLst>
              <a:gd fmla="val 111628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8392597" y="4401860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4"/>
          <p:cNvSpPr/>
          <p:nvPr/>
        </p:nvSpPr>
        <p:spPr>
          <a:xfrm>
            <a:off x="8469154" y="4433768"/>
            <a:ext cx="357188" cy="446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T Serif"/>
              <a:buNone/>
            </a:pPr>
            <a:r>
              <a:rPr b="0" i="0" lang="en-US" sz="28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3</a:t>
            </a:r>
            <a:endParaRPr b="0" i="0" sz="2800" u="none" cap="none" strike="noStrike"/>
          </a:p>
        </p:txBody>
      </p:sp>
      <p:sp>
        <p:nvSpPr>
          <p:cNvPr id="107" name="Google Shape;107;p14"/>
          <p:cNvSpPr/>
          <p:nvPr/>
        </p:nvSpPr>
        <p:spPr>
          <a:xfrm>
            <a:off x="7159228" y="2515791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Feature Separation</a:t>
            </a:r>
            <a:endParaRPr b="0" i="0" sz="2300" u="none" cap="none" strike="noStrike"/>
          </a:p>
        </p:txBody>
      </p:sp>
      <p:sp>
        <p:nvSpPr>
          <p:cNvPr id="108" name="Google Shape;108;p14"/>
          <p:cNvSpPr/>
          <p:nvPr/>
        </p:nvSpPr>
        <p:spPr>
          <a:xfrm>
            <a:off x="6351032" y="3023949"/>
            <a:ext cx="459343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Clearly defined features (X) and target (y) variables.</a:t>
            </a:r>
            <a:endParaRPr b="0" i="0" sz="1750" u="none" cap="none" strike="noStrike"/>
          </a:p>
        </p:txBody>
      </p:sp>
      <p:sp>
        <p:nvSpPr>
          <p:cNvPr id="109" name="Google Shape;109;p14"/>
          <p:cNvSpPr/>
          <p:nvPr/>
        </p:nvSpPr>
        <p:spPr>
          <a:xfrm>
            <a:off x="11297841" y="4657011"/>
            <a:ext cx="30480" cy="680442"/>
          </a:xfrm>
          <a:prstGeom prst="roundRect">
            <a:avLst>
              <a:gd fmla="val 111628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4"/>
          <p:cNvSpPr/>
          <p:nvPr/>
        </p:nvSpPr>
        <p:spPr>
          <a:xfrm>
            <a:off x="11057930" y="4401860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11134487" y="4433768"/>
            <a:ext cx="357188" cy="4464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800"/>
              <a:buFont typeface="PT Serif"/>
              <a:buNone/>
            </a:pPr>
            <a:r>
              <a:rPr b="0" i="0" lang="en-US" sz="28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4</a:t>
            </a:r>
            <a:endParaRPr b="0" i="0" sz="2800" u="none" cap="none" strike="noStrike"/>
          </a:p>
        </p:txBody>
      </p:sp>
      <p:sp>
        <p:nvSpPr>
          <p:cNvPr id="112" name="Google Shape;112;p14"/>
          <p:cNvSpPr/>
          <p:nvPr/>
        </p:nvSpPr>
        <p:spPr>
          <a:xfrm>
            <a:off x="9824561" y="5564267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Data Splitting</a:t>
            </a:r>
            <a:endParaRPr b="0" i="0" sz="2300" u="none" cap="none" strike="noStrike"/>
          </a:p>
        </p:txBody>
      </p:sp>
      <p:sp>
        <p:nvSpPr>
          <p:cNvPr id="113" name="Google Shape;113;p14"/>
          <p:cNvSpPr/>
          <p:nvPr/>
        </p:nvSpPr>
        <p:spPr>
          <a:xfrm>
            <a:off x="9016365" y="6072426"/>
            <a:ext cx="459343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Divided data into 80% training and 20% test sets for validation.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/>
          <p:nvPr/>
        </p:nvSpPr>
        <p:spPr>
          <a:xfrm>
            <a:off x="793790" y="2033945"/>
            <a:ext cx="5954197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4650"/>
              <a:buFont typeface="PT Serif"/>
              <a:buNone/>
            </a:pPr>
            <a:r>
              <a:rPr b="0" i="0" lang="en-US" sz="4650" u="none" cap="none" strike="noStrike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Model Used</a:t>
            </a:r>
            <a:endParaRPr b="0" i="0" sz="4650" u="none" cap="none" strike="noStrike"/>
          </a:p>
        </p:txBody>
      </p:sp>
      <p:sp>
        <p:nvSpPr>
          <p:cNvPr id="120" name="Google Shape;120;p15"/>
          <p:cNvSpPr/>
          <p:nvPr/>
        </p:nvSpPr>
        <p:spPr>
          <a:xfrm>
            <a:off x="793790" y="3118366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1" name="Google Shape;12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0347" y="3150275"/>
            <a:ext cx="357188" cy="44648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/>
          <p:nvPr/>
        </p:nvSpPr>
        <p:spPr>
          <a:xfrm>
            <a:off x="1530906" y="3196233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Algorithm</a:t>
            </a:r>
            <a:endParaRPr b="0" i="0" sz="2300" u="none" cap="none" strike="noStrike"/>
          </a:p>
        </p:txBody>
      </p:sp>
      <p:sp>
        <p:nvSpPr>
          <p:cNvPr id="123" name="Google Shape;123;p15"/>
          <p:cNvSpPr/>
          <p:nvPr/>
        </p:nvSpPr>
        <p:spPr>
          <a:xfrm>
            <a:off x="1530906" y="3704392"/>
            <a:ext cx="564261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The </a:t>
            </a:r>
            <a:r>
              <a:rPr b="1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Random Forest Classifier</a:t>
            </a: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 was selected for its robust performance.</a:t>
            </a:r>
            <a:endParaRPr b="0" i="0" sz="1750" u="none" cap="none" strike="noStrike"/>
          </a:p>
        </p:txBody>
      </p:sp>
      <p:sp>
        <p:nvSpPr>
          <p:cNvPr id="124" name="Google Shape;124;p15"/>
          <p:cNvSpPr/>
          <p:nvPr/>
        </p:nvSpPr>
        <p:spPr>
          <a:xfrm>
            <a:off x="7457003" y="3118366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5" name="Google Shape;12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3561" y="3150275"/>
            <a:ext cx="357188" cy="446484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5"/>
          <p:cNvSpPr/>
          <p:nvPr/>
        </p:nvSpPr>
        <p:spPr>
          <a:xfrm>
            <a:off x="8194119" y="3196233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Multi-Class Handling</a:t>
            </a:r>
            <a:endParaRPr b="0" i="0" sz="2300" u="none" cap="none" strike="noStrike"/>
          </a:p>
        </p:txBody>
      </p:sp>
      <p:sp>
        <p:nvSpPr>
          <p:cNvPr id="127" name="Google Shape;127;p15"/>
          <p:cNvSpPr/>
          <p:nvPr/>
        </p:nvSpPr>
        <p:spPr>
          <a:xfrm>
            <a:off x="8194119" y="3704392"/>
            <a:ext cx="564261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It effectively manages complex multi-class classification problems.</a:t>
            </a:r>
            <a:endParaRPr b="0" i="0" sz="1750" u="none" cap="none" strike="noStrike"/>
          </a:p>
        </p:txBody>
      </p:sp>
      <p:sp>
        <p:nvSpPr>
          <p:cNvPr id="128" name="Google Shape;128;p15"/>
          <p:cNvSpPr/>
          <p:nvPr/>
        </p:nvSpPr>
        <p:spPr>
          <a:xfrm>
            <a:off x="793790" y="4883825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9" name="Google Shape;129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70347" y="4915733"/>
            <a:ext cx="357188" cy="44648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5"/>
          <p:cNvSpPr/>
          <p:nvPr/>
        </p:nvSpPr>
        <p:spPr>
          <a:xfrm>
            <a:off x="1530906" y="4961692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Overfitting Reduction</a:t>
            </a:r>
            <a:endParaRPr b="0" i="0" sz="2300" u="none" cap="none" strike="noStrike"/>
          </a:p>
        </p:txBody>
      </p:sp>
      <p:sp>
        <p:nvSpPr>
          <p:cNvPr id="131" name="Google Shape;131;p15"/>
          <p:cNvSpPr/>
          <p:nvPr/>
        </p:nvSpPr>
        <p:spPr>
          <a:xfrm>
            <a:off x="1530906" y="5469850"/>
            <a:ext cx="564261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The ensemble of decision trees significantly reduces overfitting risks.</a:t>
            </a:r>
            <a:endParaRPr b="0" i="0" sz="1750" u="none" cap="none" strike="noStrike"/>
          </a:p>
        </p:txBody>
      </p:sp>
      <p:sp>
        <p:nvSpPr>
          <p:cNvPr id="132" name="Google Shape;132;p15"/>
          <p:cNvSpPr/>
          <p:nvPr/>
        </p:nvSpPr>
        <p:spPr>
          <a:xfrm>
            <a:off x="7457003" y="4883825"/>
            <a:ext cx="510302" cy="510302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3" name="Google Shape;13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533561" y="4915733"/>
            <a:ext cx="357188" cy="446484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5"/>
          <p:cNvSpPr/>
          <p:nvPr/>
        </p:nvSpPr>
        <p:spPr>
          <a:xfrm>
            <a:off x="8194119" y="4961692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Noise Robustness</a:t>
            </a:r>
            <a:endParaRPr b="0" i="0" sz="2300" u="none" cap="none" strike="noStrike"/>
          </a:p>
        </p:txBody>
      </p:sp>
      <p:sp>
        <p:nvSpPr>
          <p:cNvPr id="135" name="Google Shape;135;p15"/>
          <p:cNvSpPr/>
          <p:nvPr/>
        </p:nvSpPr>
        <p:spPr>
          <a:xfrm>
            <a:off x="8194119" y="5469850"/>
            <a:ext cx="5642610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The model is highly resilient to noisy data and potential outliers.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6"/>
          <p:cNvSpPr/>
          <p:nvPr/>
        </p:nvSpPr>
        <p:spPr>
          <a:xfrm>
            <a:off x="793790" y="4130754"/>
            <a:ext cx="7858125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4650"/>
              <a:buFont typeface="PT Serif"/>
              <a:buNone/>
            </a:pPr>
            <a:r>
              <a:rPr b="0" i="0" lang="en-US" sz="4650" u="none" cap="none" strike="noStrike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Predict Best Crop (Live Input)</a:t>
            </a:r>
            <a:endParaRPr b="0" i="0" sz="4650" u="none" cap="none" strike="noStrike"/>
          </a:p>
        </p:txBody>
      </p:sp>
      <p:pic>
        <p:nvPicPr>
          <p:cNvPr descr="preencoded.png" id="142" name="Google Shape;14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5215176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/>
          <p:nvPr/>
        </p:nvSpPr>
        <p:spPr>
          <a:xfrm>
            <a:off x="793790" y="6008965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User Input</a:t>
            </a:r>
            <a:endParaRPr b="0" i="0" sz="2300" u="none" cap="none" strike="noStrike"/>
          </a:p>
        </p:txBody>
      </p:sp>
      <p:sp>
        <p:nvSpPr>
          <p:cNvPr id="144" name="Google Shape;144;p16"/>
          <p:cNvSpPr/>
          <p:nvPr/>
        </p:nvSpPr>
        <p:spPr>
          <a:xfrm>
            <a:off x="793790" y="6517124"/>
            <a:ext cx="3048000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Users enter all seven required feature values for analysis.</a:t>
            </a:r>
            <a:endParaRPr b="0" i="0" sz="1750" u="none" cap="none" strike="noStrike"/>
          </a:p>
        </p:txBody>
      </p:sp>
      <p:pic>
        <p:nvPicPr>
          <p:cNvPr descr="preencoded.png" id="145" name="Google Shape;14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25278" y="5215176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/>
          <p:nvPr/>
        </p:nvSpPr>
        <p:spPr>
          <a:xfrm>
            <a:off x="4125278" y="6008965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Model Prediction</a:t>
            </a:r>
            <a:endParaRPr b="0" i="0" sz="2300" u="none" cap="none" strike="noStrike"/>
          </a:p>
        </p:txBody>
      </p:sp>
      <p:sp>
        <p:nvSpPr>
          <p:cNvPr id="147" name="Google Shape;147;p16"/>
          <p:cNvSpPr/>
          <p:nvPr/>
        </p:nvSpPr>
        <p:spPr>
          <a:xfrm>
            <a:off x="4125278" y="6517124"/>
            <a:ext cx="304811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The system returns the single most suitable crop recommendation.</a:t>
            </a:r>
            <a:endParaRPr b="0" i="0" sz="1750" u="none" cap="none" strike="noStrike"/>
          </a:p>
        </p:txBody>
      </p:sp>
      <p:pic>
        <p:nvPicPr>
          <p:cNvPr descr="preencoded.png" id="148" name="Google Shape;148;p1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884" y="5215176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7456884" y="6008965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Example Input</a:t>
            </a:r>
            <a:endParaRPr b="0" i="0" sz="2300" u="none" cap="none" strike="noStrike"/>
          </a:p>
        </p:txBody>
      </p:sp>
      <p:sp>
        <p:nvSpPr>
          <p:cNvPr id="150" name="Google Shape;150;p16"/>
          <p:cNvSpPr/>
          <p:nvPr/>
        </p:nvSpPr>
        <p:spPr>
          <a:xfrm>
            <a:off x="7456884" y="6517124"/>
            <a:ext cx="304811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N=90, P=42, K=43, Temp=26°C, Humidity=80%, pH=6.5, Rainfall=200mm.</a:t>
            </a:r>
            <a:endParaRPr b="0" i="0" sz="1750" u="none" cap="none" strike="noStrike"/>
          </a:p>
        </p:txBody>
      </p:sp>
      <p:pic>
        <p:nvPicPr>
          <p:cNvPr descr="preencoded.png" id="151" name="Google Shape;151;p1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788491" y="5215176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6"/>
          <p:cNvSpPr/>
          <p:nvPr/>
        </p:nvSpPr>
        <p:spPr>
          <a:xfrm>
            <a:off x="10788491" y="6008965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Prediction Result</a:t>
            </a:r>
            <a:endParaRPr b="0" i="0" sz="2300" u="none" cap="none" strike="noStrike"/>
          </a:p>
        </p:txBody>
      </p:sp>
      <p:sp>
        <p:nvSpPr>
          <p:cNvPr id="153" name="Google Shape;153;p16"/>
          <p:cNvSpPr/>
          <p:nvPr/>
        </p:nvSpPr>
        <p:spPr>
          <a:xfrm>
            <a:off x="10788491" y="6517124"/>
            <a:ext cx="304811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For the given input, the model successfully predicts: </a:t>
            </a:r>
            <a:r>
              <a:rPr b="1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Rice</a:t>
            </a: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/>
          <p:nvPr/>
        </p:nvSpPr>
        <p:spPr>
          <a:xfrm>
            <a:off x="793790" y="696397"/>
            <a:ext cx="7228880" cy="7442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06"/>
              </a:lnSpc>
              <a:spcBef>
                <a:spcPts val="0"/>
              </a:spcBef>
              <a:spcAft>
                <a:spcPts val="0"/>
              </a:spcAft>
              <a:buClr>
                <a:srgbClr val="020202"/>
              </a:buClr>
              <a:buSzPts val="4650"/>
              <a:buFont typeface="PT Serif"/>
              <a:buNone/>
            </a:pPr>
            <a:r>
              <a:rPr b="0" i="0" lang="en-US" sz="4650" u="none" cap="none" strike="noStrike">
                <a:solidFill>
                  <a:srgbClr val="020202"/>
                </a:solidFill>
                <a:latin typeface="PT Serif"/>
                <a:ea typeface="PT Serif"/>
                <a:cs typeface="PT Serif"/>
                <a:sym typeface="PT Serif"/>
              </a:rPr>
              <a:t>Conclusion &amp; Future Scope</a:t>
            </a:r>
            <a:endParaRPr b="0" i="0" sz="4650" u="none" cap="none" strike="noStrike"/>
          </a:p>
        </p:txBody>
      </p:sp>
      <p:sp>
        <p:nvSpPr>
          <p:cNvPr id="160" name="Google Shape;160;p17"/>
          <p:cNvSpPr/>
          <p:nvPr/>
        </p:nvSpPr>
        <p:spPr>
          <a:xfrm>
            <a:off x="793790" y="1894284"/>
            <a:ext cx="1630323" cy="1324689"/>
          </a:xfrm>
          <a:prstGeom prst="roundRect">
            <a:avLst>
              <a:gd fmla="val 2568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1" name="Google Shape;16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9467" y="2357318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7"/>
          <p:cNvSpPr/>
          <p:nvPr/>
        </p:nvSpPr>
        <p:spPr>
          <a:xfrm>
            <a:off x="2650927" y="2121098"/>
            <a:ext cx="3367564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Accurate &amp; User-Friendly</a:t>
            </a:r>
            <a:endParaRPr b="0" i="0" sz="2300" u="none" cap="none" strike="noStrike"/>
          </a:p>
        </p:txBody>
      </p:sp>
      <p:sp>
        <p:nvSpPr>
          <p:cNvPr id="163" name="Google Shape;163;p17"/>
          <p:cNvSpPr/>
          <p:nvPr/>
        </p:nvSpPr>
        <p:spPr>
          <a:xfrm>
            <a:off x="2650927" y="2629257"/>
            <a:ext cx="637317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System provides precise crop recommendations for farmers.</a:t>
            </a:r>
            <a:endParaRPr b="0" i="0" sz="1750" u="none" cap="none" strike="noStrike"/>
          </a:p>
        </p:txBody>
      </p:sp>
      <p:sp>
        <p:nvSpPr>
          <p:cNvPr id="164" name="Google Shape;164;p17"/>
          <p:cNvSpPr/>
          <p:nvPr/>
        </p:nvSpPr>
        <p:spPr>
          <a:xfrm>
            <a:off x="2537460" y="3203734"/>
            <a:ext cx="11185803" cy="15240"/>
          </a:xfrm>
          <a:prstGeom prst="roundRect">
            <a:avLst>
              <a:gd fmla="val 223256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>
            <a:off x="793790" y="3332321"/>
            <a:ext cx="3260646" cy="1324689"/>
          </a:xfrm>
          <a:prstGeom prst="roundRect">
            <a:avLst>
              <a:gd fmla="val 2568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6" name="Google Shape;16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4569" y="3795355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/>
          <p:nvPr/>
        </p:nvSpPr>
        <p:spPr>
          <a:xfrm>
            <a:off x="4281249" y="3559135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Real-time Weather</a:t>
            </a:r>
            <a:endParaRPr b="0" i="0" sz="2300" u="none" cap="none" strike="noStrike"/>
          </a:p>
        </p:txBody>
      </p:sp>
      <p:sp>
        <p:nvSpPr>
          <p:cNvPr id="168" name="Google Shape;168;p17"/>
          <p:cNvSpPr/>
          <p:nvPr/>
        </p:nvSpPr>
        <p:spPr>
          <a:xfrm>
            <a:off x="4281249" y="4067294"/>
            <a:ext cx="53135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Integrate live weather data for enhanced accuracy.</a:t>
            </a:r>
            <a:endParaRPr b="0" i="0" sz="1750" u="none" cap="none" strike="noStrike"/>
          </a:p>
        </p:txBody>
      </p:sp>
      <p:sp>
        <p:nvSpPr>
          <p:cNvPr id="169" name="Google Shape;169;p17"/>
          <p:cNvSpPr/>
          <p:nvPr/>
        </p:nvSpPr>
        <p:spPr>
          <a:xfrm>
            <a:off x="4167783" y="4641771"/>
            <a:ext cx="9555480" cy="15240"/>
          </a:xfrm>
          <a:prstGeom prst="roundRect">
            <a:avLst>
              <a:gd fmla="val 223256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7"/>
          <p:cNvSpPr/>
          <p:nvPr/>
        </p:nvSpPr>
        <p:spPr>
          <a:xfrm>
            <a:off x="793790" y="4770358"/>
            <a:ext cx="4890968" cy="1324689"/>
          </a:xfrm>
          <a:prstGeom prst="roundRect">
            <a:avLst>
              <a:gd fmla="val 2568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1" name="Google Shape;171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79790" y="5233392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7"/>
          <p:cNvSpPr/>
          <p:nvPr/>
        </p:nvSpPr>
        <p:spPr>
          <a:xfrm>
            <a:off x="5911572" y="4997172"/>
            <a:ext cx="2977039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Economic Analysis</a:t>
            </a:r>
            <a:endParaRPr b="0" i="0" sz="2300" u="none" cap="none" strike="noStrike"/>
          </a:p>
        </p:txBody>
      </p:sp>
      <p:sp>
        <p:nvSpPr>
          <p:cNvPr id="173" name="Google Shape;173;p17"/>
          <p:cNvSpPr/>
          <p:nvPr/>
        </p:nvSpPr>
        <p:spPr>
          <a:xfrm>
            <a:off x="5911572" y="5505331"/>
            <a:ext cx="566356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Incorporate market demand and price considerations.</a:t>
            </a:r>
            <a:endParaRPr b="0" i="0" sz="1750" u="none" cap="none" strike="noStrike"/>
          </a:p>
        </p:txBody>
      </p:sp>
      <p:sp>
        <p:nvSpPr>
          <p:cNvPr id="174" name="Google Shape;174;p17"/>
          <p:cNvSpPr/>
          <p:nvPr/>
        </p:nvSpPr>
        <p:spPr>
          <a:xfrm>
            <a:off x="5798106" y="6079808"/>
            <a:ext cx="7925157" cy="15240"/>
          </a:xfrm>
          <a:prstGeom prst="roundRect">
            <a:avLst>
              <a:gd fmla="val 223256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793790" y="6208395"/>
            <a:ext cx="6521410" cy="1324689"/>
          </a:xfrm>
          <a:prstGeom prst="roundRect">
            <a:avLst>
              <a:gd fmla="val 2568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6" name="Google Shape;176;p1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95011" y="6671429"/>
            <a:ext cx="318968" cy="398621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7"/>
          <p:cNvSpPr/>
          <p:nvPr/>
        </p:nvSpPr>
        <p:spPr>
          <a:xfrm>
            <a:off x="7542014" y="6435209"/>
            <a:ext cx="3279815" cy="3720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2300"/>
              <a:buFont typeface="PT Serif"/>
              <a:buNone/>
            </a:pPr>
            <a:r>
              <a:rPr b="0" i="0" lang="en-US" sz="2300" u="none" cap="none" strike="noStrike">
                <a:solidFill>
                  <a:srgbClr val="383838"/>
                </a:solidFill>
                <a:latin typeface="PT Serif"/>
                <a:ea typeface="PT Serif"/>
                <a:cs typeface="PT Serif"/>
                <a:sym typeface="PT Serif"/>
              </a:rPr>
              <a:t>Mobile/Web Deployment</a:t>
            </a:r>
            <a:endParaRPr b="0" i="0" sz="2300" u="none" cap="none" strike="noStrike"/>
          </a:p>
        </p:txBody>
      </p:sp>
      <p:sp>
        <p:nvSpPr>
          <p:cNvPr id="178" name="Google Shape;178;p17"/>
          <p:cNvSpPr/>
          <p:nvPr/>
        </p:nvSpPr>
        <p:spPr>
          <a:xfrm>
            <a:off x="7542014" y="6943368"/>
            <a:ext cx="5534144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383838"/>
              </a:buClr>
              <a:buSzPts val="1750"/>
              <a:buFont typeface="DM Sans"/>
              <a:buNone/>
            </a:pPr>
            <a:r>
              <a:rPr b="0" i="0" lang="en-US" sz="1750" u="none" cap="none" strike="noStrike">
                <a:solidFill>
                  <a:srgbClr val="383838"/>
                </a:solidFill>
                <a:latin typeface="DM Sans"/>
                <a:ea typeface="DM Sans"/>
                <a:cs typeface="DM Sans"/>
                <a:sym typeface="DM Sans"/>
              </a:rPr>
              <a:t>Develop a user-friendly application for wider access.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84" name="Google Shape;184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3790" y="1709261"/>
            <a:ext cx="6652498" cy="48109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5" name="Google Shape;185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07310" y="1709261"/>
            <a:ext cx="5833943" cy="3167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