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jeGoVoZ2QKLW2trGybJPOzzRY+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2E52B9-4A3F-463E-AEF9-5E61611C5819}">
  <a:tblStyle styleId="{0B2E52B9-4A3F-463E-AEF9-5E61611C581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BB3534B-2699-46C9-ADF3-2DA0865BB07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947152080_4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4947152080_4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4947152080_4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947152080_2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4947152080_2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4947152080_2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947152080_4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4947152080_4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4947152080_4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4715208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494715208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47152080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47152080_4_2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4947152080_4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4947152080_4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47152080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4947152080_4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4947152080_4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9712dc8a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3" name="Google Shape;103;g149712dc8a4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9712dc8a4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49712dc8a4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49712dc8a4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9712dc8a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7" name="Google Shape;117;g149712dc8a4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947152080_4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4947152080_4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4947152080_4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947152080_2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4947152080_2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4947152080_2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38: Virtual Try-On Clothing</a:t>
            </a:r>
            <a:endParaRPr/>
          </a:p>
          <a:p>
            <a:pPr indent="0" lvl="0" marL="0" rtl="0" algn="r">
              <a:lnSpc>
                <a:spcPct val="100000"/>
              </a:lnSpc>
              <a:spcBef>
                <a:spcPts val="0"/>
              </a:spcBef>
              <a:spcAft>
                <a:spcPts val="0"/>
              </a:spcAft>
              <a:buClr>
                <a:schemeClr val="lt1"/>
              </a:buClr>
              <a:buSzPct val="238922"/>
              <a:buFont typeface="Arial"/>
              <a:buNone/>
            </a:pPr>
            <a:r>
              <a:rPr lang="en-US"/>
              <a:t>Bi-Weekly Update 2</a:t>
            </a:r>
            <a:br>
              <a:rPr lang="en-US"/>
            </a:br>
            <a:r>
              <a:rPr lang="en-US" sz="2455"/>
              <a:t>Robin Martinez, Alan Vela, Jorge Olivares</a:t>
            </a:r>
            <a:br>
              <a:rPr lang="en-US" sz="2455"/>
            </a:br>
            <a:r>
              <a:rPr lang="en-US" sz="2455"/>
              <a:t>Sponsor: Pranav Dhulipala</a:t>
            </a:r>
            <a:br>
              <a:rPr lang="en-US" sz="2455"/>
            </a:br>
            <a:r>
              <a:rPr lang="en-US" sz="2455"/>
              <a:t>TA: Fardeen Mozumder</a:t>
            </a:r>
            <a:br>
              <a:rPr lang="en-US" sz="2455"/>
            </a:br>
            <a:endParaRPr sz="2455"/>
          </a:p>
        </p:txBody>
      </p:sp>
      <p:sp>
        <p:nvSpPr>
          <p:cNvPr id="59" name="Google Shape;59;p1"/>
          <p:cNvSpPr/>
          <p:nvPr/>
        </p:nvSpPr>
        <p:spPr>
          <a:xfrm>
            <a:off x="-91075"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4947152080_4_3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a:t>
            </a:r>
            <a:endParaRPr/>
          </a:p>
        </p:txBody>
      </p:sp>
      <p:sp>
        <p:nvSpPr>
          <p:cNvPr id="143" name="Google Shape;143;g14947152080_4_30"/>
          <p:cNvSpPr txBox="1"/>
          <p:nvPr>
            <p:ph idx="1" type="body"/>
          </p:nvPr>
        </p:nvSpPr>
        <p:spPr>
          <a:xfrm>
            <a:off x="70425" y="1978850"/>
            <a:ext cx="4572000" cy="4382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360"/>
              </a:spcBef>
              <a:spcAft>
                <a:spcPts val="0"/>
              </a:spcAft>
              <a:buSzPts val="2400"/>
              <a:buChar char="•"/>
            </a:pPr>
            <a:r>
              <a:rPr lang="en-US" sz="2400"/>
              <a:t>Changed the </a:t>
            </a:r>
            <a:r>
              <a:rPr lang="en-US" sz="2400"/>
              <a:t>database</a:t>
            </a:r>
            <a:r>
              <a:rPr lang="en-US" sz="2400"/>
              <a:t> to Firebase.</a:t>
            </a:r>
            <a:endParaRPr sz="2400"/>
          </a:p>
          <a:p>
            <a:pPr indent="0" lvl="0" marL="0" rtl="0" algn="l">
              <a:lnSpc>
                <a:spcPct val="100000"/>
              </a:lnSpc>
              <a:spcBef>
                <a:spcPts val="360"/>
              </a:spcBef>
              <a:spcAft>
                <a:spcPts val="0"/>
              </a:spcAft>
              <a:buNone/>
            </a:pPr>
            <a:r>
              <a:t/>
            </a:r>
            <a:endParaRPr sz="2400"/>
          </a:p>
          <a:p>
            <a:pPr indent="-381000" lvl="0" marL="457200" rtl="0" algn="l">
              <a:lnSpc>
                <a:spcPct val="100000"/>
              </a:lnSpc>
              <a:spcBef>
                <a:spcPts val="360"/>
              </a:spcBef>
              <a:spcAft>
                <a:spcPts val="0"/>
              </a:spcAft>
              <a:buSzPts val="2400"/>
              <a:buChar char="•"/>
            </a:pPr>
            <a:r>
              <a:rPr lang="en-US" sz="2400"/>
              <a:t>Less time spent on creating a connection with the server and more working on integration.</a:t>
            </a:r>
            <a:endParaRPr sz="2400"/>
          </a:p>
          <a:p>
            <a:pPr indent="0" lvl="0" marL="457200" rtl="0" algn="l">
              <a:lnSpc>
                <a:spcPct val="100000"/>
              </a:lnSpc>
              <a:spcBef>
                <a:spcPts val="360"/>
              </a:spcBef>
              <a:spcAft>
                <a:spcPts val="0"/>
              </a:spcAft>
              <a:buNone/>
            </a:pPr>
            <a:r>
              <a:rPr lang="en-US" sz="2400"/>
              <a:t> </a:t>
            </a:r>
            <a:endParaRPr sz="2400"/>
          </a:p>
          <a:p>
            <a:pPr indent="-381000" lvl="0" marL="457200" rtl="0" algn="l">
              <a:lnSpc>
                <a:spcPct val="100000"/>
              </a:lnSpc>
              <a:spcBef>
                <a:spcPts val="360"/>
              </a:spcBef>
              <a:spcAft>
                <a:spcPts val="0"/>
              </a:spcAft>
              <a:buSzPts val="2400"/>
              <a:buChar char="•"/>
            </a:pPr>
            <a:r>
              <a:rPr lang="en-US" sz="2400"/>
              <a:t>Database </a:t>
            </a:r>
            <a:r>
              <a:rPr lang="en-US" sz="2400"/>
              <a:t>receives</a:t>
            </a:r>
            <a:r>
              <a:rPr lang="en-US" sz="2400"/>
              <a:t> writes string data from GUI</a:t>
            </a:r>
            <a:endParaRPr sz="2400"/>
          </a:p>
        </p:txBody>
      </p:sp>
      <p:pic>
        <p:nvPicPr>
          <p:cNvPr id="144" name="Google Shape;144;g14947152080_4_30"/>
          <p:cNvPicPr preferRelativeResize="0"/>
          <p:nvPr/>
        </p:nvPicPr>
        <p:blipFill rotWithShape="1">
          <a:blip r:embed="rId3">
            <a:alphaModFix/>
          </a:blip>
          <a:srcRect b="31821" l="0" r="8558" t="11687"/>
          <a:stretch/>
        </p:blipFill>
        <p:spPr>
          <a:xfrm>
            <a:off x="4766650" y="1978850"/>
            <a:ext cx="4221302" cy="1710674"/>
          </a:xfrm>
          <a:prstGeom prst="rect">
            <a:avLst/>
          </a:prstGeom>
          <a:noFill/>
          <a:ln>
            <a:noFill/>
          </a:ln>
        </p:spPr>
      </p:pic>
      <p:pic>
        <p:nvPicPr>
          <p:cNvPr id="145" name="Google Shape;145;g14947152080_4_30"/>
          <p:cNvPicPr preferRelativeResize="0"/>
          <p:nvPr/>
        </p:nvPicPr>
        <p:blipFill rotWithShape="1">
          <a:blip r:embed="rId4">
            <a:alphaModFix/>
          </a:blip>
          <a:srcRect b="21154" l="0" r="31712" t="0"/>
          <a:stretch/>
        </p:blipFill>
        <p:spPr>
          <a:xfrm>
            <a:off x="4794825" y="3841925"/>
            <a:ext cx="3891974" cy="25278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4947152080_2_6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Execution Plan</a:t>
            </a:r>
            <a:endParaRPr/>
          </a:p>
        </p:txBody>
      </p:sp>
      <p:graphicFrame>
        <p:nvGraphicFramePr>
          <p:cNvPr id="152" name="Google Shape;152;g14947152080_2_67"/>
          <p:cNvGraphicFramePr/>
          <p:nvPr/>
        </p:nvGraphicFramePr>
        <p:xfrm>
          <a:off x="543200" y="1933880"/>
          <a:ext cx="3000000" cy="3000000"/>
        </p:xfrm>
        <a:graphic>
          <a:graphicData uri="http://schemas.openxmlformats.org/drawingml/2006/table">
            <a:tbl>
              <a:tblPr>
                <a:noFill/>
                <a:tableStyleId>{1BB3534B-2699-46C9-ADF3-2DA0865BB074}</a:tableStyleId>
              </a:tblPr>
              <a:tblGrid>
                <a:gridCol w="3464050"/>
                <a:gridCol w="486175"/>
                <a:gridCol w="486175"/>
                <a:gridCol w="486175"/>
                <a:gridCol w="486175"/>
                <a:gridCol w="401100"/>
                <a:gridCol w="486175"/>
                <a:gridCol w="486175"/>
                <a:gridCol w="486175"/>
                <a:gridCol w="486175"/>
                <a:gridCol w="388950"/>
              </a:tblGrid>
              <a:tr h="3381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0"/>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09/05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1"/>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09/12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2"/>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09/19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3"/>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09/26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4"/>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10/3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5"/>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10/10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6"/>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10/17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7"/>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10/24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8"/>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10/31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9"/>
                      </a:ext>
                    </a:extLst>
                  </a:tcPr>
                </a:tc>
                <a:tc>
                  <a:txBody>
                    <a:bodyPr/>
                    <a:lstStyle/>
                    <a:p>
                      <a:pPr indent="0" lvl="0" marL="0" rtl="0" algn="r">
                        <a:lnSpc>
                          <a:spcPct val="115000"/>
                        </a:lnSpc>
                        <a:spcBef>
                          <a:spcPts val="0"/>
                        </a:spcBef>
                        <a:spcAft>
                          <a:spcPts val="0"/>
                        </a:spcAft>
                        <a:buNone/>
                      </a:pPr>
                      <a:r>
                        <a:rPr lang="en-US" sz="1000"/>
                        <a:t>11/7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0: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Setting access and connection to Olympus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1:0"/>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2: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Prepare budget and approve for parts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2:0"/>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2: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2: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Get the GUI writing on database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3:0"/>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2:3:1"/>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2:3: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3: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Set up </a:t>
                      </a:r>
                      <a:r>
                        <a:rPr lang="en-US" sz="1000"/>
                        <a:t>algorithm </a:t>
                      </a:r>
                      <a:r>
                        <a:rPr lang="en-US" sz="1000" u="none" cap="none" strike="noStrike"/>
                        <a:t> on Olympus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4: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1"/>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2:4:2"/>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2:4: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4: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Purchase Posing Database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5: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5: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5: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5: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5: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GUI reading information from database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6: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6: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6: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6: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6: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Train Model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7: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7: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7: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7: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7: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7: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7: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7: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7: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7: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7: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Create a catalog for the avatar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8: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8: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8: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8: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Display clothing catalog and dummy model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9: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9: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9: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9: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Test app on phone and bug fix</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10: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0: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0: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0: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0: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2:10: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Create app package with ML model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1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10"/>
                      </a:ext>
                    </a:extLst>
                  </a:tcPr>
                </a:tc>
              </a:tr>
              <a:tr h="3381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Test app on phone with ML model and bug fix</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2:1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2:9"/>
                      </a:ext>
                    </a:extLst>
                  </a:tcPr>
                </a:tc>
                <a:tc>
                  <a:txBody>
                    <a:bodyPr/>
                    <a:lstStyle/>
                    <a:p>
                      <a:pPr indent="0" lvl="0" marL="0" rtl="0" algn="l">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2:12:10"/>
                      </a:ext>
                    </a:extLst>
                  </a:tcPr>
                </a:tc>
              </a:tr>
            </a:tbl>
          </a:graphicData>
        </a:graphic>
      </p:graphicFrame>
      <p:graphicFrame>
        <p:nvGraphicFramePr>
          <p:cNvPr id="153" name="Google Shape;153;g14947152080_2_67"/>
          <p:cNvGraphicFramePr/>
          <p:nvPr/>
        </p:nvGraphicFramePr>
        <p:xfrm>
          <a:off x="5465775" y="2610065"/>
          <a:ext cx="3000000" cy="3000000"/>
        </p:xfrm>
        <a:graphic>
          <a:graphicData uri="http://schemas.openxmlformats.org/drawingml/2006/table">
            <a:tbl>
              <a:tblPr>
                <a:noFill/>
                <a:tableStyleId>{0B2E52B9-4A3F-463E-AEF9-5E61611C5819}</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6AA84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99999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947152080_4_42"/>
          <p:cNvSpPr txBox="1"/>
          <p:nvPr>
            <p:ph type="title"/>
          </p:nvPr>
        </p:nvSpPr>
        <p:spPr>
          <a:xfrm>
            <a:off x="457225" y="9223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Validation Plan</a:t>
            </a:r>
            <a:endParaRPr/>
          </a:p>
        </p:txBody>
      </p:sp>
      <p:graphicFrame>
        <p:nvGraphicFramePr>
          <p:cNvPr id="160" name="Google Shape;160;g14947152080_4_42"/>
          <p:cNvGraphicFramePr/>
          <p:nvPr/>
        </p:nvGraphicFramePr>
        <p:xfrm>
          <a:off x="457225" y="1627525"/>
          <a:ext cx="3000000" cy="3000000"/>
        </p:xfrm>
        <a:graphic>
          <a:graphicData uri="http://schemas.openxmlformats.org/drawingml/2006/table">
            <a:tbl>
              <a:tblPr>
                <a:noFill/>
                <a:tableStyleId>{0B2E52B9-4A3F-463E-AEF9-5E61611C5819}</a:tableStyleId>
              </a:tblPr>
              <a:tblGrid>
                <a:gridCol w="1790900"/>
                <a:gridCol w="4270575"/>
                <a:gridCol w="1270025"/>
                <a:gridCol w="898100"/>
              </a:tblGrid>
              <a:tr h="298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Test Name</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Criteria</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Owner</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Status</a:t>
                      </a:r>
                      <a:endParaRPr b="1" sz="1400" u="none" cap="none" strike="noStrike"/>
                    </a:p>
                  </a:txBody>
                  <a:tcPr marT="91425" marB="91425" marR="91425" marL="91425">
                    <a:solidFill>
                      <a:srgbClr val="A4C2F4"/>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Server ready for the ML algorithm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Access granted and connection established with the server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T</a:t>
                      </a:r>
                      <a:r>
                        <a:rPr lang="en-US" sz="1200" u="none" cap="none" strike="noStrike"/>
                        <a:t>ested</a:t>
                      </a:r>
                      <a:endParaRPr sz="1200" u="none" cap="none" strike="noStrike"/>
                    </a:p>
                  </a:txBody>
                  <a:tcPr marT="91425" marB="91425" marR="91425" marL="91425">
                    <a:solidFill>
                      <a:srgbClr val="93C47D"/>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writing to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User information stored in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Testing</a:t>
                      </a:r>
                      <a:endParaRPr sz="1200" u="none" cap="none" strike="noStrike">
                        <a:solidFill>
                          <a:schemeClr val="dk1"/>
                        </a:solidFill>
                      </a:endParaRPr>
                    </a:p>
                  </a:txBody>
                  <a:tcPr marT="91425" marB="91425" marR="91425" marL="91425">
                    <a:solidFill>
                      <a:srgbClr val="F1C232"/>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ML algorithm ready for training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machine learning algorithm to see the proper file is delivered (.obj)</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reading and displaying information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Retrieval of clothing options to the GUI and displaying a catalog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app without model integration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an actual phone and test it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solidFill>
                            <a:schemeClr val="dk1"/>
                          </a:solidFill>
                        </a:rPr>
                        <a:t>Train the model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machine learning algorithm through Pytorch and check outputs to view progress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Deploy trained model into application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the model receiving input from the application and change clothes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 application with model integration on phone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actual phone with video input and test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457200" y="1608545"/>
            <a:ext cx="8229600" cy="40770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sz="3900">
                <a:latin typeface="Calibri"/>
                <a:ea typeface="Calibri"/>
                <a:cs typeface="Calibri"/>
                <a:sym typeface="Calibri"/>
              </a:rPr>
              <a:t>Questions?</a:t>
            </a:r>
            <a:endParaRPr b="1" sz="3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47152080_4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Summary</a:t>
            </a:r>
            <a:endParaRPr/>
          </a:p>
        </p:txBody>
      </p:sp>
      <p:sp>
        <p:nvSpPr>
          <p:cNvPr id="67" name="Google Shape;67;g14947152080_4_0"/>
          <p:cNvSpPr txBox="1"/>
          <p:nvPr>
            <p:ph idx="1" type="body"/>
          </p:nvPr>
        </p:nvSpPr>
        <p:spPr>
          <a:xfrm>
            <a:off x="457200" y="2049275"/>
            <a:ext cx="4473000" cy="4301700"/>
          </a:xfrm>
          <a:prstGeom prst="rect">
            <a:avLst/>
          </a:prstGeom>
          <a:noFill/>
          <a:ln>
            <a:noFill/>
          </a:ln>
        </p:spPr>
        <p:txBody>
          <a:bodyPr anchorCtr="0" anchor="t" bIns="45700" lIns="91425" spcFirstLastPara="1" rIns="91425" wrap="square" tIns="45700">
            <a:normAutofit lnSpcReduction="10000"/>
          </a:bodyPr>
          <a:lstStyle/>
          <a:p>
            <a:pPr indent="-393700" lvl="0" marL="457200" rtl="0" algn="l">
              <a:lnSpc>
                <a:spcPct val="80000"/>
              </a:lnSpc>
              <a:spcBef>
                <a:spcPts val="0"/>
              </a:spcBef>
              <a:spcAft>
                <a:spcPts val="0"/>
              </a:spcAft>
              <a:buSzPts val="2600"/>
              <a:buChar char="•"/>
            </a:pPr>
            <a:r>
              <a:rPr lang="en-US" sz="2600"/>
              <a:t>Waste material reduction for companies producing apparel.</a:t>
            </a:r>
            <a:endParaRPr/>
          </a:p>
          <a:p>
            <a:pPr indent="-228600" lvl="0" marL="457200" rtl="0" algn="l">
              <a:lnSpc>
                <a:spcPct val="80000"/>
              </a:lnSpc>
              <a:spcBef>
                <a:spcPts val="0"/>
              </a:spcBef>
              <a:spcAft>
                <a:spcPts val="0"/>
              </a:spcAft>
              <a:buClr>
                <a:schemeClr val="dk1"/>
              </a:buClr>
              <a:buSzPts val="2600"/>
              <a:buFont typeface="Arial"/>
              <a:buNone/>
            </a:pPr>
            <a:r>
              <a:t/>
            </a:r>
            <a:endParaRPr sz="2600"/>
          </a:p>
          <a:p>
            <a:pPr indent="-393700" lvl="0" marL="457200" rtl="0" algn="l">
              <a:lnSpc>
                <a:spcPct val="80000"/>
              </a:lnSpc>
              <a:spcBef>
                <a:spcPts val="0"/>
              </a:spcBef>
              <a:spcAft>
                <a:spcPts val="0"/>
              </a:spcAft>
              <a:buSzPts val="2600"/>
              <a:buChar char="•"/>
            </a:pPr>
            <a:r>
              <a:rPr lang="en-US" sz="2600"/>
              <a:t>Our application is going to be an accessible tool for consumers shopping online for clothing. This tool will create an avatar based on the video provided and it will be able to change between clothes.</a:t>
            </a:r>
            <a:endParaRPr/>
          </a:p>
        </p:txBody>
      </p:sp>
      <p:pic>
        <p:nvPicPr>
          <p:cNvPr id="68" name="Google Shape;68;g14947152080_4_0"/>
          <p:cNvPicPr preferRelativeResize="0"/>
          <p:nvPr/>
        </p:nvPicPr>
        <p:blipFill rotWithShape="1">
          <a:blip r:embed="rId3">
            <a:alphaModFix/>
          </a:blip>
          <a:srcRect b="0" l="0" r="0" t="0"/>
          <a:stretch/>
        </p:blipFill>
        <p:spPr>
          <a:xfrm>
            <a:off x="5680700" y="1812475"/>
            <a:ext cx="2020338" cy="444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947152080_4_24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Subsystem Overview</a:t>
            </a:r>
            <a:endParaRPr/>
          </a:p>
        </p:txBody>
      </p:sp>
      <p:sp>
        <p:nvSpPr>
          <p:cNvPr id="75" name="Google Shape;75;g14947152080_4_244"/>
          <p:cNvSpPr txBox="1"/>
          <p:nvPr>
            <p:ph idx="1" type="body"/>
          </p:nvPr>
        </p:nvSpPr>
        <p:spPr>
          <a:xfrm>
            <a:off x="457200" y="2058375"/>
            <a:ext cx="4452000" cy="40770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360"/>
              </a:spcBef>
              <a:spcAft>
                <a:spcPts val="0"/>
              </a:spcAft>
              <a:buSzPts val="1600"/>
              <a:buFont typeface="Calibri"/>
              <a:buChar char="•"/>
            </a:pPr>
            <a:r>
              <a:rPr lang="en-US" sz="1600">
                <a:latin typeface="Calibri"/>
                <a:ea typeface="Calibri"/>
                <a:cs typeface="Calibri"/>
                <a:sym typeface="Calibri"/>
              </a:rPr>
              <a:t>GUI Application:</a:t>
            </a:r>
            <a:endParaRPr sz="1600">
              <a:latin typeface="Calibri"/>
              <a:ea typeface="Calibri"/>
              <a:cs typeface="Calibri"/>
              <a:sym typeface="Calibri"/>
            </a:endParaRPr>
          </a:p>
          <a:p>
            <a:pPr indent="-330200" lvl="1" marL="914400" rtl="0" algn="l">
              <a:lnSpc>
                <a:spcPct val="100000"/>
              </a:lnSpc>
              <a:spcBef>
                <a:spcPts val="0"/>
              </a:spcBef>
              <a:spcAft>
                <a:spcPts val="0"/>
              </a:spcAft>
              <a:buSzPts val="1600"/>
              <a:buFont typeface="Calibri"/>
              <a:buChar char="–"/>
            </a:pPr>
            <a:r>
              <a:rPr lang="en-US" sz="1600">
                <a:latin typeface="Calibri"/>
                <a:ea typeface="Calibri"/>
                <a:cs typeface="Calibri"/>
                <a:sym typeface="Calibri"/>
              </a:rPr>
              <a:t>Displays the user with the application</a:t>
            </a:r>
            <a:endParaRPr sz="1600">
              <a:latin typeface="Calibri"/>
              <a:ea typeface="Calibri"/>
              <a:cs typeface="Calibri"/>
              <a:sym typeface="Calibri"/>
            </a:endParaRPr>
          </a:p>
          <a:p>
            <a:pPr indent="-330200" lvl="1" marL="914400" rtl="0" algn="l">
              <a:lnSpc>
                <a:spcPct val="100000"/>
              </a:lnSpc>
              <a:spcBef>
                <a:spcPts val="0"/>
              </a:spcBef>
              <a:spcAft>
                <a:spcPts val="0"/>
              </a:spcAft>
              <a:buSzPts val="1600"/>
              <a:buFont typeface="Calibri"/>
              <a:buChar char="–"/>
            </a:pPr>
            <a:r>
              <a:rPr lang="en-US" sz="1600">
                <a:latin typeface="Calibri"/>
                <a:ea typeface="Calibri"/>
                <a:cs typeface="Calibri"/>
                <a:sym typeface="Calibri"/>
              </a:rPr>
              <a:t>Uploads and receives user information to a database </a:t>
            </a:r>
            <a:endParaRPr sz="1600">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Char char="•"/>
            </a:pPr>
            <a:r>
              <a:rPr lang="en-US" sz="1600">
                <a:latin typeface="Calibri"/>
                <a:ea typeface="Calibri"/>
                <a:cs typeface="Calibri"/>
                <a:sym typeface="Calibri"/>
              </a:rPr>
              <a:t>Database:</a:t>
            </a:r>
            <a:endParaRPr sz="1600">
              <a:latin typeface="Calibri"/>
              <a:ea typeface="Calibri"/>
              <a:cs typeface="Calibri"/>
              <a:sym typeface="Calibri"/>
            </a:endParaRPr>
          </a:p>
          <a:p>
            <a:pPr indent="-330200" lvl="1" marL="914400" rtl="0" algn="l">
              <a:lnSpc>
                <a:spcPct val="100000"/>
              </a:lnSpc>
              <a:spcBef>
                <a:spcPts val="0"/>
              </a:spcBef>
              <a:spcAft>
                <a:spcPts val="0"/>
              </a:spcAft>
              <a:buSzPts val="1600"/>
              <a:buFont typeface="Calibri"/>
              <a:buChar char="–"/>
            </a:pPr>
            <a:r>
              <a:rPr lang="en-US" sz="1600">
                <a:latin typeface="Calibri"/>
                <a:ea typeface="Calibri"/>
                <a:cs typeface="Calibri"/>
                <a:sym typeface="Calibri"/>
              </a:rPr>
              <a:t>Stores the user’s information together with their avatar </a:t>
            </a:r>
            <a:endParaRPr sz="1600">
              <a:latin typeface="Calibri"/>
              <a:ea typeface="Calibri"/>
              <a:cs typeface="Calibri"/>
              <a:sym typeface="Calibri"/>
            </a:endParaRPr>
          </a:p>
          <a:p>
            <a:pPr indent="-330200" lvl="1" marL="914400" rtl="0" algn="l">
              <a:lnSpc>
                <a:spcPct val="100000"/>
              </a:lnSpc>
              <a:spcBef>
                <a:spcPts val="0"/>
              </a:spcBef>
              <a:spcAft>
                <a:spcPts val="0"/>
              </a:spcAft>
              <a:buSzPts val="1600"/>
              <a:buFont typeface="Calibri"/>
              <a:buChar char="–"/>
            </a:pPr>
            <a:r>
              <a:rPr lang="en-US" sz="1600">
                <a:latin typeface="Calibri"/>
                <a:ea typeface="Calibri"/>
                <a:cs typeface="Calibri"/>
                <a:sym typeface="Calibri"/>
              </a:rPr>
              <a:t>Supply different options offered for the avatar to change clothes</a:t>
            </a:r>
            <a:endParaRPr sz="1600">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Char char="•"/>
            </a:pPr>
            <a:r>
              <a:rPr lang="en-US" sz="1600">
                <a:latin typeface="Calibri"/>
                <a:ea typeface="Calibri"/>
                <a:cs typeface="Calibri"/>
                <a:sym typeface="Calibri"/>
              </a:rPr>
              <a:t>Neural Network:</a:t>
            </a:r>
            <a:endParaRPr sz="1600">
              <a:latin typeface="Calibri"/>
              <a:ea typeface="Calibri"/>
              <a:cs typeface="Calibri"/>
              <a:sym typeface="Calibri"/>
            </a:endParaRPr>
          </a:p>
          <a:p>
            <a:pPr indent="-330200" lvl="1" marL="914400" rtl="0" algn="l">
              <a:lnSpc>
                <a:spcPct val="100000"/>
              </a:lnSpc>
              <a:spcBef>
                <a:spcPts val="0"/>
              </a:spcBef>
              <a:spcAft>
                <a:spcPts val="0"/>
              </a:spcAft>
              <a:buSzPts val="1600"/>
              <a:buFont typeface="Calibri"/>
              <a:buChar char="–"/>
            </a:pPr>
            <a:r>
              <a:rPr lang="en-US" sz="1600">
                <a:latin typeface="Calibri"/>
                <a:ea typeface="Calibri"/>
                <a:cs typeface="Calibri"/>
                <a:sym typeface="Calibri"/>
              </a:rPr>
              <a:t>Receives a .mp4 video from the database</a:t>
            </a:r>
            <a:endParaRPr sz="1600">
              <a:latin typeface="Calibri"/>
              <a:ea typeface="Calibri"/>
              <a:cs typeface="Calibri"/>
              <a:sym typeface="Calibri"/>
            </a:endParaRPr>
          </a:p>
          <a:p>
            <a:pPr indent="-317500" lvl="1" marL="914400" rtl="0" algn="l">
              <a:lnSpc>
                <a:spcPct val="100000"/>
              </a:lnSpc>
              <a:spcBef>
                <a:spcPts val="0"/>
              </a:spcBef>
              <a:spcAft>
                <a:spcPts val="0"/>
              </a:spcAft>
              <a:buSzPts val="1400"/>
              <a:buFont typeface="Calibri"/>
              <a:buChar char="–"/>
            </a:pPr>
            <a:r>
              <a:rPr lang="en-US" sz="1600">
                <a:latin typeface="Calibri"/>
                <a:ea typeface="Calibri"/>
                <a:cs typeface="Calibri"/>
                <a:sym typeface="Calibri"/>
              </a:rPr>
              <a:t>Returns a clothed 3D model of the user in .obj forma</a:t>
            </a:r>
            <a:r>
              <a:rPr lang="en-US" sz="1400">
                <a:latin typeface="Calibri"/>
                <a:ea typeface="Calibri"/>
                <a:cs typeface="Calibri"/>
                <a:sym typeface="Calibri"/>
              </a:rPr>
              <a:t>t</a:t>
            </a:r>
            <a:endParaRPr sz="1400">
              <a:latin typeface="Calibri"/>
              <a:ea typeface="Calibri"/>
              <a:cs typeface="Calibri"/>
              <a:sym typeface="Calibri"/>
            </a:endParaRPr>
          </a:p>
        </p:txBody>
      </p:sp>
      <p:sp>
        <p:nvSpPr>
          <p:cNvPr id="76" name="Google Shape;76;g14947152080_4_244"/>
          <p:cNvSpPr/>
          <p:nvPr/>
        </p:nvSpPr>
        <p:spPr>
          <a:xfrm>
            <a:off x="5085425" y="2675574"/>
            <a:ext cx="1669800" cy="3304500"/>
          </a:xfrm>
          <a:prstGeom prst="roundRect">
            <a:avLst>
              <a:gd fmla="val 0" name="adj"/>
            </a:avLst>
          </a:prstGeom>
          <a:solidFill>
            <a:srgbClr val="93C4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4947152080_4_244"/>
          <p:cNvSpPr/>
          <p:nvPr/>
        </p:nvSpPr>
        <p:spPr>
          <a:xfrm>
            <a:off x="5309825" y="3518575"/>
            <a:ext cx="12387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Shape Representation</a:t>
            </a:r>
            <a:endParaRPr b="0" i="0" sz="1100" u="none" cap="none" strike="noStrike">
              <a:solidFill>
                <a:srgbClr val="000000"/>
              </a:solidFill>
              <a:latin typeface="Arial"/>
              <a:ea typeface="Arial"/>
              <a:cs typeface="Arial"/>
              <a:sym typeface="Arial"/>
            </a:endParaRPr>
          </a:p>
        </p:txBody>
      </p:sp>
      <p:sp>
        <p:nvSpPr>
          <p:cNvPr id="78" name="Google Shape;78;g14947152080_4_244"/>
          <p:cNvSpPr/>
          <p:nvPr/>
        </p:nvSpPr>
        <p:spPr>
          <a:xfrm>
            <a:off x="5370575" y="4437924"/>
            <a:ext cx="1099500" cy="340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Convolutional Architecture</a:t>
            </a:r>
            <a:endParaRPr b="0" i="0" sz="1100" u="none" cap="none" strike="noStrike">
              <a:solidFill>
                <a:srgbClr val="000000"/>
              </a:solidFill>
              <a:latin typeface="Arial"/>
              <a:ea typeface="Arial"/>
              <a:cs typeface="Arial"/>
              <a:sym typeface="Arial"/>
            </a:endParaRPr>
          </a:p>
        </p:txBody>
      </p:sp>
      <p:sp>
        <p:nvSpPr>
          <p:cNvPr id="79" name="Google Shape;79;g14947152080_4_244"/>
          <p:cNvSpPr/>
          <p:nvPr/>
        </p:nvSpPr>
        <p:spPr>
          <a:xfrm>
            <a:off x="5370571" y="5296369"/>
            <a:ext cx="10995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Loss Function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Optimization</a:t>
            </a:r>
            <a:endParaRPr b="0" i="0" sz="1100" u="none" cap="none" strike="noStrike">
              <a:solidFill>
                <a:srgbClr val="000000"/>
              </a:solidFill>
              <a:latin typeface="Arial"/>
              <a:ea typeface="Arial"/>
              <a:cs typeface="Arial"/>
              <a:sym typeface="Arial"/>
            </a:endParaRPr>
          </a:p>
        </p:txBody>
      </p:sp>
      <p:sp>
        <p:nvSpPr>
          <p:cNvPr id="80" name="Google Shape;80;g14947152080_4_244"/>
          <p:cNvSpPr/>
          <p:nvPr/>
        </p:nvSpPr>
        <p:spPr>
          <a:xfrm>
            <a:off x="7390200" y="3024510"/>
            <a:ext cx="1296600" cy="1202100"/>
          </a:xfrm>
          <a:prstGeom prst="roundRect">
            <a:avLst>
              <a:gd fmla="val 0"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g14947152080_4_244"/>
          <p:cNvPicPr preferRelativeResize="0"/>
          <p:nvPr/>
        </p:nvPicPr>
        <p:blipFill rotWithShape="1">
          <a:blip r:embed="rId3">
            <a:alphaModFix/>
          </a:blip>
          <a:srcRect b="0" l="0" r="0" t="0"/>
          <a:stretch/>
        </p:blipFill>
        <p:spPr>
          <a:xfrm>
            <a:off x="7745231" y="1241575"/>
            <a:ext cx="586601" cy="1132096"/>
          </a:xfrm>
          <a:prstGeom prst="rect">
            <a:avLst/>
          </a:prstGeom>
          <a:noFill/>
          <a:ln>
            <a:noFill/>
          </a:ln>
        </p:spPr>
      </p:pic>
      <p:sp>
        <p:nvSpPr>
          <p:cNvPr id="82" name="Google Shape;82;g14947152080_4_244"/>
          <p:cNvSpPr/>
          <p:nvPr/>
        </p:nvSpPr>
        <p:spPr>
          <a:xfrm rot="10800000">
            <a:off x="6824168" y="5590474"/>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4947152080_4_244"/>
          <p:cNvSpPr/>
          <p:nvPr/>
        </p:nvSpPr>
        <p:spPr>
          <a:xfrm>
            <a:off x="6824151" y="5155398"/>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4947152080_4_244"/>
          <p:cNvSpPr/>
          <p:nvPr/>
        </p:nvSpPr>
        <p:spPr>
          <a:xfrm>
            <a:off x="7390200" y="4973582"/>
            <a:ext cx="1296600" cy="1007700"/>
          </a:xfrm>
          <a:prstGeom prst="roundRect">
            <a:avLst>
              <a:gd fmla="val 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Clothing Database</a:t>
            </a:r>
            <a:endParaRPr b="0" i="0" sz="1400" u="none" cap="none" strike="noStrike">
              <a:solidFill>
                <a:srgbClr val="000000"/>
              </a:solidFill>
              <a:latin typeface="Arial"/>
              <a:ea typeface="Arial"/>
              <a:cs typeface="Arial"/>
              <a:sym typeface="Arial"/>
            </a:endParaRPr>
          </a:p>
        </p:txBody>
      </p:sp>
      <p:sp>
        <p:nvSpPr>
          <p:cNvPr id="85" name="Google Shape;85;g14947152080_4_244"/>
          <p:cNvSpPr txBox="1"/>
          <p:nvPr/>
        </p:nvSpPr>
        <p:spPr>
          <a:xfrm>
            <a:off x="5370856" y="2875956"/>
            <a:ext cx="1056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Neural Network</a:t>
            </a:r>
            <a:endParaRPr b="0" i="0" sz="1400" u="none" cap="none" strike="noStrike">
              <a:solidFill>
                <a:srgbClr val="000000"/>
              </a:solidFill>
              <a:latin typeface="Calibri"/>
              <a:ea typeface="Calibri"/>
              <a:cs typeface="Calibri"/>
              <a:sym typeface="Calibri"/>
            </a:endParaRPr>
          </a:p>
        </p:txBody>
      </p:sp>
      <p:sp>
        <p:nvSpPr>
          <p:cNvPr id="86" name="Google Shape;86;g14947152080_4_244"/>
          <p:cNvSpPr txBox="1"/>
          <p:nvPr/>
        </p:nvSpPr>
        <p:spPr>
          <a:xfrm>
            <a:off x="7626185" y="3209788"/>
            <a:ext cx="824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GUI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App</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Design</a:t>
            </a:r>
            <a:endParaRPr b="0" i="0" sz="1400" u="none" cap="none" strike="noStrike">
              <a:solidFill>
                <a:srgbClr val="000000"/>
              </a:solidFill>
              <a:latin typeface="Calibri"/>
              <a:ea typeface="Calibri"/>
              <a:cs typeface="Calibri"/>
              <a:sym typeface="Calibri"/>
            </a:endParaRPr>
          </a:p>
        </p:txBody>
      </p:sp>
      <p:sp>
        <p:nvSpPr>
          <p:cNvPr id="87" name="Google Shape;87;g14947152080_4_244"/>
          <p:cNvSpPr/>
          <p:nvPr/>
        </p:nvSpPr>
        <p:spPr>
          <a:xfrm rot="-5400000">
            <a:off x="5767768" y="409347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4947152080_4_244"/>
          <p:cNvSpPr/>
          <p:nvPr/>
        </p:nvSpPr>
        <p:spPr>
          <a:xfrm rot="5400000">
            <a:off x="7615996" y="257383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4947152080_4_244"/>
          <p:cNvSpPr/>
          <p:nvPr/>
        </p:nvSpPr>
        <p:spPr>
          <a:xfrm flipH="1" rot="5400000">
            <a:off x="8061404" y="2573879"/>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4947152080_4_244"/>
          <p:cNvSpPr/>
          <p:nvPr/>
        </p:nvSpPr>
        <p:spPr>
          <a:xfrm rot="-5400000">
            <a:off x="5767770" y="490068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947152080_4_244"/>
          <p:cNvSpPr/>
          <p:nvPr/>
        </p:nvSpPr>
        <p:spPr>
          <a:xfrm rot="5397577">
            <a:off x="7616008" y="442646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4947152080_4_244"/>
          <p:cNvSpPr/>
          <p:nvPr/>
        </p:nvSpPr>
        <p:spPr>
          <a:xfrm flipH="1" rot="5400000">
            <a:off x="8061404" y="4426492"/>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3" name="Google Shape;93;g14947152080_4_244"/>
          <p:cNvGraphicFramePr/>
          <p:nvPr/>
        </p:nvGraphicFramePr>
        <p:xfrm>
          <a:off x="4909200" y="2083900"/>
          <a:ext cx="3000000" cy="3000000"/>
        </p:xfrm>
        <a:graphic>
          <a:graphicData uri="http://schemas.openxmlformats.org/drawingml/2006/table">
            <a:tbl>
              <a:tblPr>
                <a:noFill/>
                <a:tableStyleId>{0B2E52B9-4A3F-463E-AEF9-5E61611C5819}</a:tableStyleId>
              </a:tblPr>
              <a:tblGrid>
                <a:gridCol w="765125"/>
                <a:gridCol w="765125"/>
                <a:gridCol w="765125"/>
              </a:tblGrid>
              <a:tr h="214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Robin</a:t>
                      </a:r>
                      <a:endParaRPr sz="14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Alan</a:t>
                      </a:r>
                      <a:endParaRPr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Jorge</a:t>
                      </a:r>
                      <a:endParaRPr sz="1400" u="none" cap="none" strike="noStrike"/>
                    </a:p>
                  </a:txBody>
                  <a:tcPr marT="91425" marB="91425" marR="91425" marL="91425">
                    <a:solidFill>
                      <a:srgbClr val="EA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947152080_4_1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Timeline</a:t>
            </a:r>
            <a:endParaRPr/>
          </a:p>
        </p:txBody>
      </p:sp>
      <p:graphicFrame>
        <p:nvGraphicFramePr>
          <p:cNvPr id="100" name="Google Shape;100;g14947152080_4_18"/>
          <p:cNvGraphicFramePr/>
          <p:nvPr/>
        </p:nvGraphicFramePr>
        <p:xfrm>
          <a:off x="457200" y="2238275"/>
          <a:ext cx="3000000" cy="3000000"/>
        </p:xfrm>
        <a:graphic>
          <a:graphicData uri="http://schemas.openxmlformats.org/drawingml/2006/table">
            <a:tbl>
              <a:tblPr>
                <a:noFill/>
                <a:tableStyleId>{0B2E52B9-4A3F-463E-AEF9-5E61611C5819}</a:tableStyleId>
              </a:tblPr>
              <a:tblGrid>
                <a:gridCol w="1371600"/>
                <a:gridCol w="1430900"/>
                <a:gridCol w="1312300"/>
                <a:gridCol w="1371600"/>
                <a:gridCol w="1371600"/>
                <a:gridCol w="1371600"/>
              </a:tblGrid>
              <a:tr h="47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08/31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09/14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09/28</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10/26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965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Setting up Olympus server</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set up and ready to work on server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p>
                      <a:pPr indent="0" lvl="0" marL="0" rtl="0" algn="l">
                        <a:spcBef>
                          <a:spcPts val="0"/>
                        </a:spcBef>
                        <a:spcAft>
                          <a:spcPts val="0"/>
                        </a:spcAft>
                        <a:buClr>
                          <a:schemeClr val="dk1"/>
                        </a:buClr>
                        <a:buSzPts val="1400"/>
                        <a:buFont typeface="Arial"/>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1090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Verify GUI and database are working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Clr>
                          <a:schemeClr val="dk1"/>
                        </a:buClr>
                        <a:buSzPts val="1400"/>
                        <a:buFont typeface="Arial"/>
                        <a:buNone/>
                      </a:pPr>
                      <a:r>
                        <a:rPr lang="en-US">
                          <a:solidFill>
                            <a:schemeClr val="dk1"/>
                          </a:solidFill>
                        </a:rPr>
                        <a:t>GUI properly communicating with the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Clr>
                          <a:schemeClr val="dk1"/>
                        </a:buClr>
                        <a:buSzPts val="1400"/>
                        <a:buFont typeface="Arial"/>
                        <a:buNone/>
                      </a:pPr>
                      <a:r>
                        <a:rPr lang="en-US">
                          <a:solidFill>
                            <a:schemeClr val="dk1"/>
                          </a:solidFill>
                        </a:rPr>
                        <a:t>GUI able to write on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on phone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49712dc8a4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GUI Application </a:t>
            </a:r>
            <a:endParaRPr/>
          </a:p>
          <a:p>
            <a:pPr indent="0" lvl="0" marL="0" rtl="0" algn="ctr">
              <a:lnSpc>
                <a:spcPct val="115000"/>
              </a:lnSpc>
              <a:spcBef>
                <a:spcPts val="0"/>
              </a:spcBef>
              <a:spcAft>
                <a:spcPts val="0"/>
              </a:spcAft>
              <a:buClr>
                <a:schemeClr val="dk1"/>
              </a:buClr>
              <a:buSzPts val="990"/>
              <a:buFont typeface="Arial"/>
              <a:buNone/>
            </a:pPr>
            <a:r>
              <a:t/>
            </a:r>
            <a:endParaRPr sz="2980"/>
          </a:p>
        </p:txBody>
      </p:sp>
      <p:graphicFrame>
        <p:nvGraphicFramePr>
          <p:cNvPr id="106" name="Google Shape;106;g149712dc8a4_3_0"/>
          <p:cNvGraphicFramePr/>
          <p:nvPr/>
        </p:nvGraphicFramePr>
        <p:xfrm>
          <a:off x="685800" y="1952075"/>
          <a:ext cx="3000000" cy="3000000"/>
        </p:xfrm>
        <a:graphic>
          <a:graphicData uri="http://schemas.openxmlformats.org/drawingml/2006/table">
            <a:tbl>
              <a:tblPr>
                <a:noFill/>
                <a:tableStyleId>{1BB3534B-2699-46C9-ADF3-2DA0865BB074}</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a:t>
                      </a:r>
                      <a:r>
                        <a:rPr lang="en-US" sz="1800"/>
                        <a:t>last presentation</a:t>
                      </a:r>
                      <a:r>
                        <a:rPr lang="en-US" sz="1800" u="none" cap="none" strike="noStrike"/>
                        <a:t>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12</a:t>
                      </a:r>
                      <a:r>
                        <a:rPr lang="en-US" sz="1800" u="none" cap="none" strike="noStrike">
                          <a:solidFill>
                            <a:srgbClr val="FF0000"/>
                          </a:solidFill>
                        </a:rPr>
                        <a:t> hrs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Fixed crashing on application</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GUI and Database established a connection</a:t>
                      </a:r>
                      <a:endParaRPr sz="1800"/>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Add data to database </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Create a display page for users to see avatar</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49712dc8a4_3_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GUI Application</a:t>
            </a:r>
            <a:endParaRPr/>
          </a:p>
        </p:txBody>
      </p:sp>
      <p:sp>
        <p:nvSpPr>
          <p:cNvPr id="113" name="Google Shape;113;g149712dc8a4_3_6"/>
          <p:cNvSpPr txBox="1"/>
          <p:nvPr>
            <p:ph idx="1" type="body"/>
          </p:nvPr>
        </p:nvSpPr>
        <p:spPr>
          <a:xfrm>
            <a:off x="506550" y="2049270"/>
            <a:ext cx="8229600" cy="4077000"/>
          </a:xfrm>
          <a:prstGeom prst="rect">
            <a:avLst/>
          </a:prstGeom>
          <a:noFill/>
          <a:ln>
            <a:noFill/>
          </a:ln>
        </p:spPr>
        <p:txBody>
          <a:bodyPr anchorCtr="0" anchor="t" bIns="45700" lIns="91425" spcFirstLastPara="1" rIns="91425" wrap="square" tIns="45700">
            <a:normAutofit lnSpcReduction="10000"/>
          </a:bodyPr>
          <a:lstStyle/>
          <a:p>
            <a:pPr indent="-387350" lvl="0" marL="457200" rtl="0" algn="l">
              <a:spcBef>
                <a:spcPts val="360"/>
              </a:spcBef>
              <a:spcAft>
                <a:spcPts val="0"/>
              </a:spcAft>
              <a:buSzPts val="2500"/>
              <a:buChar char="•"/>
            </a:pPr>
            <a:r>
              <a:rPr lang="en-US" sz="2500"/>
              <a:t>Remove old database</a:t>
            </a:r>
            <a:endParaRPr sz="2500"/>
          </a:p>
          <a:p>
            <a:pPr indent="0" lvl="0" marL="0" rtl="0" algn="l">
              <a:spcBef>
                <a:spcPts val="360"/>
              </a:spcBef>
              <a:spcAft>
                <a:spcPts val="0"/>
              </a:spcAft>
              <a:buNone/>
            </a:pPr>
            <a:r>
              <a:rPr lang="en-US" sz="2500"/>
              <a:t>dependencies</a:t>
            </a:r>
            <a:r>
              <a:rPr lang="en-US" sz="2500"/>
              <a:t> with new</a:t>
            </a:r>
            <a:endParaRPr sz="2500"/>
          </a:p>
          <a:p>
            <a:pPr indent="0" lvl="0" marL="0" rtl="0" algn="l">
              <a:spcBef>
                <a:spcPts val="360"/>
              </a:spcBef>
              <a:spcAft>
                <a:spcPts val="0"/>
              </a:spcAft>
              <a:buNone/>
            </a:pPr>
            <a:r>
              <a:rPr lang="en-US" sz="2500"/>
              <a:t>one </a:t>
            </a:r>
            <a:endParaRPr sz="2500"/>
          </a:p>
          <a:p>
            <a:pPr indent="0" lvl="0" marL="914400" rtl="0" algn="l">
              <a:lnSpc>
                <a:spcPct val="100000"/>
              </a:lnSpc>
              <a:spcBef>
                <a:spcPts val="360"/>
              </a:spcBef>
              <a:spcAft>
                <a:spcPts val="0"/>
              </a:spcAft>
              <a:buNone/>
            </a:pPr>
            <a:r>
              <a:t/>
            </a:r>
            <a:endParaRPr sz="2500"/>
          </a:p>
          <a:p>
            <a:pPr indent="0" lvl="0" marL="457200" rtl="0" algn="l">
              <a:lnSpc>
                <a:spcPct val="100000"/>
              </a:lnSpc>
              <a:spcBef>
                <a:spcPts val="360"/>
              </a:spcBef>
              <a:spcAft>
                <a:spcPts val="0"/>
              </a:spcAft>
              <a:buNone/>
            </a:pPr>
            <a:r>
              <a:t/>
            </a:r>
            <a:endParaRPr sz="2500"/>
          </a:p>
          <a:p>
            <a:pPr indent="-387350" lvl="0" marL="457200" rtl="0" algn="l">
              <a:lnSpc>
                <a:spcPct val="100000"/>
              </a:lnSpc>
              <a:spcBef>
                <a:spcPts val="360"/>
              </a:spcBef>
              <a:spcAft>
                <a:spcPts val="0"/>
              </a:spcAft>
              <a:buSzPts val="2500"/>
              <a:buChar char="•"/>
            </a:pPr>
            <a:r>
              <a:rPr lang="en-US" sz="2500"/>
              <a:t>Not many changes for </a:t>
            </a:r>
            <a:endParaRPr sz="2500"/>
          </a:p>
          <a:p>
            <a:pPr indent="0" lvl="0" marL="0" rtl="0" algn="l">
              <a:lnSpc>
                <a:spcPct val="100000"/>
              </a:lnSpc>
              <a:spcBef>
                <a:spcPts val="360"/>
              </a:spcBef>
              <a:spcAft>
                <a:spcPts val="0"/>
              </a:spcAft>
              <a:buNone/>
            </a:pPr>
            <a:r>
              <a:rPr lang="en-US" sz="2500"/>
              <a:t>GUI more integration with</a:t>
            </a:r>
            <a:endParaRPr sz="2500"/>
          </a:p>
          <a:p>
            <a:pPr indent="0" lvl="0" marL="0" rtl="0" algn="l">
              <a:lnSpc>
                <a:spcPct val="100000"/>
              </a:lnSpc>
              <a:spcBef>
                <a:spcPts val="360"/>
              </a:spcBef>
              <a:spcAft>
                <a:spcPts val="0"/>
              </a:spcAft>
              <a:buNone/>
            </a:pPr>
            <a:r>
              <a:rPr lang="en-US" sz="2500"/>
              <a:t>database</a:t>
            </a:r>
            <a:endParaRPr sz="2500"/>
          </a:p>
          <a:p>
            <a:pPr indent="457200" lvl="0" marL="0" rtl="0" algn="l">
              <a:lnSpc>
                <a:spcPct val="100000"/>
              </a:lnSpc>
              <a:spcBef>
                <a:spcPts val="360"/>
              </a:spcBef>
              <a:spcAft>
                <a:spcPts val="0"/>
              </a:spcAft>
              <a:buSzPts val="1800"/>
              <a:buNone/>
            </a:pPr>
            <a:r>
              <a:t/>
            </a:r>
            <a:endParaRPr sz="2000"/>
          </a:p>
          <a:p>
            <a:pPr indent="0" lvl="0" marL="457200" rtl="0" algn="l">
              <a:lnSpc>
                <a:spcPct val="100000"/>
              </a:lnSpc>
              <a:spcBef>
                <a:spcPts val="360"/>
              </a:spcBef>
              <a:spcAft>
                <a:spcPts val="0"/>
              </a:spcAft>
              <a:buSzPts val="1800"/>
              <a:buNone/>
            </a:pPr>
            <a:r>
              <a:t/>
            </a:r>
            <a:endParaRPr sz="2000"/>
          </a:p>
        </p:txBody>
      </p:sp>
      <p:pic>
        <p:nvPicPr>
          <p:cNvPr id="114" name="Google Shape;114;g149712dc8a4_3_6"/>
          <p:cNvPicPr preferRelativeResize="0"/>
          <p:nvPr/>
        </p:nvPicPr>
        <p:blipFill>
          <a:blip r:embed="rId3">
            <a:alphaModFix/>
          </a:blip>
          <a:stretch>
            <a:fillRect/>
          </a:stretch>
        </p:blipFill>
        <p:spPr>
          <a:xfrm>
            <a:off x="4250125" y="2049275"/>
            <a:ext cx="4893875" cy="407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49712dc8a4_1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Machine Learning Model</a:t>
            </a:r>
            <a:endParaRPr sz="2980"/>
          </a:p>
        </p:txBody>
      </p:sp>
      <p:graphicFrame>
        <p:nvGraphicFramePr>
          <p:cNvPr id="120" name="Google Shape;120;g149712dc8a4_1_1"/>
          <p:cNvGraphicFramePr/>
          <p:nvPr/>
        </p:nvGraphicFramePr>
        <p:xfrm>
          <a:off x="685800" y="1952075"/>
          <a:ext cx="3000000" cy="3000000"/>
        </p:xfrm>
        <a:graphic>
          <a:graphicData uri="http://schemas.openxmlformats.org/drawingml/2006/table">
            <a:tbl>
              <a:tblPr>
                <a:noFill/>
                <a:tableStyleId>{1BB3534B-2699-46C9-ADF3-2DA0865BB074}</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a:t>
                      </a:r>
                      <a:r>
                        <a:rPr lang="en-US" sz="1800"/>
                        <a:t>last presentation</a:t>
                      </a:r>
                      <a:endParaRPr sz="1800"/>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13</a:t>
                      </a:r>
                      <a:r>
                        <a:rPr lang="en-US" sz="1800" u="none" cap="none" strike="noStrike">
                          <a:solidFill>
                            <a:srgbClr val="FF0000"/>
                          </a:solidFill>
                        </a:rPr>
                        <a:t> hrs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Switched</a:t>
                      </a:r>
                      <a:r>
                        <a:rPr lang="en-US" sz="1800"/>
                        <a:t> over to an Ubuntu OS</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Created a </a:t>
                      </a:r>
                      <a:r>
                        <a:rPr lang="en-US" sz="1800"/>
                        <a:t>new</a:t>
                      </a:r>
                      <a:r>
                        <a:rPr lang="en-US" sz="1800"/>
                        <a:t> container as olympus was reconfigured</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Utilized MakeHuman to attain .obj files</a:t>
                      </a:r>
                      <a:endParaRPr sz="1800"/>
                    </a:p>
                    <a:p>
                      <a:pPr indent="0" lvl="0" marL="0" marR="0" rtl="0" algn="l">
                        <a:lnSpc>
                          <a:spcPct val="100000"/>
                        </a:lnSpc>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Replacing Dirt with another renderer</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Continue debugging the machine learning algorithm</a:t>
                      </a:r>
                      <a:endParaRPr sz="1800"/>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4947152080_4_2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Machine Learning Model</a:t>
            </a:r>
            <a:endParaRPr/>
          </a:p>
        </p:txBody>
      </p:sp>
      <p:sp>
        <p:nvSpPr>
          <p:cNvPr id="127" name="Google Shape;127;g14947152080_4_24"/>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360"/>
              </a:spcBef>
              <a:spcAft>
                <a:spcPts val="0"/>
              </a:spcAft>
              <a:buSzPts val="2000"/>
              <a:buChar char="•"/>
            </a:pPr>
            <a:r>
              <a:rPr lang="en-US" sz="2000"/>
              <a:t>Make Human</a:t>
            </a:r>
            <a:endParaRPr sz="2000"/>
          </a:p>
          <a:p>
            <a:pPr indent="-355600" lvl="1" marL="914400" rtl="0" algn="l">
              <a:lnSpc>
                <a:spcPct val="100000"/>
              </a:lnSpc>
              <a:spcBef>
                <a:spcPts val="360"/>
              </a:spcBef>
              <a:spcAft>
                <a:spcPts val="0"/>
              </a:spcAft>
              <a:buSzPts val="2000"/>
              <a:buChar char="–"/>
            </a:pPr>
            <a:r>
              <a:rPr lang="en-US" sz="2000"/>
              <a:t>3D-Computer Graphics middleware</a:t>
            </a:r>
            <a:endParaRPr sz="2000"/>
          </a:p>
          <a:p>
            <a:pPr indent="-355600" lvl="1" marL="914400" rtl="0" algn="l">
              <a:lnSpc>
                <a:spcPct val="100000"/>
              </a:lnSpc>
              <a:spcBef>
                <a:spcPts val="360"/>
              </a:spcBef>
              <a:spcAft>
                <a:spcPts val="0"/>
              </a:spcAft>
              <a:buSzPts val="2000"/>
              <a:buChar char="–"/>
            </a:pPr>
            <a:r>
              <a:rPr lang="en-US" sz="2000"/>
              <a:t>Could possibly train the model this way</a:t>
            </a:r>
            <a:endParaRPr sz="2000"/>
          </a:p>
          <a:p>
            <a:pPr indent="-355600" lvl="0" marL="457200" rtl="0" algn="l">
              <a:lnSpc>
                <a:spcPct val="100000"/>
              </a:lnSpc>
              <a:spcBef>
                <a:spcPts val="360"/>
              </a:spcBef>
              <a:spcAft>
                <a:spcPts val="0"/>
              </a:spcAft>
              <a:buSzPts val="2000"/>
              <a:buChar char="•"/>
            </a:pPr>
            <a:r>
              <a:rPr lang="en-US" sz="2000"/>
              <a:t>Replacing Dirt</a:t>
            </a:r>
            <a:endParaRPr sz="2000"/>
          </a:p>
          <a:p>
            <a:pPr indent="-355600" lvl="1" marL="914400" rtl="0" algn="l">
              <a:lnSpc>
                <a:spcPct val="100000"/>
              </a:lnSpc>
              <a:spcBef>
                <a:spcPts val="360"/>
              </a:spcBef>
              <a:spcAft>
                <a:spcPts val="0"/>
              </a:spcAft>
              <a:buSzPts val="2000"/>
              <a:buChar char="–"/>
            </a:pPr>
            <a:r>
              <a:rPr lang="en-US" sz="2000"/>
              <a:t>Considering Tensorflow’s renderer</a:t>
            </a:r>
            <a:endParaRPr sz="2000"/>
          </a:p>
        </p:txBody>
      </p:sp>
      <p:pic>
        <p:nvPicPr>
          <p:cNvPr id="128" name="Google Shape;128;g14947152080_4_24"/>
          <p:cNvPicPr preferRelativeResize="0"/>
          <p:nvPr/>
        </p:nvPicPr>
        <p:blipFill rotWithShape="1">
          <a:blip r:embed="rId3">
            <a:alphaModFix/>
          </a:blip>
          <a:srcRect b="0" l="0" r="0" t="0"/>
          <a:stretch/>
        </p:blipFill>
        <p:spPr>
          <a:xfrm>
            <a:off x="837888" y="4662248"/>
            <a:ext cx="7468225" cy="1900100"/>
          </a:xfrm>
          <a:prstGeom prst="rect">
            <a:avLst/>
          </a:prstGeom>
          <a:noFill/>
          <a:ln>
            <a:noFill/>
          </a:ln>
        </p:spPr>
      </p:pic>
      <p:pic>
        <p:nvPicPr>
          <p:cNvPr id="129" name="Google Shape;129;g14947152080_4_24"/>
          <p:cNvPicPr preferRelativeResize="0"/>
          <p:nvPr/>
        </p:nvPicPr>
        <p:blipFill>
          <a:blip r:embed="rId4">
            <a:alphaModFix/>
          </a:blip>
          <a:stretch>
            <a:fillRect/>
          </a:stretch>
        </p:blipFill>
        <p:spPr>
          <a:xfrm>
            <a:off x="6067175" y="1852885"/>
            <a:ext cx="2801774" cy="28834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4947152080_2_7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 </a:t>
            </a:r>
            <a:endParaRPr/>
          </a:p>
        </p:txBody>
      </p:sp>
      <p:graphicFrame>
        <p:nvGraphicFramePr>
          <p:cNvPr id="136" name="Google Shape;136;g14947152080_2_78"/>
          <p:cNvGraphicFramePr/>
          <p:nvPr/>
        </p:nvGraphicFramePr>
        <p:xfrm>
          <a:off x="685800" y="2884375"/>
          <a:ext cx="3000000" cy="3000000"/>
        </p:xfrm>
        <a:graphic>
          <a:graphicData uri="http://schemas.openxmlformats.org/drawingml/2006/table">
            <a:tbl>
              <a:tblPr>
                <a:noFill/>
                <a:tableStyleId>{1BB3534B-2699-46C9-ADF3-2DA0865BB074}</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a:t>
                      </a:r>
                      <a:r>
                        <a:rPr lang="en-US" sz="1800"/>
                        <a:t>since last</a:t>
                      </a:r>
                      <a:r>
                        <a:rPr lang="en-US" sz="1800"/>
                        <a:t> presentation                              </a:t>
                      </a:r>
                      <a:endParaRPr sz="1800"/>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8</a:t>
                      </a:r>
                      <a:r>
                        <a:rPr lang="en-US" sz="1800" u="none" cap="none" strike="noStrike">
                          <a:solidFill>
                            <a:srgbClr val="FF0000"/>
                          </a:solidFill>
                        </a:rPr>
                        <a:t>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360"/>
                        </a:spcBef>
                        <a:spcAft>
                          <a:spcPts val="0"/>
                        </a:spcAft>
                        <a:buClr>
                          <a:srgbClr val="000000"/>
                        </a:buClr>
                        <a:buSzPts val="1800"/>
                        <a:buFont typeface="Arial"/>
                        <a:buNone/>
                      </a:pPr>
                      <a:r>
                        <a:rPr lang="en-US" sz="1800"/>
                        <a:t>Created new Firebase database </a:t>
                      </a:r>
                      <a:endParaRPr sz="1800"/>
                    </a:p>
                    <a:p>
                      <a:pPr indent="0" lvl="0" marL="0" marR="0" rtl="0" algn="l">
                        <a:lnSpc>
                          <a:spcPct val="100000"/>
                        </a:lnSpc>
                        <a:spcBef>
                          <a:spcPts val="360"/>
                        </a:spcBef>
                        <a:spcAft>
                          <a:spcPts val="0"/>
                        </a:spcAft>
                        <a:buClr>
                          <a:srgbClr val="000000"/>
                        </a:buClr>
                        <a:buSzPts val="1800"/>
                        <a:buFont typeface="Arial"/>
                        <a:buNone/>
                      </a:pPr>
                      <a:r>
                        <a:t/>
                      </a:r>
                      <a:endParaRPr sz="1800"/>
                    </a:p>
                    <a:p>
                      <a:pPr indent="0" lvl="0" marL="0" marR="0" rtl="0" algn="l">
                        <a:lnSpc>
                          <a:spcPct val="100000"/>
                        </a:lnSpc>
                        <a:spcBef>
                          <a:spcPts val="360"/>
                        </a:spcBef>
                        <a:spcAft>
                          <a:spcPts val="0"/>
                        </a:spcAft>
                        <a:buClr>
                          <a:srgbClr val="000000"/>
                        </a:buClr>
                        <a:buSzPts val="1800"/>
                        <a:buFont typeface="Arial"/>
                        <a:buNone/>
                      </a:pPr>
                      <a:r>
                        <a:rPr lang="en-US" sz="1800"/>
                        <a:t>Establish connection between GUI and database</a:t>
                      </a:r>
                      <a:endParaRPr sz="1800"/>
                    </a:p>
                    <a:p>
                      <a:pPr indent="0" lvl="0" marL="0" marR="0" rtl="0" algn="l">
                        <a:lnSpc>
                          <a:spcPct val="100000"/>
                        </a:lnSpc>
                        <a:spcBef>
                          <a:spcPts val="360"/>
                        </a:spcBef>
                        <a:spcAft>
                          <a:spcPts val="0"/>
                        </a:spcAft>
                        <a:buClr>
                          <a:srgbClr val="000000"/>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GUI able to write and read data to/from database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