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iRF/HFzaCBaOYG9OvbPCfwKRMU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F03DAF-90D4-42ED-90B2-BCF5FA8B58F4}">
  <a:tblStyle styleId="{B0F03DAF-90D4-42ED-90B2-BCF5FA8B58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D0270A3-5C7A-40C7-80B7-BB42DA6EAAA7}"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947152080_4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14947152080_4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4947152080_4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47152080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4947152080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47152080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947152080_4_2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14947152080_4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14947152080_4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947152080_4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14947152080_4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4947152080_4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9712dc8a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4" name="Google Shape;104;g149712dc8a4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9712dc8a4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49712dc8a4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49712dc8a4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947152080_2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4947152080_2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4947152080_2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947152080_4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4947152080_4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4947152080_4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947152080_2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4947152080_2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4947152080_2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38: Virtual Try-On Clothing</a:t>
            </a:r>
            <a:endParaRPr/>
          </a:p>
          <a:p>
            <a:pPr indent="0" lvl="0" marL="0" rtl="0" algn="r">
              <a:lnSpc>
                <a:spcPct val="100000"/>
              </a:lnSpc>
              <a:spcBef>
                <a:spcPts val="0"/>
              </a:spcBef>
              <a:spcAft>
                <a:spcPts val="0"/>
              </a:spcAft>
              <a:buClr>
                <a:schemeClr val="lt1"/>
              </a:buClr>
              <a:buSzPct val="350354"/>
              <a:buFont typeface="Arial"/>
              <a:buNone/>
            </a:pPr>
            <a:r>
              <a:rPr lang="en-US"/>
              <a:t>Bi-Weekly Update 3</a:t>
            </a:r>
            <a:br>
              <a:rPr lang="en-US"/>
            </a:br>
            <a:r>
              <a:rPr lang="en-US" sz="2455"/>
              <a:t>Robin Martinez, Alan Vela, Jorge Olivares</a:t>
            </a:r>
            <a:br>
              <a:rPr lang="en-US" sz="2455"/>
            </a:br>
            <a:r>
              <a:rPr lang="en-US" sz="2455"/>
              <a:t>Sponsor: Pranav Dhulipala</a:t>
            </a:r>
            <a:br>
              <a:rPr lang="en-US" sz="2455"/>
            </a:br>
            <a:r>
              <a:rPr lang="en-US" sz="2455"/>
              <a:t>TA: Fardeen Mozumder</a:t>
            </a:r>
            <a:br>
              <a:rPr lang="en-US" sz="2455"/>
            </a:br>
            <a:endParaRPr sz="2455"/>
          </a:p>
        </p:txBody>
      </p:sp>
      <p:sp>
        <p:nvSpPr>
          <p:cNvPr id="59" name="Google Shape;59;p1"/>
          <p:cNvSpPr/>
          <p:nvPr/>
        </p:nvSpPr>
        <p:spPr>
          <a:xfrm>
            <a:off x="-91075"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4947152080_4_42"/>
          <p:cNvSpPr txBox="1"/>
          <p:nvPr>
            <p:ph type="title"/>
          </p:nvPr>
        </p:nvSpPr>
        <p:spPr>
          <a:xfrm>
            <a:off x="457200" y="6689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Validation Plan</a:t>
            </a:r>
            <a:endParaRPr/>
          </a:p>
        </p:txBody>
      </p:sp>
      <p:graphicFrame>
        <p:nvGraphicFramePr>
          <p:cNvPr id="147" name="Google Shape;147;g14947152080_4_42"/>
          <p:cNvGraphicFramePr/>
          <p:nvPr/>
        </p:nvGraphicFramePr>
        <p:xfrm>
          <a:off x="457200" y="1303650"/>
          <a:ext cx="3000000" cy="3000000"/>
        </p:xfrm>
        <a:graphic>
          <a:graphicData uri="http://schemas.openxmlformats.org/drawingml/2006/table">
            <a:tbl>
              <a:tblPr>
                <a:noFill/>
                <a:tableStyleId>{B0F03DAF-90D4-42ED-90B2-BCF5FA8B58F4}</a:tableStyleId>
              </a:tblPr>
              <a:tblGrid>
                <a:gridCol w="1790900"/>
                <a:gridCol w="4270575"/>
                <a:gridCol w="1270025"/>
                <a:gridCol w="898100"/>
              </a:tblGrid>
              <a:tr h="2980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Test Name</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Criteria</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Owner</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Status</a:t>
                      </a:r>
                      <a:endParaRPr b="1" sz="1400" u="none" cap="none" strike="noStrike"/>
                    </a:p>
                  </a:txBody>
                  <a:tcPr marT="91425" marB="91425" marR="91425" marL="91425">
                    <a:solidFill>
                      <a:srgbClr val="A4C2F4"/>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Server ready for the ML algorithm</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Access granted and connection established with the server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Tested</a:t>
                      </a:r>
                      <a:endParaRPr sz="1200" u="none" cap="none" strike="noStrike"/>
                    </a:p>
                  </a:txBody>
                  <a:tcPr marT="91425" marB="91425" marR="91425" marL="91425">
                    <a:solidFill>
                      <a:srgbClr val="93C47D"/>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writing to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User information stored in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Test</a:t>
                      </a:r>
                      <a:r>
                        <a:rPr lang="en-US" sz="1200">
                          <a:solidFill>
                            <a:schemeClr val="dk1"/>
                          </a:solidFill>
                        </a:rPr>
                        <a:t>ing</a:t>
                      </a:r>
                      <a:endParaRPr sz="1200" u="none" cap="none" strike="noStrike">
                        <a:solidFill>
                          <a:schemeClr val="dk1"/>
                        </a:solidFill>
                      </a:endParaRPr>
                    </a:p>
                  </a:txBody>
                  <a:tcPr marT="91425" marB="91425" marR="91425" marL="91425">
                    <a:solidFill>
                      <a:srgbClr val="FFD966"/>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ML algorithm ready </a:t>
                      </a:r>
                      <a:r>
                        <a:rPr lang="en-US" sz="1200" u="none" cap="none" strike="noStrike">
                          <a:solidFill>
                            <a:schemeClr val="dk1"/>
                          </a:solidFill>
                        </a:rPr>
                        <a:t>for training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machine learning algorithm to see the proper file is delivered (.obj)</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reading and displaying information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Retrieval of clothing options to the GUI and displaying a catalog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app without model integration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an actual phone and test it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100"/>
                        <a:buFont typeface="Arial"/>
                        <a:buNone/>
                      </a:pPr>
                      <a:r>
                        <a:rPr lang="en-US" sz="1200" u="none" cap="none" strike="noStrike">
                          <a:solidFill>
                            <a:schemeClr val="dk1"/>
                          </a:solidFill>
                        </a:rPr>
                        <a:t>Train the model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machine learning algorithm through Pytorch and check outputs to view progress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100"/>
                        <a:buFont typeface="Arial"/>
                        <a:buNone/>
                      </a:pPr>
                      <a:r>
                        <a:rPr lang="en-US" sz="1200" u="none" cap="none" strike="noStrike">
                          <a:solidFill>
                            <a:schemeClr val="dk1"/>
                          </a:solidFill>
                        </a:rPr>
                        <a:t>Deploy trained model into application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the model receiving input from the application and change clothes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Test application with model integration on phone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actual phone with video input and test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bl>
          </a:graphicData>
        </a:graphic>
      </p:graphicFrame>
      <p:graphicFrame>
        <p:nvGraphicFramePr>
          <p:cNvPr id="148" name="Google Shape;148;g14947152080_4_42"/>
          <p:cNvGraphicFramePr/>
          <p:nvPr/>
        </p:nvGraphicFramePr>
        <p:xfrm>
          <a:off x="2679838" y="6436190"/>
          <a:ext cx="3000000" cy="3000000"/>
        </p:xfrm>
        <a:graphic>
          <a:graphicData uri="http://schemas.openxmlformats.org/drawingml/2006/table">
            <a:tbl>
              <a:tblPr>
                <a:noFill/>
                <a:tableStyleId>{B0F03DAF-90D4-42ED-90B2-BCF5FA8B58F4}</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D96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B7B7B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457200" y="1608545"/>
            <a:ext cx="8229600" cy="40770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sz="3900">
                <a:latin typeface="Calibri"/>
                <a:ea typeface="Calibri"/>
                <a:cs typeface="Calibri"/>
                <a:sym typeface="Calibri"/>
              </a:rPr>
              <a:t>Questions?</a:t>
            </a:r>
            <a:endParaRPr b="1" sz="3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47152080_4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Summary</a:t>
            </a:r>
            <a:endParaRPr/>
          </a:p>
        </p:txBody>
      </p:sp>
      <p:sp>
        <p:nvSpPr>
          <p:cNvPr id="67" name="Google Shape;67;g14947152080_4_0"/>
          <p:cNvSpPr txBox="1"/>
          <p:nvPr>
            <p:ph idx="1" type="body"/>
          </p:nvPr>
        </p:nvSpPr>
        <p:spPr>
          <a:xfrm>
            <a:off x="457200" y="1812475"/>
            <a:ext cx="4473000" cy="4301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600"/>
              <a:buFont typeface="Arial"/>
              <a:buNone/>
            </a:pPr>
            <a:r>
              <a:t/>
            </a:r>
            <a:endParaRPr sz="2600"/>
          </a:p>
          <a:p>
            <a:pPr indent="-368300" lvl="0" marL="457200" rtl="0" algn="l">
              <a:lnSpc>
                <a:spcPct val="115000"/>
              </a:lnSpc>
              <a:spcBef>
                <a:spcPts val="0"/>
              </a:spcBef>
              <a:spcAft>
                <a:spcPts val="0"/>
              </a:spcAft>
              <a:buSzPts val="2200"/>
              <a:buChar char="•"/>
            </a:pPr>
            <a:r>
              <a:rPr lang="en-US" sz="2200"/>
              <a:t>Waste material reduction for companies producing apparel.</a:t>
            </a:r>
            <a:endParaRPr sz="2200"/>
          </a:p>
          <a:p>
            <a:pPr indent="-22860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US" sz="2200"/>
              <a:t>Our application is going to be an accessible tool for consumers shopping online for clothing. This tool will create an avatar based on the video provided and it will be able to change between clothes.</a:t>
            </a:r>
            <a:endParaRPr sz="2200"/>
          </a:p>
        </p:txBody>
      </p:sp>
      <p:pic>
        <p:nvPicPr>
          <p:cNvPr id="68" name="Google Shape;68;g14947152080_4_0"/>
          <p:cNvPicPr preferRelativeResize="0"/>
          <p:nvPr/>
        </p:nvPicPr>
        <p:blipFill rotWithShape="1">
          <a:blip r:embed="rId3">
            <a:alphaModFix/>
          </a:blip>
          <a:srcRect b="0" l="0" r="0" t="0"/>
          <a:stretch/>
        </p:blipFill>
        <p:spPr>
          <a:xfrm>
            <a:off x="5680700" y="1812475"/>
            <a:ext cx="2020338" cy="444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947152080_4_24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Subsystem Overview</a:t>
            </a:r>
            <a:endParaRPr/>
          </a:p>
        </p:txBody>
      </p:sp>
      <p:sp>
        <p:nvSpPr>
          <p:cNvPr id="75" name="Google Shape;75;g14947152080_4_244"/>
          <p:cNvSpPr txBox="1"/>
          <p:nvPr>
            <p:ph idx="1" type="body"/>
          </p:nvPr>
        </p:nvSpPr>
        <p:spPr>
          <a:xfrm>
            <a:off x="457200" y="1852875"/>
            <a:ext cx="4452000" cy="40770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360"/>
              </a:spcBef>
              <a:spcAft>
                <a:spcPts val="0"/>
              </a:spcAft>
              <a:buSzPts val="1900"/>
              <a:buFont typeface="Calibri"/>
              <a:buChar char="•"/>
            </a:pPr>
            <a:r>
              <a:rPr lang="en-US" sz="1900">
                <a:latin typeface="Calibri"/>
                <a:ea typeface="Calibri"/>
                <a:cs typeface="Calibri"/>
                <a:sym typeface="Calibri"/>
              </a:rPr>
              <a:t>GUI Application:</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Displays the user with the application</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Uploads and receives user information to a database </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Database:</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Stores the user’s information together with their avatar </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Supply different options offered for the avatar to change clothes</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Neural Network:</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Receives a .mp4 video from the database</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Returns a clothed 3D model of the user in .obj format</a:t>
            </a:r>
            <a:endParaRPr sz="1900">
              <a:latin typeface="Calibri"/>
              <a:ea typeface="Calibri"/>
              <a:cs typeface="Calibri"/>
              <a:sym typeface="Calibri"/>
            </a:endParaRPr>
          </a:p>
        </p:txBody>
      </p:sp>
      <p:sp>
        <p:nvSpPr>
          <p:cNvPr id="76" name="Google Shape;76;g14947152080_4_244"/>
          <p:cNvSpPr/>
          <p:nvPr/>
        </p:nvSpPr>
        <p:spPr>
          <a:xfrm>
            <a:off x="5085425" y="2675574"/>
            <a:ext cx="1669800" cy="3304500"/>
          </a:xfrm>
          <a:prstGeom prst="roundRect">
            <a:avLst>
              <a:gd fmla="val 0" name="adj"/>
            </a:avLst>
          </a:prstGeom>
          <a:solidFill>
            <a:srgbClr val="93C4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4947152080_4_244"/>
          <p:cNvSpPr/>
          <p:nvPr/>
        </p:nvSpPr>
        <p:spPr>
          <a:xfrm>
            <a:off x="5309825" y="3518575"/>
            <a:ext cx="12387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Shape Representation</a:t>
            </a:r>
            <a:endParaRPr b="0" i="0" sz="1100" u="none" cap="none" strike="noStrike">
              <a:solidFill>
                <a:srgbClr val="000000"/>
              </a:solidFill>
              <a:latin typeface="Arial"/>
              <a:ea typeface="Arial"/>
              <a:cs typeface="Arial"/>
              <a:sym typeface="Arial"/>
            </a:endParaRPr>
          </a:p>
        </p:txBody>
      </p:sp>
      <p:sp>
        <p:nvSpPr>
          <p:cNvPr id="78" name="Google Shape;78;g14947152080_4_244"/>
          <p:cNvSpPr/>
          <p:nvPr/>
        </p:nvSpPr>
        <p:spPr>
          <a:xfrm>
            <a:off x="5370575" y="4437924"/>
            <a:ext cx="1099500" cy="3408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Convolutional Architecture</a:t>
            </a:r>
            <a:endParaRPr b="0" i="0" sz="1100" u="none" cap="none" strike="noStrike">
              <a:solidFill>
                <a:srgbClr val="000000"/>
              </a:solidFill>
              <a:latin typeface="Arial"/>
              <a:ea typeface="Arial"/>
              <a:cs typeface="Arial"/>
              <a:sym typeface="Arial"/>
            </a:endParaRPr>
          </a:p>
        </p:txBody>
      </p:sp>
      <p:sp>
        <p:nvSpPr>
          <p:cNvPr id="79" name="Google Shape;79;g14947152080_4_244"/>
          <p:cNvSpPr/>
          <p:nvPr/>
        </p:nvSpPr>
        <p:spPr>
          <a:xfrm>
            <a:off x="5370571" y="5296369"/>
            <a:ext cx="10995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Loss Function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Optimization</a:t>
            </a:r>
            <a:endParaRPr b="0" i="0" sz="1100" u="none" cap="none" strike="noStrike">
              <a:solidFill>
                <a:srgbClr val="000000"/>
              </a:solidFill>
              <a:latin typeface="Arial"/>
              <a:ea typeface="Arial"/>
              <a:cs typeface="Arial"/>
              <a:sym typeface="Arial"/>
            </a:endParaRPr>
          </a:p>
        </p:txBody>
      </p:sp>
      <p:sp>
        <p:nvSpPr>
          <p:cNvPr id="80" name="Google Shape;80;g14947152080_4_244"/>
          <p:cNvSpPr/>
          <p:nvPr/>
        </p:nvSpPr>
        <p:spPr>
          <a:xfrm>
            <a:off x="7390200" y="3024510"/>
            <a:ext cx="1296600" cy="1202100"/>
          </a:xfrm>
          <a:prstGeom prst="roundRect">
            <a:avLst>
              <a:gd fmla="val 0"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g14947152080_4_244"/>
          <p:cNvPicPr preferRelativeResize="0"/>
          <p:nvPr/>
        </p:nvPicPr>
        <p:blipFill rotWithShape="1">
          <a:blip r:embed="rId3">
            <a:alphaModFix/>
          </a:blip>
          <a:srcRect b="0" l="0" r="0" t="0"/>
          <a:stretch/>
        </p:blipFill>
        <p:spPr>
          <a:xfrm>
            <a:off x="7745231" y="1241575"/>
            <a:ext cx="586601" cy="1132096"/>
          </a:xfrm>
          <a:prstGeom prst="rect">
            <a:avLst/>
          </a:prstGeom>
          <a:noFill/>
          <a:ln>
            <a:noFill/>
          </a:ln>
        </p:spPr>
      </p:pic>
      <p:sp>
        <p:nvSpPr>
          <p:cNvPr id="82" name="Google Shape;82;g14947152080_4_244"/>
          <p:cNvSpPr/>
          <p:nvPr/>
        </p:nvSpPr>
        <p:spPr>
          <a:xfrm rot="10800000">
            <a:off x="6824168" y="5590474"/>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4947152080_4_244"/>
          <p:cNvSpPr/>
          <p:nvPr/>
        </p:nvSpPr>
        <p:spPr>
          <a:xfrm>
            <a:off x="6824151" y="5155398"/>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4947152080_4_244"/>
          <p:cNvSpPr/>
          <p:nvPr/>
        </p:nvSpPr>
        <p:spPr>
          <a:xfrm>
            <a:off x="7390200" y="4973582"/>
            <a:ext cx="1296600" cy="1007700"/>
          </a:xfrm>
          <a:prstGeom prst="roundRect">
            <a:avLst>
              <a:gd fmla="val 0" name="adj"/>
            </a:avLst>
          </a:prstGeom>
          <a:solidFill>
            <a:srgbClr val="EA99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Clothing Database</a:t>
            </a:r>
            <a:endParaRPr b="0" i="0" sz="1400" u="none" cap="none" strike="noStrike">
              <a:solidFill>
                <a:srgbClr val="000000"/>
              </a:solidFill>
              <a:latin typeface="Arial"/>
              <a:ea typeface="Arial"/>
              <a:cs typeface="Arial"/>
              <a:sym typeface="Arial"/>
            </a:endParaRPr>
          </a:p>
        </p:txBody>
      </p:sp>
      <p:sp>
        <p:nvSpPr>
          <p:cNvPr id="85" name="Google Shape;85;g14947152080_4_244"/>
          <p:cNvSpPr txBox="1"/>
          <p:nvPr/>
        </p:nvSpPr>
        <p:spPr>
          <a:xfrm>
            <a:off x="5370856" y="2875956"/>
            <a:ext cx="1056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Neural Network</a:t>
            </a:r>
            <a:endParaRPr b="0" i="0" sz="1400" u="none" cap="none" strike="noStrike">
              <a:solidFill>
                <a:srgbClr val="000000"/>
              </a:solidFill>
              <a:latin typeface="Calibri"/>
              <a:ea typeface="Calibri"/>
              <a:cs typeface="Calibri"/>
              <a:sym typeface="Calibri"/>
            </a:endParaRPr>
          </a:p>
        </p:txBody>
      </p:sp>
      <p:sp>
        <p:nvSpPr>
          <p:cNvPr id="86" name="Google Shape;86;g14947152080_4_244"/>
          <p:cNvSpPr txBox="1"/>
          <p:nvPr/>
        </p:nvSpPr>
        <p:spPr>
          <a:xfrm>
            <a:off x="7626185" y="3209788"/>
            <a:ext cx="824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GUI</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App</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Design</a:t>
            </a:r>
            <a:endParaRPr b="0" i="0" sz="1400" u="none" cap="none" strike="noStrike">
              <a:solidFill>
                <a:srgbClr val="000000"/>
              </a:solidFill>
              <a:latin typeface="Calibri"/>
              <a:ea typeface="Calibri"/>
              <a:cs typeface="Calibri"/>
              <a:sym typeface="Calibri"/>
            </a:endParaRPr>
          </a:p>
        </p:txBody>
      </p:sp>
      <p:sp>
        <p:nvSpPr>
          <p:cNvPr id="87" name="Google Shape;87;g14947152080_4_244"/>
          <p:cNvSpPr/>
          <p:nvPr/>
        </p:nvSpPr>
        <p:spPr>
          <a:xfrm rot="-5400000">
            <a:off x="5767768" y="409347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4947152080_4_244"/>
          <p:cNvSpPr/>
          <p:nvPr/>
        </p:nvSpPr>
        <p:spPr>
          <a:xfrm rot="5400000">
            <a:off x="7615996" y="257383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4947152080_4_244"/>
          <p:cNvSpPr/>
          <p:nvPr/>
        </p:nvSpPr>
        <p:spPr>
          <a:xfrm flipH="1" rot="5400000">
            <a:off x="8061404" y="2573879"/>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4947152080_4_244"/>
          <p:cNvSpPr/>
          <p:nvPr/>
        </p:nvSpPr>
        <p:spPr>
          <a:xfrm rot="-5400000">
            <a:off x="5767770" y="490068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4947152080_4_244"/>
          <p:cNvSpPr/>
          <p:nvPr/>
        </p:nvSpPr>
        <p:spPr>
          <a:xfrm rot="5397577">
            <a:off x="7616008" y="442646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4947152080_4_244"/>
          <p:cNvSpPr/>
          <p:nvPr/>
        </p:nvSpPr>
        <p:spPr>
          <a:xfrm flipH="1" rot="5400000">
            <a:off x="8061404" y="4426492"/>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3" name="Google Shape;93;g14947152080_4_244"/>
          <p:cNvGraphicFramePr/>
          <p:nvPr/>
        </p:nvGraphicFramePr>
        <p:xfrm>
          <a:off x="4909200" y="2083900"/>
          <a:ext cx="3000000" cy="3000000"/>
        </p:xfrm>
        <a:graphic>
          <a:graphicData uri="http://schemas.openxmlformats.org/drawingml/2006/table">
            <a:tbl>
              <a:tblPr>
                <a:noFill/>
                <a:tableStyleId>{B0F03DAF-90D4-42ED-90B2-BCF5FA8B58F4}</a:tableStyleId>
              </a:tblPr>
              <a:tblGrid>
                <a:gridCol w="765125"/>
                <a:gridCol w="765125"/>
                <a:gridCol w="765125"/>
              </a:tblGrid>
              <a:tr h="214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Robin</a:t>
                      </a:r>
                      <a:endParaRPr sz="14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Alan</a:t>
                      </a:r>
                      <a:endParaRPr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Jorge</a:t>
                      </a:r>
                      <a:endParaRPr sz="1400" u="none" cap="none" strike="noStrike"/>
                    </a:p>
                  </a:txBody>
                  <a:tcPr marT="91425" marB="91425" marR="91425" marL="91425">
                    <a:solidFill>
                      <a:srgbClr val="EA99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947152080_4_1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Timeline</a:t>
            </a:r>
            <a:endParaRPr/>
          </a:p>
        </p:txBody>
      </p:sp>
      <p:graphicFrame>
        <p:nvGraphicFramePr>
          <p:cNvPr id="100" name="Google Shape;100;g14947152080_4_18"/>
          <p:cNvGraphicFramePr/>
          <p:nvPr/>
        </p:nvGraphicFramePr>
        <p:xfrm>
          <a:off x="457200" y="2238275"/>
          <a:ext cx="3000000" cy="3000000"/>
        </p:xfrm>
        <a:graphic>
          <a:graphicData uri="http://schemas.openxmlformats.org/drawingml/2006/table">
            <a:tbl>
              <a:tblPr>
                <a:noFill/>
                <a:tableStyleId>{B0F03DAF-90D4-42ED-90B2-BCF5FA8B58F4}</a:tableStyleId>
              </a:tblPr>
              <a:tblGrid>
                <a:gridCol w="1371600"/>
                <a:gridCol w="1430900"/>
                <a:gridCol w="1312300"/>
                <a:gridCol w="1371600"/>
                <a:gridCol w="1371600"/>
                <a:gridCol w="1371600"/>
              </a:tblGrid>
              <a:tr h="471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08/31</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09/14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09/28</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10/12</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10/26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11/16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9654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Setting up Olympus server</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set up and ready to work on server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r h="1090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Verify GUI and database are working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GUI properly communicating with the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GUI able to write and read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on phone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bl>
          </a:graphicData>
        </a:graphic>
      </p:graphicFrame>
      <p:graphicFrame>
        <p:nvGraphicFramePr>
          <p:cNvPr id="101" name="Google Shape;101;g14947152080_4_18"/>
          <p:cNvGraphicFramePr/>
          <p:nvPr/>
        </p:nvGraphicFramePr>
        <p:xfrm>
          <a:off x="2961488" y="5435440"/>
          <a:ext cx="3000000" cy="3000000"/>
        </p:xfrm>
        <a:graphic>
          <a:graphicData uri="http://schemas.openxmlformats.org/drawingml/2006/table">
            <a:tbl>
              <a:tblPr>
                <a:noFill/>
                <a:tableStyleId>{B0F03DAF-90D4-42ED-90B2-BCF5FA8B58F4}</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D96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49712dc8a4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GUI Application - Alan Vela </a:t>
            </a:r>
            <a:endParaRPr/>
          </a:p>
          <a:p>
            <a:pPr indent="0" lvl="0" marL="0" rtl="0" algn="ctr">
              <a:lnSpc>
                <a:spcPct val="115000"/>
              </a:lnSpc>
              <a:spcBef>
                <a:spcPts val="0"/>
              </a:spcBef>
              <a:spcAft>
                <a:spcPts val="0"/>
              </a:spcAft>
              <a:buClr>
                <a:schemeClr val="dk1"/>
              </a:buClr>
              <a:buSzPts val="990"/>
              <a:buFont typeface="Arial"/>
              <a:buNone/>
            </a:pPr>
            <a:r>
              <a:t/>
            </a:r>
            <a:endParaRPr sz="2980"/>
          </a:p>
        </p:txBody>
      </p:sp>
      <p:graphicFrame>
        <p:nvGraphicFramePr>
          <p:cNvPr id="107" name="Google Shape;107;g149712dc8a4_3_0"/>
          <p:cNvGraphicFramePr/>
          <p:nvPr/>
        </p:nvGraphicFramePr>
        <p:xfrm>
          <a:off x="685800" y="1952075"/>
          <a:ext cx="3000000" cy="3000000"/>
        </p:xfrm>
        <a:graphic>
          <a:graphicData uri="http://schemas.openxmlformats.org/drawingml/2006/table">
            <a:tbl>
              <a:tblPr>
                <a:noFill/>
                <a:tableStyleId>{AD0270A3-5C7A-40C7-80B7-BB42DA6EAAA7}</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13</a:t>
                      </a:r>
                      <a:r>
                        <a:rPr lang="en-US" sz="1800" u="none" cap="none" strike="noStrike">
                          <a:solidFill>
                            <a:srgbClr val="FF0000"/>
                          </a:solidFill>
                        </a:rPr>
                        <a:t> hrs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chemeClr val="dk1"/>
                        </a:buClr>
                        <a:buSzPts val="1800"/>
                        <a:buFont typeface="Arial"/>
                        <a:buNone/>
                      </a:pPr>
                      <a:r>
                        <a:rPr lang="en-US" sz="1800"/>
                        <a:t>Created an avatar display page</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Created video display page</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Created clothing for the database</a:t>
                      </a:r>
                      <a:endParaRPr sz="1800"/>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Write non-string </a:t>
                      </a:r>
                      <a:r>
                        <a:rPr lang="en-US" sz="1800" u="none" cap="none" strike="noStrike"/>
                        <a:t>data to database</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u="none" cap="none" strike="noStrike"/>
                        <a:t>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9712dc8a4_3_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GUI Application - Alan Vela</a:t>
            </a:r>
            <a:endParaRPr/>
          </a:p>
        </p:txBody>
      </p:sp>
      <p:sp>
        <p:nvSpPr>
          <p:cNvPr id="114" name="Google Shape;114;g149712dc8a4_3_6"/>
          <p:cNvSpPr txBox="1"/>
          <p:nvPr>
            <p:ph idx="1" type="body"/>
          </p:nvPr>
        </p:nvSpPr>
        <p:spPr>
          <a:xfrm>
            <a:off x="239000" y="2049270"/>
            <a:ext cx="8229600" cy="4077000"/>
          </a:xfrm>
          <a:prstGeom prst="rect">
            <a:avLst/>
          </a:prstGeom>
          <a:noFill/>
          <a:ln>
            <a:noFill/>
          </a:ln>
        </p:spPr>
        <p:txBody>
          <a:bodyPr anchorCtr="0" anchor="t" bIns="45700" lIns="91425" spcFirstLastPara="1" rIns="91425" wrap="square" tIns="45700">
            <a:normAutofit lnSpcReduction="10000"/>
          </a:bodyPr>
          <a:lstStyle/>
          <a:p>
            <a:pPr indent="-387350" lvl="0" marL="457200" rtl="0" algn="l">
              <a:lnSpc>
                <a:spcPct val="100000"/>
              </a:lnSpc>
              <a:spcBef>
                <a:spcPts val="360"/>
              </a:spcBef>
              <a:spcAft>
                <a:spcPts val="0"/>
              </a:spcAft>
              <a:buSzPts val="2500"/>
              <a:buChar char="•"/>
            </a:pPr>
            <a:r>
              <a:rPr lang="en-US" sz="2500"/>
              <a:t>Removed </a:t>
            </a:r>
            <a:r>
              <a:rPr lang="en-US" sz="2500"/>
              <a:t>local</a:t>
            </a:r>
            <a:r>
              <a:rPr lang="en-US" sz="2500"/>
              <a:t> storage </a:t>
            </a:r>
            <a:endParaRPr sz="2500"/>
          </a:p>
          <a:p>
            <a:pPr indent="0" lvl="0" marL="457200" rtl="0" algn="l">
              <a:lnSpc>
                <a:spcPct val="100000"/>
              </a:lnSpc>
              <a:spcBef>
                <a:spcPts val="360"/>
              </a:spcBef>
              <a:spcAft>
                <a:spcPts val="0"/>
              </a:spcAft>
              <a:buNone/>
            </a:pPr>
            <a:r>
              <a:rPr lang="en-US" sz="2500"/>
              <a:t>drive &amp; githubs for </a:t>
            </a:r>
            <a:endParaRPr sz="2500"/>
          </a:p>
          <a:p>
            <a:pPr indent="0" lvl="0" marL="457200" rtl="0" algn="l">
              <a:lnSpc>
                <a:spcPct val="100000"/>
              </a:lnSpc>
              <a:spcBef>
                <a:spcPts val="360"/>
              </a:spcBef>
              <a:spcAft>
                <a:spcPts val="0"/>
              </a:spcAft>
              <a:buNone/>
            </a:pPr>
            <a:r>
              <a:rPr lang="en-US" sz="2500"/>
              <a:t>video/upload images</a:t>
            </a:r>
            <a:endParaRPr sz="2500"/>
          </a:p>
          <a:p>
            <a:pPr indent="0" lvl="0" marL="457200" rtl="0" algn="l">
              <a:lnSpc>
                <a:spcPct val="100000"/>
              </a:lnSpc>
              <a:spcBef>
                <a:spcPts val="360"/>
              </a:spcBef>
              <a:spcAft>
                <a:spcPts val="0"/>
              </a:spcAft>
              <a:buNone/>
            </a:pPr>
            <a:r>
              <a:t/>
            </a:r>
            <a:endParaRPr sz="2500"/>
          </a:p>
          <a:p>
            <a:pPr indent="0" lvl="0" marL="0" rtl="0" algn="l">
              <a:lnSpc>
                <a:spcPct val="100000"/>
              </a:lnSpc>
              <a:spcBef>
                <a:spcPts val="360"/>
              </a:spcBef>
              <a:spcAft>
                <a:spcPts val="0"/>
              </a:spcAft>
              <a:buSzPts val="1800"/>
              <a:buNone/>
            </a:pPr>
            <a:r>
              <a:t/>
            </a:r>
            <a:endParaRPr sz="2500"/>
          </a:p>
          <a:p>
            <a:pPr indent="-387350" lvl="0" marL="457200" rtl="0" algn="l">
              <a:lnSpc>
                <a:spcPct val="100000"/>
              </a:lnSpc>
              <a:spcBef>
                <a:spcPts val="360"/>
              </a:spcBef>
              <a:spcAft>
                <a:spcPts val="0"/>
              </a:spcAft>
              <a:buSzPts val="2500"/>
              <a:buChar char="•"/>
            </a:pPr>
            <a:r>
              <a:rPr lang="en-US" sz="2500"/>
              <a:t>Not many changes for </a:t>
            </a:r>
            <a:endParaRPr sz="2500"/>
          </a:p>
          <a:p>
            <a:pPr indent="0" lvl="0" marL="0" rtl="0" algn="l">
              <a:lnSpc>
                <a:spcPct val="100000"/>
              </a:lnSpc>
              <a:spcBef>
                <a:spcPts val="360"/>
              </a:spcBef>
              <a:spcAft>
                <a:spcPts val="0"/>
              </a:spcAft>
              <a:buSzPts val="1800"/>
              <a:buNone/>
            </a:pPr>
            <a:r>
              <a:rPr lang="en-US" sz="2500"/>
              <a:t>GUI more integration with</a:t>
            </a:r>
            <a:endParaRPr sz="2500"/>
          </a:p>
          <a:p>
            <a:pPr indent="0" lvl="0" marL="0" rtl="0" algn="l">
              <a:lnSpc>
                <a:spcPct val="100000"/>
              </a:lnSpc>
              <a:spcBef>
                <a:spcPts val="360"/>
              </a:spcBef>
              <a:spcAft>
                <a:spcPts val="0"/>
              </a:spcAft>
              <a:buSzPts val="1800"/>
              <a:buNone/>
            </a:pPr>
            <a:r>
              <a:rPr lang="en-US" sz="2500"/>
              <a:t>database</a:t>
            </a:r>
            <a:endParaRPr sz="2500"/>
          </a:p>
          <a:p>
            <a:pPr indent="457200" lvl="0" marL="0" rtl="0" algn="l">
              <a:lnSpc>
                <a:spcPct val="100000"/>
              </a:lnSpc>
              <a:spcBef>
                <a:spcPts val="360"/>
              </a:spcBef>
              <a:spcAft>
                <a:spcPts val="0"/>
              </a:spcAft>
              <a:buSzPts val="1800"/>
              <a:buNone/>
            </a:pPr>
            <a:r>
              <a:t/>
            </a:r>
            <a:endParaRPr sz="2000"/>
          </a:p>
          <a:p>
            <a:pPr indent="0" lvl="0" marL="457200" rtl="0" algn="l">
              <a:lnSpc>
                <a:spcPct val="100000"/>
              </a:lnSpc>
              <a:spcBef>
                <a:spcPts val="360"/>
              </a:spcBef>
              <a:spcAft>
                <a:spcPts val="0"/>
              </a:spcAft>
              <a:buSzPts val="1800"/>
              <a:buNone/>
            </a:pPr>
            <a:r>
              <a:t/>
            </a:r>
            <a:endParaRPr sz="2000"/>
          </a:p>
        </p:txBody>
      </p:sp>
      <p:pic>
        <p:nvPicPr>
          <p:cNvPr id="115" name="Google Shape;115;g149712dc8a4_3_6"/>
          <p:cNvPicPr preferRelativeResize="0"/>
          <p:nvPr/>
        </p:nvPicPr>
        <p:blipFill>
          <a:blip r:embed="rId3">
            <a:alphaModFix/>
          </a:blip>
          <a:stretch>
            <a:fillRect/>
          </a:stretch>
        </p:blipFill>
        <p:spPr>
          <a:xfrm>
            <a:off x="6525650" y="2108375"/>
            <a:ext cx="2451750" cy="4017901"/>
          </a:xfrm>
          <a:prstGeom prst="rect">
            <a:avLst/>
          </a:prstGeom>
          <a:noFill/>
          <a:ln>
            <a:noFill/>
          </a:ln>
        </p:spPr>
      </p:pic>
      <p:pic>
        <p:nvPicPr>
          <p:cNvPr id="116" name="Google Shape;116;g149712dc8a4_3_6"/>
          <p:cNvPicPr preferRelativeResize="0"/>
          <p:nvPr/>
        </p:nvPicPr>
        <p:blipFill>
          <a:blip r:embed="rId4">
            <a:alphaModFix/>
          </a:blip>
          <a:stretch>
            <a:fillRect/>
          </a:stretch>
        </p:blipFill>
        <p:spPr>
          <a:xfrm>
            <a:off x="4380430" y="2108375"/>
            <a:ext cx="2072995" cy="401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4947152080_2_7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 - Jorge Olivares</a:t>
            </a:r>
            <a:endParaRPr/>
          </a:p>
        </p:txBody>
      </p:sp>
      <p:graphicFrame>
        <p:nvGraphicFramePr>
          <p:cNvPr id="123" name="Google Shape;123;g14947152080_2_78"/>
          <p:cNvGraphicFramePr/>
          <p:nvPr/>
        </p:nvGraphicFramePr>
        <p:xfrm>
          <a:off x="685800" y="2884375"/>
          <a:ext cx="3000000" cy="3000000"/>
        </p:xfrm>
        <a:graphic>
          <a:graphicData uri="http://schemas.openxmlformats.org/drawingml/2006/table">
            <a:tbl>
              <a:tblPr>
                <a:noFill/>
                <a:tableStyleId>{AD0270A3-5C7A-40C7-80B7-BB42DA6EAAA7}</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5</a:t>
                      </a:r>
                      <a:r>
                        <a:rPr lang="en-US" sz="1800" u="none" cap="none" strike="noStrike">
                          <a:solidFill>
                            <a:srgbClr val="FF0000"/>
                          </a:solidFill>
                        </a:rPr>
                        <a:t>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360"/>
                        </a:spcBef>
                        <a:spcAft>
                          <a:spcPts val="0"/>
                        </a:spcAft>
                        <a:buClr>
                          <a:srgbClr val="000000"/>
                        </a:buClr>
                        <a:buSzPts val="1800"/>
                        <a:buFont typeface="Arial"/>
                        <a:buNone/>
                      </a:pPr>
                      <a:r>
                        <a:rPr lang="en-US" sz="1800"/>
                        <a:t>Created new app.</a:t>
                      </a:r>
                      <a:endParaRPr sz="1800"/>
                    </a:p>
                    <a:p>
                      <a:pPr indent="0" lvl="0" marL="0" marR="0" rtl="0" algn="l">
                        <a:lnSpc>
                          <a:spcPct val="100000"/>
                        </a:lnSpc>
                        <a:spcBef>
                          <a:spcPts val="360"/>
                        </a:spcBef>
                        <a:spcAft>
                          <a:spcPts val="0"/>
                        </a:spcAft>
                        <a:buClr>
                          <a:srgbClr val="000000"/>
                        </a:buClr>
                        <a:buSzPts val="1800"/>
                        <a:buFont typeface="Arial"/>
                        <a:buNone/>
                      </a:pPr>
                      <a:r>
                        <a:t/>
                      </a:r>
                      <a:endParaRPr sz="1800"/>
                    </a:p>
                    <a:p>
                      <a:pPr indent="0" lvl="0" marL="0" marR="0" rtl="0" algn="l">
                        <a:lnSpc>
                          <a:spcPct val="100000"/>
                        </a:lnSpc>
                        <a:spcBef>
                          <a:spcPts val="360"/>
                        </a:spcBef>
                        <a:spcAft>
                          <a:spcPts val="0"/>
                        </a:spcAft>
                        <a:buClr>
                          <a:srgbClr val="000000"/>
                        </a:buClr>
                        <a:buSzPts val="1800"/>
                        <a:buFont typeface="Arial"/>
                        <a:buNone/>
                      </a:pPr>
                      <a:r>
                        <a:rPr lang="en-US" sz="1800"/>
                        <a:t>New app writes users to database</a:t>
                      </a:r>
                      <a:endParaRPr sz="1800"/>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GUI able to </a:t>
                      </a:r>
                      <a:r>
                        <a:rPr lang="en-US" sz="1800"/>
                        <a:t>write</a:t>
                      </a:r>
                      <a:r>
                        <a:rPr lang="en-US" sz="1800" u="none" cap="none" strike="noStrike"/>
                        <a:t> non-string</a:t>
                      </a:r>
                      <a:r>
                        <a:rPr lang="en-US" sz="1800"/>
                        <a:t> data and read </a:t>
                      </a:r>
                      <a:r>
                        <a:rPr lang="en-US" sz="1800" u="none" cap="none" strike="noStrike"/>
                        <a:t>data </a:t>
                      </a:r>
                      <a:r>
                        <a:rPr lang="en-US" sz="1800" u="none" cap="none" strike="noStrike"/>
                        <a:t>to/from database</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4947152080_4_3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a:t>
            </a:r>
            <a:endParaRPr/>
          </a:p>
        </p:txBody>
      </p:sp>
      <p:sp>
        <p:nvSpPr>
          <p:cNvPr id="130" name="Google Shape;130;g14947152080_4_30"/>
          <p:cNvSpPr txBox="1"/>
          <p:nvPr>
            <p:ph idx="1" type="body"/>
          </p:nvPr>
        </p:nvSpPr>
        <p:spPr>
          <a:xfrm>
            <a:off x="70425" y="1978850"/>
            <a:ext cx="4572000" cy="4382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None/>
            </a:pPr>
            <a:r>
              <a:t/>
            </a:r>
            <a:endParaRPr sz="2400"/>
          </a:p>
          <a:p>
            <a:pPr indent="-381000" lvl="0" marL="457200" rtl="0" algn="l">
              <a:lnSpc>
                <a:spcPct val="100000"/>
              </a:lnSpc>
              <a:spcBef>
                <a:spcPts val="360"/>
              </a:spcBef>
              <a:spcAft>
                <a:spcPts val="0"/>
              </a:spcAft>
              <a:buSzPts val="2400"/>
              <a:buChar char="•"/>
            </a:pPr>
            <a:r>
              <a:rPr lang="en-US" sz="2400"/>
              <a:t>Create upload class for non-string data</a:t>
            </a:r>
            <a:endParaRPr sz="2400"/>
          </a:p>
          <a:p>
            <a:pPr indent="0" lvl="0" marL="0" rtl="0" algn="l">
              <a:lnSpc>
                <a:spcPct val="100000"/>
              </a:lnSpc>
              <a:spcBef>
                <a:spcPts val="360"/>
              </a:spcBef>
              <a:spcAft>
                <a:spcPts val="0"/>
              </a:spcAft>
              <a:buNone/>
            </a:pPr>
            <a:r>
              <a:t/>
            </a:r>
            <a:endParaRPr sz="2400"/>
          </a:p>
          <a:p>
            <a:pPr indent="-381000" lvl="0" marL="457200" rtl="0" algn="l">
              <a:lnSpc>
                <a:spcPct val="100000"/>
              </a:lnSpc>
              <a:spcBef>
                <a:spcPts val="360"/>
              </a:spcBef>
              <a:spcAft>
                <a:spcPts val="0"/>
              </a:spcAft>
              <a:buSzPts val="2400"/>
              <a:buChar char="•"/>
            </a:pPr>
            <a:r>
              <a:rPr lang="en-US" sz="2400"/>
              <a:t>Work on the features of the new app.</a:t>
            </a:r>
            <a:endParaRPr sz="2400"/>
          </a:p>
        </p:txBody>
      </p:sp>
      <p:pic>
        <p:nvPicPr>
          <p:cNvPr id="131" name="Google Shape;131;g14947152080_4_30"/>
          <p:cNvPicPr preferRelativeResize="0"/>
          <p:nvPr/>
        </p:nvPicPr>
        <p:blipFill>
          <a:blip r:embed="rId3">
            <a:alphaModFix/>
          </a:blip>
          <a:stretch>
            <a:fillRect/>
          </a:stretch>
        </p:blipFill>
        <p:spPr>
          <a:xfrm>
            <a:off x="4942825" y="3815500"/>
            <a:ext cx="3365625" cy="2890100"/>
          </a:xfrm>
          <a:prstGeom prst="rect">
            <a:avLst/>
          </a:prstGeom>
          <a:noFill/>
          <a:ln>
            <a:noFill/>
          </a:ln>
        </p:spPr>
      </p:pic>
      <p:pic>
        <p:nvPicPr>
          <p:cNvPr id="132" name="Google Shape;132;g14947152080_4_30"/>
          <p:cNvPicPr preferRelativeResize="0"/>
          <p:nvPr/>
        </p:nvPicPr>
        <p:blipFill rotWithShape="1">
          <a:blip r:embed="rId4">
            <a:alphaModFix/>
          </a:blip>
          <a:srcRect b="42577" l="0" r="13985" t="11856"/>
          <a:stretch/>
        </p:blipFill>
        <p:spPr>
          <a:xfrm>
            <a:off x="4470925" y="2351725"/>
            <a:ext cx="4110000" cy="146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4947152080_2_6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Execution Plan</a:t>
            </a:r>
            <a:endParaRPr/>
          </a:p>
        </p:txBody>
      </p:sp>
      <p:graphicFrame>
        <p:nvGraphicFramePr>
          <p:cNvPr id="139" name="Google Shape;139;g14947152080_2_67"/>
          <p:cNvGraphicFramePr/>
          <p:nvPr/>
        </p:nvGraphicFramePr>
        <p:xfrm>
          <a:off x="543200" y="1933880"/>
          <a:ext cx="3000000" cy="3000000"/>
        </p:xfrm>
        <a:graphic>
          <a:graphicData uri="http://schemas.openxmlformats.org/drawingml/2006/table">
            <a:tbl>
              <a:tblPr>
                <a:noFill/>
                <a:tableStyleId>{AD0270A3-5C7A-40C7-80B7-BB42DA6EAAA7}</a:tableStyleId>
              </a:tblPr>
              <a:tblGrid>
                <a:gridCol w="3464050"/>
                <a:gridCol w="486175"/>
                <a:gridCol w="486175"/>
                <a:gridCol w="486175"/>
                <a:gridCol w="486175"/>
                <a:gridCol w="457425"/>
                <a:gridCol w="429850"/>
                <a:gridCol w="486175"/>
                <a:gridCol w="486175"/>
                <a:gridCol w="486175"/>
                <a:gridCol w="388950"/>
              </a:tblGrid>
              <a:tr h="366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0"/>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09/05</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1"/>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09/12</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2"/>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09/19</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3"/>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09/26</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4"/>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10/3</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5"/>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10/10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6"/>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10/17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7"/>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10/24</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8"/>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10/31</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9"/>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11/7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0: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Setting access and connection to Olympus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39: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Prepare budget and approve for parts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39: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2: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Get the GUI writing on database</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3: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39:3: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39:3: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3: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Set up algorithm  on Olympus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4: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39:4: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39:4: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4:10"/>
                      </a:ext>
                    </a:extLst>
                  </a:tcPr>
                </a:tc>
              </a:tr>
              <a:tr h="366850">
                <a:tc>
                  <a:txBody>
                    <a:bodyPr/>
                    <a:lstStyle/>
                    <a:p>
                      <a:pPr indent="0" lvl="0" marL="0" rtl="0" algn="l">
                        <a:lnSpc>
                          <a:spcPct val="115000"/>
                        </a:lnSpc>
                        <a:spcBef>
                          <a:spcPts val="0"/>
                        </a:spcBef>
                        <a:spcAft>
                          <a:spcPts val="0"/>
                        </a:spcAft>
                        <a:buClr>
                          <a:schemeClr val="dk1"/>
                        </a:buClr>
                        <a:buSzPts val="1000"/>
                        <a:buFont typeface="Arial"/>
                        <a:buNone/>
                      </a:pPr>
                      <a:r>
                        <a:rPr lang="en-US" sz="1300">
                          <a:solidFill>
                            <a:schemeClr val="dk1"/>
                          </a:solidFill>
                        </a:rPr>
                        <a:t>Create a catalog for the avatar</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5: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39:5: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39:5: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5: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5:10"/>
                      </a:ext>
                    </a:extLst>
                  </a:tcPr>
                </a:tc>
              </a:tr>
              <a:tr h="366850">
                <a:tc>
                  <a:txBody>
                    <a:bodyPr/>
                    <a:lstStyle/>
                    <a:p>
                      <a:pPr indent="0" lvl="0" marL="0" rtl="0" algn="l">
                        <a:lnSpc>
                          <a:spcPct val="115000"/>
                        </a:lnSpc>
                        <a:spcBef>
                          <a:spcPts val="0"/>
                        </a:spcBef>
                        <a:spcAft>
                          <a:spcPts val="0"/>
                        </a:spcAft>
                        <a:buNone/>
                      </a:pPr>
                      <a:r>
                        <a:rPr lang="en-US" sz="1300">
                          <a:solidFill>
                            <a:schemeClr val="dk1"/>
                          </a:solidFill>
                        </a:rPr>
                        <a:t>Write .obj and .png files into database</a:t>
                      </a:r>
                      <a:endParaRPr sz="1300">
                        <a:solidFill>
                          <a:schemeClr val="dk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6:0"/>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6:1"/>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6:2"/>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39:6:3"/>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39:6:4"/>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6:5"/>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6:6"/>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6:7"/>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6:8"/>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6:9"/>
                      </a:ext>
                    </a:extLst>
                  </a:tcPr>
                </a:tc>
                <a:tc>
                  <a:txBody>
                    <a:bodyPr/>
                    <a:lstStyle/>
                    <a:p>
                      <a:pPr indent="0" lvl="0" marL="0" marR="0" rtl="0" algn="l">
                        <a:lnSpc>
                          <a:spcPct val="100000"/>
                        </a:lnSpc>
                        <a:spcBef>
                          <a:spcPts val="0"/>
                        </a:spcBef>
                        <a:spcAft>
                          <a:spcPts val="0"/>
                        </a:spcAft>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6: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Train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7: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7: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7: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extLst>
                      <a:ext uri="http://customooxmlschemas.google.com/">
                        <go:slidesCustomData xmlns:go="http://customooxmlschemas.google.com/" cellId="139:7: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7: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7: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7: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7: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7: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7: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7: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a:solidFill>
                            <a:schemeClr val="dk1"/>
                          </a:solidFill>
                        </a:rPr>
                        <a:t>GUI reading information from database</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8: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8: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8: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8: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8: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Display clothing catalog and dummy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9: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9: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9: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9: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Test app on phone and bug fix</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10: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0: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0: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0: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0: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0: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10: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10: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0: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0: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39:10: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Create app package with ML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1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1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1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Test app on phone with ML model and bug fix</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39:1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12: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39:12:10"/>
                      </a:ext>
                    </a:extLst>
                  </a:tcPr>
                </a:tc>
              </a:tr>
            </a:tbl>
          </a:graphicData>
        </a:graphic>
      </p:graphicFrame>
      <p:graphicFrame>
        <p:nvGraphicFramePr>
          <p:cNvPr id="140" name="Google Shape;140;g14947152080_2_67"/>
          <p:cNvGraphicFramePr/>
          <p:nvPr/>
        </p:nvGraphicFramePr>
        <p:xfrm>
          <a:off x="5465775" y="2667565"/>
          <a:ext cx="3000000" cy="3000000"/>
        </p:xfrm>
        <a:graphic>
          <a:graphicData uri="http://schemas.openxmlformats.org/drawingml/2006/table">
            <a:tbl>
              <a:tblPr>
                <a:noFill/>
                <a:tableStyleId>{B0F03DAF-90D4-42ED-90B2-BCF5FA8B58F4}</a:tableStyleId>
              </a:tblPr>
              <a:tblGrid>
                <a:gridCol w="1073675"/>
                <a:gridCol w="1073675"/>
                <a:gridCol w="1073675"/>
              </a:tblGrid>
              <a:tr h="3668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6AA84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1C232"/>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999999"/>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