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0" roundtripDataSignature="AMtx7mhj1q/vmik4zZcYRYCIlF0Hf44P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D8C84B8-FBC2-4B72-B764-F27A77177468}">
  <a:tblStyle styleId="{9D8C84B8-FBC2-4B72-B764-F27A7717746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5AFEB497-AF5E-45E1-923A-94BC3E678F61}"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Michelle</a:t>
            </a:r>
            <a:endParaRPr/>
          </a:p>
        </p:txBody>
      </p:sp>
      <p:sp>
        <p:nvSpPr>
          <p:cNvPr id="56" name="Google Shape;5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6f2b1c9d61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6f2b1c9d6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16f2b1c9d6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4947152080_2_6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g14947152080_2_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g14947152080_2_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4947152080_4_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g14947152080_4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g14947152080_4_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4947152080_4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 name="Google Shape;63;g14947152080_4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 name="Google Shape;64;g14947152080_4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4947152080_4_2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 name="Google Shape;71;g14947152080_4_2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 name="Google Shape;72;g14947152080_4_2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4947152080_4_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g14947152080_4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g14947152080_4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49712dc8a4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04" name="Google Shape;104;g149712dc8a4_3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49712dc8a4_3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g149712dc8a4_3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g149712dc8a4_3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6ff1937fa6_3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g16ff1937fa6_3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g16ff1937fa6_3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6ff1937fa6_3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g16ff1937fa6_3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16ff1937fa6_3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6f2b1c9d61_0_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16f2b1c9d61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16f2b1c9d61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12"/>
          <p:cNvSpPr txBox="1"/>
          <p:nvPr>
            <p:ph type="ctrTitle"/>
          </p:nvPr>
        </p:nvSpPr>
        <p:spPr>
          <a:xfrm>
            <a:off x="3969582" y="2130425"/>
            <a:ext cx="4488617" cy="14700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Clr>
                <a:schemeClr val="lt1"/>
              </a:buClr>
              <a:buSzPts val="3600"/>
              <a:buFont typeface="Arial"/>
              <a:buNone/>
              <a:defRPr b="1"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2"/>
          <p:cNvSpPr txBox="1"/>
          <p:nvPr>
            <p:ph idx="1" type="subTitle"/>
          </p:nvPr>
        </p:nvSpPr>
        <p:spPr>
          <a:xfrm>
            <a:off x="3124200" y="3886200"/>
            <a:ext cx="5333999" cy="175260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560"/>
              </a:spcBef>
              <a:spcAft>
                <a:spcPts val="0"/>
              </a:spcAft>
              <a:buClr>
                <a:srgbClr val="FFFFFF"/>
              </a:buClr>
              <a:buSzPts val="2800"/>
              <a:buNone/>
              <a:defRPr sz="2800">
                <a:solidFill>
                  <a:srgbClr val="FFFFFF"/>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13"/>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Arial"/>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 type="body"/>
          </p:nvPr>
        </p:nvSpPr>
        <p:spPr>
          <a:xfrm>
            <a:off x="457200" y="2049270"/>
            <a:ext cx="8229600" cy="407689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DLCOE_logo_HWHT.png" id="27" name="Google Shape;27;p13"/>
          <p:cNvPicPr preferRelativeResize="0"/>
          <p:nvPr/>
        </p:nvPicPr>
        <p:blipFill rotWithShape="1">
          <a:blip r:embed="rId3">
            <a:alphaModFix/>
          </a:blip>
          <a:srcRect b="0" l="0" r="0" t="0"/>
          <a:stretch/>
        </p:blipFill>
        <p:spPr>
          <a:xfrm>
            <a:off x="450851" y="234146"/>
            <a:ext cx="2443865" cy="4126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14"/>
          <p:cNvSpPr txBox="1"/>
          <p:nvPr>
            <p:ph idx="1" type="body"/>
          </p:nvPr>
        </p:nvSpPr>
        <p:spPr>
          <a:xfrm>
            <a:off x="457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0" name="Google Shape;30;p14"/>
          <p:cNvSpPr txBox="1"/>
          <p:nvPr>
            <p:ph idx="2" type="body"/>
          </p:nvPr>
        </p:nvSpPr>
        <p:spPr>
          <a:xfrm>
            <a:off x="4648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1" name="Google Shape;31;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14"/>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Arial"/>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15"/>
          <p:cNvSpPr txBox="1"/>
          <p:nvPr>
            <p:ph type="title"/>
          </p:nvPr>
        </p:nvSpPr>
        <p:spPr>
          <a:xfrm>
            <a:off x="457200" y="2900649"/>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Arial"/>
              <a:buNone/>
              <a:defRPr b="1"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16"/>
          <p:cNvSpPr txBox="1"/>
          <p:nvPr>
            <p:ph type="title"/>
          </p:nvPr>
        </p:nvSpPr>
        <p:spPr>
          <a:xfrm>
            <a:off x="457200" y="1066968"/>
            <a:ext cx="3008313" cy="7368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Arial"/>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6"/>
          <p:cNvSpPr txBox="1"/>
          <p:nvPr>
            <p:ph idx="1" type="body"/>
          </p:nvPr>
        </p:nvSpPr>
        <p:spPr>
          <a:xfrm>
            <a:off x="3575050" y="1073720"/>
            <a:ext cx="5111750" cy="505244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b="1" sz="28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3" name="Google Shape;43;p16"/>
          <p:cNvSpPr txBox="1"/>
          <p:nvPr>
            <p:ph idx="2" type="body"/>
          </p:nvPr>
        </p:nvSpPr>
        <p:spPr>
          <a:xfrm>
            <a:off x="457200" y="1803850"/>
            <a:ext cx="3008313" cy="43223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4" name="Google Shape;4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7" name="Shape 47"/>
        <p:cNvGrpSpPr/>
        <p:nvPr/>
      </p:nvGrpSpPr>
      <p:grpSpPr>
        <a:xfrm>
          <a:off x="0" y="0"/>
          <a:ext cx="0" cy="0"/>
          <a:chOff x="0" y="0"/>
          <a:chExt cx="0" cy="0"/>
        </a:xfrm>
      </p:grpSpPr>
      <p:sp>
        <p:nvSpPr>
          <p:cNvPr id="48" name="Google Shape;48;p17"/>
          <p:cNvSpPr txBox="1"/>
          <p:nvPr>
            <p:ph type="title"/>
          </p:nvPr>
        </p:nvSpPr>
        <p:spPr>
          <a:xfrm>
            <a:off x="457200" y="1196430"/>
            <a:ext cx="2573672"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1800"/>
              <a:buFont typeface="Arial"/>
              <a:buNone/>
              <a:defRPr b="1"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7"/>
          <p:cNvSpPr/>
          <p:nvPr>
            <p:ph idx="2" type="pic"/>
          </p:nvPr>
        </p:nvSpPr>
        <p:spPr>
          <a:xfrm>
            <a:off x="3200400" y="1196430"/>
            <a:ext cx="5486400" cy="4850287"/>
          </a:xfrm>
          <a:prstGeom prst="rect">
            <a:avLst/>
          </a:prstGeom>
          <a:noFill/>
          <a:ln>
            <a:noFill/>
          </a:ln>
        </p:spPr>
      </p:sp>
      <p:sp>
        <p:nvSpPr>
          <p:cNvPr id="50" name="Google Shape;50;p17"/>
          <p:cNvSpPr txBox="1"/>
          <p:nvPr>
            <p:ph idx="1" type="body"/>
          </p:nvPr>
        </p:nvSpPr>
        <p:spPr>
          <a:xfrm>
            <a:off x="457200" y="1768043"/>
            <a:ext cx="2573672" cy="427867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1" name="Google Shape;5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ctrTitle"/>
          </p:nvPr>
        </p:nvSpPr>
        <p:spPr>
          <a:xfrm>
            <a:off x="1619250" y="3814625"/>
            <a:ext cx="7302600" cy="2296800"/>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100000"/>
              </a:lnSpc>
              <a:spcBef>
                <a:spcPts val="0"/>
              </a:spcBef>
              <a:spcAft>
                <a:spcPts val="0"/>
              </a:spcAft>
              <a:buClr>
                <a:schemeClr val="lt1"/>
              </a:buClr>
              <a:buSzPct val="111111"/>
              <a:buFont typeface="Arial"/>
              <a:buNone/>
            </a:pPr>
            <a:r>
              <a:rPr lang="en-US"/>
              <a:t>Team 38: Virtual Try-On Clothing</a:t>
            </a:r>
            <a:endParaRPr/>
          </a:p>
          <a:p>
            <a:pPr indent="0" lvl="0" marL="0" rtl="0" algn="r">
              <a:lnSpc>
                <a:spcPct val="100000"/>
              </a:lnSpc>
              <a:spcBef>
                <a:spcPts val="0"/>
              </a:spcBef>
              <a:spcAft>
                <a:spcPts val="0"/>
              </a:spcAft>
              <a:buClr>
                <a:schemeClr val="lt1"/>
              </a:buClr>
              <a:buSzPts val="11351"/>
              <a:buFont typeface="Arial"/>
              <a:buNone/>
            </a:pPr>
            <a:r>
              <a:rPr lang="en-US"/>
              <a:t>Bi-Weekly Update 4</a:t>
            </a:r>
            <a:br>
              <a:rPr lang="en-US"/>
            </a:br>
            <a:r>
              <a:rPr lang="en-US" sz="2455"/>
              <a:t>Robin Martinez, Alan Vela, Jorge Olivares</a:t>
            </a:r>
            <a:br>
              <a:rPr lang="en-US" sz="2455"/>
            </a:br>
            <a:r>
              <a:rPr lang="en-US" sz="2455"/>
              <a:t>Sponsor: Pranav Dhulipala</a:t>
            </a:r>
            <a:br>
              <a:rPr lang="en-US" sz="2455"/>
            </a:br>
            <a:r>
              <a:rPr lang="en-US" sz="2455"/>
              <a:t>TA: Fardeen Mozumder</a:t>
            </a:r>
            <a:br>
              <a:rPr lang="en-US" sz="2455"/>
            </a:br>
            <a:endParaRPr sz="2455"/>
          </a:p>
        </p:txBody>
      </p:sp>
      <p:sp>
        <p:nvSpPr>
          <p:cNvPr id="59" name="Google Shape;59;p1"/>
          <p:cNvSpPr/>
          <p:nvPr/>
        </p:nvSpPr>
        <p:spPr>
          <a:xfrm>
            <a:off x="-91075" y="0"/>
            <a:ext cx="6111300" cy="6111300"/>
          </a:xfrm>
          <a:prstGeom prst="diagStripe">
            <a:avLst>
              <a:gd fmla="val 28990" name="adj"/>
            </a:avLst>
          </a:prstGeom>
          <a:blipFill rotWithShape="1">
            <a:blip r:embed="rId3">
              <a:alphaModFix/>
            </a:blip>
            <a:stretch>
              <a:fillRect b="0" l="0" r="0" t="0"/>
            </a:stretch>
          </a:blipFill>
          <a:ln>
            <a:noFill/>
          </a:ln>
          <a:effectLst>
            <a:outerShdw blurRad="193675" rotWithShape="0" dir="5400000" dist="2300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DLCOE_logo_HWHT.png" id="60" name="Google Shape;60;p1"/>
          <p:cNvPicPr preferRelativeResize="0"/>
          <p:nvPr/>
        </p:nvPicPr>
        <p:blipFill rotWithShape="1">
          <a:blip r:embed="rId4">
            <a:alphaModFix/>
          </a:blip>
          <a:srcRect b="0" l="0" r="0" t="0"/>
          <a:stretch/>
        </p:blipFill>
        <p:spPr>
          <a:xfrm>
            <a:off x="5344000" y="1105318"/>
            <a:ext cx="3114199" cy="5257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16f2b1c9d61_0_0"/>
          <p:cNvSpPr txBox="1"/>
          <p:nvPr>
            <p:ph type="title"/>
          </p:nvPr>
        </p:nvSpPr>
        <p:spPr>
          <a:xfrm>
            <a:off x="457200" y="1049177"/>
            <a:ext cx="8229600" cy="803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Machine Learning Subsystem - Robin Martinez</a:t>
            </a:r>
            <a:endParaRPr/>
          </a:p>
        </p:txBody>
      </p:sp>
      <p:sp>
        <p:nvSpPr>
          <p:cNvPr id="146" name="Google Shape;146;g16f2b1c9d61_0_0"/>
          <p:cNvSpPr txBox="1"/>
          <p:nvPr>
            <p:ph idx="1" type="body"/>
          </p:nvPr>
        </p:nvSpPr>
        <p:spPr>
          <a:xfrm>
            <a:off x="457200" y="2049270"/>
            <a:ext cx="8229600" cy="4077000"/>
          </a:xfrm>
          <a:prstGeom prst="rect">
            <a:avLst/>
          </a:prstGeom>
        </p:spPr>
        <p:txBody>
          <a:bodyPr anchorCtr="0" anchor="t" bIns="45700" lIns="91425" spcFirstLastPara="1" rIns="91425" wrap="square" tIns="45700">
            <a:normAutofit/>
          </a:bodyPr>
          <a:lstStyle/>
          <a:p>
            <a:pPr indent="-342900" lvl="0" marL="457200" rtl="0" algn="l">
              <a:spcBef>
                <a:spcPts val="360"/>
              </a:spcBef>
              <a:spcAft>
                <a:spcPts val="0"/>
              </a:spcAft>
              <a:buSzPts val="1800"/>
              <a:buChar char="•"/>
            </a:pPr>
            <a:r>
              <a:rPr lang="en-US"/>
              <a:t>Using CUDA technical documentation, enabled general purpose computing on the gpu</a:t>
            </a:r>
            <a:endParaRPr/>
          </a:p>
          <a:p>
            <a:pPr indent="-342900" lvl="0" marL="457200" rtl="0" algn="l">
              <a:spcBef>
                <a:spcPts val="0"/>
              </a:spcBef>
              <a:spcAft>
                <a:spcPts val="0"/>
              </a:spcAft>
              <a:buSzPts val="1800"/>
              <a:buChar char="•"/>
            </a:pPr>
            <a:r>
              <a:rPr lang="en-US"/>
              <a:t>cuDNN is a </a:t>
            </a:r>
            <a:r>
              <a:rPr lang="en-US"/>
              <a:t>GPU-accelerated library of primitives for deep neural networks</a:t>
            </a:r>
            <a:endParaRPr/>
          </a:p>
          <a:p>
            <a:pPr indent="-342900" lvl="0" marL="457200" rtl="0" algn="l">
              <a:spcBef>
                <a:spcPts val="0"/>
              </a:spcBef>
              <a:spcAft>
                <a:spcPts val="0"/>
              </a:spcAft>
              <a:buSzPts val="1800"/>
              <a:buChar char="•"/>
            </a:pPr>
            <a:r>
              <a:rPr lang="en-US"/>
              <a:t>Setback because of computer breaking. Had to re-enable X11 forwarding, SFTP and SSH with server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14947152080_2_67"/>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200"/>
              <a:buNone/>
            </a:pPr>
            <a:r>
              <a:rPr lang="en-US"/>
              <a:t>Execution Plan</a:t>
            </a:r>
            <a:endParaRPr/>
          </a:p>
        </p:txBody>
      </p:sp>
      <p:graphicFrame>
        <p:nvGraphicFramePr>
          <p:cNvPr id="153" name="Google Shape;153;g14947152080_2_67"/>
          <p:cNvGraphicFramePr/>
          <p:nvPr/>
        </p:nvGraphicFramePr>
        <p:xfrm>
          <a:off x="543200" y="1933880"/>
          <a:ext cx="3000000" cy="3000000"/>
        </p:xfrm>
        <a:graphic>
          <a:graphicData uri="http://schemas.openxmlformats.org/drawingml/2006/table">
            <a:tbl>
              <a:tblPr>
                <a:noFill/>
                <a:tableStyleId>{5AFEB497-AF5E-45E1-923A-94BC3E678F61}</a:tableStyleId>
              </a:tblPr>
              <a:tblGrid>
                <a:gridCol w="3464050"/>
                <a:gridCol w="486175"/>
                <a:gridCol w="486175"/>
                <a:gridCol w="486175"/>
                <a:gridCol w="486175"/>
                <a:gridCol w="457425"/>
                <a:gridCol w="429850"/>
                <a:gridCol w="486175"/>
                <a:gridCol w="486175"/>
                <a:gridCol w="486175"/>
                <a:gridCol w="388950"/>
              </a:tblGrid>
              <a:tr h="3668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0:0"/>
                      </a:ext>
                    </a:extLst>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100" u="none" cap="none" strike="noStrike"/>
                        <a:t>09/05</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0:1"/>
                      </a:ext>
                    </a:extLst>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100" u="none" cap="none" strike="noStrike"/>
                        <a:t>09/12</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0:2"/>
                      </a:ext>
                    </a:extLst>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100" u="none" cap="none" strike="noStrike"/>
                        <a:t>09/19</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0:3"/>
                      </a:ext>
                    </a:extLst>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100" u="none" cap="none" strike="noStrike"/>
                        <a:t>09/26</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0:4"/>
                      </a:ext>
                    </a:extLst>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100" u="none" cap="none" strike="noStrike"/>
                        <a:t>10/3</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0:5"/>
                      </a:ext>
                    </a:extLst>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100" u="none" cap="none" strike="noStrike"/>
                        <a:t>10/10</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0:6"/>
                      </a:ext>
                    </a:extLst>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100" u="none" cap="none" strike="noStrike"/>
                        <a:t>10/17</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0:7"/>
                      </a:ext>
                    </a:extLst>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100" u="none" cap="none" strike="noStrike"/>
                        <a:t>10/24</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0:8"/>
                      </a:ext>
                    </a:extLst>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100" u="none" cap="none" strike="noStrike"/>
                        <a:t>10/31</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0:9"/>
                      </a:ext>
                    </a:extLst>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100" u="none" cap="none" strike="noStrike"/>
                        <a:t>11/7</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0:10"/>
                      </a:ext>
                    </a:extLst>
                  </a:tcPr>
                </a:tc>
              </a:tr>
              <a:tr h="366850">
                <a:tc>
                  <a:txBody>
                    <a:bodyPr/>
                    <a:lstStyle/>
                    <a:p>
                      <a:pPr indent="0" lvl="0" marL="0" marR="0" rtl="0" algn="l">
                        <a:lnSpc>
                          <a:spcPct val="115000"/>
                        </a:lnSpc>
                        <a:spcBef>
                          <a:spcPts val="0"/>
                        </a:spcBef>
                        <a:spcAft>
                          <a:spcPts val="0"/>
                        </a:spcAft>
                        <a:buClr>
                          <a:srgbClr val="000000"/>
                        </a:buClr>
                        <a:buSzPts val="1000"/>
                        <a:buFont typeface="Arial"/>
                        <a:buNone/>
                      </a:pPr>
                      <a:r>
                        <a:rPr lang="en-US" sz="1300" u="none" cap="none" strike="noStrike"/>
                        <a:t>Setting access and connection to Olympus</a:t>
                      </a:r>
                      <a:endParaRPr sz="13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1:0"/>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extLst>
                      <a:ext uri="http://customooxmlschemas.google.com/">
                        <go:slidesCustomData xmlns:go="http://customooxmlschemas.google.com/" cellId="153:1:1"/>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1: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1: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1: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1: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1: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1: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1: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1:9"/>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1:10"/>
                      </a:ext>
                    </a:extLst>
                  </a:tcPr>
                </a:tc>
              </a:tr>
              <a:tr h="366850">
                <a:tc>
                  <a:txBody>
                    <a:bodyPr/>
                    <a:lstStyle/>
                    <a:p>
                      <a:pPr indent="0" lvl="0" marL="0" marR="0" rtl="0" algn="l">
                        <a:lnSpc>
                          <a:spcPct val="115000"/>
                        </a:lnSpc>
                        <a:spcBef>
                          <a:spcPts val="0"/>
                        </a:spcBef>
                        <a:spcAft>
                          <a:spcPts val="0"/>
                        </a:spcAft>
                        <a:buClr>
                          <a:srgbClr val="000000"/>
                        </a:buClr>
                        <a:buSzPts val="1000"/>
                        <a:buFont typeface="Arial"/>
                        <a:buNone/>
                      </a:pPr>
                      <a:r>
                        <a:rPr lang="en-US" sz="1300" u="none" cap="none" strike="noStrike"/>
                        <a:t>Prepare budget and approve for parts</a:t>
                      </a:r>
                      <a:endParaRPr sz="13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2:0"/>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extLst>
                      <a:ext uri="http://customooxmlschemas.google.com/">
                        <go:slidesCustomData xmlns:go="http://customooxmlschemas.google.com/" cellId="153:2:1"/>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2: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2: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2: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2: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2: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2: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2: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2:9"/>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2:10"/>
                      </a:ext>
                    </a:extLst>
                  </a:tcPr>
                </a:tc>
              </a:tr>
              <a:tr h="366850">
                <a:tc>
                  <a:txBody>
                    <a:bodyPr/>
                    <a:lstStyle/>
                    <a:p>
                      <a:pPr indent="0" lvl="0" marL="0" marR="0" rtl="0" algn="l">
                        <a:lnSpc>
                          <a:spcPct val="115000"/>
                        </a:lnSpc>
                        <a:spcBef>
                          <a:spcPts val="0"/>
                        </a:spcBef>
                        <a:spcAft>
                          <a:spcPts val="0"/>
                        </a:spcAft>
                        <a:buClr>
                          <a:srgbClr val="000000"/>
                        </a:buClr>
                        <a:buSzPts val="1000"/>
                        <a:buFont typeface="Arial"/>
                        <a:buNone/>
                      </a:pPr>
                      <a:r>
                        <a:rPr lang="en-US" sz="1300" u="none" cap="none" strike="noStrike"/>
                        <a:t>Get the GUI writing on database</a:t>
                      </a:r>
                      <a:endParaRPr sz="13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3:0"/>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extLst>
                      <a:ext uri="http://customooxmlschemas.google.com/">
                        <go:slidesCustomData xmlns:go="http://customooxmlschemas.google.com/" cellId="153:3:1"/>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extLst>
                      <a:ext uri="http://customooxmlschemas.google.com/">
                        <go:slidesCustomData xmlns:go="http://customooxmlschemas.google.com/" cellId="153:3: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3: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3: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3: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3: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3: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3: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3:9"/>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3:10"/>
                      </a:ext>
                    </a:extLst>
                  </a:tcPr>
                </a:tc>
              </a:tr>
              <a:tr h="366850">
                <a:tc>
                  <a:txBody>
                    <a:bodyPr/>
                    <a:lstStyle/>
                    <a:p>
                      <a:pPr indent="0" lvl="0" marL="0" marR="0" rtl="0" algn="l">
                        <a:lnSpc>
                          <a:spcPct val="115000"/>
                        </a:lnSpc>
                        <a:spcBef>
                          <a:spcPts val="0"/>
                        </a:spcBef>
                        <a:spcAft>
                          <a:spcPts val="0"/>
                        </a:spcAft>
                        <a:buClr>
                          <a:srgbClr val="000000"/>
                        </a:buClr>
                        <a:buSzPts val="1000"/>
                        <a:buFont typeface="Arial"/>
                        <a:buNone/>
                      </a:pPr>
                      <a:r>
                        <a:rPr lang="en-US" sz="1300" u="none" cap="none" strike="noStrike"/>
                        <a:t>Set up algorithm  on Olympus</a:t>
                      </a:r>
                      <a:endParaRPr sz="13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4:0"/>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4:1"/>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extLst>
                      <a:ext uri="http://customooxmlschemas.google.com/">
                        <go:slidesCustomData xmlns:go="http://customooxmlschemas.google.com/" cellId="153:4: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extLst>
                      <a:ext uri="http://customooxmlschemas.google.com/">
                        <go:slidesCustomData xmlns:go="http://customooxmlschemas.google.com/" cellId="153:4: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4: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4: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4: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4: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4: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4:9"/>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4:10"/>
                      </a:ext>
                    </a:extLst>
                  </a:tcPr>
                </a:tc>
              </a:tr>
              <a:tr h="366850">
                <a:tc>
                  <a:txBody>
                    <a:bodyPr/>
                    <a:lstStyle/>
                    <a:p>
                      <a:pPr indent="0" lvl="0" marL="0" marR="0" rtl="0" algn="l">
                        <a:lnSpc>
                          <a:spcPct val="115000"/>
                        </a:lnSpc>
                        <a:spcBef>
                          <a:spcPts val="0"/>
                        </a:spcBef>
                        <a:spcAft>
                          <a:spcPts val="0"/>
                        </a:spcAft>
                        <a:buClr>
                          <a:schemeClr val="dk1"/>
                        </a:buClr>
                        <a:buSzPts val="1000"/>
                        <a:buFont typeface="Arial"/>
                        <a:buNone/>
                      </a:pPr>
                      <a:r>
                        <a:rPr lang="en-US" sz="1300" u="none" cap="none" strike="noStrike">
                          <a:solidFill>
                            <a:schemeClr val="dk1"/>
                          </a:solidFill>
                        </a:rPr>
                        <a:t>Create a catalog for the avatar</a:t>
                      </a:r>
                      <a:endParaRPr sz="13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5:0"/>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5:1"/>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5: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extLst>
                      <a:ext uri="http://customooxmlschemas.google.com/">
                        <go:slidesCustomData xmlns:go="http://customooxmlschemas.google.com/" cellId="153:5: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extLst>
                      <a:ext uri="http://customooxmlschemas.google.com/">
                        <go:slidesCustomData xmlns:go="http://customooxmlschemas.google.com/" cellId="153:5: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5: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5: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5: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5: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5:9"/>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5:10"/>
                      </a:ext>
                    </a:extLst>
                  </a:tcPr>
                </a:tc>
              </a:tr>
              <a:tr h="366850">
                <a:tc>
                  <a:txBody>
                    <a:bodyPr/>
                    <a:lstStyle/>
                    <a:p>
                      <a:pPr indent="0" lvl="0" marL="0" marR="0" rtl="0" algn="l">
                        <a:lnSpc>
                          <a:spcPct val="115000"/>
                        </a:lnSpc>
                        <a:spcBef>
                          <a:spcPts val="0"/>
                        </a:spcBef>
                        <a:spcAft>
                          <a:spcPts val="0"/>
                        </a:spcAft>
                        <a:buClr>
                          <a:srgbClr val="000000"/>
                        </a:buClr>
                        <a:buSzPts val="1300"/>
                        <a:buFont typeface="Arial"/>
                        <a:buNone/>
                      </a:pPr>
                      <a:r>
                        <a:rPr lang="en-US" sz="1300" u="none" cap="none" strike="noStrike">
                          <a:solidFill>
                            <a:schemeClr val="dk1"/>
                          </a:solidFill>
                        </a:rPr>
                        <a:t>Write .obj and .png files into database</a:t>
                      </a:r>
                      <a:endParaRPr sz="1300" u="none" cap="none" strike="noStrike">
                        <a:solidFill>
                          <a:schemeClr val="dk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6:0"/>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6:1"/>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6: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extLst>
                      <a:ext uri="http://customooxmlschemas.google.com/">
                        <go:slidesCustomData xmlns:go="http://customooxmlschemas.google.com/" cellId="153:6: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extLst>
                      <a:ext uri="http://customooxmlschemas.google.com/">
                        <go:slidesCustomData xmlns:go="http://customooxmlschemas.google.com/" cellId="153:6: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6: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6: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6: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6: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6:9"/>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6:10"/>
                      </a:ext>
                    </a:extLst>
                  </a:tcPr>
                </a:tc>
              </a:tr>
              <a:tr h="366850">
                <a:tc>
                  <a:txBody>
                    <a:bodyPr/>
                    <a:lstStyle/>
                    <a:p>
                      <a:pPr indent="0" lvl="0" marL="0" marR="0" rtl="0" algn="l">
                        <a:lnSpc>
                          <a:spcPct val="115000"/>
                        </a:lnSpc>
                        <a:spcBef>
                          <a:spcPts val="0"/>
                        </a:spcBef>
                        <a:spcAft>
                          <a:spcPts val="0"/>
                        </a:spcAft>
                        <a:buClr>
                          <a:srgbClr val="000000"/>
                        </a:buClr>
                        <a:buSzPts val="1000"/>
                        <a:buFont typeface="Arial"/>
                        <a:buNone/>
                      </a:pPr>
                      <a:r>
                        <a:rPr lang="en-US" sz="1300" u="none" cap="none" strike="noStrike"/>
                        <a:t>Train Model</a:t>
                      </a:r>
                      <a:endParaRPr sz="13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7:0"/>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7:1"/>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7: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extLst>
                      <a:ext uri="http://customooxmlschemas.google.com/">
                        <go:slidesCustomData xmlns:go="http://customooxmlschemas.google.com/" cellId="153:7: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extLst>
                      <a:ext uri="http://customooxmlschemas.google.com/">
                        <go:slidesCustomData xmlns:go="http://customooxmlschemas.google.com/" cellId="153:7: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extLst>
                      <a:ext uri="http://customooxmlschemas.google.com/">
                        <go:slidesCustomData xmlns:go="http://customooxmlschemas.google.com/" cellId="153:7: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extLst>
                      <a:ext uri="http://customooxmlschemas.google.com/">
                        <go:slidesCustomData xmlns:go="http://customooxmlschemas.google.com/" cellId="153:7: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extLst>
                      <a:ext uri="http://customooxmlschemas.google.com/">
                        <go:slidesCustomData xmlns:go="http://customooxmlschemas.google.com/" cellId="153:7: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7: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7:9"/>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7:10"/>
                      </a:ext>
                    </a:extLst>
                  </a:tcPr>
                </a:tc>
              </a:tr>
              <a:tr h="366850">
                <a:tc>
                  <a:txBody>
                    <a:bodyPr/>
                    <a:lstStyle/>
                    <a:p>
                      <a:pPr indent="0" lvl="0" marL="0" marR="0" rtl="0" algn="l">
                        <a:lnSpc>
                          <a:spcPct val="115000"/>
                        </a:lnSpc>
                        <a:spcBef>
                          <a:spcPts val="0"/>
                        </a:spcBef>
                        <a:spcAft>
                          <a:spcPts val="0"/>
                        </a:spcAft>
                        <a:buClr>
                          <a:srgbClr val="000000"/>
                        </a:buClr>
                        <a:buSzPts val="1000"/>
                        <a:buFont typeface="Arial"/>
                        <a:buNone/>
                      </a:pPr>
                      <a:r>
                        <a:rPr lang="en-US" sz="1300" u="none" cap="none" strike="noStrike">
                          <a:solidFill>
                            <a:schemeClr val="dk1"/>
                          </a:solidFill>
                        </a:rPr>
                        <a:t>GUI reading information from database</a:t>
                      </a:r>
                      <a:endParaRPr sz="13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8:0"/>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8:1"/>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8: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8: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53:8: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53:8: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8: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8: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8: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8:9"/>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8:10"/>
                      </a:ext>
                    </a:extLst>
                  </a:tcPr>
                </a:tc>
              </a:tr>
              <a:tr h="366850">
                <a:tc>
                  <a:txBody>
                    <a:bodyPr/>
                    <a:lstStyle/>
                    <a:p>
                      <a:pPr indent="0" lvl="0" marL="0" marR="0" rtl="0" algn="l">
                        <a:lnSpc>
                          <a:spcPct val="115000"/>
                        </a:lnSpc>
                        <a:spcBef>
                          <a:spcPts val="0"/>
                        </a:spcBef>
                        <a:spcAft>
                          <a:spcPts val="0"/>
                        </a:spcAft>
                        <a:buClr>
                          <a:srgbClr val="000000"/>
                        </a:buClr>
                        <a:buSzPts val="1000"/>
                        <a:buFont typeface="Arial"/>
                        <a:buNone/>
                      </a:pPr>
                      <a:r>
                        <a:rPr lang="en-US" sz="1300" u="none" cap="none" strike="noStrike"/>
                        <a:t>Display clothing catalog and dummy model</a:t>
                      </a:r>
                      <a:endParaRPr sz="13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9:0"/>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9:1"/>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9: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9: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9: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53:9: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53:9: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9: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9: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9:9"/>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9:10"/>
                      </a:ext>
                    </a:extLst>
                  </a:tcPr>
                </a:tc>
              </a:tr>
              <a:tr h="366850">
                <a:tc>
                  <a:txBody>
                    <a:bodyPr/>
                    <a:lstStyle/>
                    <a:p>
                      <a:pPr indent="0" lvl="0" marL="0" marR="0" rtl="0" algn="l">
                        <a:lnSpc>
                          <a:spcPct val="115000"/>
                        </a:lnSpc>
                        <a:spcBef>
                          <a:spcPts val="0"/>
                        </a:spcBef>
                        <a:spcAft>
                          <a:spcPts val="0"/>
                        </a:spcAft>
                        <a:buClr>
                          <a:srgbClr val="000000"/>
                        </a:buClr>
                        <a:buSzPts val="1000"/>
                        <a:buFont typeface="Arial"/>
                        <a:buNone/>
                      </a:pPr>
                      <a:r>
                        <a:rPr lang="en-US" sz="1300" u="none" cap="none" strike="noStrike"/>
                        <a:t>Test app on phone and bug fix</a:t>
                      </a:r>
                      <a:endParaRPr sz="13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10:0"/>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10:1"/>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10: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10: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10: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10: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53:10: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53:10: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10: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10:9"/>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10:10"/>
                      </a:ext>
                    </a:extLst>
                  </a:tcPr>
                </a:tc>
              </a:tr>
              <a:tr h="366850">
                <a:tc>
                  <a:txBody>
                    <a:bodyPr/>
                    <a:lstStyle/>
                    <a:p>
                      <a:pPr indent="0" lvl="0" marL="0" marR="0" rtl="0" algn="l">
                        <a:lnSpc>
                          <a:spcPct val="115000"/>
                        </a:lnSpc>
                        <a:spcBef>
                          <a:spcPts val="0"/>
                        </a:spcBef>
                        <a:spcAft>
                          <a:spcPts val="0"/>
                        </a:spcAft>
                        <a:buClr>
                          <a:srgbClr val="000000"/>
                        </a:buClr>
                        <a:buSzPts val="1000"/>
                        <a:buFont typeface="Arial"/>
                        <a:buNone/>
                      </a:pPr>
                      <a:r>
                        <a:rPr lang="en-US" sz="1300" u="none" cap="none" strike="noStrike"/>
                        <a:t>Create app package with ML model</a:t>
                      </a:r>
                      <a:endParaRPr sz="13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11:0"/>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11:1"/>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11: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11: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11: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11: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11: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53:11: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53:11: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11:9"/>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11:10"/>
                      </a:ext>
                    </a:extLst>
                  </a:tcPr>
                </a:tc>
              </a:tr>
              <a:tr h="366850">
                <a:tc>
                  <a:txBody>
                    <a:bodyPr/>
                    <a:lstStyle/>
                    <a:p>
                      <a:pPr indent="0" lvl="0" marL="0" marR="0" rtl="0" algn="l">
                        <a:lnSpc>
                          <a:spcPct val="115000"/>
                        </a:lnSpc>
                        <a:spcBef>
                          <a:spcPts val="0"/>
                        </a:spcBef>
                        <a:spcAft>
                          <a:spcPts val="0"/>
                        </a:spcAft>
                        <a:buClr>
                          <a:srgbClr val="000000"/>
                        </a:buClr>
                        <a:buSzPts val="1000"/>
                        <a:buFont typeface="Arial"/>
                        <a:buNone/>
                      </a:pPr>
                      <a:r>
                        <a:rPr lang="en-US" sz="1300" u="none" cap="none" strike="noStrike"/>
                        <a:t>Test app on phone with ML model and bug fix</a:t>
                      </a:r>
                      <a:endParaRPr sz="13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12:0"/>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12:1"/>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12: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12: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12: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12: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12: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12: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12: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53:12:9"/>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53:12:10"/>
                      </a:ext>
                    </a:extLst>
                  </a:tcPr>
                </a:tc>
              </a:tr>
            </a:tbl>
          </a:graphicData>
        </a:graphic>
      </p:graphicFrame>
      <p:graphicFrame>
        <p:nvGraphicFramePr>
          <p:cNvPr id="154" name="Google Shape;154;g14947152080_2_67"/>
          <p:cNvGraphicFramePr/>
          <p:nvPr/>
        </p:nvGraphicFramePr>
        <p:xfrm>
          <a:off x="5465775" y="2667565"/>
          <a:ext cx="3000000" cy="3000000"/>
        </p:xfrm>
        <a:graphic>
          <a:graphicData uri="http://schemas.openxmlformats.org/drawingml/2006/table">
            <a:tbl>
              <a:tblPr>
                <a:noFill/>
                <a:tableStyleId>{9D8C84B8-FBC2-4B72-B764-F27A77177468}</a:tableStyleId>
              </a:tblPr>
              <a:tblGrid>
                <a:gridCol w="1073675"/>
                <a:gridCol w="1073675"/>
                <a:gridCol w="1073675"/>
              </a:tblGrid>
              <a:tr h="36685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Completed</a:t>
                      </a:r>
                      <a:endParaRPr sz="800" u="none" cap="none" strike="noStrike"/>
                    </a:p>
                  </a:txBody>
                  <a:tcPr marT="91425" marB="91425" marR="91425" marL="91425">
                    <a:solidFill>
                      <a:srgbClr val="6AA84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In-progress</a:t>
                      </a:r>
                      <a:endParaRPr sz="800" u="none" cap="none" strike="noStrike"/>
                    </a:p>
                  </a:txBody>
                  <a:tcPr marT="91425" marB="91425" marR="91425" marL="91425">
                    <a:solidFill>
                      <a:srgbClr val="F1C232"/>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Not Started</a:t>
                      </a:r>
                      <a:endParaRPr sz="800" u="none" cap="none" strike="noStrike"/>
                    </a:p>
                  </a:txBody>
                  <a:tcPr marT="91425" marB="91425" marR="91425" marL="91425">
                    <a:solidFill>
                      <a:srgbClr val="999999"/>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14947152080_4_42"/>
          <p:cNvSpPr txBox="1"/>
          <p:nvPr>
            <p:ph type="title"/>
          </p:nvPr>
        </p:nvSpPr>
        <p:spPr>
          <a:xfrm>
            <a:off x="457200" y="668902"/>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200"/>
              <a:buNone/>
            </a:pPr>
            <a:r>
              <a:rPr lang="en-US"/>
              <a:t>Validation Plan</a:t>
            </a:r>
            <a:endParaRPr/>
          </a:p>
        </p:txBody>
      </p:sp>
      <p:graphicFrame>
        <p:nvGraphicFramePr>
          <p:cNvPr id="161" name="Google Shape;161;g14947152080_4_42"/>
          <p:cNvGraphicFramePr/>
          <p:nvPr/>
        </p:nvGraphicFramePr>
        <p:xfrm>
          <a:off x="457200" y="1303650"/>
          <a:ext cx="3000000" cy="3000000"/>
        </p:xfrm>
        <a:graphic>
          <a:graphicData uri="http://schemas.openxmlformats.org/drawingml/2006/table">
            <a:tbl>
              <a:tblPr>
                <a:noFill/>
                <a:tableStyleId>{9D8C84B8-FBC2-4B72-B764-F27A77177468}</a:tableStyleId>
              </a:tblPr>
              <a:tblGrid>
                <a:gridCol w="1790900"/>
                <a:gridCol w="4270575"/>
                <a:gridCol w="1270025"/>
                <a:gridCol w="898100"/>
              </a:tblGrid>
              <a:tr h="29802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Test Name</a:t>
                      </a:r>
                      <a:endParaRPr b="1" sz="1400" u="none" cap="none" strike="noStrike"/>
                    </a:p>
                  </a:txBody>
                  <a:tcPr marT="91425" marB="91425" marR="91425" marL="91425">
                    <a:solidFill>
                      <a:srgbClr val="A4C2F4"/>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Criteria</a:t>
                      </a:r>
                      <a:endParaRPr b="1" sz="1400" u="none" cap="none" strike="noStrike"/>
                    </a:p>
                  </a:txBody>
                  <a:tcPr marT="91425" marB="91425" marR="91425" marL="91425">
                    <a:solidFill>
                      <a:srgbClr val="A4C2F4"/>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Owner</a:t>
                      </a:r>
                      <a:endParaRPr b="1" sz="1400" u="none" cap="none" strike="noStrike"/>
                    </a:p>
                  </a:txBody>
                  <a:tcPr marT="91425" marB="91425" marR="91425" marL="91425">
                    <a:solidFill>
                      <a:srgbClr val="A4C2F4"/>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Status</a:t>
                      </a:r>
                      <a:endParaRPr b="1" sz="1400" u="none" cap="none" strike="noStrike"/>
                    </a:p>
                  </a:txBody>
                  <a:tcPr marT="91425" marB="91425" marR="91425" marL="91425">
                    <a:solidFill>
                      <a:srgbClr val="A4C2F4"/>
                    </a:solidFill>
                  </a:tcPr>
                </a:tc>
              </a:tr>
              <a:tr h="449475">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chemeClr val="dk1"/>
                          </a:solidFill>
                        </a:rPr>
                        <a:t>Server ready for the ML algorithm</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Access granted and connection established with the server</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Robin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Tested</a:t>
                      </a:r>
                      <a:endParaRPr sz="1200" u="none" cap="none" strike="noStrike"/>
                    </a:p>
                  </a:txBody>
                  <a:tcPr marT="91425" marB="91425" marR="91425" marL="91425">
                    <a:solidFill>
                      <a:srgbClr val="93C47D"/>
                    </a:solidFill>
                  </a:tcPr>
                </a:tc>
              </a:tr>
              <a:tr h="449475">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GUI writing to the database</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User information stored in the database</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Jorge,Alan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rPr>
                        <a:t>Testing</a:t>
                      </a:r>
                      <a:endParaRPr sz="1200" u="none" cap="none" strike="noStrike">
                        <a:solidFill>
                          <a:schemeClr val="dk1"/>
                        </a:solidFill>
                      </a:endParaRPr>
                    </a:p>
                  </a:txBody>
                  <a:tcPr marT="91425" marB="91425" marR="91425" marL="91425">
                    <a:solidFill>
                      <a:srgbClr val="FFD966"/>
                    </a:solidFill>
                  </a:tcPr>
                </a:tc>
              </a:tr>
              <a:tr h="449475">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chemeClr val="dk1"/>
                          </a:solidFill>
                        </a:rPr>
                        <a:t>ML algorithm ready for training</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Test machine learning algorithm to see the proper file is delivered (.obj)</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Robin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rPr>
                        <a:t>Untested</a:t>
                      </a:r>
                      <a:endParaRPr sz="1200" u="none" cap="none" strike="noStrike">
                        <a:solidFill>
                          <a:schemeClr val="dk1"/>
                        </a:solidFill>
                      </a:endParaRPr>
                    </a:p>
                  </a:txBody>
                  <a:tcPr marT="91425" marB="91425" marR="91425" marL="91425">
                    <a:solidFill>
                      <a:srgbClr val="B7B7B7"/>
                    </a:solidFill>
                  </a:tcPr>
                </a:tc>
              </a:tr>
              <a:tr h="449475">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GUI reading and displaying information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Retrieval of clothing options to the GUI and displaying a catalog</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Jorge,Alan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rPr>
                        <a:t>Untested</a:t>
                      </a:r>
                      <a:endParaRPr sz="1200" u="none" cap="none" strike="noStrike">
                        <a:solidFill>
                          <a:schemeClr val="dk1"/>
                        </a:solidFill>
                      </a:endParaRPr>
                    </a:p>
                  </a:txBody>
                  <a:tcPr marT="91425" marB="91425" marR="91425" marL="91425">
                    <a:solidFill>
                      <a:srgbClr val="B7B7B7"/>
                    </a:solidFill>
                  </a:tcPr>
                </a:tc>
              </a:tr>
              <a:tr h="4494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Test app without model integration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Run the application on an actual phone and test it for possible bugs.</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Jorge,Alan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rPr>
                        <a:t>Untested</a:t>
                      </a:r>
                      <a:endParaRPr sz="1200" u="none" cap="none" strike="noStrike">
                        <a:solidFill>
                          <a:schemeClr val="dk1"/>
                        </a:solidFill>
                      </a:endParaRPr>
                    </a:p>
                  </a:txBody>
                  <a:tcPr marT="91425" marB="91425" marR="91425" marL="91425">
                    <a:solidFill>
                      <a:srgbClr val="B7B7B7"/>
                    </a:solidFill>
                  </a:tcPr>
                </a:tc>
              </a:tr>
              <a:tr h="449475">
                <a:tc>
                  <a:txBody>
                    <a:bodyPr/>
                    <a:lstStyle/>
                    <a:p>
                      <a:pPr indent="0" lvl="0" marL="0" marR="0" rtl="0" algn="l">
                        <a:lnSpc>
                          <a:spcPct val="115000"/>
                        </a:lnSpc>
                        <a:spcBef>
                          <a:spcPts val="0"/>
                        </a:spcBef>
                        <a:spcAft>
                          <a:spcPts val="0"/>
                        </a:spcAft>
                        <a:buClr>
                          <a:srgbClr val="000000"/>
                        </a:buClr>
                        <a:buSzPts val="1100"/>
                        <a:buFont typeface="Arial"/>
                        <a:buNone/>
                      </a:pPr>
                      <a:r>
                        <a:rPr lang="en-US" sz="1200" u="none" cap="none" strike="noStrike">
                          <a:solidFill>
                            <a:schemeClr val="dk1"/>
                          </a:solidFill>
                        </a:rPr>
                        <a:t>Train the model</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Run the machine learning algorithm through Pytorch and check outputs to view progress </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Robin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rPr>
                        <a:t>Untested</a:t>
                      </a:r>
                      <a:endParaRPr sz="1200" u="none" cap="none" strike="noStrike">
                        <a:solidFill>
                          <a:schemeClr val="dk1"/>
                        </a:solidFill>
                      </a:endParaRPr>
                    </a:p>
                  </a:txBody>
                  <a:tcPr marT="91425" marB="91425" marR="91425" marL="91425">
                    <a:solidFill>
                      <a:srgbClr val="B7B7B7"/>
                    </a:solidFill>
                  </a:tcPr>
                </a:tc>
              </a:tr>
              <a:tr h="449475">
                <a:tc>
                  <a:txBody>
                    <a:bodyPr/>
                    <a:lstStyle/>
                    <a:p>
                      <a:pPr indent="0" lvl="0" marL="0" marR="0" rtl="0" algn="l">
                        <a:lnSpc>
                          <a:spcPct val="100000"/>
                        </a:lnSpc>
                        <a:spcBef>
                          <a:spcPts val="0"/>
                        </a:spcBef>
                        <a:spcAft>
                          <a:spcPts val="0"/>
                        </a:spcAft>
                        <a:buClr>
                          <a:srgbClr val="000000"/>
                        </a:buClr>
                        <a:buSzPts val="1100"/>
                        <a:buFont typeface="Arial"/>
                        <a:buNone/>
                      </a:pPr>
                      <a:r>
                        <a:rPr lang="en-US" sz="1200" u="none" cap="none" strike="noStrike">
                          <a:solidFill>
                            <a:schemeClr val="dk1"/>
                          </a:solidFill>
                        </a:rPr>
                        <a:t>Deploy trained model into application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Test the model receiving input from the application and change clothes</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Group</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rPr>
                        <a:t>Untested</a:t>
                      </a:r>
                      <a:endParaRPr sz="1200" u="none" cap="none" strike="noStrike">
                        <a:solidFill>
                          <a:schemeClr val="dk1"/>
                        </a:solidFill>
                      </a:endParaRPr>
                    </a:p>
                  </a:txBody>
                  <a:tcPr marT="91425" marB="91425" marR="91425" marL="91425">
                    <a:solidFill>
                      <a:srgbClr val="B7B7B7"/>
                    </a:solidFill>
                  </a:tcPr>
                </a:tc>
              </a:tr>
              <a:tr h="449475">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Test application with model integration on phone</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Run the application on actual phone with video input and test for possible bugs</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Group</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rPr>
                        <a:t>Untested</a:t>
                      </a:r>
                      <a:endParaRPr sz="1200" u="none" cap="none" strike="noStrike">
                        <a:solidFill>
                          <a:schemeClr val="dk1"/>
                        </a:solidFill>
                      </a:endParaRPr>
                    </a:p>
                  </a:txBody>
                  <a:tcPr marT="91425" marB="91425" marR="91425" marL="91425">
                    <a:solidFill>
                      <a:srgbClr val="B7B7B7"/>
                    </a:solidFill>
                  </a:tcPr>
                </a:tc>
              </a:tr>
            </a:tbl>
          </a:graphicData>
        </a:graphic>
      </p:graphicFrame>
      <p:graphicFrame>
        <p:nvGraphicFramePr>
          <p:cNvPr id="162" name="Google Shape;162;g14947152080_4_42"/>
          <p:cNvGraphicFramePr/>
          <p:nvPr/>
        </p:nvGraphicFramePr>
        <p:xfrm>
          <a:off x="2679838" y="6436190"/>
          <a:ext cx="3000000" cy="3000000"/>
        </p:xfrm>
        <a:graphic>
          <a:graphicData uri="http://schemas.openxmlformats.org/drawingml/2006/table">
            <a:tbl>
              <a:tblPr>
                <a:noFill/>
                <a:tableStyleId>{9D8C84B8-FBC2-4B72-B764-F27A77177468}</a:tableStyleId>
              </a:tblPr>
              <a:tblGrid>
                <a:gridCol w="1073675"/>
                <a:gridCol w="1073675"/>
                <a:gridCol w="1073675"/>
              </a:tblGrid>
              <a:tr h="3381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Completed</a:t>
                      </a:r>
                      <a:endParaRPr sz="800" u="none" cap="none" strike="noStrike"/>
                    </a:p>
                  </a:txBody>
                  <a:tcPr marT="91425" marB="91425" marR="91425" marL="91425">
                    <a:solidFill>
                      <a:srgbClr val="93C47D"/>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In-progress</a:t>
                      </a:r>
                      <a:endParaRPr sz="800" u="none" cap="none" strike="noStrike"/>
                    </a:p>
                  </a:txBody>
                  <a:tcPr marT="91425" marB="91425" marR="91425" marL="91425">
                    <a:solidFill>
                      <a:srgbClr val="FFD966"/>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Not Started</a:t>
                      </a:r>
                      <a:endParaRPr sz="800" u="none" cap="none" strike="noStrike"/>
                    </a:p>
                  </a:txBody>
                  <a:tcPr marT="91425" marB="91425" marR="91425" marL="91425">
                    <a:solidFill>
                      <a:srgbClr val="B7B7B7"/>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0"/>
          <p:cNvSpPr txBox="1"/>
          <p:nvPr>
            <p:ph idx="1" type="body"/>
          </p:nvPr>
        </p:nvSpPr>
        <p:spPr>
          <a:xfrm>
            <a:off x="457200" y="1608545"/>
            <a:ext cx="8229600" cy="4077000"/>
          </a:xfrm>
          <a:prstGeom prst="rect">
            <a:avLst/>
          </a:prstGeom>
          <a:solidFill>
            <a:schemeClr val="lt1"/>
          </a:solid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Clr>
                <a:schemeClr val="dk1"/>
              </a:buClr>
              <a:buSzPts val="3200"/>
              <a:buNone/>
            </a:pPr>
            <a:r>
              <a:t/>
            </a:r>
            <a:endParaRPr b="1"/>
          </a:p>
          <a:p>
            <a:pPr indent="0" lvl="0" marL="0" rtl="0" algn="l">
              <a:lnSpc>
                <a:spcPct val="100000"/>
              </a:lnSpc>
              <a:spcBef>
                <a:spcPts val="360"/>
              </a:spcBef>
              <a:spcAft>
                <a:spcPts val="0"/>
              </a:spcAft>
              <a:buClr>
                <a:schemeClr val="dk1"/>
              </a:buClr>
              <a:buSzPts val="3200"/>
              <a:buNone/>
            </a:pPr>
            <a:r>
              <a:t/>
            </a:r>
            <a:endParaRPr b="1"/>
          </a:p>
          <a:p>
            <a:pPr indent="0" lvl="0" marL="0" rtl="0" algn="ctr">
              <a:lnSpc>
                <a:spcPct val="100000"/>
              </a:lnSpc>
              <a:spcBef>
                <a:spcPts val="360"/>
              </a:spcBef>
              <a:spcAft>
                <a:spcPts val="0"/>
              </a:spcAft>
              <a:buClr>
                <a:schemeClr val="dk1"/>
              </a:buClr>
              <a:buSzPts val="3200"/>
              <a:buNone/>
            </a:pPr>
            <a:r>
              <a:t/>
            </a:r>
            <a:endParaRPr b="1"/>
          </a:p>
          <a:p>
            <a:pPr indent="0" lvl="0" marL="0" rtl="0" algn="ctr">
              <a:lnSpc>
                <a:spcPct val="100000"/>
              </a:lnSpc>
              <a:spcBef>
                <a:spcPts val="360"/>
              </a:spcBef>
              <a:spcAft>
                <a:spcPts val="0"/>
              </a:spcAft>
              <a:buClr>
                <a:schemeClr val="dk1"/>
              </a:buClr>
              <a:buSzPts val="3200"/>
              <a:buNone/>
            </a:pPr>
            <a:r>
              <a:rPr b="1" lang="en-US" sz="3900">
                <a:latin typeface="Calibri"/>
                <a:ea typeface="Calibri"/>
                <a:cs typeface="Calibri"/>
                <a:sym typeface="Calibri"/>
              </a:rPr>
              <a:t>Questions?</a:t>
            </a:r>
            <a:endParaRPr b="1" sz="39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14947152080_4_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200"/>
              <a:buNone/>
            </a:pPr>
            <a:r>
              <a:rPr lang="en-US"/>
              <a:t>Project Summary</a:t>
            </a:r>
            <a:endParaRPr/>
          </a:p>
        </p:txBody>
      </p:sp>
      <p:sp>
        <p:nvSpPr>
          <p:cNvPr id="67" name="Google Shape;67;g14947152080_4_0"/>
          <p:cNvSpPr txBox="1"/>
          <p:nvPr>
            <p:ph idx="1" type="body"/>
          </p:nvPr>
        </p:nvSpPr>
        <p:spPr>
          <a:xfrm>
            <a:off x="457200" y="1812475"/>
            <a:ext cx="4473000" cy="43017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600"/>
              <a:buFont typeface="Arial"/>
              <a:buNone/>
            </a:pPr>
            <a:r>
              <a:t/>
            </a:r>
            <a:endParaRPr sz="2600"/>
          </a:p>
          <a:p>
            <a:pPr indent="-368300" lvl="0" marL="457200" rtl="0" algn="l">
              <a:lnSpc>
                <a:spcPct val="115000"/>
              </a:lnSpc>
              <a:spcBef>
                <a:spcPts val="0"/>
              </a:spcBef>
              <a:spcAft>
                <a:spcPts val="0"/>
              </a:spcAft>
              <a:buSzPts val="2200"/>
              <a:buChar char="•"/>
            </a:pPr>
            <a:r>
              <a:rPr lang="en-US" sz="2200"/>
              <a:t>Waste material reduction for companies producing apparel.</a:t>
            </a:r>
            <a:endParaRPr sz="2200"/>
          </a:p>
          <a:p>
            <a:pPr indent="-228600" lvl="0" marL="457200" rtl="0" algn="l">
              <a:lnSpc>
                <a:spcPct val="115000"/>
              </a:lnSpc>
              <a:spcBef>
                <a:spcPts val="0"/>
              </a:spcBef>
              <a:spcAft>
                <a:spcPts val="0"/>
              </a:spcAft>
              <a:buSzPts val="1800"/>
              <a:buNone/>
            </a:pPr>
            <a:r>
              <a:t/>
            </a:r>
            <a:endParaRPr sz="2200"/>
          </a:p>
          <a:p>
            <a:pPr indent="-368300" lvl="0" marL="457200" rtl="0" algn="l">
              <a:lnSpc>
                <a:spcPct val="115000"/>
              </a:lnSpc>
              <a:spcBef>
                <a:spcPts val="0"/>
              </a:spcBef>
              <a:spcAft>
                <a:spcPts val="0"/>
              </a:spcAft>
              <a:buSzPts val="2200"/>
              <a:buChar char="•"/>
            </a:pPr>
            <a:r>
              <a:rPr lang="en-US" sz="2200"/>
              <a:t>Our application is going to be an accessible tool for consumers shopping online for clothing. This tool will create an avatar based on the video provided and it will be able to change between clothes.</a:t>
            </a:r>
            <a:endParaRPr sz="2200"/>
          </a:p>
        </p:txBody>
      </p:sp>
      <p:pic>
        <p:nvPicPr>
          <p:cNvPr id="68" name="Google Shape;68;g14947152080_4_0"/>
          <p:cNvPicPr preferRelativeResize="0"/>
          <p:nvPr/>
        </p:nvPicPr>
        <p:blipFill rotWithShape="1">
          <a:blip r:embed="rId3">
            <a:alphaModFix/>
          </a:blip>
          <a:srcRect b="0" l="0" r="0" t="0"/>
          <a:stretch/>
        </p:blipFill>
        <p:spPr>
          <a:xfrm>
            <a:off x="5680700" y="1812475"/>
            <a:ext cx="2020338" cy="44468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14947152080_4_244"/>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200"/>
              <a:buNone/>
            </a:pPr>
            <a:r>
              <a:rPr lang="en-US"/>
              <a:t>Subsystem Overview</a:t>
            </a:r>
            <a:endParaRPr/>
          </a:p>
        </p:txBody>
      </p:sp>
      <p:sp>
        <p:nvSpPr>
          <p:cNvPr id="75" name="Google Shape;75;g14947152080_4_244"/>
          <p:cNvSpPr txBox="1"/>
          <p:nvPr>
            <p:ph idx="1" type="body"/>
          </p:nvPr>
        </p:nvSpPr>
        <p:spPr>
          <a:xfrm>
            <a:off x="457200" y="1852875"/>
            <a:ext cx="4452000" cy="4077000"/>
          </a:xfrm>
          <a:prstGeom prst="rect">
            <a:avLst/>
          </a:prstGeom>
          <a:noFill/>
          <a:ln>
            <a:noFill/>
          </a:ln>
        </p:spPr>
        <p:txBody>
          <a:bodyPr anchorCtr="0" anchor="t" bIns="45700" lIns="91425" spcFirstLastPara="1" rIns="91425" wrap="square" tIns="45700">
            <a:noAutofit/>
          </a:bodyPr>
          <a:lstStyle/>
          <a:p>
            <a:pPr indent="-349250" lvl="0" marL="457200" rtl="0" algn="l">
              <a:lnSpc>
                <a:spcPct val="100000"/>
              </a:lnSpc>
              <a:spcBef>
                <a:spcPts val="360"/>
              </a:spcBef>
              <a:spcAft>
                <a:spcPts val="0"/>
              </a:spcAft>
              <a:buSzPts val="1900"/>
              <a:buFont typeface="Calibri"/>
              <a:buChar char="•"/>
            </a:pPr>
            <a:r>
              <a:rPr lang="en-US" sz="1900">
                <a:latin typeface="Calibri"/>
                <a:ea typeface="Calibri"/>
                <a:cs typeface="Calibri"/>
                <a:sym typeface="Calibri"/>
              </a:rPr>
              <a:t>GUI Application:</a:t>
            </a:r>
            <a:endParaRPr sz="1900">
              <a:latin typeface="Calibri"/>
              <a:ea typeface="Calibri"/>
              <a:cs typeface="Calibri"/>
              <a:sym typeface="Calibri"/>
            </a:endParaRPr>
          </a:p>
          <a:p>
            <a:pPr indent="-349250" lvl="1" marL="914400" rtl="0" algn="l">
              <a:lnSpc>
                <a:spcPct val="100000"/>
              </a:lnSpc>
              <a:spcBef>
                <a:spcPts val="0"/>
              </a:spcBef>
              <a:spcAft>
                <a:spcPts val="0"/>
              </a:spcAft>
              <a:buSzPts val="1900"/>
              <a:buFont typeface="Calibri"/>
              <a:buChar char="–"/>
            </a:pPr>
            <a:r>
              <a:rPr lang="en-US" sz="1900">
                <a:latin typeface="Calibri"/>
                <a:ea typeface="Calibri"/>
                <a:cs typeface="Calibri"/>
                <a:sym typeface="Calibri"/>
              </a:rPr>
              <a:t>Displays the user with the application</a:t>
            </a:r>
            <a:endParaRPr sz="1900">
              <a:latin typeface="Calibri"/>
              <a:ea typeface="Calibri"/>
              <a:cs typeface="Calibri"/>
              <a:sym typeface="Calibri"/>
            </a:endParaRPr>
          </a:p>
          <a:p>
            <a:pPr indent="-349250" lvl="1" marL="914400" rtl="0" algn="l">
              <a:lnSpc>
                <a:spcPct val="100000"/>
              </a:lnSpc>
              <a:spcBef>
                <a:spcPts val="0"/>
              </a:spcBef>
              <a:spcAft>
                <a:spcPts val="0"/>
              </a:spcAft>
              <a:buSzPts val="1900"/>
              <a:buFont typeface="Calibri"/>
              <a:buChar char="–"/>
            </a:pPr>
            <a:r>
              <a:rPr lang="en-US" sz="1900">
                <a:latin typeface="Calibri"/>
                <a:ea typeface="Calibri"/>
                <a:cs typeface="Calibri"/>
                <a:sym typeface="Calibri"/>
              </a:rPr>
              <a:t>Uploads and receives user information to a database </a:t>
            </a:r>
            <a:endParaRPr sz="1900">
              <a:latin typeface="Calibri"/>
              <a:ea typeface="Calibri"/>
              <a:cs typeface="Calibri"/>
              <a:sym typeface="Calibri"/>
            </a:endParaRPr>
          </a:p>
          <a:p>
            <a:pPr indent="-349250" lvl="0" marL="457200" rtl="0" algn="l">
              <a:lnSpc>
                <a:spcPct val="100000"/>
              </a:lnSpc>
              <a:spcBef>
                <a:spcPts val="0"/>
              </a:spcBef>
              <a:spcAft>
                <a:spcPts val="0"/>
              </a:spcAft>
              <a:buSzPts val="1900"/>
              <a:buFont typeface="Calibri"/>
              <a:buChar char="•"/>
            </a:pPr>
            <a:r>
              <a:rPr lang="en-US" sz="1900">
                <a:latin typeface="Calibri"/>
                <a:ea typeface="Calibri"/>
                <a:cs typeface="Calibri"/>
                <a:sym typeface="Calibri"/>
              </a:rPr>
              <a:t>Database:</a:t>
            </a:r>
            <a:endParaRPr sz="1900">
              <a:latin typeface="Calibri"/>
              <a:ea typeface="Calibri"/>
              <a:cs typeface="Calibri"/>
              <a:sym typeface="Calibri"/>
            </a:endParaRPr>
          </a:p>
          <a:p>
            <a:pPr indent="-349250" lvl="1" marL="914400" rtl="0" algn="l">
              <a:lnSpc>
                <a:spcPct val="100000"/>
              </a:lnSpc>
              <a:spcBef>
                <a:spcPts val="0"/>
              </a:spcBef>
              <a:spcAft>
                <a:spcPts val="0"/>
              </a:spcAft>
              <a:buSzPts val="1900"/>
              <a:buFont typeface="Calibri"/>
              <a:buChar char="–"/>
            </a:pPr>
            <a:r>
              <a:rPr lang="en-US" sz="1900">
                <a:latin typeface="Calibri"/>
                <a:ea typeface="Calibri"/>
                <a:cs typeface="Calibri"/>
                <a:sym typeface="Calibri"/>
              </a:rPr>
              <a:t>Stores the user’s information together with their avatar </a:t>
            </a:r>
            <a:endParaRPr sz="1900">
              <a:latin typeface="Calibri"/>
              <a:ea typeface="Calibri"/>
              <a:cs typeface="Calibri"/>
              <a:sym typeface="Calibri"/>
            </a:endParaRPr>
          </a:p>
          <a:p>
            <a:pPr indent="-349250" lvl="1" marL="914400" rtl="0" algn="l">
              <a:lnSpc>
                <a:spcPct val="100000"/>
              </a:lnSpc>
              <a:spcBef>
                <a:spcPts val="0"/>
              </a:spcBef>
              <a:spcAft>
                <a:spcPts val="0"/>
              </a:spcAft>
              <a:buSzPts val="1900"/>
              <a:buFont typeface="Calibri"/>
              <a:buChar char="–"/>
            </a:pPr>
            <a:r>
              <a:rPr lang="en-US" sz="1900">
                <a:latin typeface="Calibri"/>
                <a:ea typeface="Calibri"/>
                <a:cs typeface="Calibri"/>
                <a:sym typeface="Calibri"/>
              </a:rPr>
              <a:t>Supply different options offered for the avatar to change clothes</a:t>
            </a:r>
            <a:endParaRPr sz="1900">
              <a:latin typeface="Calibri"/>
              <a:ea typeface="Calibri"/>
              <a:cs typeface="Calibri"/>
              <a:sym typeface="Calibri"/>
            </a:endParaRPr>
          </a:p>
          <a:p>
            <a:pPr indent="-349250" lvl="0" marL="457200" rtl="0" algn="l">
              <a:lnSpc>
                <a:spcPct val="100000"/>
              </a:lnSpc>
              <a:spcBef>
                <a:spcPts val="0"/>
              </a:spcBef>
              <a:spcAft>
                <a:spcPts val="0"/>
              </a:spcAft>
              <a:buSzPts val="1900"/>
              <a:buFont typeface="Calibri"/>
              <a:buChar char="•"/>
            </a:pPr>
            <a:r>
              <a:rPr lang="en-US" sz="1900">
                <a:latin typeface="Calibri"/>
                <a:ea typeface="Calibri"/>
                <a:cs typeface="Calibri"/>
                <a:sym typeface="Calibri"/>
              </a:rPr>
              <a:t>Neural Network:</a:t>
            </a:r>
            <a:endParaRPr sz="1900">
              <a:latin typeface="Calibri"/>
              <a:ea typeface="Calibri"/>
              <a:cs typeface="Calibri"/>
              <a:sym typeface="Calibri"/>
            </a:endParaRPr>
          </a:p>
          <a:p>
            <a:pPr indent="-349250" lvl="1" marL="914400" rtl="0" algn="l">
              <a:lnSpc>
                <a:spcPct val="100000"/>
              </a:lnSpc>
              <a:spcBef>
                <a:spcPts val="0"/>
              </a:spcBef>
              <a:spcAft>
                <a:spcPts val="0"/>
              </a:spcAft>
              <a:buSzPts val="1900"/>
              <a:buFont typeface="Calibri"/>
              <a:buChar char="–"/>
            </a:pPr>
            <a:r>
              <a:rPr lang="en-US" sz="1900">
                <a:latin typeface="Calibri"/>
                <a:ea typeface="Calibri"/>
                <a:cs typeface="Calibri"/>
                <a:sym typeface="Calibri"/>
              </a:rPr>
              <a:t>Receives a .mp4 video from the database</a:t>
            </a:r>
            <a:endParaRPr sz="1900">
              <a:latin typeface="Calibri"/>
              <a:ea typeface="Calibri"/>
              <a:cs typeface="Calibri"/>
              <a:sym typeface="Calibri"/>
            </a:endParaRPr>
          </a:p>
          <a:p>
            <a:pPr indent="-349250" lvl="1" marL="914400" rtl="0" algn="l">
              <a:lnSpc>
                <a:spcPct val="100000"/>
              </a:lnSpc>
              <a:spcBef>
                <a:spcPts val="0"/>
              </a:spcBef>
              <a:spcAft>
                <a:spcPts val="0"/>
              </a:spcAft>
              <a:buSzPts val="1900"/>
              <a:buFont typeface="Calibri"/>
              <a:buChar char="–"/>
            </a:pPr>
            <a:r>
              <a:rPr lang="en-US" sz="1900">
                <a:latin typeface="Calibri"/>
                <a:ea typeface="Calibri"/>
                <a:cs typeface="Calibri"/>
                <a:sym typeface="Calibri"/>
              </a:rPr>
              <a:t>Returns a clothed 3D model of the user in .obj format</a:t>
            </a:r>
            <a:endParaRPr sz="1900">
              <a:latin typeface="Calibri"/>
              <a:ea typeface="Calibri"/>
              <a:cs typeface="Calibri"/>
              <a:sym typeface="Calibri"/>
            </a:endParaRPr>
          </a:p>
        </p:txBody>
      </p:sp>
      <p:sp>
        <p:nvSpPr>
          <p:cNvPr id="76" name="Google Shape;76;g14947152080_4_244"/>
          <p:cNvSpPr/>
          <p:nvPr/>
        </p:nvSpPr>
        <p:spPr>
          <a:xfrm>
            <a:off x="5085425" y="2675574"/>
            <a:ext cx="1669800" cy="3304500"/>
          </a:xfrm>
          <a:prstGeom prst="roundRect">
            <a:avLst>
              <a:gd fmla="val 0" name="adj"/>
            </a:avLst>
          </a:prstGeom>
          <a:solidFill>
            <a:srgbClr val="93C47D"/>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g14947152080_4_244"/>
          <p:cNvSpPr/>
          <p:nvPr/>
        </p:nvSpPr>
        <p:spPr>
          <a:xfrm>
            <a:off x="5309825" y="3518575"/>
            <a:ext cx="1238700" cy="362100"/>
          </a:xfrm>
          <a:prstGeom prst="roundRect">
            <a:avLst>
              <a:gd fmla="val 16667" name="adj"/>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Shape Representation</a:t>
            </a:r>
            <a:endParaRPr b="0" i="0" sz="1100" u="none" cap="none" strike="noStrike">
              <a:solidFill>
                <a:srgbClr val="000000"/>
              </a:solidFill>
              <a:latin typeface="Arial"/>
              <a:ea typeface="Arial"/>
              <a:cs typeface="Arial"/>
              <a:sym typeface="Arial"/>
            </a:endParaRPr>
          </a:p>
        </p:txBody>
      </p:sp>
      <p:sp>
        <p:nvSpPr>
          <p:cNvPr id="78" name="Google Shape;78;g14947152080_4_244"/>
          <p:cNvSpPr/>
          <p:nvPr/>
        </p:nvSpPr>
        <p:spPr>
          <a:xfrm>
            <a:off x="5370575" y="4437924"/>
            <a:ext cx="1099500" cy="340800"/>
          </a:xfrm>
          <a:prstGeom prst="roundRect">
            <a:avLst>
              <a:gd fmla="val 16667" name="adj"/>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Convolutional Architecture</a:t>
            </a:r>
            <a:endParaRPr b="0" i="0" sz="1100" u="none" cap="none" strike="noStrike">
              <a:solidFill>
                <a:srgbClr val="000000"/>
              </a:solidFill>
              <a:latin typeface="Arial"/>
              <a:ea typeface="Arial"/>
              <a:cs typeface="Arial"/>
              <a:sym typeface="Arial"/>
            </a:endParaRPr>
          </a:p>
        </p:txBody>
      </p:sp>
      <p:sp>
        <p:nvSpPr>
          <p:cNvPr id="79" name="Google Shape;79;g14947152080_4_244"/>
          <p:cNvSpPr/>
          <p:nvPr/>
        </p:nvSpPr>
        <p:spPr>
          <a:xfrm>
            <a:off x="5370571" y="5296369"/>
            <a:ext cx="1099500" cy="362100"/>
          </a:xfrm>
          <a:prstGeom prst="roundRect">
            <a:avLst>
              <a:gd fmla="val 16667" name="adj"/>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Loss Function</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Optimization</a:t>
            </a:r>
            <a:endParaRPr b="0" i="0" sz="1100" u="none" cap="none" strike="noStrike">
              <a:solidFill>
                <a:srgbClr val="000000"/>
              </a:solidFill>
              <a:latin typeface="Arial"/>
              <a:ea typeface="Arial"/>
              <a:cs typeface="Arial"/>
              <a:sym typeface="Arial"/>
            </a:endParaRPr>
          </a:p>
        </p:txBody>
      </p:sp>
      <p:sp>
        <p:nvSpPr>
          <p:cNvPr id="80" name="Google Shape;80;g14947152080_4_244"/>
          <p:cNvSpPr/>
          <p:nvPr/>
        </p:nvSpPr>
        <p:spPr>
          <a:xfrm>
            <a:off x="7390200" y="3024510"/>
            <a:ext cx="1296600" cy="1202100"/>
          </a:xfrm>
          <a:prstGeom prst="roundRect">
            <a:avLst>
              <a:gd fmla="val 0" name="adj"/>
            </a:avLst>
          </a:prstGeom>
          <a:solidFill>
            <a:srgbClr val="A4C2F4"/>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1" name="Google Shape;81;g14947152080_4_244"/>
          <p:cNvPicPr preferRelativeResize="0"/>
          <p:nvPr/>
        </p:nvPicPr>
        <p:blipFill rotWithShape="1">
          <a:blip r:embed="rId3">
            <a:alphaModFix/>
          </a:blip>
          <a:srcRect b="0" l="0" r="0" t="0"/>
          <a:stretch/>
        </p:blipFill>
        <p:spPr>
          <a:xfrm>
            <a:off x="7745231" y="1241575"/>
            <a:ext cx="586601" cy="1132096"/>
          </a:xfrm>
          <a:prstGeom prst="rect">
            <a:avLst/>
          </a:prstGeom>
          <a:noFill/>
          <a:ln>
            <a:noFill/>
          </a:ln>
        </p:spPr>
      </p:pic>
      <p:sp>
        <p:nvSpPr>
          <p:cNvPr id="82" name="Google Shape;82;g14947152080_4_244"/>
          <p:cNvSpPr/>
          <p:nvPr/>
        </p:nvSpPr>
        <p:spPr>
          <a:xfrm rot="10800000">
            <a:off x="6824168" y="5590474"/>
            <a:ext cx="497100" cy="214500"/>
          </a:xfrm>
          <a:prstGeom prst="left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14947152080_4_244"/>
          <p:cNvSpPr/>
          <p:nvPr/>
        </p:nvSpPr>
        <p:spPr>
          <a:xfrm>
            <a:off x="6824151" y="5155398"/>
            <a:ext cx="497100" cy="214500"/>
          </a:xfrm>
          <a:prstGeom prst="left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14947152080_4_244"/>
          <p:cNvSpPr/>
          <p:nvPr/>
        </p:nvSpPr>
        <p:spPr>
          <a:xfrm>
            <a:off x="7390200" y="4973582"/>
            <a:ext cx="1296600" cy="1007700"/>
          </a:xfrm>
          <a:prstGeom prst="roundRect">
            <a:avLst>
              <a:gd fmla="val 0" name="adj"/>
            </a:avLst>
          </a:prstGeom>
          <a:solidFill>
            <a:srgbClr val="EA9999"/>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Clothing Database</a:t>
            </a:r>
            <a:endParaRPr b="0" i="0" sz="1400" u="none" cap="none" strike="noStrike">
              <a:solidFill>
                <a:srgbClr val="000000"/>
              </a:solidFill>
              <a:latin typeface="Arial"/>
              <a:ea typeface="Arial"/>
              <a:cs typeface="Arial"/>
              <a:sym typeface="Arial"/>
            </a:endParaRPr>
          </a:p>
        </p:txBody>
      </p:sp>
      <p:sp>
        <p:nvSpPr>
          <p:cNvPr id="85" name="Google Shape;85;g14947152080_4_244"/>
          <p:cNvSpPr txBox="1"/>
          <p:nvPr/>
        </p:nvSpPr>
        <p:spPr>
          <a:xfrm>
            <a:off x="5370856" y="2875956"/>
            <a:ext cx="10560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Neural Network</a:t>
            </a:r>
            <a:endParaRPr b="0" i="0" sz="1400" u="none" cap="none" strike="noStrike">
              <a:solidFill>
                <a:srgbClr val="000000"/>
              </a:solidFill>
              <a:latin typeface="Calibri"/>
              <a:ea typeface="Calibri"/>
              <a:cs typeface="Calibri"/>
              <a:sym typeface="Calibri"/>
            </a:endParaRPr>
          </a:p>
        </p:txBody>
      </p:sp>
      <p:sp>
        <p:nvSpPr>
          <p:cNvPr id="86" name="Google Shape;86;g14947152080_4_244"/>
          <p:cNvSpPr txBox="1"/>
          <p:nvPr/>
        </p:nvSpPr>
        <p:spPr>
          <a:xfrm>
            <a:off x="7626185" y="3209788"/>
            <a:ext cx="824700" cy="831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GUI</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App</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Design</a:t>
            </a:r>
            <a:endParaRPr b="0" i="0" sz="1400" u="none" cap="none" strike="noStrike">
              <a:solidFill>
                <a:srgbClr val="000000"/>
              </a:solidFill>
              <a:latin typeface="Calibri"/>
              <a:ea typeface="Calibri"/>
              <a:cs typeface="Calibri"/>
              <a:sym typeface="Calibri"/>
            </a:endParaRPr>
          </a:p>
        </p:txBody>
      </p:sp>
      <p:sp>
        <p:nvSpPr>
          <p:cNvPr id="87" name="Google Shape;87;g14947152080_4_244"/>
          <p:cNvSpPr/>
          <p:nvPr/>
        </p:nvSpPr>
        <p:spPr>
          <a:xfrm rot="-5400000">
            <a:off x="5767768" y="4093479"/>
            <a:ext cx="305100" cy="204300"/>
          </a:xfrm>
          <a:prstGeom prst="left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g14947152080_4_244"/>
          <p:cNvSpPr/>
          <p:nvPr/>
        </p:nvSpPr>
        <p:spPr>
          <a:xfrm rot="5400000">
            <a:off x="7615996" y="2573834"/>
            <a:ext cx="425700" cy="250500"/>
          </a:xfrm>
          <a:prstGeom prst="left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g14947152080_4_244"/>
          <p:cNvSpPr/>
          <p:nvPr/>
        </p:nvSpPr>
        <p:spPr>
          <a:xfrm flipH="1" rot="5400000">
            <a:off x="8061404" y="2573879"/>
            <a:ext cx="425700" cy="250500"/>
          </a:xfrm>
          <a:prstGeom prst="left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g14947152080_4_244"/>
          <p:cNvSpPr/>
          <p:nvPr/>
        </p:nvSpPr>
        <p:spPr>
          <a:xfrm rot="-5400000">
            <a:off x="5767770" y="4900689"/>
            <a:ext cx="305100" cy="204300"/>
          </a:xfrm>
          <a:prstGeom prst="left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g14947152080_4_244"/>
          <p:cNvSpPr/>
          <p:nvPr/>
        </p:nvSpPr>
        <p:spPr>
          <a:xfrm rot="5397577">
            <a:off x="7616008" y="4426464"/>
            <a:ext cx="425700" cy="250500"/>
          </a:xfrm>
          <a:prstGeom prst="left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g14947152080_4_244"/>
          <p:cNvSpPr/>
          <p:nvPr/>
        </p:nvSpPr>
        <p:spPr>
          <a:xfrm flipH="1" rot="5400000">
            <a:off x="8061404" y="4426492"/>
            <a:ext cx="425700" cy="250500"/>
          </a:xfrm>
          <a:prstGeom prst="left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93" name="Google Shape;93;g14947152080_4_244"/>
          <p:cNvGraphicFramePr/>
          <p:nvPr/>
        </p:nvGraphicFramePr>
        <p:xfrm>
          <a:off x="4909200" y="2083900"/>
          <a:ext cx="3000000" cy="3000000"/>
        </p:xfrm>
        <a:graphic>
          <a:graphicData uri="http://schemas.openxmlformats.org/drawingml/2006/table">
            <a:tbl>
              <a:tblPr>
                <a:noFill/>
                <a:tableStyleId>{9D8C84B8-FBC2-4B72-B764-F27A77177468}</a:tableStyleId>
              </a:tblPr>
              <a:tblGrid>
                <a:gridCol w="765125"/>
                <a:gridCol w="765125"/>
                <a:gridCol w="765125"/>
              </a:tblGrid>
              <a:tr h="2145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Robin</a:t>
                      </a:r>
                      <a:endParaRPr sz="1400" u="none" cap="none" strike="noStrike"/>
                    </a:p>
                  </a:txBody>
                  <a:tcPr marT="91425" marB="91425" marR="91425" marL="91425">
                    <a:solidFill>
                      <a:srgbClr val="93C47D"/>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Alan</a:t>
                      </a:r>
                      <a:endParaRPr sz="1400" u="none" cap="none" strike="noStrike"/>
                    </a:p>
                  </a:txBody>
                  <a:tcPr marT="91425" marB="91425" marR="91425" marL="91425">
                    <a:solidFill>
                      <a:srgbClr val="A4C2F4"/>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Jorge</a:t>
                      </a:r>
                      <a:endParaRPr sz="1400" u="none" cap="none" strike="noStrike"/>
                    </a:p>
                  </a:txBody>
                  <a:tcPr marT="91425" marB="91425" marR="91425" marL="91425">
                    <a:solidFill>
                      <a:srgbClr val="EA9999"/>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4947152080_4_18"/>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200"/>
              <a:buNone/>
            </a:pPr>
            <a:r>
              <a:rPr lang="en-US"/>
              <a:t>Project Timeline</a:t>
            </a:r>
            <a:endParaRPr/>
          </a:p>
        </p:txBody>
      </p:sp>
      <p:graphicFrame>
        <p:nvGraphicFramePr>
          <p:cNvPr id="100" name="Google Shape;100;g14947152080_4_18"/>
          <p:cNvGraphicFramePr/>
          <p:nvPr/>
        </p:nvGraphicFramePr>
        <p:xfrm>
          <a:off x="457200" y="2238275"/>
          <a:ext cx="3000000" cy="3000000"/>
        </p:xfrm>
        <a:graphic>
          <a:graphicData uri="http://schemas.openxmlformats.org/drawingml/2006/table">
            <a:tbl>
              <a:tblPr>
                <a:noFill/>
                <a:tableStyleId>{9D8C84B8-FBC2-4B72-B764-F27A77177468}</a:tableStyleId>
              </a:tblPr>
              <a:tblGrid>
                <a:gridCol w="1371600"/>
                <a:gridCol w="1430900"/>
                <a:gridCol w="1312300"/>
                <a:gridCol w="1371600"/>
                <a:gridCol w="1371600"/>
                <a:gridCol w="1371600"/>
              </a:tblGrid>
              <a:tr h="4717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08/31</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09/14</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09/28</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10/12</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10/26</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11/16</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9999"/>
                    </a:solidFill>
                  </a:tcPr>
                </a:tc>
              </a:tr>
              <a:tr h="9654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Setting up Olympus server</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3C47D"/>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ML algorithm set up and ready to work on server</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D966"/>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ML algorithm training the model</a:t>
                      </a:r>
                      <a:endParaRPr sz="1400" u="none" cap="none" strike="noStrike"/>
                    </a:p>
                    <a:p>
                      <a:pPr indent="0" lvl="0" marL="0" marR="0" rtl="0" algn="l">
                        <a:lnSpc>
                          <a:spcPct val="100000"/>
                        </a:lnSpc>
                        <a:spcBef>
                          <a:spcPts val="0"/>
                        </a:spcBef>
                        <a:spcAft>
                          <a:spcPts val="0"/>
                        </a:spcAft>
                        <a:buClr>
                          <a:schemeClr val="dk1"/>
                        </a:buClr>
                        <a:buSzPts val="1400"/>
                        <a:buFont typeface="Arial"/>
                        <a:buNone/>
                      </a:pPr>
                      <a:r>
                        <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ML algorithm training the model</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Implement ML model into application</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Testing application with ML model and bug fixing.</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7B7B7"/>
                    </a:solidFill>
                  </a:tcPr>
                </a:tc>
              </a:tr>
              <a:tr h="10903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Verify GUI and database are working</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3C47D"/>
                    </a:solidFill>
                  </a:tcPr>
                </a:tc>
                <a:tc>
                  <a:txBody>
                    <a:bodyPr/>
                    <a:lstStyle/>
                    <a:p>
                      <a:pPr indent="0" lvl="0" marL="0" marR="0" rtl="0" algn="l">
                        <a:lnSpc>
                          <a:spcPct val="100000"/>
                        </a:lnSpc>
                        <a:spcBef>
                          <a:spcPts val="0"/>
                        </a:spcBef>
                        <a:spcAft>
                          <a:spcPts val="0"/>
                        </a:spcAft>
                        <a:buClr>
                          <a:schemeClr val="dk1"/>
                        </a:buClr>
                        <a:buSzPts val="1400"/>
                        <a:buFont typeface="Arial"/>
                        <a:buNone/>
                      </a:pPr>
                      <a:r>
                        <a:rPr lang="en-US" sz="1400" u="none" cap="none" strike="noStrike">
                          <a:solidFill>
                            <a:schemeClr val="dk1"/>
                          </a:solidFill>
                        </a:rPr>
                        <a:t>GUI properly communicating with the database</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3C47D"/>
                    </a:solidFill>
                  </a:tcPr>
                </a:tc>
                <a:tc>
                  <a:txBody>
                    <a:bodyPr/>
                    <a:lstStyle/>
                    <a:p>
                      <a:pPr indent="0" lvl="0" marL="0" marR="0" rtl="0" algn="l">
                        <a:lnSpc>
                          <a:spcPct val="100000"/>
                        </a:lnSpc>
                        <a:spcBef>
                          <a:spcPts val="0"/>
                        </a:spcBef>
                        <a:spcAft>
                          <a:spcPts val="0"/>
                        </a:spcAft>
                        <a:buClr>
                          <a:schemeClr val="dk1"/>
                        </a:buClr>
                        <a:buSzPts val="1400"/>
                        <a:buFont typeface="Arial"/>
                        <a:buNone/>
                      </a:pPr>
                      <a:r>
                        <a:rPr lang="en-US" sz="1400" u="none" cap="none" strike="noStrike">
                          <a:solidFill>
                            <a:schemeClr val="dk1"/>
                          </a:solidFill>
                        </a:rPr>
                        <a:t>GUI able to write and read database</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D966"/>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Testing application on phone and bug fixing</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Implement ML model into application</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Testing application with ML model and bug fixing.</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7B7B7"/>
                    </a:solidFill>
                  </a:tcPr>
                </a:tc>
              </a:tr>
            </a:tbl>
          </a:graphicData>
        </a:graphic>
      </p:graphicFrame>
      <p:graphicFrame>
        <p:nvGraphicFramePr>
          <p:cNvPr id="101" name="Google Shape;101;g14947152080_4_18"/>
          <p:cNvGraphicFramePr/>
          <p:nvPr/>
        </p:nvGraphicFramePr>
        <p:xfrm>
          <a:off x="2961488" y="5435440"/>
          <a:ext cx="3000000" cy="3000000"/>
        </p:xfrm>
        <a:graphic>
          <a:graphicData uri="http://schemas.openxmlformats.org/drawingml/2006/table">
            <a:tbl>
              <a:tblPr>
                <a:noFill/>
                <a:tableStyleId>{9D8C84B8-FBC2-4B72-B764-F27A77177468}</a:tableStyleId>
              </a:tblPr>
              <a:tblGrid>
                <a:gridCol w="1073675"/>
                <a:gridCol w="1073675"/>
                <a:gridCol w="1073675"/>
              </a:tblGrid>
              <a:tr h="3381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Completed</a:t>
                      </a:r>
                      <a:endParaRPr sz="800" u="none" cap="none" strike="noStrike"/>
                    </a:p>
                  </a:txBody>
                  <a:tcPr marT="91425" marB="91425" marR="91425" marL="91425">
                    <a:solidFill>
                      <a:srgbClr val="93C47D"/>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In-progress</a:t>
                      </a:r>
                      <a:endParaRPr sz="800" u="none" cap="none" strike="noStrike"/>
                    </a:p>
                  </a:txBody>
                  <a:tcPr marT="91425" marB="91425" marR="91425" marL="91425">
                    <a:solidFill>
                      <a:srgbClr val="FFD966"/>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Not Started</a:t>
                      </a:r>
                      <a:endParaRPr sz="800" u="none" cap="none" strike="noStrike"/>
                    </a:p>
                  </a:txBody>
                  <a:tcPr marT="91425" marB="91425" marR="91425" marL="91425">
                    <a:solidFill>
                      <a:srgbClr val="B7B7B7"/>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149712dc8a4_3_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GUI Application - Alan Vela </a:t>
            </a:r>
            <a:endParaRPr/>
          </a:p>
          <a:p>
            <a:pPr indent="0" lvl="0" marL="0" rtl="0" algn="ctr">
              <a:lnSpc>
                <a:spcPct val="115000"/>
              </a:lnSpc>
              <a:spcBef>
                <a:spcPts val="0"/>
              </a:spcBef>
              <a:spcAft>
                <a:spcPts val="0"/>
              </a:spcAft>
              <a:buClr>
                <a:schemeClr val="dk1"/>
              </a:buClr>
              <a:buSzPts val="990"/>
              <a:buFont typeface="Arial"/>
              <a:buNone/>
            </a:pPr>
            <a:r>
              <a:t/>
            </a:r>
            <a:endParaRPr sz="2980"/>
          </a:p>
        </p:txBody>
      </p:sp>
      <p:graphicFrame>
        <p:nvGraphicFramePr>
          <p:cNvPr id="107" name="Google Shape;107;g149712dc8a4_3_0"/>
          <p:cNvGraphicFramePr/>
          <p:nvPr/>
        </p:nvGraphicFramePr>
        <p:xfrm>
          <a:off x="685800" y="1952075"/>
          <a:ext cx="3000000" cy="3000000"/>
        </p:xfrm>
        <a:graphic>
          <a:graphicData uri="http://schemas.openxmlformats.org/drawingml/2006/table">
            <a:tbl>
              <a:tblPr>
                <a:noFill/>
                <a:tableStyleId>{5AFEB497-AF5E-45E1-923A-94BC3E678F61}</a:tableStyleId>
              </a:tblPr>
              <a:tblGrid>
                <a:gridCol w="3886200"/>
                <a:gridCol w="3886200"/>
              </a:tblGrid>
              <a:tr h="640300">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Accomplishments since last presentation                          </a:t>
                      </a:r>
                      <a:endParaRPr sz="1800" u="none" cap="none" strike="noStrike"/>
                    </a:p>
                    <a:p>
                      <a:pPr indent="0" lvl="0" marL="0" marR="0" rtl="0" algn="l">
                        <a:lnSpc>
                          <a:spcPct val="100000"/>
                        </a:lnSpc>
                        <a:spcBef>
                          <a:spcPts val="0"/>
                        </a:spcBef>
                        <a:spcAft>
                          <a:spcPts val="0"/>
                        </a:spcAft>
                        <a:buClr>
                          <a:schemeClr val="dk1"/>
                        </a:buClr>
                        <a:buSzPts val="1800"/>
                        <a:buFont typeface="Arial"/>
                        <a:buNone/>
                      </a:pPr>
                      <a:r>
                        <a:rPr lang="en-US" sz="1800">
                          <a:solidFill>
                            <a:srgbClr val="FF0000"/>
                          </a:solidFill>
                        </a:rPr>
                        <a:t>10</a:t>
                      </a:r>
                      <a:r>
                        <a:rPr lang="en-US" sz="1800" u="none" cap="none" strike="noStrike">
                          <a:solidFill>
                            <a:srgbClr val="FF0000"/>
                          </a:solidFill>
                        </a:rPr>
                        <a:t> hrs </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3"/>
                    </a:solidFill>
                  </a:tcPr>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3"/>
                    </a:solidFill>
                  </a:tcPr>
                </a:tc>
              </a:tr>
              <a:tr h="1734600">
                <a:tc>
                  <a:txBody>
                    <a:bodyPr/>
                    <a:lstStyle/>
                    <a:p>
                      <a:pPr indent="0" lvl="0" marL="0" marR="0" rtl="0" algn="l">
                        <a:lnSpc>
                          <a:spcPct val="100000"/>
                        </a:lnSpc>
                        <a:spcBef>
                          <a:spcPts val="0"/>
                        </a:spcBef>
                        <a:spcAft>
                          <a:spcPts val="0"/>
                        </a:spcAft>
                        <a:buClr>
                          <a:schemeClr val="dk1"/>
                        </a:buClr>
                        <a:buSzPts val="1800"/>
                        <a:buFont typeface="Arial"/>
                        <a:buNone/>
                      </a:pPr>
                      <a:r>
                        <a:rPr lang="en-US" sz="1800"/>
                        <a:t>Setup Glide github for video/image processing</a:t>
                      </a:r>
                      <a:endParaRPr sz="1800" u="none" cap="none" strike="noStrike"/>
                    </a:p>
                    <a:p>
                      <a:pPr indent="0" lvl="0" marL="0" marR="0" rtl="0" algn="l">
                        <a:lnSpc>
                          <a:spcPct val="100000"/>
                        </a:lnSpc>
                        <a:spcBef>
                          <a:spcPts val="0"/>
                        </a:spcBef>
                        <a:spcAft>
                          <a:spcPts val="0"/>
                        </a:spcAft>
                        <a:buClr>
                          <a:schemeClr val="dk1"/>
                        </a:buClr>
                        <a:buSzPts val="1800"/>
                        <a:buFont typeface="Arial"/>
                        <a:buNone/>
                      </a:pPr>
                      <a:r>
                        <a:t/>
                      </a:r>
                      <a:endParaRPr sz="18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lang="en-US" sz="1800"/>
                        <a:t>Displaying obj file on avatar page</a:t>
                      </a:r>
                      <a:endParaRPr sz="1800" u="none" cap="none" strike="noStrike"/>
                    </a:p>
                    <a:p>
                      <a:pPr indent="0" lvl="0" marL="0" marR="0" rtl="0" algn="l">
                        <a:lnSpc>
                          <a:spcPct val="100000"/>
                        </a:lnSpc>
                        <a:spcBef>
                          <a:spcPts val="0"/>
                        </a:spcBef>
                        <a:spcAft>
                          <a:spcPts val="0"/>
                        </a:spcAft>
                        <a:buClr>
                          <a:schemeClr val="dk1"/>
                        </a:buClr>
                        <a:buSzPts val="1800"/>
                        <a:buFont typeface="Arial"/>
                        <a:buNone/>
                      </a:pPr>
                      <a:r>
                        <a:t/>
                      </a:r>
                      <a:endParaRPr sz="1800" u="none" cap="none" strike="noStrike"/>
                    </a:p>
                    <a:p>
                      <a:pPr indent="0" lvl="0" marL="0" marR="0" rtl="0" algn="l">
                        <a:lnSpc>
                          <a:spcPct val="100000"/>
                        </a:lnSpc>
                        <a:spcBef>
                          <a:spcPts val="0"/>
                        </a:spcBef>
                        <a:spcAft>
                          <a:spcPts val="0"/>
                        </a:spcAft>
                        <a:buClr>
                          <a:schemeClr val="dk1"/>
                        </a:buClr>
                        <a:buSzPts val="1800"/>
                        <a:buFont typeface="Arial"/>
                        <a:buNone/>
                      </a:pPr>
                      <a:r>
                        <a:rPr lang="en-US" sz="1800" u="none" cap="none" strike="noStrike"/>
                        <a:t> </a:t>
                      </a:r>
                      <a:endParaRPr sz="1800" u="none" cap="none" strike="noStrike"/>
                    </a:p>
                    <a:p>
                      <a:pPr indent="0" lvl="0" marL="0" marR="0" rtl="0" algn="l">
                        <a:lnSpc>
                          <a:spcPct val="100000"/>
                        </a:lnSpc>
                        <a:spcBef>
                          <a:spcPts val="0"/>
                        </a:spcBef>
                        <a:spcAft>
                          <a:spcPts val="0"/>
                        </a:spcAft>
                        <a:buClr>
                          <a:schemeClr val="dk1"/>
                        </a:buClr>
                        <a:buSzPts val="1800"/>
                        <a:buFont typeface="Arial"/>
                        <a:buNone/>
                      </a:pPr>
                      <a:r>
                        <a:t/>
                      </a:r>
                      <a:endParaRPr sz="1800" u="none" cap="none" strike="noStrike"/>
                    </a:p>
                    <a:p>
                      <a:pPr indent="0" lvl="0" marL="0" marR="0" rtl="0" algn="l">
                        <a:lnSpc>
                          <a:spcPct val="100000"/>
                        </a:lnSpc>
                        <a:spcBef>
                          <a:spcPts val="0"/>
                        </a:spcBef>
                        <a:spcAft>
                          <a:spcPts val="0"/>
                        </a:spcAft>
                        <a:buClr>
                          <a:schemeClr val="dk1"/>
                        </a:buClr>
                        <a:buSzPts val="1800"/>
                        <a:buFont typeface="Arial"/>
                        <a:buNone/>
                      </a:pPr>
                      <a:r>
                        <a:t/>
                      </a:r>
                      <a:endParaRPr sz="18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49712dc8a4_3_6"/>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200"/>
              <a:buNone/>
            </a:pPr>
            <a:r>
              <a:rPr lang="en-US"/>
              <a:t>GUI Application - Alan Vela</a:t>
            </a:r>
            <a:endParaRPr/>
          </a:p>
        </p:txBody>
      </p:sp>
      <p:sp>
        <p:nvSpPr>
          <p:cNvPr id="114" name="Google Shape;114;g149712dc8a4_3_6"/>
          <p:cNvSpPr txBox="1"/>
          <p:nvPr>
            <p:ph idx="1" type="body"/>
          </p:nvPr>
        </p:nvSpPr>
        <p:spPr>
          <a:xfrm>
            <a:off x="239000" y="2049270"/>
            <a:ext cx="8229600" cy="4077000"/>
          </a:xfrm>
          <a:prstGeom prst="rect">
            <a:avLst/>
          </a:prstGeom>
          <a:noFill/>
          <a:ln>
            <a:noFill/>
          </a:ln>
        </p:spPr>
        <p:txBody>
          <a:bodyPr anchorCtr="0" anchor="t" bIns="45700" lIns="91425" spcFirstLastPara="1" rIns="91425" wrap="square" tIns="45700">
            <a:normAutofit/>
          </a:bodyPr>
          <a:lstStyle/>
          <a:p>
            <a:pPr indent="-387350" lvl="0" marL="457200" rtl="0" algn="l">
              <a:lnSpc>
                <a:spcPct val="100000"/>
              </a:lnSpc>
              <a:spcBef>
                <a:spcPts val="360"/>
              </a:spcBef>
              <a:spcAft>
                <a:spcPts val="0"/>
              </a:spcAft>
              <a:buSzPts val="2500"/>
              <a:buChar char="•"/>
            </a:pPr>
            <a:r>
              <a:rPr lang="en-US" sz="2500"/>
              <a:t>Working on displaying </a:t>
            </a:r>
            <a:endParaRPr sz="2500"/>
          </a:p>
          <a:p>
            <a:pPr indent="0" lvl="0" marL="457200" rtl="0" algn="l">
              <a:lnSpc>
                <a:spcPct val="100000"/>
              </a:lnSpc>
              <a:spcBef>
                <a:spcPts val="360"/>
              </a:spcBef>
              <a:spcAft>
                <a:spcPts val="0"/>
              </a:spcAft>
              <a:buNone/>
            </a:pPr>
            <a:r>
              <a:rPr lang="en-US" sz="2500"/>
              <a:t>avatar using Model </a:t>
            </a:r>
            <a:endParaRPr sz="2500"/>
          </a:p>
          <a:p>
            <a:pPr indent="0" lvl="0" marL="457200" rtl="0" algn="l">
              <a:lnSpc>
                <a:spcPct val="100000"/>
              </a:lnSpc>
              <a:spcBef>
                <a:spcPts val="360"/>
              </a:spcBef>
              <a:spcAft>
                <a:spcPts val="0"/>
              </a:spcAft>
              <a:buNone/>
            </a:pPr>
            <a:r>
              <a:rPr lang="en-US" sz="2500"/>
              <a:t>Viewer / OpenGL 2.0</a:t>
            </a:r>
            <a:endParaRPr sz="2500"/>
          </a:p>
          <a:p>
            <a:pPr indent="0" lvl="0" marL="457200" rtl="0" algn="l">
              <a:lnSpc>
                <a:spcPct val="100000"/>
              </a:lnSpc>
              <a:spcBef>
                <a:spcPts val="360"/>
              </a:spcBef>
              <a:spcAft>
                <a:spcPts val="0"/>
              </a:spcAft>
              <a:buSzPts val="1800"/>
              <a:buNone/>
            </a:pPr>
            <a:r>
              <a:t/>
            </a:r>
            <a:endParaRPr sz="2500"/>
          </a:p>
          <a:p>
            <a:pPr indent="0" lvl="0" marL="0" rtl="0" algn="l">
              <a:lnSpc>
                <a:spcPct val="100000"/>
              </a:lnSpc>
              <a:spcBef>
                <a:spcPts val="360"/>
              </a:spcBef>
              <a:spcAft>
                <a:spcPts val="0"/>
              </a:spcAft>
              <a:buSzPts val="1800"/>
              <a:buNone/>
            </a:pPr>
            <a:r>
              <a:t/>
            </a:r>
            <a:endParaRPr sz="2500"/>
          </a:p>
          <a:p>
            <a:pPr indent="-387350" lvl="0" marL="457200" rtl="0" algn="l">
              <a:lnSpc>
                <a:spcPct val="100000"/>
              </a:lnSpc>
              <a:spcBef>
                <a:spcPts val="360"/>
              </a:spcBef>
              <a:spcAft>
                <a:spcPts val="0"/>
              </a:spcAft>
              <a:buSzPts val="2500"/>
              <a:buChar char="•"/>
            </a:pPr>
            <a:r>
              <a:rPr lang="en-US" sz="2500"/>
              <a:t>More integration with</a:t>
            </a:r>
            <a:endParaRPr sz="2500"/>
          </a:p>
          <a:p>
            <a:pPr indent="0" lvl="0" marL="0" rtl="0" algn="l">
              <a:lnSpc>
                <a:spcPct val="100000"/>
              </a:lnSpc>
              <a:spcBef>
                <a:spcPts val="360"/>
              </a:spcBef>
              <a:spcAft>
                <a:spcPts val="0"/>
              </a:spcAft>
              <a:buSzPts val="1800"/>
              <a:buNone/>
            </a:pPr>
            <a:r>
              <a:rPr lang="en-US" sz="2500"/>
              <a:t>database</a:t>
            </a:r>
            <a:endParaRPr sz="2500"/>
          </a:p>
          <a:p>
            <a:pPr indent="457200" lvl="0" marL="0" rtl="0" algn="l">
              <a:lnSpc>
                <a:spcPct val="100000"/>
              </a:lnSpc>
              <a:spcBef>
                <a:spcPts val="360"/>
              </a:spcBef>
              <a:spcAft>
                <a:spcPts val="0"/>
              </a:spcAft>
              <a:buSzPts val="1800"/>
              <a:buNone/>
            </a:pPr>
            <a:r>
              <a:t/>
            </a:r>
            <a:endParaRPr sz="2000"/>
          </a:p>
          <a:p>
            <a:pPr indent="0" lvl="0" marL="457200" rtl="0" algn="l">
              <a:lnSpc>
                <a:spcPct val="100000"/>
              </a:lnSpc>
              <a:spcBef>
                <a:spcPts val="360"/>
              </a:spcBef>
              <a:spcAft>
                <a:spcPts val="0"/>
              </a:spcAft>
              <a:buSzPts val="1800"/>
              <a:buNone/>
            </a:pPr>
            <a:r>
              <a:t/>
            </a:r>
            <a:endParaRPr sz="2000"/>
          </a:p>
        </p:txBody>
      </p:sp>
      <p:pic>
        <p:nvPicPr>
          <p:cNvPr id="115" name="Google Shape;115;g149712dc8a4_3_6"/>
          <p:cNvPicPr preferRelativeResize="0"/>
          <p:nvPr/>
        </p:nvPicPr>
        <p:blipFill rotWithShape="1">
          <a:blip r:embed="rId3">
            <a:alphaModFix/>
          </a:blip>
          <a:srcRect b="0" l="0" r="0" t="0"/>
          <a:stretch/>
        </p:blipFill>
        <p:spPr>
          <a:xfrm>
            <a:off x="6525650" y="2108375"/>
            <a:ext cx="2451750" cy="4017901"/>
          </a:xfrm>
          <a:prstGeom prst="rect">
            <a:avLst/>
          </a:prstGeom>
          <a:noFill/>
          <a:ln>
            <a:noFill/>
          </a:ln>
        </p:spPr>
      </p:pic>
      <p:pic>
        <p:nvPicPr>
          <p:cNvPr id="116" name="Google Shape;116;g149712dc8a4_3_6"/>
          <p:cNvPicPr preferRelativeResize="0"/>
          <p:nvPr/>
        </p:nvPicPr>
        <p:blipFill rotWithShape="1">
          <a:blip r:embed="rId4">
            <a:alphaModFix/>
          </a:blip>
          <a:srcRect b="0" l="0" r="0" t="0"/>
          <a:stretch/>
        </p:blipFill>
        <p:spPr>
          <a:xfrm>
            <a:off x="4380430" y="2108375"/>
            <a:ext cx="2072995" cy="4017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16ff1937fa6_3_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200"/>
              <a:buNone/>
            </a:pPr>
            <a:r>
              <a:rPr lang="en-US"/>
              <a:t>Cloud Database - Jorge Olivares</a:t>
            </a:r>
            <a:endParaRPr/>
          </a:p>
        </p:txBody>
      </p:sp>
      <p:graphicFrame>
        <p:nvGraphicFramePr>
          <p:cNvPr id="123" name="Google Shape;123;g16ff1937fa6_3_0"/>
          <p:cNvGraphicFramePr/>
          <p:nvPr/>
        </p:nvGraphicFramePr>
        <p:xfrm>
          <a:off x="685800" y="2884375"/>
          <a:ext cx="3000000" cy="3000000"/>
        </p:xfrm>
        <a:graphic>
          <a:graphicData uri="http://schemas.openxmlformats.org/drawingml/2006/table">
            <a:tbl>
              <a:tblPr>
                <a:noFill/>
                <a:tableStyleId>{5AFEB497-AF5E-45E1-923A-94BC3E678F61}</a:tableStyleId>
              </a:tblPr>
              <a:tblGrid>
                <a:gridCol w="3886200"/>
                <a:gridCol w="3886200"/>
              </a:tblGrid>
              <a:tr h="640300">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Accomplishments since last presentation                              </a:t>
                      </a:r>
                      <a:endParaRPr sz="1800" u="none" cap="none" strike="noStrike"/>
                    </a:p>
                    <a:p>
                      <a:pPr indent="0" lvl="0" marL="0" marR="0" rtl="0" algn="l">
                        <a:lnSpc>
                          <a:spcPct val="100000"/>
                        </a:lnSpc>
                        <a:spcBef>
                          <a:spcPts val="0"/>
                        </a:spcBef>
                        <a:spcAft>
                          <a:spcPts val="0"/>
                        </a:spcAft>
                        <a:buClr>
                          <a:schemeClr val="dk1"/>
                        </a:buClr>
                        <a:buSzPts val="1800"/>
                        <a:buFont typeface="Arial"/>
                        <a:buNone/>
                      </a:pPr>
                      <a:r>
                        <a:rPr lang="en-US" sz="1800" u="none" cap="none" strike="noStrike">
                          <a:solidFill>
                            <a:srgbClr val="FF0000"/>
                          </a:solidFill>
                        </a:rPr>
                        <a:t>5 hrs</a:t>
                      </a:r>
                      <a:r>
                        <a:rPr lang="en-US" sz="1800" u="none" cap="none" strike="noStrike"/>
                        <a:t>          </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3"/>
                    </a:solidFill>
                  </a:tcPr>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3"/>
                    </a:solidFill>
                  </a:tcPr>
                </a:tc>
              </a:tr>
              <a:tr h="17346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Created new app.</a:t>
                      </a:r>
                      <a:endParaRPr sz="1800" u="none" cap="none" strike="noStrike"/>
                    </a:p>
                    <a:p>
                      <a:pPr indent="0" lvl="0" marL="0" marR="0" rtl="0" algn="l">
                        <a:lnSpc>
                          <a:spcPct val="100000"/>
                        </a:lnSpc>
                        <a:spcBef>
                          <a:spcPts val="360"/>
                        </a:spcBef>
                        <a:spcAft>
                          <a:spcPts val="0"/>
                        </a:spcAft>
                        <a:buClr>
                          <a:srgbClr val="000000"/>
                        </a:buClr>
                        <a:buSzPts val="1800"/>
                        <a:buFont typeface="Arial"/>
                        <a:buNone/>
                      </a:pPr>
                      <a:r>
                        <a:t/>
                      </a:r>
                      <a:endParaRPr sz="1800" u="none" cap="none" strike="noStrike"/>
                    </a:p>
                    <a:p>
                      <a:pPr indent="0" lvl="0" marL="0" marR="0" rtl="0" algn="l">
                        <a:lnSpc>
                          <a:spcPct val="100000"/>
                        </a:lnSpc>
                        <a:spcBef>
                          <a:spcPts val="360"/>
                        </a:spcBef>
                        <a:spcAft>
                          <a:spcPts val="0"/>
                        </a:spcAft>
                        <a:buClr>
                          <a:srgbClr val="000000"/>
                        </a:buClr>
                        <a:buSzPts val="1800"/>
                        <a:buFont typeface="Arial"/>
                        <a:buNone/>
                      </a:pPr>
                      <a:r>
                        <a:rPr lang="en-US" sz="1800" u="none" cap="none" strike="noStrike"/>
                        <a:t>New app writes users to database</a:t>
                      </a:r>
                      <a:endParaRPr sz="1800" u="none" cap="none" strike="noStrike"/>
                    </a:p>
                    <a:p>
                      <a:pPr indent="0" lvl="0" marL="0" marR="0" rtl="0" algn="l">
                        <a:lnSpc>
                          <a:spcPct val="100000"/>
                        </a:lnSpc>
                        <a:spcBef>
                          <a:spcPts val="360"/>
                        </a:spcBef>
                        <a:spcAft>
                          <a:spcPts val="0"/>
                        </a:spcAft>
                        <a:buClr>
                          <a:srgbClr val="000000"/>
                        </a:buClr>
                        <a:buSzPts val="1800"/>
                        <a:buFont typeface="Arial"/>
                        <a:buNone/>
                      </a:pPr>
                      <a:r>
                        <a:t/>
                      </a:r>
                      <a:endParaRPr sz="18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GUI able to write non-string data and read data to/from database</a:t>
                      </a:r>
                      <a:endParaRPr sz="1800" u="none" cap="none" strike="noStrike"/>
                    </a:p>
                    <a:p>
                      <a:pPr indent="0" lvl="0" marL="0" marR="0" rtl="0" algn="l">
                        <a:lnSpc>
                          <a:spcPct val="100000"/>
                        </a:lnSpc>
                        <a:spcBef>
                          <a:spcPts val="0"/>
                        </a:spcBef>
                        <a:spcAft>
                          <a:spcPts val="0"/>
                        </a:spcAft>
                        <a:buClr>
                          <a:schemeClr val="dk1"/>
                        </a:buClr>
                        <a:buSzPts val="1800"/>
                        <a:buFont typeface="Arial"/>
                        <a:buNone/>
                      </a:pPr>
                      <a:r>
                        <a:t/>
                      </a:r>
                      <a:endParaRPr sz="1800" u="none" cap="none" strike="noStrike"/>
                    </a:p>
                    <a:p>
                      <a:pPr indent="0" lvl="0" marL="0" marR="0" rtl="0" algn="l">
                        <a:lnSpc>
                          <a:spcPct val="100000"/>
                        </a:lnSpc>
                        <a:spcBef>
                          <a:spcPts val="0"/>
                        </a:spcBef>
                        <a:spcAft>
                          <a:spcPts val="0"/>
                        </a:spcAft>
                        <a:buClr>
                          <a:schemeClr val="dk1"/>
                        </a:buClr>
                        <a:buSzPts val="1800"/>
                        <a:buFont typeface="Arial"/>
                        <a:buNone/>
                      </a:pPr>
                      <a:r>
                        <a:t/>
                      </a:r>
                      <a:endParaRPr sz="18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6ff1937fa6_3_7"/>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200"/>
              <a:buNone/>
            </a:pPr>
            <a:r>
              <a:rPr lang="en-US"/>
              <a:t>Cloud Database</a:t>
            </a:r>
            <a:endParaRPr/>
          </a:p>
        </p:txBody>
      </p:sp>
      <p:sp>
        <p:nvSpPr>
          <p:cNvPr id="130" name="Google Shape;130;g16ff1937fa6_3_7"/>
          <p:cNvSpPr txBox="1"/>
          <p:nvPr>
            <p:ph idx="1" type="body"/>
          </p:nvPr>
        </p:nvSpPr>
        <p:spPr>
          <a:xfrm>
            <a:off x="70425" y="1978850"/>
            <a:ext cx="4572000" cy="4382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t/>
            </a:r>
            <a:endParaRPr sz="2400"/>
          </a:p>
          <a:p>
            <a:pPr indent="-381000" lvl="0" marL="457200" rtl="0" algn="l">
              <a:lnSpc>
                <a:spcPct val="100000"/>
              </a:lnSpc>
              <a:spcBef>
                <a:spcPts val="360"/>
              </a:spcBef>
              <a:spcAft>
                <a:spcPts val="0"/>
              </a:spcAft>
              <a:buSzPts val="2400"/>
              <a:buChar char="•"/>
            </a:pPr>
            <a:r>
              <a:rPr lang="en-US" sz="2400"/>
              <a:t>Create upload class for non-string data</a:t>
            </a:r>
            <a:endParaRPr sz="2400"/>
          </a:p>
          <a:p>
            <a:pPr indent="0" lvl="0" marL="0" rtl="0" algn="l">
              <a:lnSpc>
                <a:spcPct val="100000"/>
              </a:lnSpc>
              <a:spcBef>
                <a:spcPts val="360"/>
              </a:spcBef>
              <a:spcAft>
                <a:spcPts val="0"/>
              </a:spcAft>
              <a:buSzPts val="1800"/>
              <a:buNone/>
            </a:pPr>
            <a:r>
              <a:t/>
            </a:r>
            <a:endParaRPr sz="2400"/>
          </a:p>
          <a:p>
            <a:pPr indent="-381000" lvl="0" marL="457200" rtl="0" algn="l">
              <a:lnSpc>
                <a:spcPct val="100000"/>
              </a:lnSpc>
              <a:spcBef>
                <a:spcPts val="360"/>
              </a:spcBef>
              <a:spcAft>
                <a:spcPts val="0"/>
              </a:spcAft>
              <a:buSzPts val="2400"/>
              <a:buChar char="•"/>
            </a:pPr>
            <a:r>
              <a:rPr lang="en-US" sz="2400"/>
              <a:t>Work on the features of the new app.</a:t>
            </a:r>
            <a:endParaRPr sz="2400"/>
          </a:p>
        </p:txBody>
      </p:sp>
      <p:pic>
        <p:nvPicPr>
          <p:cNvPr id="131" name="Google Shape;131;g16ff1937fa6_3_7"/>
          <p:cNvPicPr preferRelativeResize="0"/>
          <p:nvPr/>
        </p:nvPicPr>
        <p:blipFill rotWithShape="1">
          <a:blip r:embed="rId3">
            <a:alphaModFix/>
          </a:blip>
          <a:srcRect b="42576" l="0" r="13985" t="11856"/>
          <a:stretch/>
        </p:blipFill>
        <p:spPr>
          <a:xfrm>
            <a:off x="828565" y="4828225"/>
            <a:ext cx="4110000" cy="1463775"/>
          </a:xfrm>
          <a:prstGeom prst="rect">
            <a:avLst/>
          </a:prstGeom>
          <a:noFill/>
          <a:ln>
            <a:noFill/>
          </a:ln>
        </p:spPr>
      </p:pic>
      <p:pic>
        <p:nvPicPr>
          <p:cNvPr id="132" name="Google Shape;132;g16ff1937fa6_3_7"/>
          <p:cNvPicPr preferRelativeResize="0"/>
          <p:nvPr/>
        </p:nvPicPr>
        <p:blipFill rotWithShape="1">
          <a:blip r:embed="rId4">
            <a:alphaModFix/>
          </a:blip>
          <a:srcRect b="0" l="0" r="0" t="0"/>
          <a:stretch/>
        </p:blipFill>
        <p:spPr>
          <a:xfrm>
            <a:off x="6195059" y="2446780"/>
            <a:ext cx="1722121" cy="363558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16f2b1c9d61_0_12"/>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200"/>
              <a:buNone/>
            </a:pPr>
            <a:r>
              <a:rPr lang="en-US"/>
              <a:t>Machine Learning AI</a:t>
            </a:r>
            <a:r>
              <a:rPr lang="en-US"/>
              <a:t> - Robin Martinez</a:t>
            </a:r>
            <a:endParaRPr/>
          </a:p>
        </p:txBody>
      </p:sp>
      <p:graphicFrame>
        <p:nvGraphicFramePr>
          <p:cNvPr id="139" name="Google Shape;139;g16f2b1c9d61_0_12"/>
          <p:cNvGraphicFramePr/>
          <p:nvPr/>
        </p:nvGraphicFramePr>
        <p:xfrm>
          <a:off x="685800" y="2884375"/>
          <a:ext cx="3000000" cy="3000000"/>
        </p:xfrm>
        <a:graphic>
          <a:graphicData uri="http://schemas.openxmlformats.org/drawingml/2006/table">
            <a:tbl>
              <a:tblPr>
                <a:noFill/>
                <a:tableStyleId>{5AFEB497-AF5E-45E1-923A-94BC3E678F61}</a:tableStyleId>
              </a:tblPr>
              <a:tblGrid>
                <a:gridCol w="3886200"/>
                <a:gridCol w="3886200"/>
              </a:tblGrid>
              <a:tr h="640300">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Accomplishments since last presentation                              </a:t>
                      </a:r>
                      <a:endParaRPr sz="1800" u="none" cap="none" strike="noStrike"/>
                    </a:p>
                    <a:p>
                      <a:pPr indent="0" lvl="0" marL="0" marR="0" rtl="0" algn="l">
                        <a:lnSpc>
                          <a:spcPct val="100000"/>
                        </a:lnSpc>
                        <a:spcBef>
                          <a:spcPts val="0"/>
                        </a:spcBef>
                        <a:spcAft>
                          <a:spcPts val="0"/>
                        </a:spcAft>
                        <a:buClr>
                          <a:schemeClr val="dk1"/>
                        </a:buClr>
                        <a:buSzPts val="1800"/>
                        <a:buFont typeface="Arial"/>
                        <a:buNone/>
                      </a:pPr>
                      <a:r>
                        <a:rPr lang="en-US" sz="1800" u="none" cap="none" strike="noStrike">
                          <a:solidFill>
                            <a:srgbClr val="FF0000"/>
                          </a:solidFill>
                        </a:rPr>
                        <a:t>1</a:t>
                      </a:r>
                      <a:r>
                        <a:rPr lang="en-US" sz="1800">
                          <a:solidFill>
                            <a:srgbClr val="FF0000"/>
                          </a:solidFill>
                        </a:rPr>
                        <a:t>7</a:t>
                      </a:r>
                      <a:r>
                        <a:rPr lang="en-US" sz="1800" u="none" cap="none" strike="noStrike">
                          <a:solidFill>
                            <a:srgbClr val="FF0000"/>
                          </a:solidFill>
                        </a:rPr>
                        <a:t> hrs</a:t>
                      </a:r>
                      <a:r>
                        <a:rPr lang="en-US" sz="1800" u="none" cap="none" strike="noStrike"/>
                        <a:t>          </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3"/>
                    </a:solidFill>
                  </a:tcPr>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3"/>
                    </a:solidFill>
                  </a:tcPr>
                </a:tc>
              </a:tr>
              <a:tr h="1734600">
                <a:tc>
                  <a:txBody>
                    <a:bodyPr/>
                    <a:lstStyle/>
                    <a:p>
                      <a:pPr indent="0" lvl="0" marL="0" marR="0" rtl="0" algn="l">
                        <a:lnSpc>
                          <a:spcPct val="100000"/>
                        </a:lnSpc>
                        <a:spcBef>
                          <a:spcPts val="0"/>
                        </a:spcBef>
                        <a:spcAft>
                          <a:spcPts val="0"/>
                        </a:spcAft>
                        <a:buClr>
                          <a:srgbClr val="000000"/>
                        </a:buClr>
                        <a:buSzPts val="1800"/>
                        <a:buFont typeface="Arial"/>
                        <a:buNone/>
                      </a:pPr>
                      <a:r>
                        <a:rPr lang="en-US" sz="1800"/>
                        <a:t>Set up CUDA and cuDNN on Ubuntu Server</a:t>
                      </a:r>
                      <a:endParaRPr sz="1800"/>
                    </a:p>
                    <a:p>
                      <a:pPr indent="0" lvl="0" marL="0" marR="0" rtl="0" algn="l">
                        <a:lnSpc>
                          <a:spcPct val="100000"/>
                        </a:lnSpc>
                        <a:spcBef>
                          <a:spcPts val="0"/>
                        </a:spcBef>
                        <a:spcAft>
                          <a:spcPts val="0"/>
                        </a:spcAft>
                        <a:buClr>
                          <a:srgbClr val="000000"/>
                        </a:buClr>
                        <a:buSzPts val="1800"/>
                        <a:buFont typeface="Arial"/>
                        <a:buNone/>
                      </a:pPr>
                      <a:r>
                        <a:t/>
                      </a:r>
                      <a:endParaRPr sz="1800"/>
                    </a:p>
                    <a:p>
                      <a:pPr indent="0" lvl="0" marL="0" marR="0" rtl="0" algn="l">
                        <a:lnSpc>
                          <a:spcPct val="100000"/>
                        </a:lnSpc>
                        <a:spcBef>
                          <a:spcPts val="0"/>
                        </a:spcBef>
                        <a:spcAft>
                          <a:spcPts val="0"/>
                        </a:spcAft>
                        <a:buClr>
                          <a:srgbClr val="000000"/>
                        </a:buClr>
                        <a:buSzPts val="1800"/>
                        <a:buFont typeface="Arial"/>
                        <a:buNone/>
                      </a:pPr>
                      <a:r>
                        <a:t/>
                      </a:r>
                      <a:endParaRPr sz="1800"/>
                    </a:p>
                    <a:p>
                      <a:pPr indent="0" lvl="0" marL="0" marR="0" rtl="0" algn="l">
                        <a:lnSpc>
                          <a:spcPct val="100000"/>
                        </a:lnSpc>
                        <a:spcBef>
                          <a:spcPts val="360"/>
                        </a:spcBef>
                        <a:spcAft>
                          <a:spcPts val="0"/>
                        </a:spcAft>
                        <a:buClr>
                          <a:srgbClr val="000000"/>
                        </a:buClr>
                        <a:buSzPts val="1800"/>
                        <a:buFont typeface="Arial"/>
                        <a:buNone/>
                      </a:pPr>
                      <a:r>
                        <a:t/>
                      </a:r>
                      <a:endParaRPr sz="18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lang="en-US" sz="1800"/>
                        <a:t>Replacing depreciated renderer (DIRT)</a:t>
                      </a:r>
                      <a:endParaRPr sz="1800" u="none" cap="none" strike="noStrike"/>
                    </a:p>
                    <a:p>
                      <a:pPr indent="0" lvl="0" marL="0" marR="0" rtl="0" algn="l">
                        <a:lnSpc>
                          <a:spcPct val="100000"/>
                        </a:lnSpc>
                        <a:spcBef>
                          <a:spcPts val="0"/>
                        </a:spcBef>
                        <a:spcAft>
                          <a:spcPts val="0"/>
                        </a:spcAft>
                        <a:buClr>
                          <a:schemeClr val="dk1"/>
                        </a:buClr>
                        <a:buSzPts val="1800"/>
                        <a:buFont typeface="Arial"/>
                        <a:buNone/>
                      </a:pPr>
                      <a:r>
                        <a:t/>
                      </a:r>
                      <a:endParaRPr sz="1800" u="none" cap="none" strike="noStrike"/>
                    </a:p>
                    <a:p>
                      <a:pPr indent="0" lvl="0" marL="0" marR="0" rtl="0" algn="l">
                        <a:lnSpc>
                          <a:spcPct val="100000"/>
                        </a:lnSpc>
                        <a:spcBef>
                          <a:spcPts val="0"/>
                        </a:spcBef>
                        <a:spcAft>
                          <a:spcPts val="0"/>
                        </a:spcAft>
                        <a:buClr>
                          <a:schemeClr val="dk1"/>
                        </a:buClr>
                        <a:buSzPts val="1800"/>
                        <a:buFont typeface="Arial"/>
                        <a:buNone/>
                      </a:pPr>
                      <a:r>
                        <a:t/>
                      </a:r>
                      <a:endParaRPr sz="18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2013-06-18T16:37:55Z</dcterms:created>
  <dc:creator>Nowka, Kevin J.</dc:creator>
</cp:coreProperties>
</file>