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jDVkpSDjxw8VykNc6+Ew6xjjxz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2356EA-C0E1-478F-81DB-D08A154FBBCC}">
  <a:tblStyle styleId="{1F2356EA-C0E1-478F-81DB-D08A154FBB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528d3a4_3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15b528d3a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15b528d3a4_3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e4894d85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23e4894d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23e4894d85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e4894d8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23e4894d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23e4894d85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b528d3a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15b528d3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15b528d3a4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e4894d8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23e4894d85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e4894d8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23e4894d85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b528d3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15b528d3a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e4894d8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e4894d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3e4894d85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e4894d8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e4894d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3e4894d85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e4894d85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e4894d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3e4894d85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e4894d8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23e4894d85_1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e4894d85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e4894d8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3e4894d85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Virtual Clothes Try-on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404"/>
            <a:ext cx="64008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Team 38: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Jorge Olivares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Robin Martinez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Alan Vela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Sponsor: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Pranav 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5b528d3a4_3_3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Cloud Database - Deliverables</a:t>
            </a:r>
            <a:endParaRPr sz="5000"/>
          </a:p>
        </p:txBody>
      </p:sp>
      <p:sp>
        <p:nvSpPr>
          <p:cNvPr id="189" name="Google Shape;189;g115b528d3a4_3_35"/>
          <p:cNvSpPr txBox="1"/>
          <p:nvPr/>
        </p:nvSpPr>
        <p:spPr>
          <a:xfrm>
            <a:off x="457200" y="3008325"/>
            <a:ext cx="309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b="1" sz="20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Establish connection with database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Set up query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Populate database with Images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15b528d3a4_3_35"/>
          <p:cNvPicPr preferRelativeResize="0"/>
          <p:nvPr/>
        </p:nvPicPr>
        <p:blipFill rotWithShape="1">
          <a:blip r:embed="rId3">
            <a:alphaModFix/>
          </a:blip>
          <a:srcRect b="36993" l="1784" r="39694" t="2776"/>
          <a:stretch/>
        </p:blipFill>
        <p:spPr>
          <a:xfrm>
            <a:off x="3827150" y="3008325"/>
            <a:ext cx="4859650" cy="288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3e4894d85_1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Cloud Database - Deliverables</a:t>
            </a:r>
            <a:endParaRPr sz="5000"/>
          </a:p>
        </p:txBody>
      </p:sp>
      <p:sp>
        <p:nvSpPr>
          <p:cNvPr id="197" name="Google Shape;197;g123e4894d85_1_6"/>
          <p:cNvSpPr txBox="1"/>
          <p:nvPr/>
        </p:nvSpPr>
        <p:spPr>
          <a:xfrm>
            <a:off x="5808350" y="2705425"/>
            <a:ext cx="303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sz="2000" u="sng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Connecting python script to cloud database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Uploading images to database.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123e4894d85_1_6"/>
          <p:cNvPicPr preferRelativeResize="0"/>
          <p:nvPr/>
        </p:nvPicPr>
        <p:blipFill rotWithShape="1">
          <a:blip r:embed="rId3">
            <a:alphaModFix/>
          </a:blip>
          <a:srcRect b="35333" l="0" r="28279" t="0"/>
          <a:stretch/>
        </p:blipFill>
        <p:spPr>
          <a:xfrm>
            <a:off x="457200" y="2705425"/>
            <a:ext cx="4114800" cy="2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e4894d85_1_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404 Goals</a:t>
            </a:r>
            <a:endParaRPr sz="5000"/>
          </a:p>
        </p:txBody>
      </p:sp>
      <p:sp>
        <p:nvSpPr>
          <p:cNvPr id="205" name="Google Shape;205;g123e4894d85_1_0"/>
          <p:cNvSpPr txBox="1"/>
          <p:nvPr/>
        </p:nvSpPr>
        <p:spPr>
          <a:xfrm>
            <a:off x="457200" y="2944200"/>
            <a:ext cx="734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 </a:t>
            </a:r>
            <a:r>
              <a:rPr lang="en-US" sz="2000"/>
              <a:t>clothing</a:t>
            </a:r>
            <a:r>
              <a:rPr lang="en-US" sz="2000"/>
              <a:t> options and stored in the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Validate communication between subsystems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Display avatar and clothing options on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Train the final 3D model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b528d3a4_2_0"/>
          <p:cNvSpPr txBox="1"/>
          <p:nvPr>
            <p:ph type="title"/>
          </p:nvPr>
        </p:nvSpPr>
        <p:spPr>
          <a:xfrm>
            <a:off x="455375" y="1013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000"/>
              <a:t>Execution and Validation</a:t>
            </a:r>
            <a:endParaRPr sz="5000"/>
          </a:p>
        </p:txBody>
      </p:sp>
      <p:graphicFrame>
        <p:nvGraphicFramePr>
          <p:cNvPr id="212" name="Google Shape;212;g115b528d3a4_2_0"/>
          <p:cNvGraphicFramePr/>
          <p:nvPr/>
        </p:nvGraphicFramePr>
        <p:xfrm>
          <a:off x="53650" y="2061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{1F2356EA-C0E1-478F-81DB-D08A154FBBCC}</a:tableStyleId>
              </a:tblPr>
              <a:tblGrid>
                <a:gridCol w="1704425"/>
                <a:gridCol w="565000"/>
                <a:gridCol w="522825"/>
                <a:gridCol w="589600"/>
                <a:gridCol w="589600"/>
                <a:gridCol w="589600"/>
                <a:gridCol w="522825"/>
                <a:gridCol w="589600"/>
                <a:gridCol w="589600"/>
                <a:gridCol w="589600"/>
                <a:gridCol w="522825"/>
                <a:gridCol w="577125"/>
                <a:gridCol w="545525"/>
                <a:gridCol w="534900"/>
              </a:tblGrid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1/31/22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2/7/22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2/14/22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2/21/22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2/28/22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3/7/22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3/21/22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3/28/22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4/4/22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4/18/22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4/25/22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0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Researching Problem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Done</a:t>
                      </a:r>
                      <a:endParaRPr sz="7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Splitting Subsystems 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In Progress</a:t>
                      </a:r>
                      <a:endParaRPr sz="7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2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Write ConOps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2: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Behind </a:t>
                      </a:r>
                      <a:endParaRPr sz="7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3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Midterm Presentation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212: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Not started</a:t>
                      </a:r>
                      <a:endParaRPr sz="7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4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Writing FSR, ICD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5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Learning Android Studio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6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Setup database 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7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Updating Octopus Code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8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8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8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8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8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Establish connection with database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9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9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9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9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9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GUI Theme Created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0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Setup query system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1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Status Update Presentation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2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Populate Database with Images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1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3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GUI Layout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1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4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Train Neural Network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2:1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1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12:15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Final Presentation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  <a:extLst>
                      <a:ext uri="http://customooxmlschemas.google.com/">
                        <go:slidesCustomData xmlns:go="http://customooxmlschemas.google.com/" cellId="212:1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1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  <a:extLst>
                      <a:ext uri="http://customooxmlschemas.google.com/">
                        <go:slidesCustomData xmlns:go="http://customooxmlschemas.google.com/" cellId="212:16:13"/>
                      </a:ext>
                    </a:extLst>
                  </a:tcPr>
                </a:tc>
              </a:tr>
              <a:tr h="2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Final Report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12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2:1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212:1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  <a:extLst>
                      <a:ext uri="http://customooxmlschemas.google.com/">
                        <go:slidesCustomData xmlns:go="http://customooxmlschemas.google.com/" cellId="212:17:13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 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e4894d85_1_13"/>
          <p:cNvSpPr txBox="1"/>
          <p:nvPr>
            <p:ph idx="1" type="body"/>
          </p:nvPr>
        </p:nvSpPr>
        <p:spPr>
          <a:xfrm>
            <a:off x="758000" y="2381350"/>
            <a:ext cx="4376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-US" sz="2040">
                <a:solidFill>
                  <a:schemeClr val="dk1"/>
                </a:solidFill>
              </a:rPr>
              <a:t>Clothing industry has increased in the last few years at rapid pace. This has helped increase the demand on e-shopping. </a:t>
            </a:r>
            <a:endParaRPr sz="2040">
              <a:solidFill>
                <a:schemeClr val="dk1"/>
              </a:solidFill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-US" sz="2040">
                <a:solidFill>
                  <a:schemeClr val="dk1"/>
                </a:solidFill>
              </a:rPr>
              <a:t>However, </a:t>
            </a:r>
            <a:r>
              <a:rPr lang="en-US" sz="2040">
                <a:solidFill>
                  <a:schemeClr val="dk1"/>
                </a:solidFill>
              </a:rPr>
              <a:t>customers </a:t>
            </a:r>
            <a:r>
              <a:rPr lang="en-US" sz="2040">
                <a:solidFill>
                  <a:schemeClr val="dk1"/>
                </a:solidFill>
              </a:rPr>
              <a:t>can’t see how the clothes will fit and if they are not satisfied with them they will return them. </a:t>
            </a:r>
            <a:endParaRPr sz="2040">
              <a:solidFill>
                <a:schemeClr val="dk1"/>
              </a:solidFill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-US" sz="2040">
                <a:solidFill>
                  <a:schemeClr val="dk1"/>
                </a:solidFill>
              </a:rPr>
              <a:t>In many cases the returns are lost money for the </a:t>
            </a:r>
            <a:r>
              <a:rPr lang="en-US" sz="2040">
                <a:solidFill>
                  <a:schemeClr val="dk1"/>
                </a:solidFill>
              </a:rPr>
              <a:t>company</a:t>
            </a:r>
            <a:r>
              <a:rPr lang="en-US" sz="2040">
                <a:solidFill>
                  <a:schemeClr val="dk1"/>
                </a:solidFill>
              </a:rPr>
              <a:t>.</a:t>
            </a:r>
            <a:endParaRPr sz="2040">
              <a:solidFill>
                <a:schemeClr val="dk1"/>
              </a:solidFill>
            </a:endParaRPr>
          </a:p>
        </p:txBody>
      </p:sp>
      <p:sp>
        <p:nvSpPr>
          <p:cNvPr id="99" name="Google Shape;99;g123e4894d85_1_13"/>
          <p:cNvSpPr txBox="1"/>
          <p:nvPr/>
        </p:nvSpPr>
        <p:spPr>
          <a:xfrm>
            <a:off x="758000" y="1095900"/>
            <a:ext cx="537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000">
                <a:solidFill>
                  <a:srgbClr val="500000"/>
                </a:solidFill>
              </a:rPr>
              <a:t>Problem </a:t>
            </a:r>
            <a:r>
              <a:rPr b="0" i="0" lang="en-US" sz="5000" u="none" cap="none" strike="noStrike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23e4894d85_1_13"/>
          <p:cNvPicPr preferRelativeResize="0"/>
          <p:nvPr/>
        </p:nvPicPr>
        <p:blipFill rotWithShape="1">
          <a:blip r:embed="rId3">
            <a:alphaModFix/>
          </a:blip>
          <a:srcRect b="0" l="0" r="0" t="8983"/>
          <a:stretch/>
        </p:blipFill>
        <p:spPr>
          <a:xfrm>
            <a:off x="6135800" y="2002550"/>
            <a:ext cx="2227581" cy="426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e4894d85_1_41"/>
          <p:cNvSpPr txBox="1"/>
          <p:nvPr/>
        </p:nvSpPr>
        <p:spPr>
          <a:xfrm>
            <a:off x="834200" y="1095900"/>
            <a:ext cx="537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000">
                <a:solidFill>
                  <a:srgbClr val="500000"/>
                </a:solidFill>
              </a:rPr>
              <a:t>Proposed Solution</a:t>
            </a:r>
            <a:endParaRPr b="0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23e4894d85_1_41"/>
          <p:cNvSpPr txBox="1"/>
          <p:nvPr/>
        </p:nvSpPr>
        <p:spPr>
          <a:xfrm>
            <a:off x="885825" y="2615575"/>
            <a:ext cx="557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Create an application that is able to: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Store different clothing design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Can display an avatar of the user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Change the clothing of the avatar.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b528d3a4_0_20"/>
          <p:cNvSpPr txBox="1"/>
          <p:nvPr>
            <p:ph idx="1" type="body"/>
          </p:nvPr>
        </p:nvSpPr>
        <p:spPr>
          <a:xfrm>
            <a:off x="834200" y="6063707"/>
            <a:ext cx="785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Green - Robin Martinez, Blue - Alan Vela, Red - Jorge Olivares, Purple - End Consumer</a:t>
            </a:r>
            <a:endParaRPr/>
          </a:p>
        </p:txBody>
      </p:sp>
      <p:sp>
        <p:nvSpPr>
          <p:cNvPr id="112" name="Google Shape;112;g115b528d3a4_0_20"/>
          <p:cNvSpPr/>
          <p:nvPr/>
        </p:nvSpPr>
        <p:spPr>
          <a:xfrm>
            <a:off x="851413" y="2257550"/>
            <a:ext cx="2139300" cy="359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5b528d3a4_0_20"/>
          <p:cNvSpPr/>
          <p:nvPr/>
        </p:nvSpPr>
        <p:spPr>
          <a:xfrm>
            <a:off x="1090525" y="3194650"/>
            <a:ext cx="1661100" cy="2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 Representation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5b528d3a4_0_20"/>
          <p:cNvSpPr/>
          <p:nvPr/>
        </p:nvSpPr>
        <p:spPr>
          <a:xfrm>
            <a:off x="970975" y="4066850"/>
            <a:ext cx="1900200" cy="2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Architecture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15b528d3a4_0_20"/>
          <p:cNvSpPr/>
          <p:nvPr/>
        </p:nvSpPr>
        <p:spPr>
          <a:xfrm>
            <a:off x="1244713" y="4939050"/>
            <a:ext cx="14085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 and Optimization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15b528d3a4_0_20"/>
          <p:cNvSpPr/>
          <p:nvPr/>
        </p:nvSpPr>
        <p:spPr>
          <a:xfrm>
            <a:off x="3804113" y="2257550"/>
            <a:ext cx="1661100" cy="146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15b528d3a4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463" y="1567365"/>
            <a:ext cx="1340675" cy="24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15b528d3a4_0_20"/>
          <p:cNvSpPr/>
          <p:nvPr/>
        </p:nvSpPr>
        <p:spPr>
          <a:xfrm rot="10800000">
            <a:off x="3078975" y="511293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15b528d3a4_0_20"/>
          <p:cNvSpPr/>
          <p:nvPr/>
        </p:nvSpPr>
        <p:spPr>
          <a:xfrm>
            <a:off x="3078975" y="479725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15b528d3a4_0_20"/>
          <p:cNvSpPr/>
          <p:nvPr/>
        </p:nvSpPr>
        <p:spPr>
          <a:xfrm>
            <a:off x="3804113" y="4630550"/>
            <a:ext cx="1661100" cy="1225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15b528d3a4_0_20"/>
          <p:cNvSpPr/>
          <p:nvPr/>
        </p:nvSpPr>
        <p:spPr>
          <a:xfrm>
            <a:off x="6500988" y="4671950"/>
            <a:ext cx="1791600" cy="1143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15b528d3a4_0_20"/>
          <p:cNvSpPr txBox="1"/>
          <p:nvPr/>
        </p:nvSpPr>
        <p:spPr>
          <a:xfrm>
            <a:off x="1244713" y="2596700"/>
            <a:ext cx="13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15b528d3a4_0_20"/>
          <p:cNvSpPr txBox="1"/>
          <p:nvPr/>
        </p:nvSpPr>
        <p:spPr>
          <a:xfrm>
            <a:off x="4106663" y="2573450"/>
            <a:ext cx="10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Design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15b528d3a4_0_20"/>
          <p:cNvSpPr/>
          <p:nvPr/>
        </p:nvSpPr>
        <p:spPr>
          <a:xfrm rot="5400000">
            <a:off x="4163975" y="40450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15b528d3a4_0_20"/>
          <p:cNvSpPr/>
          <p:nvPr/>
        </p:nvSpPr>
        <p:spPr>
          <a:xfrm rot="-5400000">
            <a:off x="1735513" y="3609000"/>
            <a:ext cx="3711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5b528d3a4_0_20"/>
          <p:cNvSpPr/>
          <p:nvPr/>
        </p:nvSpPr>
        <p:spPr>
          <a:xfrm>
            <a:off x="5777375" y="26662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15b528d3a4_0_20"/>
          <p:cNvSpPr/>
          <p:nvPr/>
        </p:nvSpPr>
        <p:spPr>
          <a:xfrm flipH="1">
            <a:off x="5777400" y="292730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15b528d3a4_0_20"/>
          <p:cNvSpPr/>
          <p:nvPr/>
        </p:nvSpPr>
        <p:spPr>
          <a:xfrm rot="-5400000">
            <a:off x="1735513" y="4481200"/>
            <a:ext cx="3711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15b528d3a4_0_20"/>
          <p:cNvSpPr/>
          <p:nvPr/>
        </p:nvSpPr>
        <p:spPr>
          <a:xfrm flipH="1" rot="5400000">
            <a:off x="7136861" y="4235550"/>
            <a:ext cx="519900" cy="22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15b528d3a4_0_20"/>
          <p:cNvSpPr/>
          <p:nvPr/>
        </p:nvSpPr>
        <p:spPr>
          <a:xfrm>
            <a:off x="6664663" y="4885650"/>
            <a:ext cx="15195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Clothing Companies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15b528d3a4_0_20"/>
          <p:cNvSpPr/>
          <p:nvPr/>
        </p:nvSpPr>
        <p:spPr>
          <a:xfrm>
            <a:off x="6664663" y="5363775"/>
            <a:ext cx="15195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with application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15b528d3a4_0_20"/>
          <p:cNvSpPr/>
          <p:nvPr/>
        </p:nvSpPr>
        <p:spPr>
          <a:xfrm rot="-5398381">
            <a:off x="4442008" y="404503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5b528d3a4_0_20"/>
          <p:cNvSpPr txBox="1"/>
          <p:nvPr/>
        </p:nvSpPr>
        <p:spPr>
          <a:xfrm>
            <a:off x="834200" y="1095900"/>
            <a:ext cx="537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b="0" i="0" lang="en-US" sz="5000" u="none" cap="none" strike="noStrike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15b528d3a4_0_20"/>
          <p:cNvSpPr/>
          <p:nvPr/>
        </p:nvSpPr>
        <p:spPr>
          <a:xfrm rot="10800000">
            <a:off x="3078975" y="32429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15b528d3a4_0_20"/>
          <p:cNvSpPr/>
          <p:nvPr/>
        </p:nvSpPr>
        <p:spPr>
          <a:xfrm>
            <a:off x="3078975" y="292730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e4894d85_0_1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990"/>
              <a:buFont typeface="Arial"/>
              <a:buNone/>
            </a:pPr>
            <a:r>
              <a:rPr lang="en-US" sz="3500"/>
              <a:t>Phone App - FlowChart</a:t>
            </a:r>
            <a:endParaRPr sz="4400"/>
          </a:p>
        </p:txBody>
      </p:sp>
      <p:pic>
        <p:nvPicPr>
          <p:cNvPr id="142" name="Google Shape;142;g123e4894d8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00" y="2332050"/>
            <a:ext cx="5460499" cy="42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e4894d85_0_1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/>
              <a:t>Phone App - Major Challenges/Solutions</a:t>
            </a:r>
            <a:endParaRPr sz="4400"/>
          </a:p>
        </p:txBody>
      </p:sp>
      <p:sp>
        <p:nvSpPr>
          <p:cNvPr id="149" name="Google Shape;149;g123e4894d85_0_16"/>
          <p:cNvSpPr txBox="1"/>
          <p:nvPr>
            <p:ph idx="1" type="body"/>
          </p:nvPr>
        </p:nvSpPr>
        <p:spPr>
          <a:xfrm>
            <a:off x="834193" y="2332050"/>
            <a:ext cx="3494400" cy="38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				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Logins were not being stored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of upload video was very pixelated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between Kotlin/Java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3e4894d85_0_16"/>
          <p:cNvSpPr txBox="1"/>
          <p:nvPr>
            <p:ph idx="1" type="body"/>
          </p:nvPr>
        </p:nvSpPr>
        <p:spPr>
          <a:xfrm>
            <a:off x="4571993" y="2332050"/>
            <a:ext cx="3494400" cy="38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how to use Firebase to be able to store/test on my 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to upload smaller videos on Firebase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on Kotlin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e4894d85_0_2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/>
              <a:t>Phone App - Deliverables</a:t>
            </a:r>
            <a:endParaRPr sz="4400"/>
          </a:p>
        </p:txBody>
      </p:sp>
      <p:sp>
        <p:nvSpPr>
          <p:cNvPr id="157" name="Google Shape;157;g123e4894d85_0_23"/>
          <p:cNvSpPr txBox="1"/>
          <p:nvPr>
            <p:ph idx="1" type="body"/>
          </p:nvPr>
        </p:nvSpPr>
        <p:spPr>
          <a:xfrm>
            <a:off x="834202" y="2332050"/>
            <a:ext cx="5017500" cy="226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a login/register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an upload video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selection and shopping cart storing</a:t>
            </a:r>
            <a:endParaRPr/>
          </a:p>
        </p:txBody>
      </p:sp>
      <p:pic>
        <p:nvPicPr>
          <p:cNvPr id="158" name="Google Shape;158;g123e4894d8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00" y="3974325"/>
            <a:ext cx="1624375" cy="247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3e4894d8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323" y="3781387"/>
            <a:ext cx="1445350" cy="28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3e4894d85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950" y="3725176"/>
            <a:ext cx="1537466" cy="2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e4894d85_1_7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5400"/>
              <a:buFont typeface="Arial"/>
              <a:buNone/>
            </a:pPr>
            <a:r>
              <a:rPr lang="en-US" sz="3400"/>
              <a:t>Machine Learning Subsystem Overview</a:t>
            </a:r>
            <a:endParaRPr sz="3400"/>
          </a:p>
        </p:txBody>
      </p:sp>
      <p:sp>
        <p:nvSpPr>
          <p:cNvPr id="166" name="Google Shape;166;g123e4894d85_1_70"/>
          <p:cNvSpPr txBox="1"/>
          <p:nvPr>
            <p:ph idx="1" type="body"/>
          </p:nvPr>
        </p:nvSpPr>
        <p:spPr>
          <a:xfrm>
            <a:off x="834288" y="2399364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500000"/>
                </a:solidFill>
              </a:rPr>
              <a:t>403 Deliverables</a:t>
            </a:r>
            <a:endParaRPr sz="1800" u="sng">
              <a:solidFill>
                <a:srgbClr val="500000"/>
              </a:solidFill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rgbClr val="500000"/>
              </a:buClr>
              <a:buSzPts val="1800"/>
              <a:buChar char="●"/>
            </a:pPr>
            <a:r>
              <a:rPr lang="en-US" sz="1800">
                <a:solidFill>
                  <a:srgbClr val="500000"/>
                </a:solidFill>
              </a:rPr>
              <a:t>Octopus interoperability with Olympus server</a:t>
            </a:r>
            <a:endParaRPr sz="1800">
              <a:solidFill>
                <a:srgbClr val="5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1800"/>
              <a:buChar char="●"/>
            </a:pPr>
            <a:r>
              <a:rPr lang="en-US" sz="1800">
                <a:solidFill>
                  <a:srgbClr val="500000"/>
                </a:solidFill>
              </a:rPr>
              <a:t>Image processing pipeline</a:t>
            </a:r>
            <a:endParaRPr sz="1800">
              <a:solidFill>
                <a:srgbClr val="5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1800"/>
              <a:buChar char="●"/>
            </a:pPr>
            <a:r>
              <a:rPr lang="en-US" sz="1800">
                <a:solidFill>
                  <a:srgbClr val="500000"/>
                </a:solidFill>
              </a:rPr>
              <a:t>Modernized Octopus using Python3</a:t>
            </a:r>
            <a:endParaRPr sz="1800">
              <a:solidFill>
                <a:srgbClr val="500000"/>
              </a:solidFill>
            </a:endParaRPr>
          </a:p>
        </p:txBody>
      </p:sp>
      <p:sp>
        <p:nvSpPr>
          <p:cNvPr id="167" name="Google Shape;167;g123e4894d85_1_70"/>
          <p:cNvSpPr/>
          <p:nvPr/>
        </p:nvSpPr>
        <p:spPr>
          <a:xfrm>
            <a:off x="457200" y="4357650"/>
            <a:ext cx="1327500" cy="69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Format: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.mp4</a:t>
            </a:r>
            <a:endParaRPr/>
          </a:p>
        </p:txBody>
      </p:sp>
      <p:sp>
        <p:nvSpPr>
          <p:cNvPr id="168" name="Google Shape;168;g123e4894d85_1_70"/>
          <p:cNvSpPr/>
          <p:nvPr/>
        </p:nvSpPr>
        <p:spPr>
          <a:xfrm>
            <a:off x="2211413" y="3780600"/>
            <a:ext cx="2238600" cy="184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Processing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Splitting/Cropping 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Semantic Segmentation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Open Pose</a:t>
            </a:r>
            <a:endParaRPr/>
          </a:p>
        </p:txBody>
      </p:sp>
      <p:sp>
        <p:nvSpPr>
          <p:cNvPr id="169" name="Google Shape;169;g123e4894d85_1_70"/>
          <p:cNvSpPr/>
          <p:nvPr/>
        </p:nvSpPr>
        <p:spPr>
          <a:xfrm>
            <a:off x="4876725" y="4097975"/>
            <a:ext cx="1933200" cy="1327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Python 3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Pytorch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Other Dependencies</a:t>
            </a:r>
            <a:endParaRPr/>
          </a:p>
        </p:txBody>
      </p:sp>
      <p:sp>
        <p:nvSpPr>
          <p:cNvPr id="170" name="Google Shape;170;g123e4894d85_1_70"/>
          <p:cNvSpPr/>
          <p:nvPr/>
        </p:nvSpPr>
        <p:spPr>
          <a:xfrm>
            <a:off x="7224900" y="4415375"/>
            <a:ext cx="1461900" cy="69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Format: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.obj</a:t>
            </a:r>
            <a:endParaRPr/>
          </a:p>
        </p:txBody>
      </p:sp>
      <p:sp>
        <p:nvSpPr>
          <p:cNvPr id="171" name="Google Shape;171;g123e4894d85_1_70"/>
          <p:cNvSpPr/>
          <p:nvPr/>
        </p:nvSpPr>
        <p:spPr>
          <a:xfrm>
            <a:off x="1897113" y="4684775"/>
            <a:ext cx="2019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3e4894d85_1_70"/>
          <p:cNvSpPr/>
          <p:nvPr/>
        </p:nvSpPr>
        <p:spPr>
          <a:xfrm>
            <a:off x="4562413" y="4684775"/>
            <a:ext cx="2019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3e4894d85_1_70"/>
          <p:cNvSpPr/>
          <p:nvPr/>
        </p:nvSpPr>
        <p:spPr>
          <a:xfrm>
            <a:off x="6916450" y="4684775"/>
            <a:ext cx="2019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e4894d85_2_8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00"/>
              <a:t>ML Subsystem Test/Validation Results</a:t>
            </a:r>
            <a:endParaRPr sz="3700"/>
          </a:p>
        </p:txBody>
      </p:sp>
      <p:sp>
        <p:nvSpPr>
          <p:cNvPr id="180" name="Google Shape;180;g123e4894d85_2_8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Challenges</a:t>
            </a:r>
            <a:endParaRPr sz="1800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Octopus out of date, no developer support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Despite building from source, couldn’t run Open Pose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Certain Octopus dependencies required root Access to install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1" name="Google Shape;181;g123e4894d85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25" y="3963350"/>
            <a:ext cx="2612976" cy="26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3e4894d85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700" y="4005800"/>
            <a:ext cx="2948054" cy="2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