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2" roundtripDataSignature="AMtx7mhuxscc7BXmGlPdooOEYQpbg4Bk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CEF30C-C45E-49AC-B4B0-00363155CA7E}">
  <a:tblStyle styleId="{60CEF30C-C45E-49AC-B4B0-00363155CA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C2E4D28-8DE4-4DAF-89CF-53EF7368358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Michelle</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947152080_2_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947152080_2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4947152080_2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947152080_4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947152080_4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14947152080_4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947152080_4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947152080_4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14947152080_4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947152080_2_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947152080_2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14947152080_2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947152080_4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4947152080_4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4947152080_4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947152080_4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947152080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g14947152080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947152080_4_2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947152080_4_2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g14947152080_4_2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947152080_4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947152080_4_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14947152080_4_4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947152080_4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4947152080_4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14947152080_4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49712dc8a4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11" name="Google Shape;111;g149712dc8a4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9712dc8a4_3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49712dc8a4_3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149712dc8a4_3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9712dc8a4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25" name="Google Shape;125;g149712dc8a4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4947152080_4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4947152080_4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14947152080_4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2"/>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3"/>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4"/>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14"/>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5"/>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16"/>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7"/>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7"/>
          <p:cNvSpPr/>
          <p:nvPr>
            <p:ph idx="2" type="pic"/>
          </p:nvPr>
        </p:nvSpPr>
        <p:spPr>
          <a:xfrm>
            <a:off x="3200400" y="1196430"/>
            <a:ext cx="5486400" cy="4850287"/>
          </a:xfrm>
          <a:prstGeom prst="rect">
            <a:avLst/>
          </a:prstGeom>
          <a:noFill/>
          <a:ln>
            <a:noFill/>
          </a:ln>
        </p:spPr>
      </p:sp>
      <p:sp>
        <p:nvSpPr>
          <p:cNvPr id="50" name="Google Shape;50;p17"/>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619250" y="38146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11111"/>
              <a:buFont typeface="Arial"/>
              <a:buNone/>
            </a:pPr>
            <a:r>
              <a:rPr lang="en-US"/>
              <a:t>Team 38: Virtual Try-On Clothing</a:t>
            </a:r>
            <a:endParaRPr/>
          </a:p>
          <a:p>
            <a:pPr indent="0" lvl="0" marL="0" rtl="0" algn="r">
              <a:lnSpc>
                <a:spcPct val="100000"/>
              </a:lnSpc>
              <a:spcBef>
                <a:spcPts val="0"/>
              </a:spcBef>
              <a:spcAft>
                <a:spcPts val="0"/>
              </a:spcAft>
              <a:buClr>
                <a:schemeClr val="lt1"/>
              </a:buClr>
              <a:buSzPct val="162932"/>
              <a:buFont typeface="Arial"/>
              <a:buNone/>
            </a:pPr>
            <a:r>
              <a:rPr lang="en-US"/>
              <a:t>Bi-Weekly Update 1</a:t>
            </a:r>
            <a:br>
              <a:rPr lang="en-US"/>
            </a:br>
            <a:r>
              <a:rPr lang="en-US" sz="2455"/>
              <a:t>Robin Martinez, Alan Vela, Jorge Olivares</a:t>
            </a:r>
            <a:br>
              <a:rPr lang="en-US" sz="2455"/>
            </a:br>
            <a:r>
              <a:rPr lang="en-US" sz="2455"/>
              <a:t>Sponsor: Pranav Dhulipala</a:t>
            </a:r>
            <a:br>
              <a:rPr lang="en-US" sz="2455"/>
            </a:br>
            <a:r>
              <a:rPr lang="en-US" sz="2455"/>
              <a:t>TA: Fardeen Mozumder</a:t>
            </a:r>
            <a:br>
              <a:rPr lang="en-US" sz="2455"/>
            </a:br>
            <a:endParaRPr sz="2455"/>
          </a:p>
        </p:txBody>
      </p:sp>
      <p:sp>
        <p:nvSpPr>
          <p:cNvPr id="59" name="Google Shape;59;p1"/>
          <p:cNvSpPr/>
          <p:nvPr/>
        </p:nvSpPr>
        <p:spPr>
          <a:xfrm>
            <a:off x="-91075" y="0"/>
            <a:ext cx="6111300" cy="6111300"/>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4947152080_2_78"/>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Cloud Database </a:t>
            </a:r>
            <a:endParaRPr/>
          </a:p>
        </p:txBody>
      </p:sp>
      <p:graphicFrame>
        <p:nvGraphicFramePr>
          <p:cNvPr id="144" name="Google Shape;144;g14947152080_2_78"/>
          <p:cNvGraphicFramePr/>
          <p:nvPr/>
        </p:nvGraphicFramePr>
        <p:xfrm>
          <a:off x="685800" y="2884375"/>
          <a:ext cx="3000000" cy="3000000"/>
        </p:xfrm>
        <a:graphic>
          <a:graphicData uri="http://schemas.openxmlformats.org/drawingml/2006/table">
            <a:tbl>
              <a:tblPr>
                <a:noFill/>
                <a:tableStyleId>{2C2E4D28-8DE4-4DAF-89CF-53EF73683589}</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403   </a:t>
                      </a:r>
                      <a:endParaRPr sz="1800" u="none" cap="none" strike="noStrike"/>
                    </a:p>
                    <a:p>
                      <a:pPr indent="0" lvl="0" marL="0" marR="0" rtl="0" algn="l">
                        <a:spcBef>
                          <a:spcPts val="0"/>
                        </a:spcBef>
                        <a:spcAft>
                          <a:spcPts val="0"/>
                        </a:spcAft>
                        <a:buClr>
                          <a:schemeClr val="dk1"/>
                        </a:buClr>
                        <a:buSzPts val="1800"/>
                        <a:buFont typeface="Arial"/>
                        <a:buNone/>
                      </a:pPr>
                      <a:r>
                        <a:rPr lang="en-US" sz="1800">
                          <a:solidFill>
                            <a:srgbClr val="FF0000"/>
                          </a:solidFill>
                        </a:rPr>
                        <a:t>3 hrs</a:t>
                      </a:r>
                      <a:r>
                        <a:rPr lang="en-US" sz="1800" u="none" cap="none" strike="noStrike"/>
                        <a:t>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r>
              <a:tr h="1734600">
                <a:tc>
                  <a:txBody>
                    <a:bodyPr/>
                    <a:lstStyle/>
                    <a:p>
                      <a:pPr indent="0" lvl="0" marL="0" rtl="0" algn="l">
                        <a:spcBef>
                          <a:spcPts val="360"/>
                        </a:spcBef>
                        <a:spcAft>
                          <a:spcPts val="0"/>
                        </a:spcAft>
                        <a:buNone/>
                      </a:pPr>
                      <a:r>
                        <a:rPr lang="en-US" sz="1800"/>
                        <a:t>Verify the database is storing data on the cloud.</a:t>
                      </a:r>
                      <a:endParaRPr sz="1800"/>
                    </a:p>
                    <a:p>
                      <a:pPr indent="0" lvl="0" marL="0" rtl="0" algn="l">
                        <a:spcBef>
                          <a:spcPts val="360"/>
                        </a:spcBef>
                        <a:spcAft>
                          <a:spcPts val="0"/>
                        </a:spcAft>
                        <a:buNone/>
                      </a:pPr>
                      <a:r>
                        <a:t/>
                      </a:r>
                      <a:endParaRPr sz="1800"/>
                    </a:p>
                    <a:p>
                      <a:pPr indent="0" lvl="0" marL="0" rtl="0" algn="l">
                        <a:spcBef>
                          <a:spcPts val="360"/>
                        </a:spcBef>
                        <a:spcAft>
                          <a:spcPts val="0"/>
                        </a:spcAft>
                        <a:buNone/>
                      </a:pPr>
                      <a:r>
                        <a:rPr lang="en-US" sz="1800"/>
                        <a:t>Test data write and read to the database.</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en-US" sz="1800"/>
                        <a:t>Establish a connection between the GUI and database. </a:t>
                      </a:r>
                      <a:endParaRPr sz="1800"/>
                    </a:p>
                    <a:p>
                      <a:pPr indent="0" lvl="0" marL="0" marR="0" rtl="0" algn="l">
                        <a:spcBef>
                          <a:spcPts val="0"/>
                        </a:spcBef>
                        <a:spcAft>
                          <a:spcPts val="0"/>
                        </a:spcAft>
                        <a:buClr>
                          <a:schemeClr val="dk1"/>
                        </a:buClr>
                        <a:buSzPts val="1800"/>
                        <a:buFont typeface="Arial"/>
                        <a:buNone/>
                      </a:pPr>
                      <a:r>
                        <a:t/>
                      </a:r>
                      <a:endParaRPr sz="1800"/>
                    </a:p>
                    <a:p>
                      <a:pPr indent="0" lvl="0" marL="0" marR="0" rtl="0" algn="l">
                        <a:spcBef>
                          <a:spcPts val="0"/>
                        </a:spcBef>
                        <a:spcAft>
                          <a:spcPts val="0"/>
                        </a:spcAft>
                        <a:buClr>
                          <a:schemeClr val="dk1"/>
                        </a:buClr>
                        <a:buSzPts val="1800"/>
                        <a:buFont typeface="Arial"/>
                        <a:buNone/>
                      </a:pPr>
                      <a:r>
                        <a:rPr lang="en-US" sz="1800"/>
                        <a:t>Have the GUI writing to the database.</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4947152080_4_3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Cloud Database</a:t>
            </a:r>
            <a:endParaRPr/>
          </a:p>
        </p:txBody>
      </p:sp>
      <p:sp>
        <p:nvSpPr>
          <p:cNvPr id="151" name="Google Shape;151;g14947152080_4_30"/>
          <p:cNvSpPr txBox="1"/>
          <p:nvPr>
            <p:ph idx="1" type="body"/>
          </p:nvPr>
        </p:nvSpPr>
        <p:spPr>
          <a:xfrm>
            <a:off x="0" y="2077425"/>
            <a:ext cx="5026200" cy="4382100"/>
          </a:xfrm>
          <a:prstGeom prst="rect">
            <a:avLst/>
          </a:prstGeom>
        </p:spPr>
        <p:txBody>
          <a:bodyPr anchorCtr="0" anchor="t" bIns="45700" lIns="91425" spcFirstLastPara="1" rIns="91425" wrap="square" tIns="45700">
            <a:normAutofit/>
          </a:bodyPr>
          <a:lstStyle/>
          <a:p>
            <a:pPr indent="-387350" lvl="0" marL="457200" rtl="0" algn="l">
              <a:spcBef>
                <a:spcPts val="360"/>
              </a:spcBef>
              <a:spcAft>
                <a:spcPts val="0"/>
              </a:spcAft>
              <a:buSzPts val="2500"/>
              <a:buChar char="•"/>
            </a:pPr>
            <a:r>
              <a:rPr b="1" lang="en-US" sz="2500"/>
              <a:t>What works</a:t>
            </a:r>
            <a:endParaRPr b="1" sz="2500"/>
          </a:p>
          <a:p>
            <a:pPr indent="-355600" lvl="1" marL="914400" rtl="0" algn="l">
              <a:spcBef>
                <a:spcPts val="0"/>
              </a:spcBef>
              <a:spcAft>
                <a:spcPts val="0"/>
              </a:spcAft>
              <a:buSzPts val="2000"/>
              <a:buChar char="–"/>
            </a:pPr>
            <a:r>
              <a:rPr lang="en-US" sz="2000"/>
              <a:t>User password storage and verification</a:t>
            </a:r>
            <a:endParaRPr sz="2000"/>
          </a:p>
          <a:p>
            <a:pPr indent="-355600" lvl="1" marL="914400" rtl="0" algn="l">
              <a:spcBef>
                <a:spcPts val="0"/>
              </a:spcBef>
              <a:spcAft>
                <a:spcPts val="0"/>
              </a:spcAft>
              <a:buSzPts val="2000"/>
              <a:buChar char="–"/>
            </a:pPr>
            <a:r>
              <a:rPr lang="en-US" sz="2000"/>
              <a:t>Storage of image files and 3D objects</a:t>
            </a:r>
            <a:endParaRPr sz="2000"/>
          </a:p>
          <a:p>
            <a:pPr indent="-355600" lvl="1" marL="914400" rtl="0" algn="l">
              <a:spcBef>
                <a:spcPts val="0"/>
              </a:spcBef>
              <a:spcAft>
                <a:spcPts val="0"/>
              </a:spcAft>
              <a:buSzPts val="2000"/>
              <a:buChar char="–"/>
            </a:pPr>
            <a:r>
              <a:rPr lang="en-US" sz="2000"/>
              <a:t>User’s avatar is store independently</a:t>
            </a:r>
            <a:endParaRPr sz="2000"/>
          </a:p>
          <a:p>
            <a:pPr indent="-387350" lvl="0" marL="457200" rtl="0" algn="l">
              <a:spcBef>
                <a:spcPts val="0"/>
              </a:spcBef>
              <a:spcAft>
                <a:spcPts val="0"/>
              </a:spcAft>
              <a:buSzPts val="2500"/>
              <a:buChar char="•"/>
            </a:pPr>
            <a:r>
              <a:rPr b="1" lang="en-US" sz="2500"/>
              <a:t>What doesn’t work</a:t>
            </a:r>
            <a:endParaRPr b="1" sz="2500"/>
          </a:p>
          <a:p>
            <a:pPr indent="-355600" lvl="1" marL="914400" rtl="0" algn="l">
              <a:spcBef>
                <a:spcPts val="0"/>
              </a:spcBef>
              <a:spcAft>
                <a:spcPts val="0"/>
              </a:spcAft>
              <a:buSzPts val="2000"/>
              <a:buChar char="–"/>
            </a:pPr>
            <a:r>
              <a:rPr lang="en-US" sz="2000"/>
              <a:t>Database security</a:t>
            </a:r>
            <a:endParaRPr sz="2000"/>
          </a:p>
          <a:p>
            <a:pPr indent="-355600" lvl="1" marL="914400" rtl="0" algn="l">
              <a:spcBef>
                <a:spcPts val="0"/>
              </a:spcBef>
              <a:spcAft>
                <a:spcPts val="0"/>
              </a:spcAft>
              <a:buSzPts val="2000"/>
              <a:buChar char="–"/>
            </a:pPr>
            <a:r>
              <a:rPr lang="en-US" sz="2000"/>
              <a:t>Clothing catalog available</a:t>
            </a:r>
            <a:endParaRPr sz="2000"/>
          </a:p>
          <a:p>
            <a:pPr indent="-355600" lvl="1" marL="914400" rtl="0" algn="l">
              <a:spcBef>
                <a:spcPts val="0"/>
              </a:spcBef>
              <a:spcAft>
                <a:spcPts val="0"/>
              </a:spcAft>
              <a:buSzPts val="2000"/>
              <a:buChar char="–"/>
            </a:pPr>
            <a:r>
              <a:rPr lang="en-US" sz="2000"/>
              <a:t>Currently not working with the    GUI application</a:t>
            </a:r>
            <a:endParaRPr sz="2000"/>
          </a:p>
        </p:txBody>
      </p:sp>
      <p:pic>
        <p:nvPicPr>
          <p:cNvPr id="152" name="Google Shape;152;g14947152080_4_30"/>
          <p:cNvPicPr preferRelativeResize="0"/>
          <p:nvPr/>
        </p:nvPicPr>
        <p:blipFill rotWithShape="1">
          <a:blip r:embed="rId3">
            <a:alphaModFix/>
          </a:blip>
          <a:srcRect b="6620" l="13171" r="0" t="0"/>
          <a:stretch/>
        </p:blipFill>
        <p:spPr>
          <a:xfrm>
            <a:off x="4731600" y="2446050"/>
            <a:ext cx="4201176" cy="2585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4947152080_4_36"/>
          <p:cNvSpPr txBox="1"/>
          <p:nvPr>
            <p:ph type="title"/>
          </p:nvPr>
        </p:nvSpPr>
        <p:spPr>
          <a:xfrm>
            <a:off x="457200" y="906952"/>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Calibri"/>
                <a:ea typeface="Calibri"/>
                <a:cs typeface="Calibri"/>
                <a:sym typeface="Calibri"/>
              </a:rPr>
              <a:t>Part Ordering Status</a:t>
            </a:r>
            <a:endParaRPr>
              <a:latin typeface="Calibri"/>
              <a:ea typeface="Calibri"/>
              <a:cs typeface="Calibri"/>
              <a:sym typeface="Calibri"/>
            </a:endParaRPr>
          </a:p>
        </p:txBody>
      </p:sp>
      <p:sp>
        <p:nvSpPr>
          <p:cNvPr id="159" name="Google Shape;159;g14947152080_4_36"/>
          <p:cNvSpPr txBox="1"/>
          <p:nvPr>
            <p:ph idx="1" type="body"/>
          </p:nvPr>
        </p:nvSpPr>
        <p:spPr>
          <a:xfrm>
            <a:off x="457200" y="1710645"/>
            <a:ext cx="8229600" cy="40770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Font typeface="Calibri"/>
              <a:buChar char="•"/>
            </a:pPr>
            <a:r>
              <a:rPr lang="en-US">
                <a:latin typeface="Calibri"/>
                <a:ea typeface="Calibri"/>
                <a:cs typeface="Calibri"/>
                <a:sym typeface="Calibri"/>
              </a:rPr>
              <a:t>People Posing</a:t>
            </a:r>
            <a:r>
              <a:rPr lang="en-US">
                <a:latin typeface="Calibri"/>
                <a:ea typeface="Calibri"/>
                <a:cs typeface="Calibri"/>
                <a:sym typeface="Calibri"/>
              </a:rPr>
              <a:t> Dataset</a:t>
            </a:r>
            <a:endParaRPr>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a:latin typeface="Calibri"/>
                <a:ea typeface="Calibri"/>
                <a:cs typeface="Calibri"/>
                <a:sym typeface="Calibri"/>
              </a:rPr>
              <a:t>To be purchased from renderpeople.com, axyzdesign.com, and Twindom</a:t>
            </a:r>
            <a:endParaRPr>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a:latin typeface="Calibri"/>
                <a:ea typeface="Calibri"/>
                <a:cs typeface="Calibri"/>
                <a:sym typeface="Calibri"/>
              </a:rPr>
              <a:t>Remains to be ordered</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a:latin typeface="Calibri"/>
                <a:ea typeface="Calibri"/>
                <a:cs typeface="Calibri"/>
                <a:sym typeface="Calibri"/>
              </a:rPr>
              <a:t> Android Phone</a:t>
            </a:r>
            <a:endParaRPr>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a:latin typeface="Calibri"/>
                <a:ea typeface="Calibri"/>
                <a:cs typeface="Calibri"/>
                <a:sym typeface="Calibri"/>
              </a:rPr>
              <a:t>To be ordered from the ECEN department</a:t>
            </a:r>
            <a:endParaRPr>
              <a:latin typeface="Calibri"/>
              <a:ea typeface="Calibri"/>
              <a:cs typeface="Calibri"/>
              <a:sym typeface="Calibri"/>
            </a:endParaRPr>
          </a:p>
          <a:p>
            <a:pPr indent="0" lvl="0" marL="0" rtl="0" algn="l">
              <a:spcBef>
                <a:spcPts val="360"/>
              </a:spcBef>
              <a:spcAft>
                <a:spcPts val="0"/>
              </a:spcAft>
              <a:buNone/>
            </a:pPr>
            <a:r>
              <a:t/>
            </a:r>
            <a:endParaRPr>
              <a:latin typeface="Calibri"/>
              <a:ea typeface="Calibri"/>
              <a:cs typeface="Calibri"/>
              <a:sym typeface="Calibri"/>
            </a:endParaRPr>
          </a:p>
        </p:txBody>
      </p:sp>
      <p:pic>
        <p:nvPicPr>
          <p:cNvPr id="160" name="Google Shape;160;g14947152080_4_36"/>
          <p:cNvPicPr preferRelativeResize="0"/>
          <p:nvPr/>
        </p:nvPicPr>
        <p:blipFill>
          <a:blip r:embed="rId3">
            <a:alphaModFix/>
          </a:blip>
          <a:stretch>
            <a:fillRect/>
          </a:stretch>
        </p:blipFill>
        <p:spPr>
          <a:xfrm>
            <a:off x="2685788" y="4582550"/>
            <a:ext cx="3772425" cy="21251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4947152080_2_67"/>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Execution Plan</a:t>
            </a:r>
            <a:endParaRPr/>
          </a:p>
        </p:txBody>
      </p:sp>
      <p:graphicFrame>
        <p:nvGraphicFramePr>
          <p:cNvPr id="167" name="Google Shape;167;g14947152080_2_67"/>
          <p:cNvGraphicFramePr/>
          <p:nvPr/>
        </p:nvGraphicFramePr>
        <p:xfrm>
          <a:off x="543200" y="1933880"/>
          <a:ext cx="3000000" cy="3000000"/>
        </p:xfrm>
        <a:graphic>
          <a:graphicData uri="http://schemas.openxmlformats.org/drawingml/2006/table">
            <a:tbl>
              <a:tblPr>
                <a:noFill/>
                <a:tableStyleId>{2C2E4D28-8DE4-4DAF-89CF-53EF73683589}</a:tableStyleId>
              </a:tblPr>
              <a:tblGrid>
                <a:gridCol w="3464050"/>
                <a:gridCol w="486175"/>
                <a:gridCol w="486175"/>
                <a:gridCol w="486175"/>
                <a:gridCol w="486175"/>
                <a:gridCol w="401100"/>
                <a:gridCol w="486175"/>
                <a:gridCol w="486175"/>
                <a:gridCol w="486175"/>
                <a:gridCol w="486175"/>
                <a:gridCol w="388950"/>
              </a:tblGrid>
              <a:tr h="3381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0:0"/>
                      </a:ext>
                    </a:extLst>
                  </a:tcPr>
                </a:tc>
                <a:tc>
                  <a:txBody>
                    <a:bodyPr/>
                    <a:lstStyle/>
                    <a:p>
                      <a:pPr indent="0" lvl="0" marL="0" rtl="0" algn="r">
                        <a:lnSpc>
                          <a:spcPct val="115000"/>
                        </a:lnSpc>
                        <a:spcBef>
                          <a:spcPts val="0"/>
                        </a:spcBef>
                        <a:spcAft>
                          <a:spcPts val="0"/>
                        </a:spcAft>
                        <a:buNone/>
                      </a:pPr>
                      <a:r>
                        <a:rPr lang="en-US" sz="1000"/>
                        <a:t>09/05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0:1"/>
                      </a:ext>
                    </a:extLst>
                  </a:tcPr>
                </a:tc>
                <a:tc>
                  <a:txBody>
                    <a:bodyPr/>
                    <a:lstStyle/>
                    <a:p>
                      <a:pPr indent="0" lvl="0" marL="0" rtl="0" algn="r">
                        <a:lnSpc>
                          <a:spcPct val="115000"/>
                        </a:lnSpc>
                        <a:spcBef>
                          <a:spcPts val="0"/>
                        </a:spcBef>
                        <a:spcAft>
                          <a:spcPts val="0"/>
                        </a:spcAft>
                        <a:buNone/>
                      </a:pPr>
                      <a:r>
                        <a:rPr lang="en-US" sz="1000"/>
                        <a:t>09/12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0:2"/>
                      </a:ext>
                    </a:extLst>
                  </a:tcPr>
                </a:tc>
                <a:tc>
                  <a:txBody>
                    <a:bodyPr/>
                    <a:lstStyle/>
                    <a:p>
                      <a:pPr indent="0" lvl="0" marL="0" rtl="0" algn="r">
                        <a:lnSpc>
                          <a:spcPct val="115000"/>
                        </a:lnSpc>
                        <a:spcBef>
                          <a:spcPts val="0"/>
                        </a:spcBef>
                        <a:spcAft>
                          <a:spcPts val="0"/>
                        </a:spcAft>
                        <a:buNone/>
                      </a:pPr>
                      <a:r>
                        <a:rPr lang="en-US" sz="1000"/>
                        <a:t>09/19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0:3"/>
                      </a:ext>
                    </a:extLst>
                  </a:tcPr>
                </a:tc>
                <a:tc>
                  <a:txBody>
                    <a:bodyPr/>
                    <a:lstStyle/>
                    <a:p>
                      <a:pPr indent="0" lvl="0" marL="0" rtl="0" algn="r">
                        <a:lnSpc>
                          <a:spcPct val="115000"/>
                        </a:lnSpc>
                        <a:spcBef>
                          <a:spcPts val="0"/>
                        </a:spcBef>
                        <a:spcAft>
                          <a:spcPts val="0"/>
                        </a:spcAft>
                        <a:buNone/>
                      </a:pPr>
                      <a:r>
                        <a:rPr lang="en-US" sz="1000"/>
                        <a:t>09/26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0:4"/>
                      </a:ext>
                    </a:extLst>
                  </a:tcPr>
                </a:tc>
                <a:tc>
                  <a:txBody>
                    <a:bodyPr/>
                    <a:lstStyle/>
                    <a:p>
                      <a:pPr indent="0" lvl="0" marL="0" rtl="0" algn="r">
                        <a:lnSpc>
                          <a:spcPct val="115000"/>
                        </a:lnSpc>
                        <a:spcBef>
                          <a:spcPts val="0"/>
                        </a:spcBef>
                        <a:spcAft>
                          <a:spcPts val="0"/>
                        </a:spcAft>
                        <a:buNone/>
                      </a:pPr>
                      <a:r>
                        <a:rPr lang="en-US" sz="1000"/>
                        <a:t>10/3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0:5"/>
                      </a:ext>
                    </a:extLst>
                  </a:tcPr>
                </a:tc>
                <a:tc>
                  <a:txBody>
                    <a:bodyPr/>
                    <a:lstStyle/>
                    <a:p>
                      <a:pPr indent="0" lvl="0" marL="0" rtl="0" algn="r">
                        <a:lnSpc>
                          <a:spcPct val="115000"/>
                        </a:lnSpc>
                        <a:spcBef>
                          <a:spcPts val="0"/>
                        </a:spcBef>
                        <a:spcAft>
                          <a:spcPts val="0"/>
                        </a:spcAft>
                        <a:buNone/>
                      </a:pPr>
                      <a:r>
                        <a:rPr lang="en-US" sz="1000"/>
                        <a:t>10/10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0:6"/>
                      </a:ext>
                    </a:extLst>
                  </a:tcPr>
                </a:tc>
                <a:tc>
                  <a:txBody>
                    <a:bodyPr/>
                    <a:lstStyle/>
                    <a:p>
                      <a:pPr indent="0" lvl="0" marL="0" rtl="0" algn="r">
                        <a:lnSpc>
                          <a:spcPct val="115000"/>
                        </a:lnSpc>
                        <a:spcBef>
                          <a:spcPts val="0"/>
                        </a:spcBef>
                        <a:spcAft>
                          <a:spcPts val="0"/>
                        </a:spcAft>
                        <a:buNone/>
                      </a:pPr>
                      <a:r>
                        <a:rPr lang="en-US" sz="1000"/>
                        <a:t>10/17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0:7"/>
                      </a:ext>
                    </a:extLst>
                  </a:tcPr>
                </a:tc>
                <a:tc>
                  <a:txBody>
                    <a:bodyPr/>
                    <a:lstStyle/>
                    <a:p>
                      <a:pPr indent="0" lvl="0" marL="0" rtl="0" algn="r">
                        <a:lnSpc>
                          <a:spcPct val="115000"/>
                        </a:lnSpc>
                        <a:spcBef>
                          <a:spcPts val="0"/>
                        </a:spcBef>
                        <a:spcAft>
                          <a:spcPts val="0"/>
                        </a:spcAft>
                        <a:buNone/>
                      </a:pPr>
                      <a:r>
                        <a:rPr lang="en-US" sz="1000"/>
                        <a:t>10/24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0:8"/>
                      </a:ext>
                    </a:extLst>
                  </a:tcPr>
                </a:tc>
                <a:tc>
                  <a:txBody>
                    <a:bodyPr/>
                    <a:lstStyle/>
                    <a:p>
                      <a:pPr indent="0" lvl="0" marL="0" rtl="0" algn="r">
                        <a:lnSpc>
                          <a:spcPct val="115000"/>
                        </a:lnSpc>
                        <a:spcBef>
                          <a:spcPts val="0"/>
                        </a:spcBef>
                        <a:spcAft>
                          <a:spcPts val="0"/>
                        </a:spcAft>
                        <a:buNone/>
                      </a:pPr>
                      <a:r>
                        <a:rPr lang="en-US" sz="1000"/>
                        <a:t>10/31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0:9"/>
                      </a:ext>
                    </a:extLst>
                  </a:tcPr>
                </a:tc>
                <a:tc>
                  <a:txBody>
                    <a:bodyPr/>
                    <a:lstStyle/>
                    <a:p>
                      <a:pPr indent="0" lvl="0" marL="0" rtl="0" algn="r">
                        <a:lnSpc>
                          <a:spcPct val="115000"/>
                        </a:lnSpc>
                        <a:spcBef>
                          <a:spcPts val="0"/>
                        </a:spcBef>
                        <a:spcAft>
                          <a:spcPts val="0"/>
                        </a:spcAft>
                        <a:buNone/>
                      </a:pPr>
                      <a:r>
                        <a:rPr lang="en-US" sz="1000"/>
                        <a:t>11/7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0:10"/>
                      </a:ext>
                    </a:extLst>
                  </a:tcPr>
                </a:tc>
              </a:tr>
              <a:tr h="338100">
                <a:tc>
                  <a:txBody>
                    <a:bodyPr/>
                    <a:lstStyle/>
                    <a:p>
                      <a:pPr indent="0" lvl="0" marL="0" rtl="0" algn="l">
                        <a:lnSpc>
                          <a:spcPct val="115000"/>
                        </a:lnSpc>
                        <a:spcBef>
                          <a:spcPts val="0"/>
                        </a:spcBef>
                        <a:spcAft>
                          <a:spcPts val="0"/>
                        </a:spcAft>
                        <a:buNone/>
                      </a:pPr>
                      <a:r>
                        <a:rPr lang="en-US" sz="1000"/>
                        <a:t>Setting access and connection to Olympus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1:0"/>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extLst>
                      <a:ext uri="http://customooxmlschemas.google.com/">
                        <go:slidesCustomData xmlns:go="http://customooxmlschemas.google.com/" cellId="167:1:1"/>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2"/>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1:3"/>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1:4"/>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1:5"/>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1:6"/>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1:7"/>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1:8"/>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1:9"/>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1:10"/>
                      </a:ext>
                    </a:extLst>
                  </a:tcPr>
                </a:tc>
              </a:tr>
              <a:tr h="338100">
                <a:tc>
                  <a:txBody>
                    <a:bodyPr/>
                    <a:lstStyle/>
                    <a:p>
                      <a:pPr indent="0" lvl="0" marL="0" rtl="0" algn="l">
                        <a:lnSpc>
                          <a:spcPct val="115000"/>
                        </a:lnSpc>
                        <a:spcBef>
                          <a:spcPts val="0"/>
                        </a:spcBef>
                        <a:spcAft>
                          <a:spcPts val="0"/>
                        </a:spcAft>
                        <a:buNone/>
                      </a:pPr>
                      <a:r>
                        <a:rPr lang="en-US" sz="1000"/>
                        <a:t>Prepare budget and approve for parts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2:0"/>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extLst>
                      <a:ext uri="http://customooxmlschemas.google.com/">
                        <go:slidesCustomData xmlns:go="http://customooxmlschemas.google.com/" cellId="167:2:1"/>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2:2"/>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2:3"/>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2:4"/>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2:5"/>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2:6"/>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2:7"/>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2:8"/>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2:9"/>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2:10"/>
                      </a:ext>
                    </a:extLst>
                  </a:tcPr>
                </a:tc>
              </a:tr>
              <a:tr h="338100">
                <a:tc>
                  <a:txBody>
                    <a:bodyPr/>
                    <a:lstStyle/>
                    <a:p>
                      <a:pPr indent="0" lvl="0" marL="0" rtl="0" algn="l">
                        <a:lnSpc>
                          <a:spcPct val="115000"/>
                        </a:lnSpc>
                        <a:spcBef>
                          <a:spcPts val="0"/>
                        </a:spcBef>
                        <a:spcAft>
                          <a:spcPts val="0"/>
                        </a:spcAft>
                        <a:buNone/>
                      </a:pPr>
                      <a:r>
                        <a:rPr lang="en-US" sz="1000"/>
                        <a:t>Get the GUI writing on database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3:0"/>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extLst>
                      <a:ext uri="http://customooxmlschemas.google.com/">
                        <go:slidesCustomData xmlns:go="http://customooxmlschemas.google.com/" cellId="167:3:1"/>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extLst>
                      <a:ext uri="http://customooxmlschemas.google.com/">
                        <go:slidesCustomData xmlns:go="http://customooxmlschemas.google.com/" cellId="167:3:2"/>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3:3"/>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3:4"/>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3:5"/>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3:6"/>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3:7"/>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3:8"/>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3:9"/>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3:10"/>
                      </a:ext>
                    </a:extLst>
                  </a:tcPr>
                </a:tc>
              </a:tr>
              <a:tr h="338100">
                <a:tc>
                  <a:txBody>
                    <a:bodyPr/>
                    <a:lstStyle/>
                    <a:p>
                      <a:pPr indent="0" lvl="0" marL="0" rtl="0" algn="l">
                        <a:lnSpc>
                          <a:spcPct val="115000"/>
                        </a:lnSpc>
                        <a:spcBef>
                          <a:spcPts val="0"/>
                        </a:spcBef>
                        <a:spcAft>
                          <a:spcPts val="0"/>
                        </a:spcAft>
                        <a:buNone/>
                      </a:pPr>
                      <a:r>
                        <a:rPr lang="en-US" sz="1000"/>
                        <a:t>Set up model on Olympus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4:0"/>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4:1"/>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4:2"/>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4:3"/>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4:4"/>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4:5"/>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4:6"/>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4:7"/>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4:8"/>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4:9"/>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4:10"/>
                      </a:ext>
                    </a:extLst>
                  </a:tcPr>
                </a:tc>
              </a:tr>
              <a:tr h="338100">
                <a:tc>
                  <a:txBody>
                    <a:bodyPr/>
                    <a:lstStyle/>
                    <a:p>
                      <a:pPr indent="0" lvl="0" marL="0" rtl="0" algn="l">
                        <a:lnSpc>
                          <a:spcPct val="115000"/>
                        </a:lnSpc>
                        <a:spcBef>
                          <a:spcPts val="0"/>
                        </a:spcBef>
                        <a:spcAft>
                          <a:spcPts val="0"/>
                        </a:spcAft>
                        <a:buNone/>
                      </a:pPr>
                      <a:r>
                        <a:rPr lang="en-US" sz="1000"/>
                        <a:t>Purchase Posing Database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5:0"/>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5:1"/>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5:2"/>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5:3"/>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5:4"/>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5:5"/>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5:6"/>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5:7"/>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5:8"/>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5:9"/>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5:10"/>
                      </a:ext>
                    </a:extLst>
                  </a:tcPr>
                </a:tc>
              </a:tr>
              <a:tr h="338100">
                <a:tc>
                  <a:txBody>
                    <a:bodyPr/>
                    <a:lstStyle/>
                    <a:p>
                      <a:pPr indent="0" lvl="0" marL="0" rtl="0" algn="l">
                        <a:lnSpc>
                          <a:spcPct val="115000"/>
                        </a:lnSpc>
                        <a:spcBef>
                          <a:spcPts val="0"/>
                        </a:spcBef>
                        <a:spcAft>
                          <a:spcPts val="0"/>
                        </a:spcAft>
                        <a:buNone/>
                      </a:pPr>
                      <a:r>
                        <a:rPr lang="en-US" sz="1000"/>
                        <a:t>GUI reading information from database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6:0"/>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6:1"/>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6:2"/>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6:3"/>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6:4"/>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6:5"/>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6:6"/>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6:7"/>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6:8"/>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6:9"/>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6:10"/>
                      </a:ext>
                    </a:extLst>
                  </a:tcPr>
                </a:tc>
              </a:tr>
              <a:tr h="338100">
                <a:tc>
                  <a:txBody>
                    <a:bodyPr/>
                    <a:lstStyle/>
                    <a:p>
                      <a:pPr indent="0" lvl="0" marL="0" rtl="0" algn="l">
                        <a:lnSpc>
                          <a:spcPct val="115000"/>
                        </a:lnSpc>
                        <a:spcBef>
                          <a:spcPts val="0"/>
                        </a:spcBef>
                        <a:spcAft>
                          <a:spcPts val="0"/>
                        </a:spcAft>
                        <a:buNone/>
                      </a:pPr>
                      <a:r>
                        <a:rPr lang="en-US" sz="1000"/>
                        <a:t>Train Model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7:0"/>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7:1"/>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7:2"/>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7:3"/>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7:4"/>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7:5"/>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7:6"/>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7:7"/>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7:8"/>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7:9"/>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7:10"/>
                      </a:ext>
                    </a:extLst>
                  </a:tcPr>
                </a:tc>
              </a:tr>
              <a:tr h="338100">
                <a:tc>
                  <a:txBody>
                    <a:bodyPr/>
                    <a:lstStyle/>
                    <a:p>
                      <a:pPr indent="0" lvl="0" marL="0" rtl="0" algn="l">
                        <a:lnSpc>
                          <a:spcPct val="115000"/>
                        </a:lnSpc>
                        <a:spcBef>
                          <a:spcPts val="0"/>
                        </a:spcBef>
                        <a:spcAft>
                          <a:spcPts val="0"/>
                        </a:spcAft>
                        <a:buNone/>
                      </a:pPr>
                      <a:r>
                        <a:rPr lang="en-US" sz="1000"/>
                        <a:t>Create a catalog for the avatar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8:0"/>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8:1"/>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8:2"/>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8:3"/>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8:4"/>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8:5"/>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8:6"/>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8:7"/>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8:8"/>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8:9"/>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8:10"/>
                      </a:ext>
                    </a:extLst>
                  </a:tcPr>
                </a:tc>
              </a:tr>
              <a:tr h="338100">
                <a:tc>
                  <a:txBody>
                    <a:bodyPr/>
                    <a:lstStyle/>
                    <a:p>
                      <a:pPr indent="0" lvl="0" marL="0" rtl="0" algn="l">
                        <a:lnSpc>
                          <a:spcPct val="115000"/>
                        </a:lnSpc>
                        <a:spcBef>
                          <a:spcPts val="0"/>
                        </a:spcBef>
                        <a:spcAft>
                          <a:spcPts val="0"/>
                        </a:spcAft>
                        <a:buNone/>
                      </a:pPr>
                      <a:r>
                        <a:rPr lang="en-US" sz="1000"/>
                        <a:t>Display clothing catalog and dummy model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9:0"/>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9:1"/>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9:2"/>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9:3"/>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9:4"/>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9:5"/>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9:6"/>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9:7"/>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9:8"/>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9:9"/>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9:10"/>
                      </a:ext>
                    </a:extLst>
                  </a:tcPr>
                </a:tc>
              </a:tr>
              <a:tr h="338100">
                <a:tc>
                  <a:txBody>
                    <a:bodyPr/>
                    <a:lstStyle/>
                    <a:p>
                      <a:pPr indent="0" lvl="0" marL="0" rtl="0" algn="l">
                        <a:lnSpc>
                          <a:spcPct val="115000"/>
                        </a:lnSpc>
                        <a:spcBef>
                          <a:spcPts val="0"/>
                        </a:spcBef>
                        <a:spcAft>
                          <a:spcPts val="0"/>
                        </a:spcAft>
                        <a:buNone/>
                      </a:pPr>
                      <a:r>
                        <a:rPr lang="en-US" sz="1000"/>
                        <a:t>Test app on phone and bug fix</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10:0"/>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10:1"/>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10:2"/>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10:3"/>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10:4"/>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0:5"/>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10:6"/>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10:7"/>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0:8"/>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10:9"/>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67:10:10"/>
                      </a:ext>
                    </a:extLst>
                  </a:tcPr>
                </a:tc>
              </a:tr>
              <a:tr h="338100">
                <a:tc>
                  <a:txBody>
                    <a:bodyPr/>
                    <a:lstStyle/>
                    <a:p>
                      <a:pPr indent="0" lvl="0" marL="0" rtl="0" algn="l">
                        <a:lnSpc>
                          <a:spcPct val="115000"/>
                        </a:lnSpc>
                        <a:spcBef>
                          <a:spcPts val="0"/>
                        </a:spcBef>
                        <a:spcAft>
                          <a:spcPts val="0"/>
                        </a:spcAft>
                        <a:buNone/>
                      </a:pPr>
                      <a:r>
                        <a:rPr lang="en-US" sz="1000"/>
                        <a:t>Create app package with ML model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11:0"/>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1:1"/>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1:2"/>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1:3"/>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1:4"/>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1:5"/>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1:6"/>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11:7"/>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11:8"/>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1:9"/>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1:10"/>
                      </a:ext>
                    </a:extLst>
                  </a:tcPr>
                </a:tc>
              </a:tr>
              <a:tr h="338100">
                <a:tc>
                  <a:txBody>
                    <a:bodyPr/>
                    <a:lstStyle/>
                    <a:p>
                      <a:pPr indent="0" lvl="0" marL="0" rtl="0" algn="l">
                        <a:lnSpc>
                          <a:spcPct val="115000"/>
                        </a:lnSpc>
                        <a:spcBef>
                          <a:spcPts val="0"/>
                        </a:spcBef>
                        <a:spcAft>
                          <a:spcPts val="0"/>
                        </a:spcAft>
                        <a:buNone/>
                      </a:pPr>
                      <a:r>
                        <a:rPr lang="en-US" sz="1000"/>
                        <a:t>Test app on phone with ML model and bug fix</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67:12:0"/>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2:1"/>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2:2"/>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2:3"/>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2:4"/>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2:5"/>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2:6"/>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2:7"/>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7:12:8"/>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12:9"/>
                      </a:ext>
                    </a:extLst>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67:12:10"/>
                      </a:ext>
                    </a:extLst>
                  </a:tcPr>
                </a:tc>
              </a:tr>
            </a:tbl>
          </a:graphicData>
        </a:graphic>
      </p:graphicFrame>
      <p:graphicFrame>
        <p:nvGraphicFramePr>
          <p:cNvPr id="168" name="Google Shape;168;g14947152080_2_67"/>
          <p:cNvGraphicFramePr/>
          <p:nvPr/>
        </p:nvGraphicFramePr>
        <p:xfrm>
          <a:off x="5465775" y="2610065"/>
          <a:ext cx="3000000" cy="3000000"/>
        </p:xfrm>
        <a:graphic>
          <a:graphicData uri="http://schemas.openxmlformats.org/drawingml/2006/table">
            <a:tbl>
              <a:tblPr>
                <a:noFill/>
                <a:tableStyleId>{60CEF30C-C45E-49AC-B4B0-00363155CA7E}</a:tableStyleId>
              </a:tblPr>
              <a:tblGrid>
                <a:gridCol w="1073675"/>
                <a:gridCol w="1073675"/>
                <a:gridCol w="1073675"/>
              </a:tblGrid>
              <a:tr h="338100">
                <a:tc>
                  <a:txBody>
                    <a:bodyPr/>
                    <a:lstStyle/>
                    <a:p>
                      <a:pPr indent="0" lvl="0" marL="0" rtl="0" algn="l">
                        <a:spcBef>
                          <a:spcPts val="0"/>
                        </a:spcBef>
                        <a:spcAft>
                          <a:spcPts val="0"/>
                        </a:spcAft>
                        <a:buNone/>
                      </a:pPr>
                      <a:r>
                        <a:rPr lang="en-US" sz="800"/>
                        <a:t>Completed</a:t>
                      </a:r>
                      <a:endParaRPr sz="800"/>
                    </a:p>
                  </a:txBody>
                  <a:tcPr marT="91425" marB="91425" marR="91425" marL="91425">
                    <a:solidFill>
                      <a:srgbClr val="6AA84F"/>
                    </a:solidFill>
                  </a:tcPr>
                </a:tc>
                <a:tc>
                  <a:txBody>
                    <a:bodyPr/>
                    <a:lstStyle/>
                    <a:p>
                      <a:pPr indent="0" lvl="0" marL="0" rtl="0" algn="l">
                        <a:spcBef>
                          <a:spcPts val="0"/>
                        </a:spcBef>
                        <a:spcAft>
                          <a:spcPts val="0"/>
                        </a:spcAft>
                        <a:buNone/>
                      </a:pPr>
                      <a:r>
                        <a:rPr lang="en-US" sz="800"/>
                        <a:t>In-progress</a:t>
                      </a:r>
                      <a:endParaRPr sz="800"/>
                    </a:p>
                  </a:txBody>
                  <a:tcPr marT="91425" marB="91425" marR="91425" marL="91425">
                    <a:solidFill>
                      <a:srgbClr val="FFE599"/>
                    </a:solidFill>
                  </a:tcPr>
                </a:tc>
                <a:tc>
                  <a:txBody>
                    <a:bodyPr/>
                    <a:lstStyle/>
                    <a:p>
                      <a:pPr indent="0" lvl="0" marL="0" rtl="0" algn="l">
                        <a:spcBef>
                          <a:spcPts val="0"/>
                        </a:spcBef>
                        <a:spcAft>
                          <a:spcPts val="0"/>
                        </a:spcAft>
                        <a:buNone/>
                      </a:pPr>
                      <a:r>
                        <a:rPr lang="en-US" sz="800"/>
                        <a:t>Not Started</a:t>
                      </a:r>
                      <a:endParaRPr sz="800"/>
                    </a:p>
                  </a:txBody>
                  <a:tcPr marT="91425" marB="91425" marR="91425" marL="91425">
                    <a:solidFill>
                      <a:srgbClr val="999999"/>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4947152080_4_42"/>
          <p:cNvSpPr txBox="1"/>
          <p:nvPr>
            <p:ph type="title"/>
          </p:nvPr>
        </p:nvSpPr>
        <p:spPr>
          <a:xfrm>
            <a:off x="457225" y="9223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Validation Plan</a:t>
            </a:r>
            <a:endParaRPr/>
          </a:p>
        </p:txBody>
      </p:sp>
      <p:graphicFrame>
        <p:nvGraphicFramePr>
          <p:cNvPr id="175" name="Google Shape;175;g14947152080_4_42"/>
          <p:cNvGraphicFramePr/>
          <p:nvPr/>
        </p:nvGraphicFramePr>
        <p:xfrm>
          <a:off x="457225" y="1627525"/>
          <a:ext cx="3000000" cy="3000000"/>
        </p:xfrm>
        <a:graphic>
          <a:graphicData uri="http://schemas.openxmlformats.org/drawingml/2006/table">
            <a:tbl>
              <a:tblPr>
                <a:noFill/>
                <a:tableStyleId>{60CEF30C-C45E-49AC-B4B0-00363155CA7E}</a:tableStyleId>
              </a:tblPr>
              <a:tblGrid>
                <a:gridCol w="1790900"/>
                <a:gridCol w="4270575"/>
                <a:gridCol w="1270025"/>
                <a:gridCol w="898100"/>
              </a:tblGrid>
              <a:tr h="298025">
                <a:tc>
                  <a:txBody>
                    <a:bodyPr/>
                    <a:lstStyle/>
                    <a:p>
                      <a:pPr indent="0" lvl="0" marL="0" rtl="0" algn="l">
                        <a:spcBef>
                          <a:spcPts val="0"/>
                        </a:spcBef>
                        <a:spcAft>
                          <a:spcPts val="0"/>
                        </a:spcAft>
                        <a:buNone/>
                      </a:pPr>
                      <a:r>
                        <a:rPr b="1" lang="en-US"/>
                        <a:t>Test Name</a:t>
                      </a:r>
                      <a:endParaRPr b="1"/>
                    </a:p>
                  </a:txBody>
                  <a:tcPr marT="91425" marB="91425" marR="91425" marL="91425">
                    <a:solidFill>
                      <a:srgbClr val="A4C2F4"/>
                    </a:solidFill>
                  </a:tcPr>
                </a:tc>
                <a:tc>
                  <a:txBody>
                    <a:bodyPr/>
                    <a:lstStyle/>
                    <a:p>
                      <a:pPr indent="0" lvl="0" marL="0" rtl="0" algn="l">
                        <a:spcBef>
                          <a:spcPts val="0"/>
                        </a:spcBef>
                        <a:spcAft>
                          <a:spcPts val="0"/>
                        </a:spcAft>
                        <a:buNone/>
                      </a:pPr>
                      <a:r>
                        <a:rPr b="1" lang="en-US"/>
                        <a:t>Criteria</a:t>
                      </a:r>
                      <a:endParaRPr b="1"/>
                    </a:p>
                  </a:txBody>
                  <a:tcPr marT="91425" marB="91425" marR="91425" marL="91425">
                    <a:solidFill>
                      <a:srgbClr val="A4C2F4"/>
                    </a:solidFill>
                  </a:tcPr>
                </a:tc>
                <a:tc>
                  <a:txBody>
                    <a:bodyPr/>
                    <a:lstStyle/>
                    <a:p>
                      <a:pPr indent="0" lvl="0" marL="0" rtl="0" algn="l">
                        <a:spcBef>
                          <a:spcPts val="0"/>
                        </a:spcBef>
                        <a:spcAft>
                          <a:spcPts val="0"/>
                        </a:spcAft>
                        <a:buNone/>
                      </a:pPr>
                      <a:r>
                        <a:rPr b="1" lang="en-US"/>
                        <a:t>Owner</a:t>
                      </a:r>
                      <a:endParaRPr b="1"/>
                    </a:p>
                  </a:txBody>
                  <a:tcPr marT="91425" marB="91425" marR="91425" marL="91425">
                    <a:solidFill>
                      <a:srgbClr val="A4C2F4"/>
                    </a:solidFill>
                  </a:tcPr>
                </a:tc>
                <a:tc>
                  <a:txBody>
                    <a:bodyPr/>
                    <a:lstStyle/>
                    <a:p>
                      <a:pPr indent="0" lvl="0" marL="0" rtl="0" algn="l">
                        <a:spcBef>
                          <a:spcPts val="0"/>
                        </a:spcBef>
                        <a:spcAft>
                          <a:spcPts val="0"/>
                        </a:spcAft>
                        <a:buNone/>
                      </a:pPr>
                      <a:r>
                        <a:rPr b="1" lang="en-US"/>
                        <a:t>Status</a:t>
                      </a:r>
                      <a:endParaRPr b="1"/>
                    </a:p>
                  </a:txBody>
                  <a:tcPr marT="91425" marB="91425" marR="91425" marL="91425">
                    <a:solidFill>
                      <a:srgbClr val="A4C2F4"/>
                    </a:solidFill>
                  </a:tcPr>
                </a:tc>
              </a:tr>
              <a:tr h="449475">
                <a:tc>
                  <a:txBody>
                    <a:bodyPr/>
                    <a:lstStyle/>
                    <a:p>
                      <a:pPr indent="0" lvl="0" marL="0" rtl="0" algn="l">
                        <a:lnSpc>
                          <a:spcPct val="115000"/>
                        </a:lnSpc>
                        <a:spcBef>
                          <a:spcPts val="0"/>
                        </a:spcBef>
                        <a:spcAft>
                          <a:spcPts val="0"/>
                        </a:spcAft>
                        <a:buNone/>
                      </a:pPr>
                      <a:r>
                        <a:rPr lang="en-US" sz="1200">
                          <a:solidFill>
                            <a:schemeClr val="dk1"/>
                          </a:solidFill>
                        </a:rPr>
                        <a:t>Server ready for the ML algorithm</a:t>
                      </a:r>
                      <a:endParaRPr sz="1200"/>
                    </a:p>
                  </a:txBody>
                  <a:tcPr marT="91425" marB="91425" marR="91425" marL="91425"/>
                </a:tc>
                <a:tc>
                  <a:txBody>
                    <a:bodyPr/>
                    <a:lstStyle/>
                    <a:p>
                      <a:pPr indent="0" lvl="0" marL="0" rtl="0" algn="l">
                        <a:spcBef>
                          <a:spcPts val="0"/>
                        </a:spcBef>
                        <a:spcAft>
                          <a:spcPts val="0"/>
                        </a:spcAft>
                        <a:buNone/>
                      </a:pPr>
                      <a:r>
                        <a:rPr lang="en-US" sz="1200"/>
                        <a:t>Access granted and connection </a:t>
                      </a:r>
                      <a:r>
                        <a:rPr lang="en-US" sz="1200"/>
                        <a:t>established</a:t>
                      </a:r>
                      <a:r>
                        <a:rPr lang="en-US" sz="1200"/>
                        <a:t> with the server</a:t>
                      </a:r>
                      <a:endParaRPr sz="1200"/>
                    </a:p>
                  </a:txBody>
                  <a:tcPr marT="91425" marB="91425" marR="91425" marL="91425"/>
                </a:tc>
                <a:tc>
                  <a:txBody>
                    <a:bodyPr/>
                    <a:lstStyle/>
                    <a:p>
                      <a:pPr indent="0" lvl="0" marL="0" rtl="0" algn="l">
                        <a:spcBef>
                          <a:spcPts val="0"/>
                        </a:spcBef>
                        <a:spcAft>
                          <a:spcPts val="0"/>
                        </a:spcAft>
                        <a:buNone/>
                      </a:pPr>
                      <a:r>
                        <a:rPr lang="en-US" sz="1200"/>
                        <a:t>Robin</a:t>
                      </a:r>
                      <a:endParaRPr sz="1200"/>
                    </a:p>
                  </a:txBody>
                  <a:tcPr marT="91425" marB="91425" marR="91425" marL="91425"/>
                </a:tc>
                <a:tc>
                  <a:txBody>
                    <a:bodyPr/>
                    <a:lstStyle/>
                    <a:p>
                      <a:pPr indent="0" lvl="0" marL="0" rtl="0" algn="l">
                        <a:spcBef>
                          <a:spcPts val="0"/>
                        </a:spcBef>
                        <a:spcAft>
                          <a:spcPts val="0"/>
                        </a:spcAft>
                        <a:buNone/>
                      </a:pPr>
                      <a:r>
                        <a:rPr lang="en-US" sz="1200"/>
                        <a:t>Untested</a:t>
                      </a:r>
                      <a:endParaRPr sz="1200"/>
                    </a:p>
                  </a:txBody>
                  <a:tcPr marT="91425" marB="91425" marR="91425" marL="91425">
                    <a:solidFill>
                      <a:srgbClr val="B7B7B7"/>
                    </a:solidFill>
                  </a:tcPr>
                </a:tc>
              </a:tr>
              <a:tr h="449475">
                <a:tc>
                  <a:txBody>
                    <a:bodyPr/>
                    <a:lstStyle/>
                    <a:p>
                      <a:pPr indent="0" lvl="0" marL="0" rtl="0" algn="l">
                        <a:lnSpc>
                          <a:spcPct val="115000"/>
                        </a:lnSpc>
                        <a:spcBef>
                          <a:spcPts val="0"/>
                        </a:spcBef>
                        <a:spcAft>
                          <a:spcPts val="0"/>
                        </a:spcAft>
                        <a:buNone/>
                      </a:pPr>
                      <a:r>
                        <a:rPr lang="en-US" sz="1200"/>
                        <a:t>GUI writing to the database</a:t>
                      </a:r>
                      <a:endParaRPr sz="1200"/>
                    </a:p>
                  </a:txBody>
                  <a:tcPr marT="91425" marB="91425" marR="91425" marL="91425"/>
                </a:tc>
                <a:tc>
                  <a:txBody>
                    <a:bodyPr/>
                    <a:lstStyle/>
                    <a:p>
                      <a:pPr indent="0" lvl="0" marL="0" rtl="0" algn="l">
                        <a:spcBef>
                          <a:spcPts val="0"/>
                        </a:spcBef>
                        <a:spcAft>
                          <a:spcPts val="0"/>
                        </a:spcAft>
                        <a:buNone/>
                      </a:pPr>
                      <a:r>
                        <a:rPr lang="en-US" sz="1200"/>
                        <a:t>User information stored in the database</a:t>
                      </a:r>
                      <a:endParaRPr sz="1200"/>
                    </a:p>
                  </a:txBody>
                  <a:tcPr marT="91425" marB="91425" marR="91425" marL="91425"/>
                </a:tc>
                <a:tc>
                  <a:txBody>
                    <a:bodyPr/>
                    <a:lstStyle/>
                    <a:p>
                      <a:pPr indent="0" lvl="0" marL="0" rtl="0" algn="l">
                        <a:spcBef>
                          <a:spcPts val="0"/>
                        </a:spcBef>
                        <a:spcAft>
                          <a:spcPts val="0"/>
                        </a:spcAft>
                        <a:buNone/>
                      </a:pPr>
                      <a:r>
                        <a:rPr lang="en-US" sz="1200"/>
                        <a:t>Jorge,Alan</a:t>
                      </a:r>
                      <a:endParaRPr sz="1200"/>
                    </a:p>
                  </a:txBody>
                  <a:tcPr marT="91425" marB="91425" marR="91425" marL="91425"/>
                </a:tc>
                <a:tc>
                  <a:txBody>
                    <a:bodyPr/>
                    <a:lstStyle/>
                    <a:p>
                      <a:pPr indent="0" lvl="0" marL="0" rtl="0" algn="l">
                        <a:spcBef>
                          <a:spcPts val="0"/>
                        </a:spcBef>
                        <a:spcAft>
                          <a:spcPts val="0"/>
                        </a:spcAft>
                        <a:buNone/>
                      </a:pPr>
                      <a:r>
                        <a:rPr lang="en-US" sz="1200">
                          <a:solidFill>
                            <a:schemeClr val="dk1"/>
                          </a:solidFill>
                        </a:rPr>
                        <a:t>Untested</a:t>
                      </a:r>
                      <a:endParaRPr sz="1200">
                        <a:solidFill>
                          <a:schemeClr val="dk1"/>
                        </a:solidFill>
                      </a:endParaRPr>
                    </a:p>
                  </a:txBody>
                  <a:tcPr marT="91425" marB="91425" marR="91425" marL="91425">
                    <a:solidFill>
                      <a:srgbClr val="B7B7B7"/>
                    </a:solidFill>
                  </a:tcPr>
                </a:tc>
              </a:tr>
              <a:tr h="449475">
                <a:tc>
                  <a:txBody>
                    <a:bodyPr/>
                    <a:lstStyle/>
                    <a:p>
                      <a:pPr indent="0" lvl="0" marL="0" rtl="0" algn="l">
                        <a:lnSpc>
                          <a:spcPct val="115000"/>
                        </a:lnSpc>
                        <a:spcBef>
                          <a:spcPts val="0"/>
                        </a:spcBef>
                        <a:spcAft>
                          <a:spcPts val="0"/>
                        </a:spcAft>
                        <a:buNone/>
                      </a:pPr>
                      <a:r>
                        <a:rPr lang="en-US" sz="1200">
                          <a:solidFill>
                            <a:schemeClr val="dk1"/>
                          </a:solidFill>
                        </a:rPr>
                        <a:t>ML algorithm ready for training</a:t>
                      </a:r>
                      <a:endParaRPr sz="1200"/>
                    </a:p>
                  </a:txBody>
                  <a:tcPr marT="91425" marB="91425" marR="91425" marL="91425"/>
                </a:tc>
                <a:tc>
                  <a:txBody>
                    <a:bodyPr/>
                    <a:lstStyle/>
                    <a:p>
                      <a:pPr indent="0" lvl="0" marL="0" rtl="0" algn="l">
                        <a:spcBef>
                          <a:spcPts val="0"/>
                        </a:spcBef>
                        <a:spcAft>
                          <a:spcPts val="0"/>
                        </a:spcAft>
                        <a:buNone/>
                      </a:pPr>
                      <a:r>
                        <a:rPr lang="en-US" sz="1200"/>
                        <a:t>Test machine </a:t>
                      </a:r>
                      <a:r>
                        <a:rPr lang="en-US" sz="1200"/>
                        <a:t>learning</a:t>
                      </a:r>
                      <a:r>
                        <a:rPr lang="en-US" sz="1200"/>
                        <a:t> algorithm to see the proper file is delivered (.obj)</a:t>
                      </a:r>
                      <a:endParaRPr sz="1200"/>
                    </a:p>
                  </a:txBody>
                  <a:tcPr marT="91425" marB="91425" marR="91425" marL="91425"/>
                </a:tc>
                <a:tc>
                  <a:txBody>
                    <a:bodyPr/>
                    <a:lstStyle/>
                    <a:p>
                      <a:pPr indent="0" lvl="0" marL="0" rtl="0" algn="l">
                        <a:spcBef>
                          <a:spcPts val="0"/>
                        </a:spcBef>
                        <a:spcAft>
                          <a:spcPts val="0"/>
                        </a:spcAft>
                        <a:buNone/>
                      </a:pPr>
                      <a:r>
                        <a:rPr lang="en-US" sz="1200"/>
                        <a:t>Robin</a:t>
                      </a:r>
                      <a:endParaRPr sz="1200"/>
                    </a:p>
                  </a:txBody>
                  <a:tcPr marT="91425" marB="91425" marR="91425" marL="91425"/>
                </a:tc>
                <a:tc>
                  <a:txBody>
                    <a:bodyPr/>
                    <a:lstStyle/>
                    <a:p>
                      <a:pPr indent="0" lvl="0" marL="0" rtl="0" algn="l">
                        <a:spcBef>
                          <a:spcPts val="0"/>
                        </a:spcBef>
                        <a:spcAft>
                          <a:spcPts val="0"/>
                        </a:spcAft>
                        <a:buNone/>
                      </a:pPr>
                      <a:r>
                        <a:rPr lang="en-US" sz="1200">
                          <a:solidFill>
                            <a:schemeClr val="dk1"/>
                          </a:solidFill>
                        </a:rPr>
                        <a:t>Untested</a:t>
                      </a:r>
                      <a:endParaRPr sz="1200">
                        <a:solidFill>
                          <a:schemeClr val="dk1"/>
                        </a:solidFill>
                      </a:endParaRPr>
                    </a:p>
                  </a:txBody>
                  <a:tcPr marT="91425" marB="91425" marR="91425" marL="91425">
                    <a:solidFill>
                      <a:srgbClr val="B7B7B7"/>
                    </a:solidFill>
                  </a:tcPr>
                </a:tc>
              </a:tr>
              <a:tr h="449475">
                <a:tc>
                  <a:txBody>
                    <a:bodyPr/>
                    <a:lstStyle/>
                    <a:p>
                      <a:pPr indent="0" lvl="0" marL="0" rtl="0" algn="l">
                        <a:lnSpc>
                          <a:spcPct val="115000"/>
                        </a:lnSpc>
                        <a:spcBef>
                          <a:spcPts val="0"/>
                        </a:spcBef>
                        <a:spcAft>
                          <a:spcPts val="0"/>
                        </a:spcAft>
                        <a:buNone/>
                      </a:pPr>
                      <a:r>
                        <a:rPr lang="en-US" sz="1200"/>
                        <a:t>GUI reading and displaying information</a:t>
                      </a:r>
                      <a:endParaRPr sz="1200"/>
                    </a:p>
                  </a:txBody>
                  <a:tcPr marT="91425" marB="91425" marR="91425" marL="91425"/>
                </a:tc>
                <a:tc>
                  <a:txBody>
                    <a:bodyPr/>
                    <a:lstStyle/>
                    <a:p>
                      <a:pPr indent="0" lvl="0" marL="0" rtl="0" algn="l">
                        <a:spcBef>
                          <a:spcPts val="0"/>
                        </a:spcBef>
                        <a:spcAft>
                          <a:spcPts val="0"/>
                        </a:spcAft>
                        <a:buNone/>
                      </a:pPr>
                      <a:r>
                        <a:rPr lang="en-US" sz="1200"/>
                        <a:t>Retrieval</a:t>
                      </a:r>
                      <a:r>
                        <a:rPr lang="en-US" sz="1200"/>
                        <a:t> of clothing options to the GUI and displaying a catalog</a:t>
                      </a:r>
                      <a:endParaRPr sz="1200"/>
                    </a:p>
                  </a:txBody>
                  <a:tcPr marT="91425" marB="91425" marR="91425" marL="91425"/>
                </a:tc>
                <a:tc>
                  <a:txBody>
                    <a:bodyPr/>
                    <a:lstStyle/>
                    <a:p>
                      <a:pPr indent="0" lvl="0" marL="0" rtl="0" algn="l">
                        <a:spcBef>
                          <a:spcPts val="0"/>
                        </a:spcBef>
                        <a:spcAft>
                          <a:spcPts val="0"/>
                        </a:spcAft>
                        <a:buNone/>
                      </a:pPr>
                      <a:r>
                        <a:rPr lang="en-US" sz="1200"/>
                        <a:t>Jorge,Alan</a:t>
                      </a:r>
                      <a:endParaRPr sz="1200"/>
                    </a:p>
                  </a:txBody>
                  <a:tcPr marT="91425" marB="91425" marR="91425" marL="91425"/>
                </a:tc>
                <a:tc>
                  <a:txBody>
                    <a:bodyPr/>
                    <a:lstStyle/>
                    <a:p>
                      <a:pPr indent="0" lvl="0" marL="0" rtl="0" algn="l">
                        <a:spcBef>
                          <a:spcPts val="0"/>
                        </a:spcBef>
                        <a:spcAft>
                          <a:spcPts val="0"/>
                        </a:spcAft>
                        <a:buNone/>
                      </a:pPr>
                      <a:r>
                        <a:rPr lang="en-US" sz="1200">
                          <a:solidFill>
                            <a:schemeClr val="dk1"/>
                          </a:solidFill>
                        </a:rPr>
                        <a:t>Untested</a:t>
                      </a:r>
                      <a:endParaRPr sz="1200">
                        <a:solidFill>
                          <a:schemeClr val="dk1"/>
                        </a:solidFill>
                      </a:endParaRPr>
                    </a:p>
                  </a:txBody>
                  <a:tcPr marT="91425" marB="91425" marR="91425" marL="91425">
                    <a:solidFill>
                      <a:srgbClr val="B7B7B7"/>
                    </a:solidFill>
                  </a:tcPr>
                </a:tc>
              </a:tr>
              <a:tr h="449475">
                <a:tc>
                  <a:txBody>
                    <a:bodyPr/>
                    <a:lstStyle/>
                    <a:p>
                      <a:pPr indent="0" lvl="0" marL="0" rtl="0" algn="l">
                        <a:spcBef>
                          <a:spcPts val="0"/>
                        </a:spcBef>
                        <a:spcAft>
                          <a:spcPts val="0"/>
                        </a:spcAft>
                        <a:buNone/>
                      </a:pPr>
                      <a:r>
                        <a:rPr lang="en-US" sz="1200"/>
                        <a:t>Test app without model integration</a:t>
                      </a:r>
                      <a:endParaRPr sz="1200"/>
                    </a:p>
                  </a:txBody>
                  <a:tcPr marT="91425" marB="91425" marR="91425" marL="91425"/>
                </a:tc>
                <a:tc>
                  <a:txBody>
                    <a:bodyPr/>
                    <a:lstStyle/>
                    <a:p>
                      <a:pPr indent="0" lvl="0" marL="0" rtl="0" algn="l">
                        <a:spcBef>
                          <a:spcPts val="0"/>
                        </a:spcBef>
                        <a:spcAft>
                          <a:spcPts val="0"/>
                        </a:spcAft>
                        <a:buNone/>
                      </a:pPr>
                      <a:r>
                        <a:rPr lang="en-US" sz="1200"/>
                        <a:t>Run the application on an actual phone and test it for possible bugs.</a:t>
                      </a:r>
                      <a:endParaRPr sz="1200"/>
                    </a:p>
                  </a:txBody>
                  <a:tcPr marT="91425" marB="91425" marR="91425" marL="91425"/>
                </a:tc>
                <a:tc>
                  <a:txBody>
                    <a:bodyPr/>
                    <a:lstStyle/>
                    <a:p>
                      <a:pPr indent="0" lvl="0" marL="0" rtl="0" algn="l">
                        <a:spcBef>
                          <a:spcPts val="0"/>
                        </a:spcBef>
                        <a:spcAft>
                          <a:spcPts val="0"/>
                        </a:spcAft>
                        <a:buNone/>
                      </a:pPr>
                      <a:r>
                        <a:rPr lang="en-US" sz="1200"/>
                        <a:t>Jorge,Alan</a:t>
                      </a:r>
                      <a:endParaRPr sz="1200"/>
                    </a:p>
                  </a:txBody>
                  <a:tcPr marT="91425" marB="91425" marR="91425" marL="91425"/>
                </a:tc>
                <a:tc>
                  <a:txBody>
                    <a:bodyPr/>
                    <a:lstStyle/>
                    <a:p>
                      <a:pPr indent="0" lvl="0" marL="0" rtl="0" algn="l">
                        <a:spcBef>
                          <a:spcPts val="0"/>
                        </a:spcBef>
                        <a:spcAft>
                          <a:spcPts val="0"/>
                        </a:spcAft>
                        <a:buNone/>
                      </a:pPr>
                      <a:r>
                        <a:rPr lang="en-US" sz="1200">
                          <a:solidFill>
                            <a:schemeClr val="dk1"/>
                          </a:solidFill>
                        </a:rPr>
                        <a:t>Untested</a:t>
                      </a:r>
                      <a:endParaRPr sz="1200">
                        <a:solidFill>
                          <a:schemeClr val="dk1"/>
                        </a:solidFill>
                      </a:endParaRPr>
                    </a:p>
                  </a:txBody>
                  <a:tcPr marT="91425" marB="91425" marR="91425" marL="91425">
                    <a:solidFill>
                      <a:srgbClr val="B7B7B7"/>
                    </a:solidFill>
                  </a:tcPr>
                </a:tc>
              </a:tr>
              <a:tr h="449475">
                <a:tc>
                  <a:txBody>
                    <a:bodyPr/>
                    <a:lstStyle/>
                    <a:p>
                      <a:pPr indent="0" lvl="0" marL="0" rtl="0" algn="l">
                        <a:lnSpc>
                          <a:spcPct val="115000"/>
                        </a:lnSpc>
                        <a:spcBef>
                          <a:spcPts val="0"/>
                        </a:spcBef>
                        <a:spcAft>
                          <a:spcPts val="0"/>
                        </a:spcAft>
                        <a:buNone/>
                      </a:pPr>
                      <a:r>
                        <a:rPr lang="en-US" sz="1100">
                          <a:solidFill>
                            <a:schemeClr val="dk1"/>
                          </a:solidFill>
                        </a:rPr>
                        <a:t>Train the model</a:t>
                      </a:r>
                      <a:endParaRPr sz="1200"/>
                    </a:p>
                  </a:txBody>
                  <a:tcPr marT="91425" marB="91425" marR="91425" marL="91425"/>
                </a:tc>
                <a:tc>
                  <a:txBody>
                    <a:bodyPr/>
                    <a:lstStyle/>
                    <a:p>
                      <a:pPr indent="0" lvl="0" marL="0" rtl="0" algn="l">
                        <a:spcBef>
                          <a:spcPts val="0"/>
                        </a:spcBef>
                        <a:spcAft>
                          <a:spcPts val="0"/>
                        </a:spcAft>
                        <a:buNone/>
                      </a:pPr>
                      <a:r>
                        <a:rPr lang="en-US" sz="1200"/>
                        <a:t>Run the machine learning algorithm through Pytorch and check outputs to view progress </a:t>
                      </a:r>
                      <a:endParaRPr sz="1200"/>
                    </a:p>
                  </a:txBody>
                  <a:tcPr marT="91425" marB="91425" marR="91425" marL="91425"/>
                </a:tc>
                <a:tc>
                  <a:txBody>
                    <a:bodyPr/>
                    <a:lstStyle/>
                    <a:p>
                      <a:pPr indent="0" lvl="0" marL="0" rtl="0" algn="l">
                        <a:spcBef>
                          <a:spcPts val="0"/>
                        </a:spcBef>
                        <a:spcAft>
                          <a:spcPts val="0"/>
                        </a:spcAft>
                        <a:buNone/>
                      </a:pPr>
                      <a:r>
                        <a:rPr lang="en-US" sz="1200"/>
                        <a:t>Robin</a:t>
                      </a:r>
                      <a:endParaRPr sz="1200"/>
                    </a:p>
                  </a:txBody>
                  <a:tcPr marT="91425" marB="91425" marR="91425" marL="91425"/>
                </a:tc>
                <a:tc>
                  <a:txBody>
                    <a:bodyPr/>
                    <a:lstStyle/>
                    <a:p>
                      <a:pPr indent="0" lvl="0" marL="0" rtl="0" algn="l">
                        <a:spcBef>
                          <a:spcPts val="0"/>
                        </a:spcBef>
                        <a:spcAft>
                          <a:spcPts val="0"/>
                        </a:spcAft>
                        <a:buNone/>
                      </a:pPr>
                      <a:r>
                        <a:rPr lang="en-US" sz="1200">
                          <a:solidFill>
                            <a:schemeClr val="dk1"/>
                          </a:solidFill>
                        </a:rPr>
                        <a:t>Untested</a:t>
                      </a:r>
                      <a:endParaRPr sz="1200">
                        <a:solidFill>
                          <a:schemeClr val="dk1"/>
                        </a:solidFill>
                      </a:endParaRPr>
                    </a:p>
                  </a:txBody>
                  <a:tcPr marT="91425" marB="91425" marR="91425" marL="91425">
                    <a:solidFill>
                      <a:srgbClr val="B7B7B7"/>
                    </a:solidFill>
                  </a:tcPr>
                </a:tc>
              </a:tr>
              <a:tr h="449475">
                <a:tc>
                  <a:txBody>
                    <a:bodyPr/>
                    <a:lstStyle/>
                    <a:p>
                      <a:pPr indent="0" lvl="0" marL="0" rtl="0" algn="l">
                        <a:spcBef>
                          <a:spcPts val="0"/>
                        </a:spcBef>
                        <a:spcAft>
                          <a:spcPts val="0"/>
                        </a:spcAft>
                        <a:buNone/>
                      </a:pPr>
                      <a:r>
                        <a:rPr lang="en-US" sz="1100">
                          <a:solidFill>
                            <a:schemeClr val="dk1"/>
                          </a:solidFill>
                        </a:rPr>
                        <a:t>Deploy trained model into application</a:t>
                      </a:r>
                      <a:endParaRPr sz="1200"/>
                    </a:p>
                  </a:txBody>
                  <a:tcPr marT="91425" marB="91425" marR="91425" marL="91425"/>
                </a:tc>
                <a:tc>
                  <a:txBody>
                    <a:bodyPr/>
                    <a:lstStyle/>
                    <a:p>
                      <a:pPr indent="0" lvl="0" marL="0" rtl="0" algn="l">
                        <a:spcBef>
                          <a:spcPts val="0"/>
                        </a:spcBef>
                        <a:spcAft>
                          <a:spcPts val="0"/>
                        </a:spcAft>
                        <a:buNone/>
                      </a:pPr>
                      <a:r>
                        <a:rPr lang="en-US" sz="1200"/>
                        <a:t>Test the model receiving input from the application and change clothes</a:t>
                      </a:r>
                      <a:endParaRPr sz="1200"/>
                    </a:p>
                  </a:txBody>
                  <a:tcPr marT="91425" marB="91425" marR="91425" marL="91425"/>
                </a:tc>
                <a:tc>
                  <a:txBody>
                    <a:bodyPr/>
                    <a:lstStyle/>
                    <a:p>
                      <a:pPr indent="0" lvl="0" marL="0" rtl="0" algn="l">
                        <a:spcBef>
                          <a:spcPts val="0"/>
                        </a:spcBef>
                        <a:spcAft>
                          <a:spcPts val="0"/>
                        </a:spcAft>
                        <a:buNone/>
                      </a:pPr>
                      <a:r>
                        <a:rPr lang="en-US" sz="1200"/>
                        <a:t>Group</a:t>
                      </a:r>
                      <a:endParaRPr sz="1200"/>
                    </a:p>
                  </a:txBody>
                  <a:tcPr marT="91425" marB="91425" marR="91425" marL="91425"/>
                </a:tc>
                <a:tc>
                  <a:txBody>
                    <a:bodyPr/>
                    <a:lstStyle/>
                    <a:p>
                      <a:pPr indent="0" lvl="0" marL="0" rtl="0" algn="l">
                        <a:spcBef>
                          <a:spcPts val="0"/>
                        </a:spcBef>
                        <a:spcAft>
                          <a:spcPts val="0"/>
                        </a:spcAft>
                        <a:buNone/>
                      </a:pPr>
                      <a:r>
                        <a:rPr lang="en-US" sz="1200">
                          <a:solidFill>
                            <a:schemeClr val="dk1"/>
                          </a:solidFill>
                        </a:rPr>
                        <a:t>Untested</a:t>
                      </a:r>
                      <a:endParaRPr sz="1200">
                        <a:solidFill>
                          <a:schemeClr val="dk1"/>
                        </a:solidFill>
                      </a:endParaRPr>
                    </a:p>
                  </a:txBody>
                  <a:tcPr marT="91425" marB="91425" marR="91425" marL="91425">
                    <a:solidFill>
                      <a:srgbClr val="B7B7B7"/>
                    </a:solidFill>
                  </a:tcPr>
                </a:tc>
              </a:tr>
              <a:tr h="449475">
                <a:tc>
                  <a:txBody>
                    <a:bodyPr/>
                    <a:lstStyle/>
                    <a:p>
                      <a:pPr indent="0" lvl="0" marL="0" rtl="0" algn="l">
                        <a:lnSpc>
                          <a:spcPct val="115000"/>
                        </a:lnSpc>
                        <a:spcBef>
                          <a:spcPts val="0"/>
                        </a:spcBef>
                        <a:spcAft>
                          <a:spcPts val="0"/>
                        </a:spcAft>
                        <a:buNone/>
                      </a:pPr>
                      <a:r>
                        <a:rPr lang="en-US" sz="1200"/>
                        <a:t>Test application with model integration on phone</a:t>
                      </a:r>
                      <a:endParaRPr sz="1200"/>
                    </a:p>
                  </a:txBody>
                  <a:tcPr marT="91425" marB="91425" marR="91425" marL="91425"/>
                </a:tc>
                <a:tc>
                  <a:txBody>
                    <a:bodyPr/>
                    <a:lstStyle/>
                    <a:p>
                      <a:pPr indent="0" lvl="0" marL="0" rtl="0" algn="l">
                        <a:spcBef>
                          <a:spcPts val="0"/>
                        </a:spcBef>
                        <a:spcAft>
                          <a:spcPts val="0"/>
                        </a:spcAft>
                        <a:buNone/>
                      </a:pPr>
                      <a:r>
                        <a:rPr lang="en-US" sz="1200"/>
                        <a:t>Run the application on actual phone </a:t>
                      </a:r>
                      <a:r>
                        <a:rPr lang="en-US" sz="1200"/>
                        <a:t>with</a:t>
                      </a:r>
                      <a:r>
                        <a:rPr lang="en-US" sz="1200"/>
                        <a:t> video input and test for possible bugs</a:t>
                      </a:r>
                      <a:endParaRPr sz="1200"/>
                    </a:p>
                  </a:txBody>
                  <a:tcPr marT="91425" marB="91425" marR="91425" marL="91425"/>
                </a:tc>
                <a:tc>
                  <a:txBody>
                    <a:bodyPr/>
                    <a:lstStyle/>
                    <a:p>
                      <a:pPr indent="0" lvl="0" marL="0" rtl="0" algn="l">
                        <a:spcBef>
                          <a:spcPts val="0"/>
                        </a:spcBef>
                        <a:spcAft>
                          <a:spcPts val="0"/>
                        </a:spcAft>
                        <a:buNone/>
                      </a:pPr>
                      <a:r>
                        <a:rPr lang="en-US" sz="1200"/>
                        <a:t>Group</a:t>
                      </a:r>
                      <a:endParaRPr sz="1200"/>
                    </a:p>
                  </a:txBody>
                  <a:tcPr marT="91425" marB="91425" marR="91425" marL="91425"/>
                </a:tc>
                <a:tc>
                  <a:txBody>
                    <a:bodyPr/>
                    <a:lstStyle/>
                    <a:p>
                      <a:pPr indent="0" lvl="0" marL="0" rtl="0" algn="l">
                        <a:spcBef>
                          <a:spcPts val="0"/>
                        </a:spcBef>
                        <a:spcAft>
                          <a:spcPts val="0"/>
                        </a:spcAft>
                        <a:buNone/>
                      </a:pPr>
                      <a:r>
                        <a:rPr lang="en-US" sz="1200">
                          <a:solidFill>
                            <a:schemeClr val="dk1"/>
                          </a:solidFill>
                        </a:rPr>
                        <a:t>Untested</a:t>
                      </a:r>
                      <a:endParaRPr sz="1200">
                        <a:solidFill>
                          <a:schemeClr val="dk1"/>
                        </a:solidFill>
                      </a:endParaRPr>
                    </a:p>
                  </a:txBody>
                  <a:tcPr marT="91425" marB="91425" marR="91425" marL="91425">
                    <a:solidFill>
                      <a:srgbClr val="B7B7B7"/>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idx="1" type="body"/>
          </p:nvPr>
        </p:nvSpPr>
        <p:spPr>
          <a:xfrm>
            <a:off x="457200" y="1608545"/>
            <a:ext cx="8229600" cy="4077000"/>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3200"/>
              <a:buNone/>
            </a:pPr>
            <a:r>
              <a:t/>
            </a:r>
            <a:endParaRPr b="1"/>
          </a:p>
          <a:p>
            <a:pPr indent="0" lvl="0" marL="0" rtl="0" algn="l">
              <a:spcBef>
                <a:spcPts val="360"/>
              </a:spcBef>
              <a:spcAft>
                <a:spcPts val="0"/>
              </a:spcAft>
              <a:buClr>
                <a:schemeClr val="dk1"/>
              </a:buClr>
              <a:buSzPts val="3200"/>
              <a:buNone/>
            </a:pPr>
            <a:r>
              <a:t/>
            </a:r>
            <a:endParaRPr b="1"/>
          </a:p>
          <a:p>
            <a:pPr indent="0" lvl="0" marL="0" rtl="0" algn="ctr">
              <a:spcBef>
                <a:spcPts val="360"/>
              </a:spcBef>
              <a:spcAft>
                <a:spcPts val="0"/>
              </a:spcAft>
              <a:buClr>
                <a:schemeClr val="dk1"/>
              </a:buClr>
              <a:buSzPts val="3200"/>
              <a:buNone/>
            </a:pPr>
            <a:r>
              <a:t/>
            </a:r>
            <a:endParaRPr b="1"/>
          </a:p>
          <a:p>
            <a:pPr indent="0" lvl="0" marL="0" rtl="0" algn="ctr">
              <a:spcBef>
                <a:spcPts val="360"/>
              </a:spcBef>
              <a:spcAft>
                <a:spcPts val="0"/>
              </a:spcAft>
              <a:buClr>
                <a:schemeClr val="dk1"/>
              </a:buClr>
              <a:buSzPts val="3200"/>
              <a:buNone/>
            </a:pPr>
            <a:r>
              <a:rPr b="1" lang="en-US" sz="3900">
                <a:latin typeface="Calibri"/>
                <a:ea typeface="Calibri"/>
                <a:cs typeface="Calibri"/>
                <a:sym typeface="Calibri"/>
              </a:rPr>
              <a:t>Questions?</a:t>
            </a:r>
            <a:endParaRPr b="1" sz="39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4947152080_4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Project Summary</a:t>
            </a:r>
            <a:endParaRPr/>
          </a:p>
        </p:txBody>
      </p:sp>
      <p:sp>
        <p:nvSpPr>
          <p:cNvPr id="67" name="Google Shape;67;g14947152080_4_0"/>
          <p:cNvSpPr txBox="1"/>
          <p:nvPr>
            <p:ph idx="1" type="body"/>
          </p:nvPr>
        </p:nvSpPr>
        <p:spPr>
          <a:xfrm>
            <a:off x="457200" y="2049275"/>
            <a:ext cx="4473000" cy="4301700"/>
          </a:xfrm>
          <a:prstGeom prst="rect">
            <a:avLst/>
          </a:prstGeom>
        </p:spPr>
        <p:txBody>
          <a:bodyPr anchorCtr="0" anchor="t" bIns="45700" lIns="91425" spcFirstLastPara="1" rIns="91425" wrap="square" tIns="45700">
            <a:normAutofit lnSpcReduction="10000"/>
          </a:bodyPr>
          <a:lstStyle/>
          <a:p>
            <a:pPr indent="-393700" lvl="0" marL="457200" rtl="0" algn="l">
              <a:lnSpc>
                <a:spcPct val="80000"/>
              </a:lnSpc>
              <a:spcBef>
                <a:spcPts val="0"/>
              </a:spcBef>
              <a:spcAft>
                <a:spcPts val="0"/>
              </a:spcAft>
              <a:buSzPts val="2600"/>
              <a:buChar char="•"/>
            </a:pPr>
            <a:r>
              <a:rPr lang="en-US" sz="2600"/>
              <a:t>Waste material reduction for companies producing apparel.</a:t>
            </a:r>
            <a:endParaRPr/>
          </a:p>
          <a:p>
            <a:pPr indent="-228600" lvl="0" marL="457200" rtl="0" algn="l">
              <a:lnSpc>
                <a:spcPct val="80000"/>
              </a:lnSpc>
              <a:spcBef>
                <a:spcPts val="0"/>
              </a:spcBef>
              <a:spcAft>
                <a:spcPts val="0"/>
              </a:spcAft>
              <a:buClr>
                <a:schemeClr val="dk1"/>
              </a:buClr>
              <a:buSzPts val="2600"/>
              <a:buFont typeface="Arial"/>
              <a:buNone/>
            </a:pPr>
            <a:r>
              <a:t/>
            </a:r>
            <a:endParaRPr sz="2600"/>
          </a:p>
          <a:p>
            <a:pPr indent="-393700" lvl="0" marL="457200" rtl="0" algn="l">
              <a:lnSpc>
                <a:spcPct val="80000"/>
              </a:lnSpc>
              <a:spcBef>
                <a:spcPts val="0"/>
              </a:spcBef>
              <a:spcAft>
                <a:spcPts val="0"/>
              </a:spcAft>
              <a:buSzPts val="2600"/>
              <a:buChar char="•"/>
            </a:pPr>
            <a:r>
              <a:rPr lang="en-US" sz="2600"/>
              <a:t>Our application is going to be an accessible tool for consumers shopping online for clothing. This tool will create an avatar based on the video provided and it will be able to change between clothes.</a:t>
            </a:r>
            <a:endParaRPr/>
          </a:p>
        </p:txBody>
      </p:sp>
      <p:pic>
        <p:nvPicPr>
          <p:cNvPr id="68" name="Google Shape;68;g14947152080_4_0"/>
          <p:cNvPicPr preferRelativeResize="0"/>
          <p:nvPr/>
        </p:nvPicPr>
        <p:blipFill>
          <a:blip r:embed="rId3">
            <a:alphaModFix/>
          </a:blip>
          <a:stretch>
            <a:fillRect/>
          </a:stretch>
        </p:blipFill>
        <p:spPr>
          <a:xfrm>
            <a:off x="5680700" y="1812475"/>
            <a:ext cx="2020338" cy="4446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4947152080_4_244"/>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Subsystem Overview</a:t>
            </a:r>
            <a:endParaRPr/>
          </a:p>
        </p:txBody>
      </p:sp>
      <p:sp>
        <p:nvSpPr>
          <p:cNvPr id="75" name="Google Shape;75;g14947152080_4_244"/>
          <p:cNvSpPr txBox="1"/>
          <p:nvPr>
            <p:ph idx="1" type="body"/>
          </p:nvPr>
        </p:nvSpPr>
        <p:spPr>
          <a:xfrm>
            <a:off x="457200" y="2058375"/>
            <a:ext cx="4452000" cy="4077000"/>
          </a:xfrm>
          <a:prstGeom prst="rect">
            <a:avLst/>
          </a:prstGeom>
        </p:spPr>
        <p:txBody>
          <a:bodyPr anchorCtr="0" anchor="t" bIns="45700" lIns="91425" spcFirstLastPara="1" rIns="91425" wrap="square" tIns="45700">
            <a:normAutofit/>
          </a:bodyPr>
          <a:lstStyle/>
          <a:p>
            <a:pPr indent="-330200" lvl="0" marL="457200" rtl="0" algn="l">
              <a:spcBef>
                <a:spcPts val="360"/>
              </a:spcBef>
              <a:spcAft>
                <a:spcPts val="0"/>
              </a:spcAft>
              <a:buSzPts val="1600"/>
              <a:buFont typeface="Calibri"/>
              <a:buChar char="•"/>
            </a:pPr>
            <a:r>
              <a:rPr lang="en-US" sz="1600">
                <a:latin typeface="Calibri"/>
                <a:ea typeface="Calibri"/>
                <a:cs typeface="Calibri"/>
                <a:sym typeface="Calibri"/>
              </a:rPr>
              <a:t>GUI Application:</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US" sz="1600">
                <a:latin typeface="Calibri"/>
                <a:ea typeface="Calibri"/>
                <a:cs typeface="Calibri"/>
                <a:sym typeface="Calibri"/>
              </a:rPr>
              <a:t>Displays the user with the application</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US" sz="1600">
                <a:latin typeface="Calibri"/>
                <a:ea typeface="Calibri"/>
                <a:cs typeface="Calibri"/>
                <a:sym typeface="Calibri"/>
              </a:rPr>
              <a:t>Uploads and </a:t>
            </a:r>
            <a:r>
              <a:rPr lang="en-US" sz="1600">
                <a:latin typeface="Calibri"/>
                <a:ea typeface="Calibri"/>
                <a:cs typeface="Calibri"/>
                <a:sym typeface="Calibri"/>
              </a:rPr>
              <a:t>receives </a:t>
            </a:r>
            <a:r>
              <a:rPr lang="en-US" sz="1600">
                <a:latin typeface="Calibri"/>
                <a:ea typeface="Calibri"/>
                <a:cs typeface="Calibri"/>
                <a:sym typeface="Calibri"/>
              </a:rPr>
              <a:t>user </a:t>
            </a:r>
            <a:r>
              <a:rPr lang="en-US" sz="1600">
                <a:latin typeface="Calibri"/>
                <a:ea typeface="Calibri"/>
                <a:cs typeface="Calibri"/>
                <a:sym typeface="Calibri"/>
              </a:rPr>
              <a:t>information to a database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Database:</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US" sz="1600">
                <a:latin typeface="Calibri"/>
                <a:ea typeface="Calibri"/>
                <a:cs typeface="Calibri"/>
                <a:sym typeface="Calibri"/>
              </a:rPr>
              <a:t>Stores the user’s information together with their avatar </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US" sz="1600">
                <a:latin typeface="Calibri"/>
                <a:ea typeface="Calibri"/>
                <a:cs typeface="Calibri"/>
                <a:sym typeface="Calibri"/>
              </a:rPr>
              <a:t>Supply different options offered for the avatar to change clothes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Neural Network:</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US" sz="1600">
                <a:latin typeface="Calibri"/>
                <a:ea typeface="Calibri"/>
                <a:cs typeface="Calibri"/>
                <a:sym typeface="Calibri"/>
              </a:rPr>
              <a:t>Receives a .mp4 video from the database</a:t>
            </a:r>
            <a:endParaRPr sz="1600">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sz="1600">
                <a:latin typeface="Calibri"/>
                <a:ea typeface="Calibri"/>
                <a:cs typeface="Calibri"/>
                <a:sym typeface="Calibri"/>
              </a:rPr>
              <a:t>Returns a clothed 3D model of the user in .obj forma</a:t>
            </a:r>
            <a:r>
              <a:rPr lang="en-US" sz="1400">
                <a:latin typeface="Calibri"/>
                <a:ea typeface="Calibri"/>
                <a:cs typeface="Calibri"/>
                <a:sym typeface="Calibri"/>
              </a:rPr>
              <a:t>t</a:t>
            </a:r>
            <a:endParaRPr sz="1400">
              <a:latin typeface="Calibri"/>
              <a:ea typeface="Calibri"/>
              <a:cs typeface="Calibri"/>
              <a:sym typeface="Calibri"/>
            </a:endParaRPr>
          </a:p>
        </p:txBody>
      </p:sp>
      <p:sp>
        <p:nvSpPr>
          <p:cNvPr id="76" name="Google Shape;76;g14947152080_4_244"/>
          <p:cNvSpPr/>
          <p:nvPr/>
        </p:nvSpPr>
        <p:spPr>
          <a:xfrm>
            <a:off x="5085425" y="2675574"/>
            <a:ext cx="1669800" cy="3304500"/>
          </a:xfrm>
          <a:prstGeom prst="roundRect">
            <a:avLst>
              <a:gd fmla="val 0" name="adj"/>
            </a:avLst>
          </a:prstGeom>
          <a:solidFill>
            <a:srgbClr val="93C47D"/>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14947152080_4_244"/>
          <p:cNvSpPr/>
          <p:nvPr/>
        </p:nvSpPr>
        <p:spPr>
          <a:xfrm>
            <a:off x="5309825" y="3518575"/>
            <a:ext cx="1238700" cy="3621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t>Shape Representation</a:t>
            </a:r>
            <a:endParaRPr sz="1100"/>
          </a:p>
        </p:txBody>
      </p:sp>
      <p:sp>
        <p:nvSpPr>
          <p:cNvPr id="78" name="Google Shape;78;g14947152080_4_244"/>
          <p:cNvSpPr/>
          <p:nvPr/>
        </p:nvSpPr>
        <p:spPr>
          <a:xfrm>
            <a:off x="5370575" y="4437924"/>
            <a:ext cx="1099500" cy="3408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t>Convolutional Architecture</a:t>
            </a:r>
            <a:endParaRPr sz="1100"/>
          </a:p>
        </p:txBody>
      </p:sp>
      <p:sp>
        <p:nvSpPr>
          <p:cNvPr id="79" name="Google Shape;79;g14947152080_4_244"/>
          <p:cNvSpPr/>
          <p:nvPr/>
        </p:nvSpPr>
        <p:spPr>
          <a:xfrm>
            <a:off x="5370571" y="5296369"/>
            <a:ext cx="1099500" cy="3621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t>Loss Function</a:t>
            </a:r>
            <a:endParaRPr sz="1100"/>
          </a:p>
          <a:p>
            <a:pPr indent="0" lvl="0" marL="0" rtl="0" algn="ctr">
              <a:spcBef>
                <a:spcPts val="0"/>
              </a:spcBef>
              <a:spcAft>
                <a:spcPts val="0"/>
              </a:spcAft>
              <a:buNone/>
            </a:pPr>
            <a:r>
              <a:rPr lang="en-US" sz="1100"/>
              <a:t>Optimization</a:t>
            </a:r>
            <a:endParaRPr sz="1100"/>
          </a:p>
        </p:txBody>
      </p:sp>
      <p:sp>
        <p:nvSpPr>
          <p:cNvPr id="80" name="Google Shape;80;g14947152080_4_244"/>
          <p:cNvSpPr/>
          <p:nvPr/>
        </p:nvSpPr>
        <p:spPr>
          <a:xfrm>
            <a:off x="7390200" y="3024510"/>
            <a:ext cx="1296600" cy="1202100"/>
          </a:xfrm>
          <a:prstGeom prst="roundRect">
            <a:avLst>
              <a:gd fmla="val 0" name="adj"/>
            </a:avLst>
          </a:prstGeom>
          <a:solidFill>
            <a:srgbClr val="A4C2F4"/>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g14947152080_4_244"/>
          <p:cNvPicPr preferRelativeResize="0"/>
          <p:nvPr/>
        </p:nvPicPr>
        <p:blipFill>
          <a:blip r:embed="rId3">
            <a:alphaModFix/>
          </a:blip>
          <a:stretch>
            <a:fillRect/>
          </a:stretch>
        </p:blipFill>
        <p:spPr>
          <a:xfrm>
            <a:off x="7745231" y="1241575"/>
            <a:ext cx="586601" cy="1132096"/>
          </a:xfrm>
          <a:prstGeom prst="rect">
            <a:avLst/>
          </a:prstGeom>
          <a:noFill/>
          <a:ln>
            <a:noFill/>
          </a:ln>
        </p:spPr>
      </p:pic>
      <p:sp>
        <p:nvSpPr>
          <p:cNvPr id="82" name="Google Shape;82;g14947152080_4_244"/>
          <p:cNvSpPr/>
          <p:nvPr/>
        </p:nvSpPr>
        <p:spPr>
          <a:xfrm rot="10800000">
            <a:off x="6824168" y="5590474"/>
            <a:ext cx="497100" cy="214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14947152080_4_244"/>
          <p:cNvSpPr/>
          <p:nvPr/>
        </p:nvSpPr>
        <p:spPr>
          <a:xfrm>
            <a:off x="6824151" y="5155398"/>
            <a:ext cx="497100" cy="214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14947152080_4_244"/>
          <p:cNvSpPr/>
          <p:nvPr/>
        </p:nvSpPr>
        <p:spPr>
          <a:xfrm>
            <a:off x="7390200" y="4973582"/>
            <a:ext cx="1296600" cy="1007700"/>
          </a:xfrm>
          <a:prstGeom prst="roundRect">
            <a:avLst>
              <a:gd fmla="val 0" name="adj"/>
            </a:avLst>
          </a:prstGeom>
          <a:solidFill>
            <a:srgbClr val="EA9999"/>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Clothing Database</a:t>
            </a:r>
            <a:endParaRPr/>
          </a:p>
        </p:txBody>
      </p:sp>
      <p:sp>
        <p:nvSpPr>
          <p:cNvPr id="85" name="Google Shape;85;g14947152080_4_244"/>
          <p:cNvSpPr txBox="1"/>
          <p:nvPr/>
        </p:nvSpPr>
        <p:spPr>
          <a:xfrm>
            <a:off x="5370856" y="2875956"/>
            <a:ext cx="1056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Neural Network</a:t>
            </a:r>
            <a:endParaRPr>
              <a:latin typeface="Calibri"/>
              <a:ea typeface="Calibri"/>
              <a:cs typeface="Calibri"/>
              <a:sym typeface="Calibri"/>
            </a:endParaRPr>
          </a:p>
        </p:txBody>
      </p:sp>
      <p:sp>
        <p:nvSpPr>
          <p:cNvPr id="86" name="Google Shape;86;g14947152080_4_244"/>
          <p:cNvSpPr txBox="1"/>
          <p:nvPr/>
        </p:nvSpPr>
        <p:spPr>
          <a:xfrm>
            <a:off x="7626185" y="3209788"/>
            <a:ext cx="824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GUI</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App</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Design</a:t>
            </a:r>
            <a:endParaRPr>
              <a:latin typeface="Calibri"/>
              <a:ea typeface="Calibri"/>
              <a:cs typeface="Calibri"/>
              <a:sym typeface="Calibri"/>
            </a:endParaRPr>
          </a:p>
        </p:txBody>
      </p:sp>
      <p:sp>
        <p:nvSpPr>
          <p:cNvPr id="87" name="Google Shape;87;g14947152080_4_244"/>
          <p:cNvSpPr/>
          <p:nvPr/>
        </p:nvSpPr>
        <p:spPr>
          <a:xfrm rot="-5400000">
            <a:off x="5767768" y="4093479"/>
            <a:ext cx="305100" cy="2043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4947152080_4_244"/>
          <p:cNvSpPr/>
          <p:nvPr/>
        </p:nvSpPr>
        <p:spPr>
          <a:xfrm rot="5400000">
            <a:off x="7615996" y="2573834"/>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14947152080_4_244"/>
          <p:cNvSpPr/>
          <p:nvPr/>
        </p:nvSpPr>
        <p:spPr>
          <a:xfrm flipH="1" rot="5400000">
            <a:off x="8061404" y="2573879"/>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14947152080_4_244"/>
          <p:cNvSpPr/>
          <p:nvPr/>
        </p:nvSpPr>
        <p:spPr>
          <a:xfrm rot="-5400000">
            <a:off x="5767770" y="4900689"/>
            <a:ext cx="305100" cy="2043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4947152080_4_244"/>
          <p:cNvSpPr/>
          <p:nvPr/>
        </p:nvSpPr>
        <p:spPr>
          <a:xfrm rot="5397577">
            <a:off x="7616008" y="4426464"/>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14947152080_4_244"/>
          <p:cNvSpPr/>
          <p:nvPr/>
        </p:nvSpPr>
        <p:spPr>
          <a:xfrm flipH="1" rot="5400000">
            <a:off x="8061404" y="4426492"/>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93" name="Google Shape;93;g14947152080_4_244"/>
          <p:cNvGraphicFramePr/>
          <p:nvPr/>
        </p:nvGraphicFramePr>
        <p:xfrm>
          <a:off x="4909200" y="2083900"/>
          <a:ext cx="3000000" cy="3000000"/>
        </p:xfrm>
        <a:graphic>
          <a:graphicData uri="http://schemas.openxmlformats.org/drawingml/2006/table">
            <a:tbl>
              <a:tblPr>
                <a:noFill/>
                <a:tableStyleId>{60CEF30C-C45E-49AC-B4B0-00363155CA7E}</a:tableStyleId>
              </a:tblPr>
              <a:tblGrid>
                <a:gridCol w="765125"/>
                <a:gridCol w="765125"/>
                <a:gridCol w="765125"/>
              </a:tblGrid>
              <a:tr h="214500">
                <a:tc>
                  <a:txBody>
                    <a:bodyPr/>
                    <a:lstStyle/>
                    <a:p>
                      <a:pPr indent="0" lvl="0" marL="0" rtl="0" algn="l">
                        <a:spcBef>
                          <a:spcPts val="0"/>
                        </a:spcBef>
                        <a:spcAft>
                          <a:spcPts val="0"/>
                        </a:spcAft>
                        <a:buNone/>
                      </a:pPr>
                      <a:r>
                        <a:rPr lang="en-US"/>
                        <a:t>Robin</a:t>
                      </a:r>
                      <a:endParaRPr/>
                    </a:p>
                  </a:txBody>
                  <a:tcPr marT="91425" marB="91425" marR="91425" marL="91425">
                    <a:solidFill>
                      <a:srgbClr val="93C47D"/>
                    </a:solidFill>
                  </a:tcPr>
                </a:tc>
                <a:tc>
                  <a:txBody>
                    <a:bodyPr/>
                    <a:lstStyle/>
                    <a:p>
                      <a:pPr indent="0" lvl="0" marL="0" rtl="0" algn="l">
                        <a:spcBef>
                          <a:spcPts val="0"/>
                        </a:spcBef>
                        <a:spcAft>
                          <a:spcPts val="0"/>
                        </a:spcAft>
                        <a:buNone/>
                      </a:pPr>
                      <a:r>
                        <a:rPr lang="en-US"/>
                        <a:t>Alan</a:t>
                      </a:r>
                      <a:endParaRPr/>
                    </a:p>
                  </a:txBody>
                  <a:tcPr marT="91425" marB="91425" marR="91425" marL="91425">
                    <a:solidFill>
                      <a:srgbClr val="A4C2F4"/>
                    </a:solidFill>
                  </a:tcPr>
                </a:tc>
                <a:tc>
                  <a:txBody>
                    <a:bodyPr/>
                    <a:lstStyle/>
                    <a:p>
                      <a:pPr indent="0" lvl="0" marL="0" rtl="0" algn="l">
                        <a:spcBef>
                          <a:spcPts val="0"/>
                        </a:spcBef>
                        <a:spcAft>
                          <a:spcPts val="0"/>
                        </a:spcAft>
                        <a:buNone/>
                      </a:pPr>
                      <a:r>
                        <a:rPr lang="en-US"/>
                        <a:t>Jorge</a:t>
                      </a:r>
                      <a:endParaRPr/>
                    </a:p>
                  </a:txBody>
                  <a:tcPr marT="91425" marB="91425" marR="91425" marL="91425">
                    <a:solidFill>
                      <a:srgbClr val="EA9999"/>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4947152080_4_49"/>
          <p:cNvSpPr txBox="1"/>
          <p:nvPr>
            <p:ph type="title"/>
          </p:nvPr>
        </p:nvSpPr>
        <p:spPr>
          <a:xfrm>
            <a:off x="457200" y="1049177"/>
            <a:ext cx="8229600" cy="803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US" sz="3500"/>
              <a:t>Major Changes from 403 to 404</a:t>
            </a:r>
            <a:endParaRPr sz="4400"/>
          </a:p>
        </p:txBody>
      </p:sp>
      <p:sp>
        <p:nvSpPr>
          <p:cNvPr id="100" name="Google Shape;100;g14947152080_4_49"/>
          <p:cNvSpPr txBox="1"/>
          <p:nvPr>
            <p:ph idx="1" type="body"/>
          </p:nvPr>
        </p:nvSpPr>
        <p:spPr>
          <a:xfrm>
            <a:off x="834193" y="2332050"/>
            <a:ext cx="3494400" cy="38184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2500">
                <a:solidFill>
                  <a:schemeClr val="dk1"/>
                </a:solidFill>
                <a:latin typeface="Calibri"/>
                <a:ea typeface="Calibri"/>
                <a:cs typeface="Calibri"/>
                <a:sym typeface="Calibri"/>
              </a:rPr>
              <a:t>Challenge				</a:t>
            </a:r>
            <a:endParaRPr sz="2500">
              <a:solidFill>
                <a:schemeClr val="dk1"/>
              </a:solidFill>
              <a:latin typeface="Calibri"/>
              <a:ea typeface="Calibri"/>
              <a:cs typeface="Calibri"/>
              <a:sym typeface="Calibri"/>
            </a:endParaRPr>
          </a:p>
          <a:p>
            <a:pPr indent="-342900" lvl="0" marL="457200" rtl="0" algn="l">
              <a:spcBef>
                <a:spcPts val="360"/>
              </a:spcBef>
              <a:spcAft>
                <a:spcPts val="0"/>
              </a:spcAft>
              <a:buClr>
                <a:schemeClr val="dk1"/>
              </a:buClr>
              <a:buSzPts val="1800"/>
              <a:buFont typeface="Calibri"/>
              <a:buChar char="➔"/>
            </a:pPr>
            <a:r>
              <a:rPr lang="en-US" sz="1800">
                <a:latin typeface="Calibri"/>
                <a:ea typeface="Calibri"/>
                <a:cs typeface="Calibri"/>
                <a:sym typeface="Calibri"/>
              </a:rPr>
              <a:t>Our renderer, DIRT, was not compatible with newer versions of CUDA</a:t>
            </a:r>
            <a:endParaRPr sz="1800">
              <a:solidFill>
                <a:schemeClr val="dk1"/>
              </a:solidFill>
              <a:latin typeface="Calibri"/>
              <a:ea typeface="Calibri"/>
              <a:cs typeface="Calibri"/>
              <a:sym typeface="Calibri"/>
            </a:endParaRPr>
          </a:p>
          <a:p>
            <a:pPr indent="0" lvl="0" marL="457200" rtl="0" algn="l">
              <a:spcBef>
                <a:spcPts val="36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360"/>
              </a:spcBef>
              <a:spcAft>
                <a:spcPts val="0"/>
              </a:spcAft>
              <a:buClr>
                <a:schemeClr val="dk1"/>
              </a:buClr>
              <a:buSzPts val="1800"/>
              <a:buFont typeface="Calibri"/>
              <a:buChar char="➔"/>
            </a:pPr>
            <a:r>
              <a:rPr lang="en-US" sz="1800">
                <a:latin typeface="Calibri"/>
                <a:ea typeface="Calibri"/>
                <a:cs typeface="Calibri"/>
                <a:sym typeface="Calibri"/>
              </a:rPr>
              <a:t>After downgrading to older versions of CUDA, still ran into issues with compatibility</a:t>
            </a:r>
            <a:endParaRPr sz="1800">
              <a:latin typeface="Calibri"/>
              <a:ea typeface="Calibri"/>
              <a:cs typeface="Calibri"/>
              <a:sym typeface="Calibri"/>
            </a:endParaRPr>
          </a:p>
        </p:txBody>
      </p:sp>
      <p:sp>
        <p:nvSpPr>
          <p:cNvPr id="101" name="Google Shape;101;g14947152080_4_49"/>
          <p:cNvSpPr txBox="1"/>
          <p:nvPr>
            <p:ph idx="1" type="body"/>
          </p:nvPr>
        </p:nvSpPr>
        <p:spPr>
          <a:xfrm>
            <a:off x="4571993" y="2332050"/>
            <a:ext cx="3494400" cy="38184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2500">
                <a:solidFill>
                  <a:schemeClr val="dk1"/>
                </a:solidFill>
                <a:latin typeface="Calibri"/>
                <a:ea typeface="Calibri"/>
                <a:cs typeface="Calibri"/>
                <a:sym typeface="Calibri"/>
              </a:rPr>
              <a:t>Solution				</a:t>
            </a:r>
            <a:endParaRPr sz="2500">
              <a:solidFill>
                <a:schemeClr val="dk1"/>
              </a:solidFill>
              <a:latin typeface="Calibri"/>
              <a:ea typeface="Calibri"/>
              <a:cs typeface="Calibri"/>
              <a:sym typeface="Calibri"/>
            </a:endParaRPr>
          </a:p>
          <a:p>
            <a:pPr indent="-342900" lvl="0" marL="457200" rtl="0" algn="l">
              <a:spcBef>
                <a:spcPts val="360"/>
              </a:spcBef>
              <a:spcAft>
                <a:spcPts val="0"/>
              </a:spcAft>
              <a:buClr>
                <a:schemeClr val="dk1"/>
              </a:buClr>
              <a:buSzPts val="1800"/>
              <a:buFont typeface="Calibri"/>
              <a:buChar char="➔"/>
            </a:pPr>
            <a:r>
              <a:rPr lang="en-US" sz="1800">
                <a:latin typeface="Calibri"/>
                <a:ea typeface="Calibri"/>
                <a:cs typeface="Calibri"/>
                <a:sym typeface="Calibri"/>
              </a:rPr>
              <a:t>Switching from RHEL to Ubuntu operating system</a:t>
            </a:r>
            <a:endParaRPr sz="1800">
              <a:solidFill>
                <a:schemeClr val="dk1"/>
              </a:solidFill>
              <a:latin typeface="Calibri"/>
              <a:ea typeface="Calibri"/>
              <a:cs typeface="Calibri"/>
              <a:sym typeface="Calibri"/>
            </a:endParaRPr>
          </a:p>
          <a:p>
            <a:pPr indent="0" lvl="0" marL="457200" rtl="0" algn="l">
              <a:spcBef>
                <a:spcPts val="36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360"/>
              </a:spcBef>
              <a:spcAft>
                <a:spcPts val="0"/>
              </a:spcAft>
              <a:buClr>
                <a:schemeClr val="dk1"/>
              </a:buClr>
              <a:buSzPts val="1800"/>
              <a:buFont typeface="Calibri"/>
              <a:buChar char="➔"/>
            </a:pPr>
            <a:r>
              <a:rPr lang="en-US" sz="1800">
                <a:latin typeface="Calibri"/>
                <a:ea typeface="Calibri"/>
                <a:cs typeface="Calibri"/>
                <a:sym typeface="Calibri"/>
              </a:rPr>
              <a:t>Ubuntu is more popular than RHEL, better support from developers</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4947152080_4_18"/>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Project Timeline</a:t>
            </a:r>
            <a:endParaRPr/>
          </a:p>
        </p:txBody>
      </p:sp>
      <p:graphicFrame>
        <p:nvGraphicFramePr>
          <p:cNvPr id="108" name="Google Shape;108;g14947152080_4_18"/>
          <p:cNvGraphicFramePr/>
          <p:nvPr/>
        </p:nvGraphicFramePr>
        <p:xfrm>
          <a:off x="457200" y="2238275"/>
          <a:ext cx="3000000" cy="3000000"/>
        </p:xfrm>
        <a:graphic>
          <a:graphicData uri="http://schemas.openxmlformats.org/drawingml/2006/table">
            <a:tbl>
              <a:tblPr>
                <a:noFill/>
                <a:tableStyleId>{60CEF30C-C45E-49AC-B4B0-00363155CA7E}</a:tableStyleId>
              </a:tblPr>
              <a:tblGrid>
                <a:gridCol w="1371600"/>
                <a:gridCol w="1273025"/>
                <a:gridCol w="1470175"/>
                <a:gridCol w="1371600"/>
                <a:gridCol w="1371600"/>
                <a:gridCol w="1371600"/>
              </a:tblGrid>
              <a:tr h="471750">
                <a:tc>
                  <a:txBody>
                    <a:bodyPr/>
                    <a:lstStyle/>
                    <a:p>
                      <a:pPr indent="0" lvl="0" marL="0" rtl="0" algn="l">
                        <a:spcBef>
                          <a:spcPts val="0"/>
                        </a:spcBef>
                        <a:spcAft>
                          <a:spcPts val="0"/>
                        </a:spcAft>
                        <a:buNone/>
                      </a:pPr>
                      <a:r>
                        <a:rPr lang="en-US"/>
                        <a:t>08/31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US"/>
                        <a:t>09/14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US"/>
                        <a:t>09/28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US"/>
                        <a:t>10/12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US"/>
                        <a:t>10/26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US"/>
                        <a:t>11/16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r>
              <a:tr h="965400">
                <a:tc>
                  <a:txBody>
                    <a:bodyPr/>
                    <a:lstStyle/>
                    <a:p>
                      <a:pPr indent="0" lvl="0" marL="0" rtl="0" algn="l">
                        <a:spcBef>
                          <a:spcPts val="0"/>
                        </a:spcBef>
                        <a:spcAft>
                          <a:spcPts val="0"/>
                        </a:spcAft>
                        <a:buNone/>
                      </a:pPr>
                      <a:r>
                        <a:rPr lang="en-US"/>
                        <a:t>Setting up Olympus server</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US"/>
                        <a:t>ML algorithm set up and ready to work on server</a:t>
                      </a:r>
                      <a:endParaRPr/>
                    </a:p>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a:t>ML algorithm training the model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a:t>ML algorithm training the model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a:t>Implement ML model into application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a:t>Testing application with ML model and bug fixing.</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r>
              <a:tr h="1090375">
                <a:tc>
                  <a:txBody>
                    <a:bodyPr/>
                    <a:lstStyle/>
                    <a:p>
                      <a:pPr indent="0" lvl="0" marL="0" rtl="0" algn="l">
                        <a:spcBef>
                          <a:spcPts val="0"/>
                        </a:spcBef>
                        <a:spcAft>
                          <a:spcPts val="0"/>
                        </a:spcAft>
                        <a:buNone/>
                      </a:pPr>
                      <a:r>
                        <a:rPr lang="en-US"/>
                        <a:t>Verify GUI and database are working</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US"/>
                        <a:t>GUI able to write on database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a:t>GUI properly </a:t>
                      </a:r>
                      <a:r>
                        <a:rPr lang="en-US"/>
                        <a:t>communicating</a:t>
                      </a:r>
                      <a:r>
                        <a:rPr lang="en-US"/>
                        <a:t> with the database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a:t>Testing application on phone and bug fixing</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a:t>Implement ML model into application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a:t>
                      </a:r>
                      <a:r>
                        <a:rPr lang="en-US">
                          <a:solidFill>
                            <a:schemeClr val="dk1"/>
                          </a:solidFill>
                        </a:rPr>
                        <a:t>esting application with ML model and bug fixing.</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49712dc8a4_3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GUI Application </a:t>
            </a:r>
            <a:endParaRPr/>
          </a:p>
          <a:p>
            <a:pPr indent="0" lvl="0" marL="0" rtl="0" algn="ctr">
              <a:lnSpc>
                <a:spcPct val="115000"/>
              </a:lnSpc>
              <a:spcBef>
                <a:spcPts val="0"/>
              </a:spcBef>
              <a:spcAft>
                <a:spcPts val="0"/>
              </a:spcAft>
              <a:buClr>
                <a:schemeClr val="dk1"/>
              </a:buClr>
              <a:buSzPts val="990"/>
              <a:buFont typeface="Arial"/>
              <a:buNone/>
            </a:pPr>
            <a:r>
              <a:t/>
            </a:r>
            <a:endParaRPr sz="2980"/>
          </a:p>
        </p:txBody>
      </p:sp>
      <p:graphicFrame>
        <p:nvGraphicFramePr>
          <p:cNvPr id="114" name="Google Shape;114;g149712dc8a4_3_0"/>
          <p:cNvGraphicFramePr/>
          <p:nvPr/>
        </p:nvGraphicFramePr>
        <p:xfrm>
          <a:off x="685800" y="1952075"/>
          <a:ext cx="3000000" cy="3000000"/>
        </p:xfrm>
        <a:graphic>
          <a:graphicData uri="http://schemas.openxmlformats.org/drawingml/2006/table">
            <a:tbl>
              <a:tblPr>
                <a:noFill/>
                <a:tableStyleId>{2C2E4D28-8DE4-4DAF-89CF-53EF73683589}</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403                          </a:t>
                      </a:r>
                      <a:r>
                        <a:rPr lang="en-US" sz="1800">
                          <a:solidFill>
                            <a:srgbClr val="FF0000"/>
                          </a:solidFill>
                        </a:rPr>
                        <a:t>4 hrs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r>
              <a:tr h="1734600">
                <a:tc>
                  <a:txBody>
                    <a:bodyPr/>
                    <a:lstStyle/>
                    <a:p>
                      <a:pPr indent="0" lvl="0" marL="0" marR="0" rtl="0" algn="l">
                        <a:spcBef>
                          <a:spcPts val="0"/>
                        </a:spcBef>
                        <a:spcAft>
                          <a:spcPts val="0"/>
                        </a:spcAft>
                        <a:buClr>
                          <a:schemeClr val="dk1"/>
                        </a:buClr>
                        <a:buSzPts val="1800"/>
                        <a:buFont typeface="Arial"/>
                        <a:buNone/>
                      </a:pPr>
                      <a:r>
                        <a:rPr lang="en-US" sz="1800"/>
                        <a:t>Able to compute a “working” application </a:t>
                      </a:r>
                      <a:endParaRPr sz="1800"/>
                    </a:p>
                    <a:p>
                      <a:pPr indent="0" lvl="0" marL="0" marR="0" rtl="0" algn="l">
                        <a:spcBef>
                          <a:spcPts val="0"/>
                        </a:spcBef>
                        <a:spcAft>
                          <a:spcPts val="0"/>
                        </a:spcAft>
                        <a:buClr>
                          <a:schemeClr val="dk1"/>
                        </a:buClr>
                        <a:buSzPts val="1800"/>
                        <a:buFont typeface="Arial"/>
                        <a:buNone/>
                      </a:pPr>
                      <a:r>
                        <a:t/>
                      </a:r>
                      <a:endParaRPr sz="1800"/>
                    </a:p>
                    <a:p>
                      <a:pPr indent="0" lvl="0" marL="0" marR="0" rtl="0" algn="l">
                        <a:spcBef>
                          <a:spcPts val="0"/>
                        </a:spcBef>
                        <a:spcAft>
                          <a:spcPts val="0"/>
                        </a:spcAft>
                        <a:buClr>
                          <a:schemeClr val="dk1"/>
                        </a:buClr>
                        <a:buSzPts val="1800"/>
                        <a:buFont typeface="Arial"/>
                        <a:buNone/>
                      </a:pPr>
                      <a:r>
                        <a:rPr lang="en-US" sz="1800"/>
                        <a:t>Able to test application on phone</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en-US" sz="1800"/>
                        <a:t>Change dependencies/code to establish a connection to database </a:t>
                      </a:r>
                      <a:endParaRPr sz="1800"/>
                    </a:p>
                    <a:p>
                      <a:pPr indent="0" lvl="0" marL="0" marR="0" rtl="0" algn="l">
                        <a:spcBef>
                          <a:spcPts val="0"/>
                        </a:spcBef>
                        <a:spcAft>
                          <a:spcPts val="0"/>
                        </a:spcAft>
                        <a:buClr>
                          <a:schemeClr val="dk1"/>
                        </a:buClr>
                        <a:buSzPts val="1800"/>
                        <a:buFont typeface="Arial"/>
                        <a:buNone/>
                      </a:pPr>
                      <a:r>
                        <a:t/>
                      </a:r>
                      <a:endParaRPr sz="1800"/>
                    </a:p>
                    <a:p>
                      <a:pPr indent="0" lvl="0" marL="0" marR="0" rtl="0" algn="l">
                        <a:spcBef>
                          <a:spcPts val="0"/>
                        </a:spcBef>
                        <a:spcAft>
                          <a:spcPts val="0"/>
                        </a:spcAft>
                        <a:buClr>
                          <a:schemeClr val="dk1"/>
                        </a:buClr>
                        <a:buSzPts val="1800"/>
                        <a:buFont typeface="Arial"/>
                        <a:buNone/>
                      </a:pPr>
                      <a:r>
                        <a:rPr lang="en-US" sz="1800"/>
                        <a:t>Create clothing to be displayed on app catalog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49712dc8a4_3_6"/>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GUI Application</a:t>
            </a:r>
            <a:endParaRPr/>
          </a:p>
        </p:txBody>
      </p:sp>
      <p:sp>
        <p:nvSpPr>
          <p:cNvPr id="121" name="Google Shape;121;g149712dc8a4_3_6"/>
          <p:cNvSpPr txBox="1"/>
          <p:nvPr>
            <p:ph idx="1" type="body"/>
          </p:nvPr>
        </p:nvSpPr>
        <p:spPr>
          <a:xfrm>
            <a:off x="457200" y="2049270"/>
            <a:ext cx="8229600" cy="4077000"/>
          </a:xfrm>
          <a:prstGeom prst="rect">
            <a:avLst/>
          </a:prstGeom>
        </p:spPr>
        <p:txBody>
          <a:bodyPr anchorCtr="0" anchor="t" bIns="45700" lIns="91425" spcFirstLastPara="1" rIns="91425" wrap="square" tIns="45700">
            <a:normAutofit/>
          </a:bodyPr>
          <a:lstStyle/>
          <a:p>
            <a:pPr indent="-387350" lvl="0" marL="457200" rtl="0" algn="l">
              <a:spcBef>
                <a:spcPts val="360"/>
              </a:spcBef>
              <a:spcAft>
                <a:spcPts val="0"/>
              </a:spcAft>
              <a:buSzPts val="2500"/>
              <a:buChar char="•"/>
            </a:pPr>
            <a:r>
              <a:rPr b="1" lang="en-US" sz="2500"/>
              <a:t>What works</a:t>
            </a:r>
            <a:endParaRPr b="1" sz="2500"/>
          </a:p>
          <a:p>
            <a:pPr indent="457200" lvl="0" marL="0" rtl="0" algn="l">
              <a:spcBef>
                <a:spcPts val="360"/>
              </a:spcBef>
              <a:spcAft>
                <a:spcPts val="0"/>
              </a:spcAft>
              <a:buNone/>
            </a:pPr>
            <a:r>
              <a:rPr lang="en-US" sz="2000"/>
              <a:t>- User Login/Register</a:t>
            </a:r>
            <a:endParaRPr sz="2000"/>
          </a:p>
          <a:p>
            <a:pPr indent="457200" lvl="0" marL="0" rtl="0" algn="l">
              <a:spcBef>
                <a:spcPts val="360"/>
              </a:spcBef>
              <a:spcAft>
                <a:spcPts val="0"/>
              </a:spcAft>
              <a:buNone/>
            </a:pPr>
            <a:r>
              <a:rPr lang="en-US" sz="2000"/>
              <a:t>- Item selection (locally) and shopping cart storing</a:t>
            </a:r>
            <a:endParaRPr sz="2000"/>
          </a:p>
          <a:p>
            <a:pPr indent="457200" lvl="0" marL="0" rtl="0" algn="l">
              <a:spcBef>
                <a:spcPts val="360"/>
              </a:spcBef>
              <a:spcAft>
                <a:spcPts val="0"/>
              </a:spcAft>
              <a:buNone/>
            </a:pPr>
            <a:r>
              <a:rPr lang="en-US" sz="2000"/>
              <a:t>- Setup upload video</a:t>
            </a:r>
            <a:endParaRPr sz="2000"/>
          </a:p>
          <a:p>
            <a:pPr indent="-387350" lvl="0" marL="457200" rtl="0" algn="l">
              <a:spcBef>
                <a:spcPts val="360"/>
              </a:spcBef>
              <a:spcAft>
                <a:spcPts val="0"/>
              </a:spcAft>
              <a:buSzPts val="2500"/>
              <a:buChar char="•"/>
            </a:pPr>
            <a:r>
              <a:rPr b="1" lang="en-US" sz="2500"/>
              <a:t>What doesn’t work</a:t>
            </a:r>
            <a:endParaRPr b="1" sz="2500"/>
          </a:p>
          <a:p>
            <a:pPr indent="457200" lvl="0" marL="0" rtl="0" algn="l">
              <a:spcBef>
                <a:spcPts val="360"/>
              </a:spcBef>
              <a:spcAft>
                <a:spcPts val="0"/>
              </a:spcAft>
              <a:buNone/>
            </a:pPr>
            <a:r>
              <a:rPr lang="en-US" sz="2000"/>
              <a:t>- Clothing displayed on app catalog </a:t>
            </a:r>
            <a:endParaRPr sz="2000"/>
          </a:p>
          <a:p>
            <a:pPr indent="457200" lvl="0" marL="0" rtl="0" algn="l">
              <a:spcBef>
                <a:spcPts val="360"/>
              </a:spcBef>
              <a:spcAft>
                <a:spcPts val="0"/>
              </a:spcAft>
              <a:buNone/>
            </a:pPr>
            <a:r>
              <a:rPr lang="en-US" sz="2000"/>
              <a:t>- Application not working on physical </a:t>
            </a:r>
            <a:endParaRPr sz="2000"/>
          </a:p>
          <a:p>
            <a:pPr indent="0" lvl="0" marL="457200" rtl="0" algn="l">
              <a:spcBef>
                <a:spcPts val="360"/>
              </a:spcBef>
              <a:spcAft>
                <a:spcPts val="0"/>
              </a:spcAft>
              <a:buNone/>
            </a:pPr>
            <a:r>
              <a:rPr lang="en-US" sz="2000"/>
              <a:t>  phone giving errors</a:t>
            </a:r>
            <a:endParaRPr sz="2000"/>
          </a:p>
          <a:p>
            <a:pPr indent="457200" lvl="0" marL="0" rtl="0" algn="l">
              <a:spcBef>
                <a:spcPts val="360"/>
              </a:spcBef>
              <a:spcAft>
                <a:spcPts val="0"/>
              </a:spcAft>
              <a:buNone/>
            </a:pPr>
            <a:r>
              <a:rPr lang="en-US" sz="2000"/>
              <a:t>- Integration to store clothing/video/login information </a:t>
            </a:r>
            <a:endParaRPr sz="2000"/>
          </a:p>
          <a:p>
            <a:pPr indent="0" lvl="0" marL="457200" rtl="0" algn="l">
              <a:spcBef>
                <a:spcPts val="360"/>
              </a:spcBef>
              <a:spcAft>
                <a:spcPts val="0"/>
              </a:spcAft>
              <a:buNone/>
            </a:pPr>
            <a:r>
              <a:rPr lang="en-US" sz="2000"/>
              <a:t>to database</a:t>
            </a:r>
            <a:endParaRPr sz="2000"/>
          </a:p>
        </p:txBody>
      </p:sp>
      <p:pic>
        <p:nvPicPr>
          <p:cNvPr id="122" name="Google Shape;122;g149712dc8a4_3_6"/>
          <p:cNvPicPr preferRelativeResize="0"/>
          <p:nvPr/>
        </p:nvPicPr>
        <p:blipFill rotWithShape="1">
          <a:blip r:embed="rId3">
            <a:alphaModFix/>
          </a:blip>
          <a:srcRect b="1190" l="5132" r="5302" t="1268"/>
          <a:stretch/>
        </p:blipFill>
        <p:spPr>
          <a:xfrm>
            <a:off x="6861325" y="2289300"/>
            <a:ext cx="1723500" cy="3836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49712dc8a4_1_1"/>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Machine Learning Model</a:t>
            </a:r>
            <a:endParaRPr sz="2980"/>
          </a:p>
        </p:txBody>
      </p:sp>
      <p:graphicFrame>
        <p:nvGraphicFramePr>
          <p:cNvPr id="128" name="Google Shape;128;g149712dc8a4_1_1"/>
          <p:cNvGraphicFramePr/>
          <p:nvPr/>
        </p:nvGraphicFramePr>
        <p:xfrm>
          <a:off x="685800" y="1952075"/>
          <a:ext cx="3000000" cy="3000000"/>
        </p:xfrm>
        <a:graphic>
          <a:graphicData uri="http://schemas.openxmlformats.org/drawingml/2006/table">
            <a:tbl>
              <a:tblPr>
                <a:noFill/>
                <a:tableStyleId>{2C2E4D28-8DE4-4DAF-89CF-53EF73683589}</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403                          </a:t>
                      </a:r>
                      <a:r>
                        <a:rPr lang="en-US" sz="1800">
                          <a:solidFill>
                            <a:srgbClr val="FF0000"/>
                          </a:solidFill>
                        </a:rPr>
                        <a:t>8 hrs</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r>
              <a:tr h="1734600">
                <a:tc>
                  <a:txBody>
                    <a:bodyPr/>
                    <a:lstStyle/>
                    <a:p>
                      <a:pPr indent="0" lvl="0" marL="0" rtl="0" algn="l">
                        <a:spcBef>
                          <a:spcPts val="0"/>
                        </a:spcBef>
                        <a:spcAft>
                          <a:spcPts val="0"/>
                        </a:spcAft>
                        <a:buClr>
                          <a:schemeClr val="dk1"/>
                        </a:buClr>
                        <a:buSzPts val="1800"/>
                        <a:buFont typeface="Arial"/>
                        <a:buNone/>
                      </a:pPr>
                      <a:r>
                        <a:rPr lang="en-US" sz="1800">
                          <a:solidFill>
                            <a:schemeClr val="dk1"/>
                          </a:solidFill>
                        </a:rPr>
                        <a:t>N/A</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en-US" sz="1800"/>
                        <a:t>Switching over to Ubuntu OS from RHEL OS</a:t>
                      </a:r>
                      <a:endParaRPr sz="1800"/>
                    </a:p>
                    <a:p>
                      <a:pPr indent="0" lvl="0" marL="0" marR="0" rtl="0" algn="l">
                        <a:spcBef>
                          <a:spcPts val="0"/>
                        </a:spcBef>
                        <a:spcAft>
                          <a:spcPts val="0"/>
                        </a:spcAft>
                        <a:buClr>
                          <a:schemeClr val="dk1"/>
                        </a:buClr>
                        <a:buSzPts val="1800"/>
                        <a:buFont typeface="Arial"/>
                        <a:buNone/>
                      </a:pPr>
                      <a:r>
                        <a:t/>
                      </a:r>
                      <a:endParaRPr sz="1800"/>
                    </a:p>
                    <a:p>
                      <a:pPr indent="0" lvl="0" marL="0" marR="0" rtl="0" algn="l">
                        <a:spcBef>
                          <a:spcPts val="0"/>
                        </a:spcBef>
                        <a:spcAft>
                          <a:spcPts val="0"/>
                        </a:spcAft>
                        <a:buClr>
                          <a:schemeClr val="dk1"/>
                        </a:buClr>
                        <a:buSzPts val="1800"/>
                        <a:buFont typeface="Arial"/>
                        <a:buNone/>
                      </a:pPr>
                      <a:r>
                        <a:rPr lang="en-US" sz="1800"/>
                        <a:t>Smoothing out some issues with the Semantic Segmentation code</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4947152080_4_24"/>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Machine Learning Model</a:t>
            </a:r>
            <a:endParaRPr/>
          </a:p>
        </p:txBody>
      </p:sp>
      <p:sp>
        <p:nvSpPr>
          <p:cNvPr id="135" name="Google Shape;135;g14947152080_4_24"/>
          <p:cNvSpPr txBox="1"/>
          <p:nvPr>
            <p:ph idx="1" type="body"/>
          </p:nvPr>
        </p:nvSpPr>
        <p:spPr>
          <a:xfrm>
            <a:off x="457200" y="2049270"/>
            <a:ext cx="8229600" cy="4077000"/>
          </a:xfrm>
          <a:prstGeom prst="rect">
            <a:avLst/>
          </a:prstGeom>
        </p:spPr>
        <p:txBody>
          <a:bodyPr anchorCtr="0" anchor="t" bIns="45700" lIns="91425" spcFirstLastPara="1" rIns="91425" wrap="square" tIns="45700">
            <a:normAutofit/>
          </a:bodyPr>
          <a:lstStyle/>
          <a:p>
            <a:pPr indent="-355600" lvl="0" marL="457200" rtl="0" algn="l">
              <a:spcBef>
                <a:spcPts val="360"/>
              </a:spcBef>
              <a:spcAft>
                <a:spcPts val="0"/>
              </a:spcAft>
              <a:buSzPts val="2000"/>
              <a:buChar char="•"/>
            </a:pPr>
            <a:r>
              <a:rPr b="1" lang="en-US" sz="2000"/>
              <a:t>What works</a:t>
            </a:r>
            <a:endParaRPr b="1" sz="2000"/>
          </a:p>
          <a:p>
            <a:pPr indent="-355600" lvl="1" marL="914400" rtl="0" algn="l">
              <a:spcBef>
                <a:spcPts val="0"/>
              </a:spcBef>
              <a:spcAft>
                <a:spcPts val="0"/>
              </a:spcAft>
              <a:buSzPts val="2000"/>
              <a:buChar char="–"/>
            </a:pPr>
            <a:r>
              <a:rPr lang="en-US" sz="2000"/>
              <a:t>Video preparation into OP and SS</a:t>
            </a:r>
            <a:endParaRPr sz="2000"/>
          </a:p>
          <a:p>
            <a:pPr indent="-355600" lvl="1" marL="914400" rtl="0" algn="l">
              <a:spcBef>
                <a:spcPts val="0"/>
              </a:spcBef>
              <a:spcAft>
                <a:spcPts val="0"/>
              </a:spcAft>
              <a:buSzPts val="2000"/>
              <a:buChar char="–"/>
            </a:pPr>
            <a:r>
              <a:rPr lang="en-US" sz="2000"/>
              <a:t>Open Pose output</a:t>
            </a:r>
            <a:endParaRPr sz="2000"/>
          </a:p>
          <a:p>
            <a:pPr indent="-355600" lvl="0" marL="457200" rtl="0" algn="l">
              <a:spcBef>
                <a:spcPts val="0"/>
              </a:spcBef>
              <a:spcAft>
                <a:spcPts val="0"/>
              </a:spcAft>
              <a:buSzPts val="2000"/>
              <a:buChar char="•"/>
            </a:pPr>
            <a:r>
              <a:rPr b="1" lang="en-US" sz="2000"/>
              <a:t>What doesn’t work</a:t>
            </a:r>
            <a:endParaRPr b="1" sz="2000"/>
          </a:p>
          <a:p>
            <a:pPr indent="-355600" lvl="1" marL="914400" rtl="0" algn="l">
              <a:spcBef>
                <a:spcPts val="0"/>
              </a:spcBef>
              <a:spcAft>
                <a:spcPts val="0"/>
              </a:spcAft>
              <a:buSzPts val="2000"/>
              <a:buChar char="–"/>
            </a:pPr>
            <a:r>
              <a:rPr lang="en-US" sz="2000"/>
              <a:t>Semantic Segmentation (coding errors)</a:t>
            </a:r>
            <a:endParaRPr sz="2000"/>
          </a:p>
          <a:p>
            <a:pPr indent="-355600" lvl="1" marL="914400" rtl="0" algn="l">
              <a:spcBef>
                <a:spcPts val="0"/>
              </a:spcBef>
              <a:spcAft>
                <a:spcPts val="0"/>
              </a:spcAft>
              <a:buSzPts val="2000"/>
              <a:buChar char="–"/>
            </a:pPr>
            <a:r>
              <a:rPr lang="en-US" sz="2000"/>
              <a:t>ML algorithm on Server (OS errors)</a:t>
            </a:r>
            <a:endParaRPr sz="2000"/>
          </a:p>
        </p:txBody>
      </p:sp>
      <p:pic>
        <p:nvPicPr>
          <p:cNvPr id="136" name="Google Shape;136;g14947152080_4_24"/>
          <p:cNvPicPr preferRelativeResize="0"/>
          <p:nvPr/>
        </p:nvPicPr>
        <p:blipFill>
          <a:blip r:embed="rId3">
            <a:alphaModFix/>
          </a:blip>
          <a:stretch>
            <a:fillRect/>
          </a:stretch>
        </p:blipFill>
        <p:spPr>
          <a:xfrm>
            <a:off x="837888" y="4662248"/>
            <a:ext cx="7468225" cy="1900100"/>
          </a:xfrm>
          <a:prstGeom prst="rect">
            <a:avLst/>
          </a:prstGeom>
          <a:noFill/>
          <a:ln>
            <a:noFill/>
          </a:ln>
        </p:spPr>
      </p:pic>
      <p:pic>
        <p:nvPicPr>
          <p:cNvPr id="137" name="Google Shape;137;g14947152080_4_24"/>
          <p:cNvPicPr preferRelativeResize="0"/>
          <p:nvPr/>
        </p:nvPicPr>
        <p:blipFill>
          <a:blip r:embed="rId4">
            <a:alphaModFix/>
          </a:blip>
          <a:stretch>
            <a:fillRect/>
          </a:stretch>
        </p:blipFill>
        <p:spPr>
          <a:xfrm>
            <a:off x="6030125" y="2185875"/>
            <a:ext cx="2612976" cy="2612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