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0" roundtripDataSignature="AMtx7mhu+5xpu2sL6b/JsEm5EYxquPYG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0E4114-0D61-40FA-ACDC-E56DF6E4B77C}">
  <a:tblStyle styleId="{990E4114-0D61-40FA-ACDC-E56DF6E4B77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D9D39F0-5D8C-4E0A-B837-B58A4A1DD2E5}"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Michelle</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f2b1c9d61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16f2b1c9d6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16f2b1c9d6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947152080_2_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14947152080_2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14947152080_2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947152080_4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14947152080_4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14947152080_4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947152080_4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g14947152080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g14947152080_4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947152080_4_2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g14947152080_4_2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g14947152080_4_2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947152080_4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14947152080_4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14947152080_4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9712dc8a4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4" name="Google Shape;104;g149712dc8a4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9712dc8a4_3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49712dc8a4_3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49712dc8a4_3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ff1937fa6_3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16ff1937fa6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16ff1937fa6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ff1937fa6_3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16ff1937fa6_3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16ff1937fa6_3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6f2b1c9d61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16f2b1c9d61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16f2b1c9d61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3"/>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4"/>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14"/>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5"/>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b="1" sz="28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16"/>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7"/>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p:nvPr>
            <p:ph idx="2" type="pic"/>
          </p:nvPr>
        </p:nvSpPr>
        <p:spPr>
          <a:xfrm>
            <a:off x="3200400" y="1196430"/>
            <a:ext cx="5486400" cy="4850287"/>
          </a:xfrm>
          <a:prstGeom prst="rect">
            <a:avLst/>
          </a:prstGeom>
          <a:noFill/>
          <a:ln>
            <a:noFill/>
          </a:ln>
        </p:spPr>
      </p:sp>
      <p:sp>
        <p:nvSpPr>
          <p:cNvPr id="50" name="Google Shape;50;p17"/>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61925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1111"/>
              <a:buFont typeface="Arial"/>
              <a:buNone/>
            </a:pPr>
            <a:r>
              <a:rPr lang="en-US"/>
              <a:t>Team 38: Virtual Try-On Clothing</a:t>
            </a:r>
            <a:endParaRPr/>
          </a:p>
          <a:p>
            <a:pPr indent="0" lvl="0" marL="0" rtl="0" algn="r">
              <a:lnSpc>
                <a:spcPct val="100000"/>
              </a:lnSpc>
              <a:spcBef>
                <a:spcPts val="0"/>
              </a:spcBef>
              <a:spcAft>
                <a:spcPts val="0"/>
              </a:spcAft>
              <a:buClr>
                <a:schemeClr val="lt1"/>
              </a:buClr>
              <a:buSzPts val="11351"/>
              <a:buFont typeface="Arial"/>
              <a:buNone/>
            </a:pPr>
            <a:r>
              <a:rPr lang="en-US"/>
              <a:t>Bi-Weekly Update 5</a:t>
            </a:r>
            <a:br>
              <a:rPr lang="en-US"/>
            </a:br>
            <a:r>
              <a:rPr lang="en-US" sz="2455"/>
              <a:t>Robin Martinez, Alan Vela, Jorge Olivares</a:t>
            </a:r>
            <a:br>
              <a:rPr lang="en-US" sz="2455"/>
            </a:br>
            <a:r>
              <a:rPr lang="en-US" sz="2455"/>
              <a:t>Sponsor: Pranav Dhulipala</a:t>
            </a:r>
            <a:br>
              <a:rPr lang="en-US" sz="2455"/>
            </a:br>
            <a:r>
              <a:rPr lang="en-US" sz="2455"/>
              <a:t>TA: Fardeen Mozumder</a:t>
            </a:r>
            <a:br>
              <a:rPr lang="en-US" sz="2455"/>
            </a:br>
            <a:endParaRPr sz="2455"/>
          </a:p>
        </p:txBody>
      </p:sp>
      <p:sp>
        <p:nvSpPr>
          <p:cNvPr id="59" name="Google Shape;59;p1"/>
          <p:cNvSpPr/>
          <p:nvPr/>
        </p:nvSpPr>
        <p:spPr>
          <a:xfrm>
            <a:off x="-91075" y="0"/>
            <a:ext cx="6111300" cy="6111300"/>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6f2b1c9d61_0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Machine Learning Subsystem - Robin Martinez</a:t>
            </a:r>
            <a:endParaRPr/>
          </a:p>
        </p:txBody>
      </p:sp>
      <p:sp>
        <p:nvSpPr>
          <p:cNvPr id="146" name="Google Shape;146;g16f2b1c9d61_0_0"/>
          <p:cNvSpPr txBox="1"/>
          <p:nvPr>
            <p:ph idx="1" type="body"/>
          </p:nvPr>
        </p:nvSpPr>
        <p:spPr>
          <a:xfrm>
            <a:off x="457200" y="2049270"/>
            <a:ext cx="8229600" cy="40770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US"/>
              <a:t>Failed installing a VPN to get in contact with the server. No package managers were available for my version of Mac. Had to buy new computer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4947152080_2_67"/>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Execution Plan</a:t>
            </a:r>
            <a:endParaRPr/>
          </a:p>
        </p:txBody>
      </p:sp>
      <p:graphicFrame>
        <p:nvGraphicFramePr>
          <p:cNvPr id="153" name="Google Shape;153;g14947152080_2_67"/>
          <p:cNvGraphicFramePr/>
          <p:nvPr/>
        </p:nvGraphicFramePr>
        <p:xfrm>
          <a:off x="543200" y="1933880"/>
          <a:ext cx="3000000" cy="3000000"/>
        </p:xfrm>
        <a:graphic>
          <a:graphicData uri="http://schemas.openxmlformats.org/drawingml/2006/table">
            <a:tbl>
              <a:tblPr>
                <a:noFill/>
                <a:tableStyleId>{1D9D39F0-5D8C-4E0A-B837-B58A4A1DD2E5}</a:tableStyleId>
              </a:tblPr>
              <a:tblGrid>
                <a:gridCol w="3464050"/>
                <a:gridCol w="486175"/>
                <a:gridCol w="486175"/>
                <a:gridCol w="486175"/>
                <a:gridCol w="486175"/>
                <a:gridCol w="457425"/>
                <a:gridCol w="429850"/>
                <a:gridCol w="486175"/>
                <a:gridCol w="486175"/>
                <a:gridCol w="486175"/>
                <a:gridCol w="388950"/>
              </a:tblGrid>
              <a:tr h="366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0"/>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09/05</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1"/>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09/12</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2"/>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09/19</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3"/>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09/26</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4"/>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10/3</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5"/>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10/10</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6"/>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10/17</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7"/>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10/24</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8"/>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10/31</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9"/>
                      </a:ext>
                    </a:extLst>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100" u="none" cap="none" strike="noStrike"/>
                        <a:t>11/7</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0: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Setting access and connection to Olympus</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1: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53:1: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Prepare budget and approve for parts</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2: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53:2: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Get the GUI writing on database</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3: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53:3: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53:3: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Set up algorithm  on Olympus</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4: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3:4: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3:4: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10"/>
                      </a:ext>
                    </a:extLst>
                  </a:tcPr>
                </a:tc>
              </a:tr>
              <a:tr h="366850">
                <a:tc>
                  <a:txBody>
                    <a:bodyPr/>
                    <a:lstStyle/>
                    <a:p>
                      <a:pPr indent="0" lvl="0" marL="0" marR="0" rtl="0" algn="l">
                        <a:lnSpc>
                          <a:spcPct val="115000"/>
                        </a:lnSpc>
                        <a:spcBef>
                          <a:spcPts val="0"/>
                        </a:spcBef>
                        <a:spcAft>
                          <a:spcPts val="0"/>
                        </a:spcAft>
                        <a:buClr>
                          <a:schemeClr val="dk1"/>
                        </a:buClr>
                        <a:buSzPts val="1000"/>
                        <a:buFont typeface="Arial"/>
                        <a:buNone/>
                      </a:pPr>
                      <a:r>
                        <a:rPr lang="en-US" sz="1300" u="none" cap="none" strike="noStrike">
                          <a:solidFill>
                            <a:schemeClr val="dk1"/>
                          </a:solidFill>
                        </a:rPr>
                        <a:t>Create a catalog for the avatar</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5: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5: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5: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53:5: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extLst>
                      <a:ext uri="http://customooxmlschemas.google.com/">
                        <go:slidesCustomData xmlns:go="http://customooxmlschemas.google.com/" cellId="153:5: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5: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5: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5: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5: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5: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5:10"/>
                      </a:ext>
                    </a:extLst>
                  </a:tcPr>
                </a:tc>
              </a:tr>
              <a:tr h="366850">
                <a:tc>
                  <a:txBody>
                    <a:bodyPr/>
                    <a:lstStyle/>
                    <a:p>
                      <a:pPr indent="0" lvl="0" marL="0" marR="0" rtl="0" algn="l">
                        <a:lnSpc>
                          <a:spcPct val="115000"/>
                        </a:lnSpc>
                        <a:spcBef>
                          <a:spcPts val="0"/>
                        </a:spcBef>
                        <a:spcAft>
                          <a:spcPts val="0"/>
                        </a:spcAft>
                        <a:buClr>
                          <a:srgbClr val="000000"/>
                        </a:buClr>
                        <a:buSzPts val="1300"/>
                        <a:buFont typeface="Arial"/>
                        <a:buNone/>
                      </a:pPr>
                      <a:r>
                        <a:rPr lang="en-US" sz="1300" u="none" cap="none" strike="noStrike">
                          <a:solidFill>
                            <a:schemeClr val="dk1"/>
                          </a:solidFill>
                        </a:rPr>
                        <a:t>Write .obj and .png files into database</a:t>
                      </a:r>
                      <a:endParaRPr sz="1300" u="none" cap="none" strike="noStrike">
                        <a:solidFill>
                          <a:schemeClr val="dk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6: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6: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6: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3:6: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3:6: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6: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6: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6: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6: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6: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6: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Train Model</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7: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7: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7: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extLst>
                      <a:ext uri="http://customooxmlschemas.google.com/">
                        <go:slidesCustomData xmlns:go="http://customooxmlschemas.google.com/" cellId="153:7: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3:7: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3:7: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3:7: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C232"/>
                    </a:solidFill>
                    <a:extLst>
                      <a:ext uri="http://customooxmlschemas.google.com/">
                        <go:slidesCustomData xmlns:go="http://customooxmlschemas.google.com/" cellId="153:7: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7: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7: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7: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solidFill>
                            <a:schemeClr val="dk1"/>
                          </a:solidFill>
                        </a:rPr>
                        <a:t>GUI reading information from database</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8: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8: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8: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8: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Display clothing catalog and dummy model</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9: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9: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9: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Test app on phone and bug fix</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10: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0: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0: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0: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0: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0: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10: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10: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0: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0: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0: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Create app package with ML model</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11: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1: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1: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1: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1: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1: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1: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11: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11: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1: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1:10"/>
                      </a:ext>
                    </a:extLst>
                  </a:tcPr>
                </a:tc>
              </a:tr>
              <a:tr h="366850">
                <a:tc>
                  <a:txBody>
                    <a:bodyPr/>
                    <a:lstStyle/>
                    <a:p>
                      <a:pPr indent="0" lvl="0" marL="0" marR="0" rtl="0" algn="l">
                        <a:lnSpc>
                          <a:spcPct val="115000"/>
                        </a:lnSpc>
                        <a:spcBef>
                          <a:spcPts val="0"/>
                        </a:spcBef>
                        <a:spcAft>
                          <a:spcPts val="0"/>
                        </a:spcAft>
                        <a:buClr>
                          <a:srgbClr val="000000"/>
                        </a:buClr>
                        <a:buSzPts val="1000"/>
                        <a:buFont typeface="Arial"/>
                        <a:buNone/>
                      </a:pPr>
                      <a:r>
                        <a:rPr lang="en-US" sz="1300" u="none" cap="none" strike="noStrike"/>
                        <a:t>Test app on phone with ML model and bug fix</a:t>
                      </a:r>
                      <a:endParaRPr sz="13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extLst>
                      <a:ext uri="http://customooxmlschemas.google.com/">
                        <go:slidesCustomData xmlns:go="http://customooxmlschemas.google.com/" cellId="153:12:0"/>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1"/>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2"/>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3"/>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4"/>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5"/>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6"/>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7"/>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3:12:8"/>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12:9"/>
                      </a:ext>
                    </a:extLs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extLst>
                      <a:ext uri="http://customooxmlschemas.google.com/">
                        <go:slidesCustomData xmlns:go="http://customooxmlschemas.google.com/" cellId="153:12:10"/>
                      </a:ext>
                    </a:extLst>
                  </a:tcPr>
                </a:tc>
              </a:tr>
            </a:tbl>
          </a:graphicData>
        </a:graphic>
      </p:graphicFrame>
      <p:graphicFrame>
        <p:nvGraphicFramePr>
          <p:cNvPr id="154" name="Google Shape;154;g14947152080_2_67"/>
          <p:cNvGraphicFramePr/>
          <p:nvPr/>
        </p:nvGraphicFramePr>
        <p:xfrm>
          <a:off x="5465775" y="2667565"/>
          <a:ext cx="3000000" cy="3000000"/>
        </p:xfrm>
        <a:graphic>
          <a:graphicData uri="http://schemas.openxmlformats.org/drawingml/2006/table">
            <a:tbl>
              <a:tblPr>
                <a:noFill/>
                <a:tableStyleId>{990E4114-0D61-40FA-ACDC-E56DF6E4B77C}</a:tableStyleId>
              </a:tblPr>
              <a:tblGrid>
                <a:gridCol w="1073675"/>
                <a:gridCol w="1073675"/>
                <a:gridCol w="1073675"/>
              </a:tblGrid>
              <a:tr h="36685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Completed</a:t>
                      </a:r>
                      <a:endParaRPr sz="800" u="none" cap="none" strike="noStrike"/>
                    </a:p>
                  </a:txBody>
                  <a:tcPr marT="91425" marB="91425" marR="91425" marL="91425">
                    <a:solidFill>
                      <a:srgbClr val="6AA84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In-progress</a:t>
                      </a:r>
                      <a:endParaRPr sz="800" u="none" cap="none" strike="noStrike"/>
                    </a:p>
                  </a:txBody>
                  <a:tcPr marT="91425" marB="91425" marR="91425" marL="91425">
                    <a:solidFill>
                      <a:srgbClr val="F1C232"/>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Not Started</a:t>
                      </a:r>
                      <a:endParaRPr sz="800" u="none" cap="none" strike="noStrike"/>
                    </a:p>
                  </a:txBody>
                  <a:tcPr marT="91425" marB="91425" marR="91425" marL="91425">
                    <a:solidFill>
                      <a:srgbClr val="999999"/>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4947152080_4_42"/>
          <p:cNvSpPr txBox="1"/>
          <p:nvPr>
            <p:ph type="title"/>
          </p:nvPr>
        </p:nvSpPr>
        <p:spPr>
          <a:xfrm>
            <a:off x="457200" y="66890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Validation Plan</a:t>
            </a:r>
            <a:endParaRPr/>
          </a:p>
        </p:txBody>
      </p:sp>
      <p:graphicFrame>
        <p:nvGraphicFramePr>
          <p:cNvPr id="161" name="Google Shape;161;g14947152080_4_42"/>
          <p:cNvGraphicFramePr/>
          <p:nvPr/>
        </p:nvGraphicFramePr>
        <p:xfrm>
          <a:off x="457200" y="1303650"/>
          <a:ext cx="3000000" cy="3000000"/>
        </p:xfrm>
        <a:graphic>
          <a:graphicData uri="http://schemas.openxmlformats.org/drawingml/2006/table">
            <a:tbl>
              <a:tblPr>
                <a:noFill/>
                <a:tableStyleId>{990E4114-0D61-40FA-ACDC-E56DF6E4B77C}</a:tableStyleId>
              </a:tblPr>
              <a:tblGrid>
                <a:gridCol w="1790900"/>
                <a:gridCol w="4270575"/>
                <a:gridCol w="1270025"/>
                <a:gridCol w="898100"/>
              </a:tblGrid>
              <a:tr h="2980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Test Name</a:t>
                      </a:r>
                      <a:endParaRPr b="1" sz="1400" u="none" cap="none" strike="noStrike"/>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Criteria</a:t>
                      </a:r>
                      <a:endParaRPr b="1" sz="1400" u="none" cap="none" strike="noStrike"/>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Owner</a:t>
                      </a:r>
                      <a:endParaRPr b="1" sz="1400" u="none" cap="none" strike="noStrike"/>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Status</a:t>
                      </a:r>
                      <a:endParaRPr b="1" sz="1400" u="none" cap="none" strike="noStrike"/>
                    </a:p>
                  </a:txBody>
                  <a:tcPr marT="91425" marB="91425" marR="91425" marL="91425">
                    <a:solidFill>
                      <a:srgbClr val="A4C2F4"/>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dk1"/>
                          </a:solidFill>
                        </a:rPr>
                        <a:t>Server ready for the ML algorithm</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Access granted and connection established with the server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Robin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Tested</a:t>
                      </a:r>
                      <a:endParaRPr sz="1200" u="none" cap="none" strike="noStrike"/>
                    </a:p>
                  </a:txBody>
                  <a:tcPr marT="91425" marB="91425" marR="91425" marL="91425">
                    <a:solidFill>
                      <a:srgbClr val="93C47D"/>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GUI writing to the database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User information stored in the database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Jorge,Alan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Testing</a:t>
                      </a:r>
                      <a:endParaRPr sz="1200" u="none" cap="none" strike="noStrike">
                        <a:solidFill>
                          <a:schemeClr val="dk1"/>
                        </a:solidFill>
                      </a:endParaRPr>
                    </a:p>
                  </a:txBody>
                  <a:tcPr marT="91425" marB="91425" marR="91425" marL="91425">
                    <a:solidFill>
                      <a:srgbClr val="FFD966"/>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chemeClr val="dk1"/>
                          </a:solidFill>
                        </a:rPr>
                        <a:t>ML algorithm ready for training</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Test machine learning algorithm to see the proper file is delivered (.obj)</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Robin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GUI reading and displaying information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Retrieval of clothing options to the GUI and displaying a catalog</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Jorge,Alan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a:solidFill>
                            <a:schemeClr val="dk1"/>
                          </a:solidFill>
                        </a:rPr>
                        <a:t>Testing</a:t>
                      </a:r>
                      <a:endParaRPr sz="1200" u="none" cap="none" strike="noStrike">
                        <a:solidFill>
                          <a:schemeClr val="dk1"/>
                        </a:solidFill>
                      </a:endParaRPr>
                    </a:p>
                  </a:txBody>
                  <a:tcPr marT="91425" marB="91425" marR="91425" marL="91425">
                    <a:solidFill>
                      <a:srgbClr val="FFD966"/>
                    </a:solidFill>
                  </a:tcPr>
                </a:tc>
              </a:tr>
              <a:tr h="4494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Test app without model integration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Run the application on an actual phone and test it for possible bugs.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Jorge,Alan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15000"/>
                        </a:lnSpc>
                        <a:spcBef>
                          <a:spcPts val="0"/>
                        </a:spcBef>
                        <a:spcAft>
                          <a:spcPts val="0"/>
                        </a:spcAft>
                        <a:buClr>
                          <a:srgbClr val="000000"/>
                        </a:buClr>
                        <a:buSzPts val="1100"/>
                        <a:buFont typeface="Arial"/>
                        <a:buNone/>
                      </a:pPr>
                      <a:r>
                        <a:rPr lang="en-US" sz="1200" u="none" cap="none" strike="noStrike">
                          <a:solidFill>
                            <a:schemeClr val="dk1"/>
                          </a:solidFill>
                        </a:rPr>
                        <a:t>Train the model</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Run the machine learning algorithm through Pytorch and check outputs to view progress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Robin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00000"/>
                        </a:lnSpc>
                        <a:spcBef>
                          <a:spcPts val="0"/>
                        </a:spcBef>
                        <a:spcAft>
                          <a:spcPts val="0"/>
                        </a:spcAft>
                        <a:buClr>
                          <a:srgbClr val="000000"/>
                        </a:buClr>
                        <a:buSzPts val="1100"/>
                        <a:buFont typeface="Arial"/>
                        <a:buNone/>
                      </a:pPr>
                      <a:r>
                        <a:rPr lang="en-US" sz="1200" u="none" cap="none" strike="noStrike">
                          <a:solidFill>
                            <a:schemeClr val="dk1"/>
                          </a:solidFill>
                        </a:rPr>
                        <a:t>Deploy trained model into application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Test the model receiving input from the application and change clothes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Group</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r h="4494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Test application with model integration on phone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Run the application on actual phone with video input and test for possible bugs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Group</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Untested</a:t>
                      </a:r>
                      <a:endParaRPr sz="1200" u="none" cap="none" strike="noStrike">
                        <a:solidFill>
                          <a:schemeClr val="dk1"/>
                        </a:solidFill>
                      </a:endParaRPr>
                    </a:p>
                  </a:txBody>
                  <a:tcPr marT="91425" marB="91425" marR="91425" marL="91425">
                    <a:solidFill>
                      <a:srgbClr val="B7B7B7"/>
                    </a:solidFill>
                  </a:tcPr>
                </a:tc>
              </a:tr>
            </a:tbl>
          </a:graphicData>
        </a:graphic>
      </p:graphicFrame>
      <p:graphicFrame>
        <p:nvGraphicFramePr>
          <p:cNvPr id="162" name="Google Shape;162;g14947152080_4_42"/>
          <p:cNvGraphicFramePr/>
          <p:nvPr/>
        </p:nvGraphicFramePr>
        <p:xfrm>
          <a:off x="2837663" y="6436190"/>
          <a:ext cx="3000000" cy="3000000"/>
        </p:xfrm>
        <a:graphic>
          <a:graphicData uri="http://schemas.openxmlformats.org/drawingml/2006/table">
            <a:tbl>
              <a:tblPr>
                <a:noFill/>
                <a:tableStyleId>{990E4114-0D61-40FA-ACDC-E56DF6E4B77C}</a:tableStyleId>
              </a:tblPr>
              <a:tblGrid>
                <a:gridCol w="1073675"/>
                <a:gridCol w="1073675"/>
                <a:gridCol w="1073675"/>
              </a:tblGrid>
              <a:tr h="3381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Completed</a:t>
                      </a:r>
                      <a:endParaRPr sz="800" u="none" cap="none" strike="noStrike"/>
                    </a:p>
                  </a:txBody>
                  <a:tcPr marT="91425" marB="91425" marR="91425" marL="91425">
                    <a:solidFill>
                      <a:srgbClr val="93C47D"/>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In-progress</a:t>
                      </a:r>
                      <a:endParaRPr sz="800" u="none" cap="none" strike="noStrike"/>
                    </a:p>
                  </a:txBody>
                  <a:tcPr marT="91425" marB="91425" marR="91425" marL="91425">
                    <a:solidFill>
                      <a:srgbClr val="FFD96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Not Started</a:t>
                      </a:r>
                      <a:endParaRPr sz="800" u="none" cap="none" strike="noStrike"/>
                    </a:p>
                  </a:txBody>
                  <a:tcPr marT="91425" marB="91425" marR="91425" marL="91425">
                    <a:solidFill>
                      <a:srgbClr val="B7B7B7"/>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idx="1" type="body"/>
          </p:nvPr>
        </p:nvSpPr>
        <p:spPr>
          <a:xfrm>
            <a:off x="457200" y="1608545"/>
            <a:ext cx="8229600" cy="4077000"/>
          </a:xfrm>
          <a:prstGeom prst="rect">
            <a:avLst/>
          </a:prstGeom>
          <a:solidFill>
            <a:schemeClr val="lt1"/>
          </a:solid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3200"/>
              <a:buNone/>
            </a:pPr>
            <a:r>
              <a:t/>
            </a:r>
            <a:endParaRPr b="1"/>
          </a:p>
          <a:p>
            <a:pPr indent="0" lvl="0" marL="0" rtl="0" algn="l">
              <a:lnSpc>
                <a:spcPct val="100000"/>
              </a:lnSpc>
              <a:spcBef>
                <a:spcPts val="360"/>
              </a:spcBef>
              <a:spcAft>
                <a:spcPts val="0"/>
              </a:spcAft>
              <a:buClr>
                <a:schemeClr val="dk1"/>
              </a:buClr>
              <a:buSzPts val="3200"/>
              <a:buNone/>
            </a:pPr>
            <a:r>
              <a:t/>
            </a:r>
            <a:endParaRPr b="1"/>
          </a:p>
          <a:p>
            <a:pPr indent="0" lvl="0" marL="0" rtl="0" algn="ctr">
              <a:lnSpc>
                <a:spcPct val="100000"/>
              </a:lnSpc>
              <a:spcBef>
                <a:spcPts val="360"/>
              </a:spcBef>
              <a:spcAft>
                <a:spcPts val="0"/>
              </a:spcAft>
              <a:buClr>
                <a:schemeClr val="dk1"/>
              </a:buClr>
              <a:buSzPts val="3200"/>
              <a:buNone/>
            </a:pPr>
            <a:r>
              <a:t/>
            </a:r>
            <a:endParaRPr b="1"/>
          </a:p>
          <a:p>
            <a:pPr indent="0" lvl="0" marL="0" rtl="0" algn="ctr">
              <a:lnSpc>
                <a:spcPct val="100000"/>
              </a:lnSpc>
              <a:spcBef>
                <a:spcPts val="360"/>
              </a:spcBef>
              <a:spcAft>
                <a:spcPts val="0"/>
              </a:spcAft>
              <a:buClr>
                <a:schemeClr val="dk1"/>
              </a:buClr>
              <a:buSzPts val="3200"/>
              <a:buNone/>
            </a:pPr>
            <a:r>
              <a:rPr b="1" lang="en-US" sz="3900">
                <a:latin typeface="Calibri"/>
                <a:ea typeface="Calibri"/>
                <a:cs typeface="Calibri"/>
                <a:sym typeface="Calibri"/>
              </a:rPr>
              <a:t>Questions?</a:t>
            </a:r>
            <a:endParaRPr b="1" sz="39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4947152080_4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Project Summary</a:t>
            </a:r>
            <a:endParaRPr/>
          </a:p>
        </p:txBody>
      </p:sp>
      <p:sp>
        <p:nvSpPr>
          <p:cNvPr id="67" name="Google Shape;67;g14947152080_4_0"/>
          <p:cNvSpPr txBox="1"/>
          <p:nvPr>
            <p:ph idx="1" type="body"/>
          </p:nvPr>
        </p:nvSpPr>
        <p:spPr>
          <a:xfrm>
            <a:off x="457200" y="1812475"/>
            <a:ext cx="4473000" cy="43017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600"/>
              <a:buFont typeface="Arial"/>
              <a:buNone/>
            </a:pPr>
            <a:r>
              <a:t/>
            </a:r>
            <a:endParaRPr sz="2600"/>
          </a:p>
          <a:p>
            <a:pPr indent="-368300" lvl="0" marL="457200" rtl="0" algn="l">
              <a:lnSpc>
                <a:spcPct val="115000"/>
              </a:lnSpc>
              <a:spcBef>
                <a:spcPts val="0"/>
              </a:spcBef>
              <a:spcAft>
                <a:spcPts val="0"/>
              </a:spcAft>
              <a:buSzPts val="2200"/>
              <a:buChar char="•"/>
            </a:pPr>
            <a:r>
              <a:rPr lang="en-US" sz="2200"/>
              <a:t>Waste material reduction for companies producing apparel.</a:t>
            </a:r>
            <a:endParaRPr sz="2200"/>
          </a:p>
          <a:p>
            <a:pPr indent="-228600" lvl="0" marL="457200" rtl="0" algn="l">
              <a:lnSpc>
                <a:spcPct val="115000"/>
              </a:lnSpc>
              <a:spcBef>
                <a:spcPts val="0"/>
              </a:spcBef>
              <a:spcAft>
                <a:spcPts val="0"/>
              </a:spcAft>
              <a:buSzPts val="1800"/>
              <a:buNone/>
            </a:pPr>
            <a:r>
              <a:t/>
            </a:r>
            <a:endParaRPr sz="2200"/>
          </a:p>
          <a:p>
            <a:pPr indent="-368300" lvl="0" marL="457200" rtl="0" algn="l">
              <a:lnSpc>
                <a:spcPct val="115000"/>
              </a:lnSpc>
              <a:spcBef>
                <a:spcPts val="0"/>
              </a:spcBef>
              <a:spcAft>
                <a:spcPts val="0"/>
              </a:spcAft>
              <a:buSzPts val="2200"/>
              <a:buChar char="•"/>
            </a:pPr>
            <a:r>
              <a:rPr lang="en-US" sz="2200"/>
              <a:t>Our application is going to be an accessible tool for consumers shopping online for clothing. This tool will create an avatar based on the video provided and it will be able to change between clothes.</a:t>
            </a:r>
            <a:endParaRPr sz="2200"/>
          </a:p>
        </p:txBody>
      </p:sp>
      <p:pic>
        <p:nvPicPr>
          <p:cNvPr id="68" name="Google Shape;68;g14947152080_4_0"/>
          <p:cNvPicPr preferRelativeResize="0"/>
          <p:nvPr/>
        </p:nvPicPr>
        <p:blipFill rotWithShape="1">
          <a:blip r:embed="rId3">
            <a:alphaModFix/>
          </a:blip>
          <a:srcRect b="0" l="0" r="0" t="0"/>
          <a:stretch/>
        </p:blipFill>
        <p:spPr>
          <a:xfrm>
            <a:off x="5680700" y="1812475"/>
            <a:ext cx="2020338" cy="4446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4947152080_4_244"/>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Subsystem Overview</a:t>
            </a:r>
            <a:endParaRPr/>
          </a:p>
        </p:txBody>
      </p:sp>
      <p:sp>
        <p:nvSpPr>
          <p:cNvPr id="75" name="Google Shape;75;g14947152080_4_244"/>
          <p:cNvSpPr txBox="1"/>
          <p:nvPr>
            <p:ph idx="1" type="body"/>
          </p:nvPr>
        </p:nvSpPr>
        <p:spPr>
          <a:xfrm>
            <a:off x="457200" y="1852875"/>
            <a:ext cx="4452000" cy="4077000"/>
          </a:xfrm>
          <a:prstGeom prst="rect">
            <a:avLst/>
          </a:prstGeom>
          <a:noFill/>
          <a:ln>
            <a:noFill/>
          </a:ln>
        </p:spPr>
        <p:txBody>
          <a:bodyPr anchorCtr="0" anchor="t" bIns="45700" lIns="91425" spcFirstLastPara="1" rIns="91425" wrap="square" tIns="45700">
            <a:noAutofit/>
          </a:bodyPr>
          <a:lstStyle/>
          <a:p>
            <a:pPr indent="-349250" lvl="0" marL="457200" rtl="0" algn="l">
              <a:lnSpc>
                <a:spcPct val="100000"/>
              </a:lnSpc>
              <a:spcBef>
                <a:spcPts val="360"/>
              </a:spcBef>
              <a:spcAft>
                <a:spcPts val="0"/>
              </a:spcAft>
              <a:buSzPts val="1900"/>
              <a:buFont typeface="Calibri"/>
              <a:buChar char="•"/>
            </a:pPr>
            <a:r>
              <a:rPr lang="en-US" sz="1900">
                <a:latin typeface="Calibri"/>
                <a:ea typeface="Calibri"/>
                <a:cs typeface="Calibri"/>
                <a:sym typeface="Calibri"/>
              </a:rPr>
              <a:t>GUI Application:</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Displays the user with the application</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Uploads and receives user information to a database </a:t>
            </a:r>
            <a:endParaRPr sz="1900">
              <a:latin typeface="Calibri"/>
              <a:ea typeface="Calibri"/>
              <a:cs typeface="Calibri"/>
              <a:sym typeface="Calibri"/>
            </a:endParaRPr>
          </a:p>
          <a:p>
            <a:pPr indent="-349250" lvl="0" marL="457200" rtl="0" algn="l">
              <a:lnSpc>
                <a:spcPct val="100000"/>
              </a:lnSpc>
              <a:spcBef>
                <a:spcPts val="0"/>
              </a:spcBef>
              <a:spcAft>
                <a:spcPts val="0"/>
              </a:spcAft>
              <a:buSzPts val="1900"/>
              <a:buFont typeface="Calibri"/>
              <a:buChar char="•"/>
            </a:pPr>
            <a:r>
              <a:rPr lang="en-US" sz="1900">
                <a:latin typeface="Calibri"/>
                <a:ea typeface="Calibri"/>
                <a:cs typeface="Calibri"/>
                <a:sym typeface="Calibri"/>
              </a:rPr>
              <a:t>Database:</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Stores the user’s information together with their avatar </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Supply different options offered for the avatar to change clothes</a:t>
            </a:r>
            <a:endParaRPr sz="1900">
              <a:latin typeface="Calibri"/>
              <a:ea typeface="Calibri"/>
              <a:cs typeface="Calibri"/>
              <a:sym typeface="Calibri"/>
            </a:endParaRPr>
          </a:p>
          <a:p>
            <a:pPr indent="-349250" lvl="0" marL="457200" rtl="0" algn="l">
              <a:lnSpc>
                <a:spcPct val="100000"/>
              </a:lnSpc>
              <a:spcBef>
                <a:spcPts val="0"/>
              </a:spcBef>
              <a:spcAft>
                <a:spcPts val="0"/>
              </a:spcAft>
              <a:buSzPts val="1900"/>
              <a:buFont typeface="Calibri"/>
              <a:buChar char="•"/>
            </a:pPr>
            <a:r>
              <a:rPr lang="en-US" sz="1900">
                <a:latin typeface="Calibri"/>
                <a:ea typeface="Calibri"/>
                <a:cs typeface="Calibri"/>
                <a:sym typeface="Calibri"/>
              </a:rPr>
              <a:t>Neural Network:</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Receives a .mp4 video from the database</a:t>
            </a:r>
            <a:endParaRPr sz="1900">
              <a:latin typeface="Calibri"/>
              <a:ea typeface="Calibri"/>
              <a:cs typeface="Calibri"/>
              <a:sym typeface="Calibri"/>
            </a:endParaRPr>
          </a:p>
          <a:p>
            <a:pPr indent="-349250" lvl="1" marL="914400" rtl="0" algn="l">
              <a:lnSpc>
                <a:spcPct val="100000"/>
              </a:lnSpc>
              <a:spcBef>
                <a:spcPts val="0"/>
              </a:spcBef>
              <a:spcAft>
                <a:spcPts val="0"/>
              </a:spcAft>
              <a:buSzPts val="1900"/>
              <a:buFont typeface="Calibri"/>
              <a:buChar char="–"/>
            </a:pPr>
            <a:r>
              <a:rPr lang="en-US" sz="1900">
                <a:latin typeface="Calibri"/>
                <a:ea typeface="Calibri"/>
                <a:cs typeface="Calibri"/>
                <a:sym typeface="Calibri"/>
              </a:rPr>
              <a:t>Returns a clothed 3D model of the user in .obj format</a:t>
            </a:r>
            <a:endParaRPr sz="1900">
              <a:latin typeface="Calibri"/>
              <a:ea typeface="Calibri"/>
              <a:cs typeface="Calibri"/>
              <a:sym typeface="Calibri"/>
            </a:endParaRPr>
          </a:p>
        </p:txBody>
      </p:sp>
      <p:sp>
        <p:nvSpPr>
          <p:cNvPr id="76" name="Google Shape;76;g14947152080_4_244"/>
          <p:cNvSpPr/>
          <p:nvPr/>
        </p:nvSpPr>
        <p:spPr>
          <a:xfrm>
            <a:off x="5085425" y="2675574"/>
            <a:ext cx="1669800" cy="3304500"/>
          </a:xfrm>
          <a:prstGeom prst="roundRect">
            <a:avLst>
              <a:gd fmla="val 0" name="adj"/>
            </a:avLst>
          </a:prstGeom>
          <a:solidFill>
            <a:srgbClr val="93C47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14947152080_4_244"/>
          <p:cNvSpPr/>
          <p:nvPr/>
        </p:nvSpPr>
        <p:spPr>
          <a:xfrm>
            <a:off x="5309825" y="3518575"/>
            <a:ext cx="1238700" cy="3621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Shape Representation</a:t>
            </a:r>
            <a:endParaRPr b="0" i="0" sz="1100" u="none" cap="none" strike="noStrike">
              <a:solidFill>
                <a:srgbClr val="000000"/>
              </a:solidFill>
              <a:latin typeface="Arial"/>
              <a:ea typeface="Arial"/>
              <a:cs typeface="Arial"/>
              <a:sym typeface="Arial"/>
            </a:endParaRPr>
          </a:p>
        </p:txBody>
      </p:sp>
      <p:sp>
        <p:nvSpPr>
          <p:cNvPr id="78" name="Google Shape;78;g14947152080_4_244"/>
          <p:cNvSpPr/>
          <p:nvPr/>
        </p:nvSpPr>
        <p:spPr>
          <a:xfrm>
            <a:off x="5370575" y="4437924"/>
            <a:ext cx="1099500" cy="3408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Convolutional Architecture</a:t>
            </a:r>
            <a:endParaRPr b="0" i="0" sz="1100" u="none" cap="none" strike="noStrike">
              <a:solidFill>
                <a:srgbClr val="000000"/>
              </a:solidFill>
              <a:latin typeface="Arial"/>
              <a:ea typeface="Arial"/>
              <a:cs typeface="Arial"/>
              <a:sym typeface="Arial"/>
            </a:endParaRPr>
          </a:p>
        </p:txBody>
      </p:sp>
      <p:sp>
        <p:nvSpPr>
          <p:cNvPr id="79" name="Google Shape;79;g14947152080_4_244"/>
          <p:cNvSpPr/>
          <p:nvPr/>
        </p:nvSpPr>
        <p:spPr>
          <a:xfrm>
            <a:off x="5370571" y="5296369"/>
            <a:ext cx="1099500" cy="362100"/>
          </a:xfrm>
          <a:prstGeom prst="roundRect">
            <a:avLst>
              <a:gd fmla="val 16667" name="adj"/>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Loss Function</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Optimization</a:t>
            </a:r>
            <a:endParaRPr b="0" i="0" sz="1100" u="none" cap="none" strike="noStrike">
              <a:solidFill>
                <a:srgbClr val="000000"/>
              </a:solidFill>
              <a:latin typeface="Arial"/>
              <a:ea typeface="Arial"/>
              <a:cs typeface="Arial"/>
              <a:sym typeface="Arial"/>
            </a:endParaRPr>
          </a:p>
        </p:txBody>
      </p:sp>
      <p:sp>
        <p:nvSpPr>
          <p:cNvPr id="80" name="Google Shape;80;g14947152080_4_244"/>
          <p:cNvSpPr/>
          <p:nvPr/>
        </p:nvSpPr>
        <p:spPr>
          <a:xfrm>
            <a:off x="7390200" y="3024510"/>
            <a:ext cx="1296600" cy="1202100"/>
          </a:xfrm>
          <a:prstGeom prst="roundRect">
            <a:avLst>
              <a:gd fmla="val 0" name="adj"/>
            </a:avLst>
          </a:prstGeom>
          <a:solidFill>
            <a:srgbClr val="A4C2F4"/>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 name="Google Shape;81;g14947152080_4_244"/>
          <p:cNvPicPr preferRelativeResize="0"/>
          <p:nvPr/>
        </p:nvPicPr>
        <p:blipFill rotWithShape="1">
          <a:blip r:embed="rId3">
            <a:alphaModFix/>
          </a:blip>
          <a:srcRect b="0" l="0" r="0" t="0"/>
          <a:stretch/>
        </p:blipFill>
        <p:spPr>
          <a:xfrm>
            <a:off x="7745231" y="1241575"/>
            <a:ext cx="586601" cy="1132096"/>
          </a:xfrm>
          <a:prstGeom prst="rect">
            <a:avLst/>
          </a:prstGeom>
          <a:noFill/>
          <a:ln>
            <a:noFill/>
          </a:ln>
        </p:spPr>
      </p:pic>
      <p:sp>
        <p:nvSpPr>
          <p:cNvPr id="82" name="Google Shape;82;g14947152080_4_244"/>
          <p:cNvSpPr/>
          <p:nvPr/>
        </p:nvSpPr>
        <p:spPr>
          <a:xfrm rot="10800000">
            <a:off x="6824168" y="5590474"/>
            <a:ext cx="497100" cy="214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14947152080_4_244"/>
          <p:cNvSpPr/>
          <p:nvPr/>
        </p:nvSpPr>
        <p:spPr>
          <a:xfrm>
            <a:off x="6824151" y="5155398"/>
            <a:ext cx="497100" cy="214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14947152080_4_244"/>
          <p:cNvSpPr/>
          <p:nvPr/>
        </p:nvSpPr>
        <p:spPr>
          <a:xfrm>
            <a:off x="7390200" y="4973582"/>
            <a:ext cx="1296600" cy="1007700"/>
          </a:xfrm>
          <a:prstGeom prst="roundRect">
            <a:avLst>
              <a:gd fmla="val 0" name="adj"/>
            </a:avLst>
          </a:prstGeom>
          <a:solidFill>
            <a:srgbClr val="EA999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Clothing Database</a:t>
            </a:r>
            <a:endParaRPr b="0" i="0" sz="1400" u="none" cap="none" strike="noStrike">
              <a:solidFill>
                <a:srgbClr val="000000"/>
              </a:solidFill>
              <a:latin typeface="Arial"/>
              <a:ea typeface="Arial"/>
              <a:cs typeface="Arial"/>
              <a:sym typeface="Arial"/>
            </a:endParaRPr>
          </a:p>
        </p:txBody>
      </p:sp>
      <p:sp>
        <p:nvSpPr>
          <p:cNvPr id="85" name="Google Shape;85;g14947152080_4_244"/>
          <p:cNvSpPr txBox="1"/>
          <p:nvPr/>
        </p:nvSpPr>
        <p:spPr>
          <a:xfrm>
            <a:off x="5370856" y="2875956"/>
            <a:ext cx="1056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Neural Network</a:t>
            </a:r>
            <a:endParaRPr b="0" i="0" sz="1400" u="none" cap="none" strike="noStrike">
              <a:solidFill>
                <a:srgbClr val="000000"/>
              </a:solidFill>
              <a:latin typeface="Calibri"/>
              <a:ea typeface="Calibri"/>
              <a:cs typeface="Calibri"/>
              <a:sym typeface="Calibri"/>
            </a:endParaRPr>
          </a:p>
        </p:txBody>
      </p:sp>
      <p:sp>
        <p:nvSpPr>
          <p:cNvPr id="86" name="Google Shape;86;g14947152080_4_244"/>
          <p:cNvSpPr txBox="1"/>
          <p:nvPr/>
        </p:nvSpPr>
        <p:spPr>
          <a:xfrm>
            <a:off x="7626185" y="3209788"/>
            <a:ext cx="8247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GUI</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App</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Design</a:t>
            </a:r>
            <a:endParaRPr b="0" i="0" sz="1400" u="none" cap="none" strike="noStrike">
              <a:solidFill>
                <a:srgbClr val="000000"/>
              </a:solidFill>
              <a:latin typeface="Calibri"/>
              <a:ea typeface="Calibri"/>
              <a:cs typeface="Calibri"/>
              <a:sym typeface="Calibri"/>
            </a:endParaRPr>
          </a:p>
        </p:txBody>
      </p:sp>
      <p:sp>
        <p:nvSpPr>
          <p:cNvPr id="87" name="Google Shape;87;g14947152080_4_244"/>
          <p:cNvSpPr/>
          <p:nvPr/>
        </p:nvSpPr>
        <p:spPr>
          <a:xfrm rot="-5400000">
            <a:off x="5767768" y="4093479"/>
            <a:ext cx="305100" cy="2043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14947152080_4_244"/>
          <p:cNvSpPr/>
          <p:nvPr/>
        </p:nvSpPr>
        <p:spPr>
          <a:xfrm rot="5400000">
            <a:off x="7615996" y="2573834"/>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14947152080_4_244"/>
          <p:cNvSpPr/>
          <p:nvPr/>
        </p:nvSpPr>
        <p:spPr>
          <a:xfrm flipH="1" rot="5400000">
            <a:off x="8061404" y="2573879"/>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14947152080_4_244"/>
          <p:cNvSpPr/>
          <p:nvPr/>
        </p:nvSpPr>
        <p:spPr>
          <a:xfrm rot="-5400000">
            <a:off x="5767770" y="4900689"/>
            <a:ext cx="305100" cy="2043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14947152080_4_244"/>
          <p:cNvSpPr/>
          <p:nvPr/>
        </p:nvSpPr>
        <p:spPr>
          <a:xfrm rot="5397577">
            <a:off x="7616008" y="4426464"/>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14947152080_4_244"/>
          <p:cNvSpPr/>
          <p:nvPr/>
        </p:nvSpPr>
        <p:spPr>
          <a:xfrm flipH="1" rot="5400000">
            <a:off x="8061404" y="4426492"/>
            <a:ext cx="425700" cy="250500"/>
          </a:xfrm>
          <a:prstGeom prst="leftArrow">
            <a:avLst>
              <a:gd fmla="val 50000" name="adj1"/>
              <a:gd fmla="val 50000"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93" name="Google Shape;93;g14947152080_4_244"/>
          <p:cNvGraphicFramePr/>
          <p:nvPr/>
        </p:nvGraphicFramePr>
        <p:xfrm>
          <a:off x="4909200" y="2083900"/>
          <a:ext cx="3000000" cy="3000000"/>
        </p:xfrm>
        <a:graphic>
          <a:graphicData uri="http://schemas.openxmlformats.org/drawingml/2006/table">
            <a:tbl>
              <a:tblPr>
                <a:noFill/>
                <a:tableStyleId>{990E4114-0D61-40FA-ACDC-E56DF6E4B77C}</a:tableStyleId>
              </a:tblPr>
              <a:tblGrid>
                <a:gridCol w="765125"/>
                <a:gridCol w="765125"/>
                <a:gridCol w="765125"/>
              </a:tblGrid>
              <a:tr h="214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Robin</a:t>
                      </a:r>
                      <a:endParaRPr sz="1400" u="none" cap="none" strike="noStrike"/>
                    </a:p>
                  </a:txBody>
                  <a:tcPr marT="91425" marB="91425" marR="91425" marL="91425">
                    <a:solidFill>
                      <a:srgbClr val="93C47D"/>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Alan</a:t>
                      </a:r>
                      <a:endParaRPr sz="1400" u="none" cap="none" strike="noStrike"/>
                    </a:p>
                  </a:txBody>
                  <a:tcPr marT="91425" marB="91425" marR="91425" marL="91425">
                    <a:solidFill>
                      <a:srgbClr val="A4C2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Jorge</a:t>
                      </a:r>
                      <a:endParaRPr sz="1400" u="none" cap="none" strike="noStrike"/>
                    </a:p>
                  </a:txBody>
                  <a:tcPr marT="91425" marB="91425" marR="91425" marL="91425">
                    <a:solidFill>
                      <a:srgbClr val="EA9999"/>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4947152080_4_18"/>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Project Timeline</a:t>
            </a:r>
            <a:endParaRPr/>
          </a:p>
        </p:txBody>
      </p:sp>
      <p:graphicFrame>
        <p:nvGraphicFramePr>
          <p:cNvPr id="100" name="Google Shape;100;g14947152080_4_18"/>
          <p:cNvGraphicFramePr/>
          <p:nvPr/>
        </p:nvGraphicFramePr>
        <p:xfrm>
          <a:off x="457200" y="2238275"/>
          <a:ext cx="3000000" cy="3000000"/>
        </p:xfrm>
        <a:graphic>
          <a:graphicData uri="http://schemas.openxmlformats.org/drawingml/2006/table">
            <a:tbl>
              <a:tblPr>
                <a:noFill/>
                <a:tableStyleId>{990E4114-0D61-40FA-ACDC-E56DF6E4B77C}</a:tableStyleId>
              </a:tblPr>
              <a:tblGrid>
                <a:gridCol w="1371600"/>
                <a:gridCol w="1430900"/>
                <a:gridCol w="1312300"/>
                <a:gridCol w="1371600"/>
                <a:gridCol w="1371600"/>
                <a:gridCol w="1371600"/>
              </a:tblGrid>
              <a:tr h="4717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08/31</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09/14</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09/28</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10/12</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10/26</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11/16</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r>
              <a:tr h="9654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Setting up Olympus server</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ML algorithm set up and ready to work on server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ML algorithm training the model</a:t>
                      </a:r>
                      <a:endParaRPr sz="1400" u="none" cap="none" strike="noStrike"/>
                    </a:p>
                    <a:p>
                      <a:pPr indent="0" lvl="0" marL="0" marR="0" rtl="0" algn="l">
                        <a:lnSpc>
                          <a:spcPct val="100000"/>
                        </a:lnSpc>
                        <a:spcBef>
                          <a:spcPts val="0"/>
                        </a:spcBef>
                        <a:spcAft>
                          <a:spcPts val="0"/>
                        </a:spcAft>
                        <a:buClr>
                          <a:schemeClr val="dk1"/>
                        </a:buClr>
                        <a:buSzPts val="1400"/>
                        <a:buFont typeface="Arial"/>
                        <a:buNone/>
                      </a:pPr>
                      <a:r>
                        <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ML algorithm training the model</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Implement ML model into application</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Testing application with ML model and bug fixing.</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r>
              <a:tr h="10903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Verify GUI and database are working</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solidFill>
                            <a:schemeClr val="dk1"/>
                          </a:solidFill>
                        </a:rPr>
                        <a:t>GUI properly communicating with the database</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solidFill>
                            <a:schemeClr val="dk1"/>
                          </a:solidFill>
                        </a:rPr>
                        <a:t>GUI able to write and read database</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Testing application on phone and bug fixing</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Implement ML model into application</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Testing application with ML model and bug fixing.</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r>
            </a:tbl>
          </a:graphicData>
        </a:graphic>
      </p:graphicFrame>
      <p:graphicFrame>
        <p:nvGraphicFramePr>
          <p:cNvPr id="101" name="Google Shape;101;g14947152080_4_18"/>
          <p:cNvGraphicFramePr/>
          <p:nvPr/>
        </p:nvGraphicFramePr>
        <p:xfrm>
          <a:off x="2961488" y="5435440"/>
          <a:ext cx="3000000" cy="3000000"/>
        </p:xfrm>
        <a:graphic>
          <a:graphicData uri="http://schemas.openxmlformats.org/drawingml/2006/table">
            <a:tbl>
              <a:tblPr>
                <a:noFill/>
                <a:tableStyleId>{990E4114-0D61-40FA-ACDC-E56DF6E4B77C}</a:tableStyleId>
              </a:tblPr>
              <a:tblGrid>
                <a:gridCol w="1073675"/>
                <a:gridCol w="1073675"/>
                <a:gridCol w="1073675"/>
              </a:tblGrid>
              <a:tr h="3381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Completed</a:t>
                      </a:r>
                      <a:endParaRPr sz="800" u="none" cap="none" strike="noStrike"/>
                    </a:p>
                  </a:txBody>
                  <a:tcPr marT="91425" marB="91425" marR="91425" marL="91425">
                    <a:solidFill>
                      <a:srgbClr val="93C47D"/>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In-progress</a:t>
                      </a:r>
                      <a:endParaRPr sz="800" u="none" cap="none" strike="noStrike"/>
                    </a:p>
                  </a:txBody>
                  <a:tcPr marT="91425" marB="91425" marR="91425" marL="91425">
                    <a:solidFill>
                      <a:srgbClr val="FFD96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Not Started</a:t>
                      </a:r>
                      <a:endParaRPr sz="800" u="none" cap="none" strike="noStrike"/>
                    </a:p>
                  </a:txBody>
                  <a:tcPr marT="91425" marB="91425" marR="91425" marL="91425">
                    <a:solidFill>
                      <a:srgbClr val="B7B7B7"/>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49712dc8a4_3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GUI Application - Alan Vela </a:t>
            </a:r>
            <a:endParaRPr/>
          </a:p>
          <a:p>
            <a:pPr indent="0" lvl="0" marL="0" rtl="0" algn="ctr">
              <a:lnSpc>
                <a:spcPct val="115000"/>
              </a:lnSpc>
              <a:spcBef>
                <a:spcPts val="0"/>
              </a:spcBef>
              <a:spcAft>
                <a:spcPts val="0"/>
              </a:spcAft>
              <a:buClr>
                <a:schemeClr val="dk1"/>
              </a:buClr>
              <a:buSzPts val="990"/>
              <a:buFont typeface="Arial"/>
              <a:buNone/>
            </a:pPr>
            <a:r>
              <a:t/>
            </a:r>
            <a:endParaRPr sz="2980"/>
          </a:p>
        </p:txBody>
      </p:sp>
      <p:graphicFrame>
        <p:nvGraphicFramePr>
          <p:cNvPr id="107" name="Google Shape;107;g149712dc8a4_3_0"/>
          <p:cNvGraphicFramePr/>
          <p:nvPr/>
        </p:nvGraphicFramePr>
        <p:xfrm>
          <a:off x="685800" y="1952075"/>
          <a:ext cx="3000000" cy="3000000"/>
        </p:xfrm>
        <a:graphic>
          <a:graphicData uri="http://schemas.openxmlformats.org/drawingml/2006/table">
            <a:tbl>
              <a:tblPr>
                <a:noFill/>
                <a:tableStyleId>{1D9D39F0-5D8C-4E0A-B837-B58A4A1DD2E5}</a:tableStyleId>
              </a:tblPr>
              <a:tblGrid>
                <a:gridCol w="3886200"/>
                <a:gridCol w="3886200"/>
              </a:tblGrid>
              <a:tr h="64030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last presentation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rPr lang="en-US" sz="1800" u="none" cap="none" strike="noStrike">
                          <a:solidFill>
                            <a:srgbClr val="FF0000"/>
                          </a:solidFill>
                        </a:rPr>
                        <a:t>10 hrs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r>
              <a:tr h="1734600">
                <a:tc>
                  <a:txBody>
                    <a:bodyPr/>
                    <a:lstStyle/>
                    <a:p>
                      <a:pPr indent="0" lvl="0" marL="0" marR="0" rtl="0" algn="l">
                        <a:lnSpc>
                          <a:spcPct val="100000"/>
                        </a:lnSpc>
                        <a:spcBef>
                          <a:spcPts val="0"/>
                        </a:spcBef>
                        <a:spcAft>
                          <a:spcPts val="0"/>
                        </a:spcAft>
                        <a:buClr>
                          <a:schemeClr val="dk1"/>
                        </a:buClr>
                        <a:buSzPts val="1800"/>
                        <a:buFont typeface="Arial"/>
                        <a:buNone/>
                      </a:pPr>
                      <a:r>
                        <a:rPr lang="en-US" sz="1800"/>
                        <a:t>Learned how to use React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a:t>Video Uploading</a:t>
                      </a:r>
                      <a:endParaRPr sz="1800"/>
                    </a:p>
                    <a:p>
                      <a:pPr indent="0" lvl="0" marL="0" marR="0" rtl="0" algn="l">
                        <a:lnSpc>
                          <a:spcPct val="100000"/>
                        </a:lnSpc>
                        <a:spcBef>
                          <a:spcPts val="0"/>
                        </a:spcBef>
                        <a:spcAft>
                          <a:spcPts val="0"/>
                        </a:spcAft>
                        <a:buClr>
                          <a:schemeClr val="dk1"/>
                        </a:buClr>
                        <a:buSzPts val="1800"/>
                        <a:buFont typeface="Arial"/>
                        <a:buNone/>
                      </a:pPr>
                      <a:r>
                        <a:t/>
                      </a:r>
                      <a:endParaRPr sz="1800"/>
                    </a:p>
                    <a:p>
                      <a:pPr indent="0" lvl="0" marL="0" marR="0" rtl="0" algn="l">
                        <a:lnSpc>
                          <a:spcPct val="100000"/>
                        </a:lnSpc>
                        <a:spcBef>
                          <a:spcPts val="0"/>
                        </a:spcBef>
                        <a:spcAft>
                          <a:spcPts val="0"/>
                        </a:spcAft>
                        <a:buClr>
                          <a:schemeClr val="dk1"/>
                        </a:buClr>
                        <a:buSzPts val="1800"/>
                        <a:buFont typeface="Arial"/>
                        <a:buNone/>
                      </a:pPr>
                      <a:r>
                        <a:rPr lang="en-US" sz="1800"/>
                        <a:t>Creating application</a:t>
                      </a:r>
                      <a:endParaRPr sz="1800"/>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49712dc8a4_3_6"/>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GUI Application - Alan Vela</a:t>
            </a:r>
            <a:endParaRPr/>
          </a:p>
        </p:txBody>
      </p:sp>
      <p:sp>
        <p:nvSpPr>
          <p:cNvPr id="114" name="Google Shape;114;g149712dc8a4_3_6"/>
          <p:cNvSpPr txBox="1"/>
          <p:nvPr>
            <p:ph idx="1" type="body"/>
          </p:nvPr>
        </p:nvSpPr>
        <p:spPr>
          <a:xfrm>
            <a:off x="239000" y="2049270"/>
            <a:ext cx="8229600" cy="4077000"/>
          </a:xfrm>
          <a:prstGeom prst="rect">
            <a:avLst/>
          </a:prstGeom>
          <a:noFill/>
          <a:ln>
            <a:noFill/>
          </a:ln>
        </p:spPr>
        <p:txBody>
          <a:bodyPr anchorCtr="0" anchor="t" bIns="45700" lIns="91425" spcFirstLastPara="1" rIns="91425" wrap="square" tIns="45700">
            <a:normAutofit/>
          </a:bodyPr>
          <a:lstStyle/>
          <a:p>
            <a:pPr indent="-387350" lvl="0" marL="457200" rtl="0" algn="l">
              <a:lnSpc>
                <a:spcPct val="100000"/>
              </a:lnSpc>
              <a:spcBef>
                <a:spcPts val="360"/>
              </a:spcBef>
              <a:spcAft>
                <a:spcPts val="0"/>
              </a:spcAft>
              <a:buSzPts val="2500"/>
              <a:buChar char="•"/>
            </a:pPr>
            <a:r>
              <a:rPr lang="en-US" sz="2500"/>
              <a:t>Using</a:t>
            </a:r>
            <a:r>
              <a:rPr lang="en-US" sz="2500"/>
              <a:t> </a:t>
            </a:r>
            <a:r>
              <a:rPr lang="en-US" sz="2500"/>
              <a:t>Document Picker</a:t>
            </a:r>
            <a:endParaRPr sz="2500"/>
          </a:p>
          <a:p>
            <a:pPr indent="0" lvl="0" marL="457200" rtl="0" algn="l">
              <a:lnSpc>
                <a:spcPct val="100000"/>
              </a:lnSpc>
              <a:spcBef>
                <a:spcPts val="360"/>
              </a:spcBef>
              <a:spcAft>
                <a:spcPts val="0"/>
              </a:spcAft>
              <a:buSzPts val="1800"/>
              <a:buNone/>
            </a:pPr>
            <a:r>
              <a:t/>
            </a:r>
            <a:endParaRPr sz="2500"/>
          </a:p>
          <a:p>
            <a:pPr indent="0" lvl="0" marL="0" rtl="0" algn="l">
              <a:lnSpc>
                <a:spcPct val="100000"/>
              </a:lnSpc>
              <a:spcBef>
                <a:spcPts val="360"/>
              </a:spcBef>
              <a:spcAft>
                <a:spcPts val="0"/>
              </a:spcAft>
              <a:buSzPts val="1800"/>
              <a:buNone/>
            </a:pPr>
            <a:r>
              <a:t/>
            </a:r>
            <a:endParaRPr sz="2500"/>
          </a:p>
          <a:p>
            <a:pPr indent="-387350" lvl="0" marL="457200" rtl="0" algn="l">
              <a:lnSpc>
                <a:spcPct val="100000"/>
              </a:lnSpc>
              <a:spcBef>
                <a:spcPts val="360"/>
              </a:spcBef>
              <a:spcAft>
                <a:spcPts val="0"/>
              </a:spcAft>
              <a:buSzPts val="2500"/>
              <a:buChar char="•"/>
            </a:pPr>
            <a:r>
              <a:rPr lang="en-US" sz="2500"/>
              <a:t>Creating application for</a:t>
            </a:r>
            <a:endParaRPr sz="2500"/>
          </a:p>
          <a:p>
            <a:pPr indent="0" lvl="0" marL="457200" rtl="0" algn="l">
              <a:lnSpc>
                <a:spcPct val="100000"/>
              </a:lnSpc>
              <a:spcBef>
                <a:spcPts val="360"/>
              </a:spcBef>
              <a:spcAft>
                <a:spcPts val="0"/>
              </a:spcAft>
              <a:buNone/>
            </a:pPr>
            <a:r>
              <a:rPr lang="en-US" sz="2500"/>
              <a:t>users</a:t>
            </a:r>
            <a:endParaRPr sz="2500"/>
          </a:p>
          <a:p>
            <a:pPr indent="457200" lvl="0" marL="0" rtl="0" algn="l">
              <a:lnSpc>
                <a:spcPct val="100000"/>
              </a:lnSpc>
              <a:spcBef>
                <a:spcPts val="360"/>
              </a:spcBef>
              <a:spcAft>
                <a:spcPts val="0"/>
              </a:spcAft>
              <a:buSzPts val="1800"/>
              <a:buNone/>
            </a:pPr>
            <a:r>
              <a:t/>
            </a:r>
            <a:endParaRPr sz="2000"/>
          </a:p>
          <a:p>
            <a:pPr indent="0" lvl="0" marL="457200" rtl="0" algn="l">
              <a:lnSpc>
                <a:spcPct val="100000"/>
              </a:lnSpc>
              <a:spcBef>
                <a:spcPts val="360"/>
              </a:spcBef>
              <a:spcAft>
                <a:spcPts val="0"/>
              </a:spcAft>
              <a:buSzPts val="1800"/>
              <a:buNone/>
            </a:pPr>
            <a:r>
              <a:t/>
            </a:r>
            <a:endParaRPr sz="2000"/>
          </a:p>
        </p:txBody>
      </p:sp>
      <p:pic>
        <p:nvPicPr>
          <p:cNvPr id="115" name="Google Shape;115;g149712dc8a4_3_6"/>
          <p:cNvPicPr preferRelativeResize="0"/>
          <p:nvPr/>
        </p:nvPicPr>
        <p:blipFill>
          <a:blip r:embed="rId3">
            <a:alphaModFix/>
          </a:blip>
          <a:stretch>
            <a:fillRect/>
          </a:stretch>
        </p:blipFill>
        <p:spPr>
          <a:xfrm>
            <a:off x="4551125" y="1912200"/>
            <a:ext cx="1974523" cy="4273400"/>
          </a:xfrm>
          <a:prstGeom prst="rect">
            <a:avLst/>
          </a:prstGeom>
          <a:noFill/>
          <a:ln>
            <a:noFill/>
          </a:ln>
        </p:spPr>
      </p:pic>
      <p:pic>
        <p:nvPicPr>
          <p:cNvPr id="116" name="Google Shape;116;g149712dc8a4_3_6"/>
          <p:cNvPicPr preferRelativeResize="0"/>
          <p:nvPr/>
        </p:nvPicPr>
        <p:blipFill>
          <a:blip r:embed="rId4">
            <a:alphaModFix/>
          </a:blip>
          <a:stretch>
            <a:fillRect/>
          </a:stretch>
        </p:blipFill>
        <p:spPr>
          <a:xfrm>
            <a:off x="6572600" y="1912200"/>
            <a:ext cx="2051482" cy="42140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6ff1937fa6_3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Cloud Database - Jorge Olivares</a:t>
            </a:r>
            <a:endParaRPr/>
          </a:p>
        </p:txBody>
      </p:sp>
      <p:graphicFrame>
        <p:nvGraphicFramePr>
          <p:cNvPr id="123" name="Google Shape;123;g16ff1937fa6_3_0"/>
          <p:cNvGraphicFramePr/>
          <p:nvPr/>
        </p:nvGraphicFramePr>
        <p:xfrm>
          <a:off x="685800" y="2884375"/>
          <a:ext cx="3000000" cy="3000000"/>
        </p:xfrm>
        <a:graphic>
          <a:graphicData uri="http://schemas.openxmlformats.org/drawingml/2006/table">
            <a:tbl>
              <a:tblPr>
                <a:noFill/>
                <a:tableStyleId>{1D9D39F0-5D8C-4E0A-B837-B58A4A1DD2E5}</a:tableStyleId>
              </a:tblPr>
              <a:tblGrid>
                <a:gridCol w="3886200"/>
                <a:gridCol w="3886200"/>
              </a:tblGrid>
              <a:tr h="64030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last presentation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rPr lang="en-US" sz="1800" u="none" cap="none" strike="noStrike">
                          <a:solidFill>
                            <a:srgbClr val="FF0000"/>
                          </a:solidFill>
                        </a:rPr>
                        <a:t>5 hrs</a:t>
                      </a:r>
                      <a:r>
                        <a:rPr lang="en-US" sz="1800" u="none" cap="none" strike="noStrike"/>
                        <a:t>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r>
              <a:tr h="1734600">
                <a:tc>
                  <a:txBody>
                    <a:bodyPr/>
                    <a:lstStyle/>
                    <a:p>
                      <a:pPr indent="0" lvl="0" marL="0" marR="0" rtl="0" algn="l">
                        <a:lnSpc>
                          <a:spcPct val="100000"/>
                        </a:lnSpc>
                        <a:spcBef>
                          <a:spcPts val="0"/>
                        </a:spcBef>
                        <a:spcAft>
                          <a:spcPts val="0"/>
                        </a:spcAft>
                        <a:buClr>
                          <a:srgbClr val="000000"/>
                        </a:buClr>
                        <a:buSzPts val="1800"/>
                        <a:buFont typeface="Arial"/>
                        <a:buNone/>
                      </a:pPr>
                      <a:r>
                        <a:rPr lang="en-US" sz="1800"/>
                        <a:t>Understanding of Django database.</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360"/>
                        </a:spcBef>
                        <a:spcAft>
                          <a:spcPts val="0"/>
                        </a:spcAft>
                        <a:buClr>
                          <a:srgbClr val="000000"/>
                        </a:buClr>
                        <a:buSzPts val="1800"/>
                        <a:buFont typeface="Arial"/>
                        <a:buNone/>
                      </a:pPr>
                      <a:r>
                        <a:t/>
                      </a:r>
                      <a:endParaRPr sz="1800" u="none" cap="none" strike="noStrike"/>
                    </a:p>
                    <a:p>
                      <a:pPr indent="0" lvl="0" marL="0" marR="0" rtl="0" algn="l">
                        <a:lnSpc>
                          <a:spcPct val="100000"/>
                        </a:lnSpc>
                        <a:spcBef>
                          <a:spcPts val="360"/>
                        </a:spcBef>
                        <a:spcAft>
                          <a:spcPts val="0"/>
                        </a:spcAft>
                        <a:buClr>
                          <a:srgbClr val="000000"/>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a:t>Create sequence for query system.</a:t>
                      </a:r>
                      <a:endParaRPr sz="1800"/>
                    </a:p>
                    <a:p>
                      <a:pPr indent="0" lvl="0" marL="0" marR="0" rtl="0" algn="l">
                        <a:lnSpc>
                          <a:spcPct val="100000"/>
                        </a:lnSpc>
                        <a:spcBef>
                          <a:spcPts val="0"/>
                        </a:spcBef>
                        <a:spcAft>
                          <a:spcPts val="0"/>
                        </a:spcAft>
                        <a:buClr>
                          <a:schemeClr val="dk1"/>
                        </a:buClr>
                        <a:buSzPts val="1800"/>
                        <a:buFont typeface="Arial"/>
                        <a:buNone/>
                      </a:pPr>
                      <a:r>
                        <a:t/>
                      </a:r>
                      <a:endParaRPr sz="1800"/>
                    </a:p>
                    <a:p>
                      <a:pPr indent="0" lvl="0" marL="0" marR="0" rtl="0" algn="l">
                        <a:lnSpc>
                          <a:spcPct val="100000"/>
                        </a:lnSpc>
                        <a:spcBef>
                          <a:spcPts val="0"/>
                        </a:spcBef>
                        <a:spcAft>
                          <a:spcPts val="0"/>
                        </a:spcAft>
                        <a:buClr>
                          <a:schemeClr val="dk1"/>
                        </a:buClr>
                        <a:buSzPts val="1800"/>
                        <a:buFont typeface="Arial"/>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6ff1937fa6_3_7"/>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Cloud Database</a:t>
            </a:r>
            <a:endParaRPr/>
          </a:p>
        </p:txBody>
      </p:sp>
      <p:sp>
        <p:nvSpPr>
          <p:cNvPr id="130" name="Google Shape;130;g16ff1937fa6_3_7"/>
          <p:cNvSpPr txBox="1"/>
          <p:nvPr>
            <p:ph idx="1" type="body"/>
          </p:nvPr>
        </p:nvSpPr>
        <p:spPr>
          <a:xfrm>
            <a:off x="70425" y="1978850"/>
            <a:ext cx="4572000" cy="4382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None/>
            </a:pPr>
            <a:r>
              <a:t/>
            </a:r>
            <a:endParaRPr sz="2400"/>
          </a:p>
          <a:p>
            <a:pPr indent="0" lvl="0" marL="0" rtl="0" algn="l">
              <a:lnSpc>
                <a:spcPct val="100000"/>
              </a:lnSpc>
              <a:spcBef>
                <a:spcPts val="360"/>
              </a:spcBef>
              <a:spcAft>
                <a:spcPts val="0"/>
              </a:spcAft>
              <a:buNone/>
            </a:pPr>
            <a:r>
              <a:t/>
            </a:r>
            <a:endParaRPr sz="2400"/>
          </a:p>
          <a:p>
            <a:pPr indent="0" lvl="0" marL="0" rtl="0" algn="l">
              <a:lnSpc>
                <a:spcPct val="100000"/>
              </a:lnSpc>
              <a:spcBef>
                <a:spcPts val="360"/>
              </a:spcBef>
              <a:spcAft>
                <a:spcPts val="0"/>
              </a:spcAft>
              <a:buNone/>
            </a:pPr>
            <a:r>
              <a:t/>
            </a:r>
            <a:endParaRPr sz="2400"/>
          </a:p>
          <a:p>
            <a:pPr indent="-381000" lvl="0" marL="457200" rtl="0" algn="l">
              <a:lnSpc>
                <a:spcPct val="100000"/>
              </a:lnSpc>
              <a:spcBef>
                <a:spcPts val="360"/>
              </a:spcBef>
              <a:spcAft>
                <a:spcPts val="0"/>
              </a:spcAft>
              <a:buSzPts val="2400"/>
              <a:buChar char="•"/>
            </a:pPr>
            <a:r>
              <a:rPr lang="en-US" sz="2400"/>
              <a:t>Work on </a:t>
            </a:r>
            <a:r>
              <a:rPr lang="en-US" sz="2400"/>
              <a:t>receiving the application ML algorithm </a:t>
            </a:r>
            <a:endParaRPr sz="2400"/>
          </a:p>
          <a:p>
            <a:pPr indent="0" lvl="0" marL="0" rtl="0" algn="l">
              <a:lnSpc>
                <a:spcPct val="100000"/>
              </a:lnSpc>
              <a:spcBef>
                <a:spcPts val="360"/>
              </a:spcBef>
              <a:spcAft>
                <a:spcPts val="0"/>
              </a:spcAft>
              <a:buNone/>
            </a:pPr>
            <a:r>
              <a:t/>
            </a:r>
            <a:endParaRPr sz="2400"/>
          </a:p>
          <a:p>
            <a:pPr indent="-381000" lvl="0" marL="457200" rtl="0" algn="l">
              <a:lnSpc>
                <a:spcPct val="100000"/>
              </a:lnSpc>
              <a:spcBef>
                <a:spcPts val="360"/>
              </a:spcBef>
              <a:spcAft>
                <a:spcPts val="0"/>
              </a:spcAft>
              <a:buSzPts val="2400"/>
              <a:buChar char="•"/>
            </a:pPr>
            <a:r>
              <a:rPr lang="en-US" sz="2400"/>
              <a:t>Translate python files to firebase.</a:t>
            </a:r>
            <a:endParaRPr sz="2400"/>
          </a:p>
        </p:txBody>
      </p:sp>
      <p:pic>
        <p:nvPicPr>
          <p:cNvPr id="131" name="Google Shape;131;g16ff1937fa6_3_7"/>
          <p:cNvPicPr preferRelativeResize="0"/>
          <p:nvPr/>
        </p:nvPicPr>
        <p:blipFill rotWithShape="1">
          <a:blip r:embed="rId3">
            <a:alphaModFix/>
          </a:blip>
          <a:srcRect b="42576" l="0" r="13985" t="11856"/>
          <a:stretch/>
        </p:blipFill>
        <p:spPr>
          <a:xfrm>
            <a:off x="4572000" y="1978845"/>
            <a:ext cx="4110000" cy="1649800"/>
          </a:xfrm>
          <a:prstGeom prst="rect">
            <a:avLst/>
          </a:prstGeom>
          <a:noFill/>
          <a:ln>
            <a:noFill/>
          </a:ln>
        </p:spPr>
      </p:pic>
      <p:pic>
        <p:nvPicPr>
          <p:cNvPr id="132" name="Google Shape;132;g16ff1937fa6_3_7"/>
          <p:cNvPicPr preferRelativeResize="0"/>
          <p:nvPr/>
        </p:nvPicPr>
        <p:blipFill>
          <a:blip r:embed="rId4">
            <a:alphaModFix/>
          </a:blip>
          <a:stretch>
            <a:fillRect/>
          </a:stretch>
        </p:blipFill>
        <p:spPr>
          <a:xfrm>
            <a:off x="4572000" y="3946975"/>
            <a:ext cx="4196763" cy="265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6f2b1c9d61_0_1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Machine Learning AI - Robin Martinez</a:t>
            </a:r>
            <a:endParaRPr/>
          </a:p>
        </p:txBody>
      </p:sp>
      <p:graphicFrame>
        <p:nvGraphicFramePr>
          <p:cNvPr id="139" name="Google Shape;139;g16f2b1c9d61_0_12"/>
          <p:cNvGraphicFramePr/>
          <p:nvPr/>
        </p:nvGraphicFramePr>
        <p:xfrm>
          <a:off x="685800" y="2884375"/>
          <a:ext cx="3000000" cy="3000000"/>
        </p:xfrm>
        <a:graphic>
          <a:graphicData uri="http://schemas.openxmlformats.org/drawingml/2006/table">
            <a:tbl>
              <a:tblPr>
                <a:noFill/>
                <a:tableStyleId>{1D9D39F0-5D8C-4E0A-B837-B58A4A1DD2E5}</a:tableStyleId>
              </a:tblPr>
              <a:tblGrid>
                <a:gridCol w="3886200"/>
                <a:gridCol w="3886200"/>
              </a:tblGrid>
              <a:tr h="64030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last presentation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rPr lang="en-US" sz="1800">
                          <a:solidFill>
                            <a:srgbClr val="FF0000"/>
                          </a:solidFill>
                        </a:rPr>
                        <a:t>7</a:t>
                      </a:r>
                      <a:r>
                        <a:rPr lang="en-US" sz="1800" u="none" cap="none" strike="noStrike">
                          <a:solidFill>
                            <a:srgbClr val="FF0000"/>
                          </a:solidFill>
                        </a:rPr>
                        <a:t> hrs</a:t>
                      </a:r>
                      <a:r>
                        <a:rPr lang="en-US" sz="1800" u="none" cap="none" strike="noStrike"/>
                        <a:t>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r>
              <a:tr h="1734600">
                <a:tc>
                  <a:txBody>
                    <a:bodyPr/>
                    <a:lstStyle/>
                    <a:p>
                      <a:pPr indent="0" lvl="0" marL="0" marR="0" rtl="0" algn="l">
                        <a:lnSpc>
                          <a:spcPct val="100000"/>
                        </a:lnSpc>
                        <a:spcBef>
                          <a:spcPts val="0"/>
                        </a:spcBef>
                        <a:spcAft>
                          <a:spcPts val="0"/>
                        </a:spcAft>
                        <a:buClr>
                          <a:srgbClr val="000000"/>
                        </a:buClr>
                        <a:buSzPts val="1800"/>
                        <a:buFont typeface="Arial"/>
                        <a:buNone/>
                      </a:pPr>
                      <a:r>
                        <a:rPr lang="en-US" sz="1800"/>
                        <a:t>Able to install enable a VPN and X11 forwarding</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360"/>
                        </a:spcBef>
                        <a:spcAft>
                          <a:spcPts val="0"/>
                        </a:spcAft>
                        <a:buClr>
                          <a:srgbClr val="000000"/>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Replacing depreciated renderer (DIRT)</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