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91" r:id="rId5"/>
    <p:sldId id="292" r:id="rId6"/>
    <p:sldId id="293" r:id="rId7"/>
    <p:sldId id="270" r:id="rId8"/>
    <p:sldId id="294" r:id="rId9"/>
    <p:sldId id="260" r:id="rId10"/>
    <p:sldId id="295" r:id="rId11"/>
    <p:sldId id="261" r:id="rId12"/>
    <p:sldId id="296" r:id="rId13"/>
    <p:sldId id="262" r:id="rId14"/>
    <p:sldId id="297" r:id="rId15"/>
    <p:sldId id="299" r:id="rId16"/>
    <p:sldId id="263" r:id="rId17"/>
    <p:sldId id="298" r:id="rId18"/>
    <p:sldId id="300" r:id="rId19"/>
    <p:sldId id="264" r:id="rId20"/>
    <p:sldId id="303" r:id="rId21"/>
    <p:sldId id="302" r:id="rId22"/>
    <p:sldId id="301" r:id="rId23"/>
    <p:sldId id="265" r:id="rId24"/>
    <p:sldId id="305" r:id="rId25"/>
    <p:sldId id="304" r:id="rId26"/>
    <p:sldId id="266" r:id="rId27"/>
    <p:sldId id="306" r:id="rId28"/>
    <p:sldId id="307" r:id="rId29"/>
    <p:sldId id="308" r:id="rId30"/>
    <p:sldId id="267" r:id="rId31"/>
    <p:sldId id="310" r:id="rId32"/>
    <p:sldId id="311" r:id="rId33"/>
    <p:sldId id="309" r:id="rId34"/>
    <p:sldId id="268" r:id="rId35"/>
    <p:sldId id="315" r:id="rId36"/>
    <p:sldId id="316" r:id="rId37"/>
    <p:sldId id="317" r:id="rId38"/>
    <p:sldId id="269" r:id="rId39"/>
    <p:sldId id="312" r:id="rId40"/>
    <p:sldId id="314" r:id="rId41"/>
    <p:sldId id="318" r:id="rId42"/>
    <p:sldId id="319" r:id="rId43"/>
    <p:sldId id="321" r:id="rId44"/>
    <p:sldId id="320" r:id="rId45"/>
    <p:sldId id="29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EF85DF-D7BD-4533-A23B-3581593F081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281621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F85DF-D7BD-4533-A23B-3581593F081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376344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F85DF-D7BD-4533-A23B-3581593F081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259302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F85DF-D7BD-4533-A23B-3581593F081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82FCB-73FC-4B43-B2B5-9410552D11E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470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F85DF-D7BD-4533-A23B-3581593F081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3274586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EF85DF-D7BD-4533-A23B-3581593F0818}"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292672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EF85DF-D7BD-4533-A23B-3581593F0818}"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1713020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F85DF-D7BD-4533-A23B-3581593F081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2210941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F85DF-D7BD-4533-A23B-3581593F081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411603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F85DF-D7BD-4533-A23B-3581593F081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637269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F85DF-D7BD-4533-A23B-3581593F081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222925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EF85DF-D7BD-4533-A23B-3581593F081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210855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EF85DF-D7BD-4533-A23B-3581593F0818}"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11979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EF85DF-D7BD-4533-A23B-3581593F0818}"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148772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9EF85DF-D7BD-4533-A23B-3581593F0818}"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316689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F85DF-D7BD-4533-A23B-3581593F081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13096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F85DF-D7BD-4533-A23B-3581593F081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82FCB-73FC-4B43-B2B5-9410552D11E2}" type="slidenum">
              <a:rPr lang="en-US" smtClean="0"/>
              <a:t>‹#›</a:t>
            </a:fld>
            <a:endParaRPr lang="en-US"/>
          </a:p>
        </p:txBody>
      </p:sp>
    </p:spTree>
    <p:extLst>
      <p:ext uri="{BB962C8B-B14F-4D97-AF65-F5344CB8AC3E}">
        <p14:creationId xmlns:p14="http://schemas.microsoft.com/office/powerpoint/2010/main" val="192395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9EF85DF-D7BD-4533-A23B-3581593F0818}" type="datetimeFigureOut">
              <a:rPr lang="en-US" smtClean="0"/>
              <a:t>11/15/2020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5982FCB-73FC-4B43-B2B5-9410552D11E2}" type="slidenum">
              <a:rPr lang="en-US" smtClean="0"/>
              <a:t>‹#›</a:t>
            </a:fld>
            <a:endParaRPr lang="en-US"/>
          </a:p>
        </p:txBody>
      </p:sp>
    </p:spTree>
    <p:extLst>
      <p:ext uri="{BB962C8B-B14F-4D97-AF65-F5344CB8AC3E}">
        <p14:creationId xmlns:p14="http://schemas.microsoft.com/office/powerpoint/2010/main" val="186175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sunnyhoi.com/route-traffic-kali-linux-tor-using-whonix/"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linux-command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Batch_fil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Kali_Linux"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A79053-34CC-454B-82DA-CA8E4DC48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0" y="1888398"/>
            <a:ext cx="1333500" cy="1323975"/>
          </a:xfrm>
          <a:prstGeom prst="rect">
            <a:avLst/>
          </a:prstGeom>
        </p:spPr>
      </p:pic>
      <p:sp>
        <p:nvSpPr>
          <p:cNvPr id="7" name="TextBox 6">
            <a:extLst>
              <a:ext uri="{FF2B5EF4-FFF2-40B4-BE49-F238E27FC236}">
                <a16:creationId xmlns:a16="http://schemas.microsoft.com/office/drawing/2014/main" id="{28B437E7-1A0A-45DC-8008-FD10F4F6C4E8}"/>
              </a:ext>
            </a:extLst>
          </p:cNvPr>
          <p:cNvSpPr txBox="1"/>
          <p:nvPr/>
        </p:nvSpPr>
        <p:spPr>
          <a:xfrm>
            <a:off x="4172505" y="3643346"/>
            <a:ext cx="3719744" cy="584775"/>
          </a:xfrm>
          <a:prstGeom prst="rect">
            <a:avLst/>
          </a:prstGeom>
          <a:noFill/>
        </p:spPr>
        <p:txBody>
          <a:bodyPr wrap="square" rtlCol="0">
            <a:spAutoFit/>
          </a:bodyPr>
          <a:lstStyle/>
          <a:p>
            <a:r>
              <a:rPr lang="en-US" sz="3200" b="1" dirty="0"/>
              <a:t>KALI LINUX COURSE</a:t>
            </a:r>
            <a:endParaRPr lang="en-US" b="1" dirty="0"/>
          </a:p>
        </p:txBody>
      </p:sp>
      <p:sp>
        <p:nvSpPr>
          <p:cNvPr id="9" name="TextBox 8">
            <a:extLst>
              <a:ext uri="{FF2B5EF4-FFF2-40B4-BE49-F238E27FC236}">
                <a16:creationId xmlns:a16="http://schemas.microsoft.com/office/drawing/2014/main" id="{A41C8C2D-0E5B-4D01-ADD0-16B0CD8130AD}"/>
              </a:ext>
            </a:extLst>
          </p:cNvPr>
          <p:cNvSpPr txBox="1"/>
          <p:nvPr/>
        </p:nvSpPr>
        <p:spPr>
          <a:xfrm>
            <a:off x="4576900" y="3429000"/>
            <a:ext cx="4921250" cy="338554"/>
          </a:xfrm>
          <a:prstGeom prst="rect">
            <a:avLst/>
          </a:prstGeom>
          <a:noFill/>
        </p:spPr>
        <p:txBody>
          <a:bodyPr wrap="square" rtlCol="0">
            <a:spAutoFit/>
          </a:bodyPr>
          <a:lstStyle/>
          <a:p>
            <a:r>
              <a:rPr lang="en-US" sz="1600" dirty="0">
                <a:latin typeface="Bahnschrift SemiCondensed" panose="020B0502040204020203" pitchFamily="34" charset="0"/>
                <a:cs typeface="Arial" panose="020B0604020202020204" pitchFamily="34" charset="0"/>
              </a:rPr>
              <a:t>BEGINNER TO EXPERT GUARANTEED</a:t>
            </a:r>
            <a:endParaRPr lang="en-US" sz="1050" dirty="0">
              <a:latin typeface="Bahnschrift SemiCondensed" panose="020B0502040204020203" pitchFamily="34" charset="0"/>
              <a:cs typeface="Arial" panose="020B0604020202020204" pitchFamily="34" charset="0"/>
            </a:endParaRPr>
          </a:p>
        </p:txBody>
      </p:sp>
      <p:sp>
        <p:nvSpPr>
          <p:cNvPr id="11" name="TextBox 10">
            <a:extLst>
              <a:ext uri="{FF2B5EF4-FFF2-40B4-BE49-F238E27FC236}">
                <a16:creationId xmlns:a16="http://schemas.microsoft.com/office/drawing/2014/main" id="{467BED86-9B5D-4493-AB4A-FDA67C9B3655}"/>
              </a:ext>
            </a:extLst>
          </p:cNvPr>
          <p:cNvSpPr txBox="1"/>
          <p:nvPr/>
        </p:nvSpPr>
        <p:spPr>
          <a:xfrm>
            <a:off x="3697702" y="4100144"/>
            <a:ext cx="6057900" cy="338554"/>
          </a:xfrm>
          <a:prstGeom prst="rect">
            <a:avLst/>
          </a:prstGeom>
          <a:noFill/>
        </p:spPr>
        <p:txBody>
          <a:bodyPr wrap="square" rtlCol="0">
            <a:spAutoFit/>
          </a:bodyPr>
          <a:lstStyle/>
          <a:p>
            <a:r>
              <a:rPr lang="en-US" sz="1600" dirty="0">
                <a:latin typeface="Bahnschrift SemiCondensed" panose="020B0502040204020203" pitchFamily="34" charset="0"/>
                <a:cs typeface="Arial" panose="020B0604020202020204" pitchFamily="34" charset="0"/>
              </a:rPr>
              <a:t>ACCESS MORE COURSES PLAYLIST LINK IN DESCRIPTION</a:t>
            </a:r>
            <a:endParaRPr lang="en-US" sz="1050" dirty="0">
              <a:latin typeface="Bahnschrift SemiCondensed" panose="020B0502040204020203" pitchFamily="34" charset="0"/>
              <a:cs typeface="Arial" panose="020B0604020202020204" pitchFamily="34" charset="0"/>
            </a:endParaRPr>
          </a:p>
        </p:txBody>
      </p:sp>
      <p:sp>
        <p:nvSpPr>
          <p:cNvPr id="13" name="TextBox 12">
            <a:extLst>
              <a:ext uri="{FF2B5EF4-FFF2-40B4-BE49-F238E27FC236}">
                <a16:creationId xmlns:a16="http://schemas.microsoft.com/office/drawing/2014/main" id="{051B2768-26CF-40CC-AA2D-AE48ECBEFA08}"/>
              </a:ext>
            </a:extLst>
          </p:cNvPr>
          <p:cNvSpPr txBox="1"/>
          <p:nvPr/>
        </p:nvSpPr>
        <p:spPr>
          <a:xfrm>
            <a:off x="4831918" y="4310721"/>
            <a:ext cx="2996243" cy="584775"/>
          </a:xfrm>
          <a:prstGeom prst="rect">
            <a:avLst/>
          </a:prstGeom>
          <a:noFill/>
        </p:spPr>
        <p:txBody>
          <a:bodyPr wrap="square" rtlCol="0">
            <a:spAutoFit/>
          </a:bodyPr>
          <a:lstStyle/>
          <a:p>
            <a:r>
              <a:rPr lang="en-US" sz="3200" b="1" dirty="0">
                <a:solidFill>
                  <a:srgbClr val="FFFF00"/>
                </a:solidFill>
              </a:rPr>
              <a:t>SUBSCRIBE!!! </a:t>
            </a:r>
            <a:endParaRPr lang="en-US" b="1" dirty="0">
              <a:solidFill>
                <a:srgbClr val="FFFF00"/>
              </a:solidFill>
            </a:endParaRPr>
          </a:p>
        </p:txBody>
      </p:sp>
    </p:spTree>
    <p:extLst>
      <p:ext uri="{BB962C8B-B14F-4D97-AF65-F5344CB8AC3E}">
        <p14:creationId xmlns:p14="http://schemas.microsoft.com/office/powerpoint/2010/main" val="342104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3642433"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Get Started</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179756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3846250" y="3924493"/>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4. Basic Commands and Operations</a:t>
            </a:r>
          </a:p>
        </p:txBody>
      </p:sp>
    </p:spTree>
    <p:extLst>
      <p:ext uri="{BB962C8B-B14F-4D97-AF65-F5344CB8AC3E}">
        <p14:creationId xmlns:p14="http://schemas.microsoft.com/office/powerpoint/2010/main" val="722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3642433"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Get Started</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138656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3908393" y="3906738"/>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5. Directory Tree Hierarchy in Linux</a:t>
            </a:r>
          </a:p>
        </p:txBody>
      </p:sp>
    </p:spTree>
    <p:extLst>
      <p:ext uri="{BB962C8B-B14F-4D97-AF65-F5344CB8AC3E}">
        <p14:creationId xmlns:p14="http://schemas.microsoft.com/office/powerpoint/2010/main" val="420998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alpha val="7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743265" y="99848"/>
            <a:ext cx="4907133" cy="584775"/>
          </a:xfrm>
          <a:prstGeom prst="rect">
            <a:avLst/>
          </a:prstGeom>
          <a:noFill/>
        </p:spPr>
        <p:txBody>
          <a:bodyPr wrap="square">
            <a:spAutoFit/>
          </a:bodyPr>
          <a:lstStyle/>
          <a:p>
            <a:r>
              <a:rPr lang="en-US" sz="3200" b="1" dirty="0">
                <a:solidFill>
                  <a:srgbClr val="FFFF00"/>
                </a:solidFill>
                <a:latin typeface="Calibri" panose="020F0502020204030204" pitchFamily="34" charset="0"/>
                <a:ea typeface="Calibri" panose="020F0502020204030204" pitchFamily="34" charset="0"/>
                <a:cs typeface="Times New Roman" panose="02020603050405020304" pitchFamily="18" charset="0"/>
              </a:rPr>
              <a:t>Tree Hierarchy</a:t>
            </a:r>
            <a:endParaRPr lang="en-US" sz="3200" b="1" dirty="0">
              <a:solidFill>
                <a:srgbClr val="FFFF00"/>
              </a:solidFill>
            </a:endParaRPr>
          </a:p>
        </p:txBody>
      </p:sp>
    </p:spTree>
    <p:extLst>
      <p:ext uri="{BB962C8B-B14F-4D97-AF65-F5344CB8AC3E}">
        <p14:creationId xmlns:p14="http://schemas.microsoft.com/office/powerpoint/2010/main" val="1545647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077438"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Verify it!</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331450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4041559" y="3960003"/>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6. Types of Users in kali Linux</a:t>
            </a:r>
          </a:p>
        </p:txBody>
      </p:sp>
    </p:spTree>
    <p:extLst>
      <p:ext uri="{BB962C8B-B14F-4D97-AF65-F5344CB8AC3E}">
        <p14:creationId xmlns:p14="http://schemas.microsoft.com/office/powerpoint/2010/main" val="125746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alpha val="72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743265" y="99848"/>
            <a:ext cx="4907133" cy="584775"/>
          </a:xfrm>
          <a:prstGeom prst="rect">
            <a:avLst/>
          </a:prstGeom>
          <a:noFill/>
        </p:spPr>
        <p:txBody>
          <a:bodyPr wrap="square">
            <a:spAutoFit/>
          </a:bodyPr>
          <a:lstStyle/>
          <a:p>
            <a:r>
              <a:rPr lang="en-US" sz="3200" b="1" dirty="0">
                <a:solidFill>
                  <a:srgbClr val="FFFF00"/>
                </a:solidFill>
                <a:latin typeface="Calibri" panose="020F0502020204030204" pitchFamily="34" charset="0"/>
                <a:ea typeface="Calibri" panose="020F0502020204030204" pitchFamily="34" charset="0"/>
                <a:cs typeface="Times New Roman" panose="02020603050405020304" pitchFamily="18" charset="0"/>
              </a:rPr>
              <a:t>Types of Users</a:t>
            </a:r>
            <a:endParaRPr lang="en-US" sz="3200" b="1" dirty="0">
              <a:solidFill>
                <a:srgbClr val="FFFF00"/>
              </a:solidFill>
            </a:endParaRPr>
          </a:p>
        </p:txBody>
      </p:sp>
    </p:spTree>
    <p:extLst>
      <p:ext uri="{BB962C8B-B14F-4D97-AF65-F5344CB8AC3E}">
        <p14:creationId xmlns:p14="http://schemas.microsoft.com/office/powerpoint/2010/main" val="145207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077438"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Verify it!</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229048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3692370" y="4013270"/>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7. Files Permissions and Users Groups</a:t>
            </a:r>
          </a:p>
        </p:txBody>
      </p:sp>
    </p:spTree>
    <p:extLst>
      <p:ext uri="{BB962C8B-B14F-4D97-AF65-F5344CB8AC3E}">
        <p14:creationId xmlns:p14="http://schemas.microsoft.com/office/powerpoint/2010/main" val="29362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sp>
        <p:nvSpPr>
          <p:cNvPr id="3" name="Subtitle 2">
            <a:extLst>
              <a:ext uri="{FF2B5EF4-FFF2-40B4-BE49-F238E27FC236}">
                <a16:creationId xmlns:a16="http://schemas.microsoft.com/office/drawing/2014/main" id="{985289C7-401B-4641-A591-9BF10442B9F5}"/>
              </a:ext>
            </a:extLst>
          </p:cNvPr>
          <p:cNvSpPr txBox="1">
            <a:spLocks/>
          </p:cNvSpPr>
          <p:nvPr/>
        </p:nvSpPr>
        <p:spPr>
          <a:xfrm>
            <a:off x="1509204" y="1748902"/>
            <a:ext cx="6747029" cy="5797118"/>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Introduction to KALI LINUX</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Downloading &amp; Installing Kali</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Understanding kali Linux interface</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Basic commands and operations</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Directory tree hierarchy in Linux</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Types of users in kali Linux </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Files permissions and users groups</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How to install packages in Linux</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Trying phishing (Hiddeneye) in kali</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Trying Data hiding (Steghide) in kali</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trying keylogger (beelogger) in kali</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Trying NMAP (Network mapper) in kali</a:t>
            </a:r>
          </a:p>
          <a:p>
            <a:pPr marL="342900" indent="-34290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Bash scripting basics </a:t>
            </a:r>
          </a:p>
          <a:p>
            <a:pPr marL="0" indent="0">
              <a:lnSpc>
                <a:spcPct val="107000"/>
              </a:lnSpc>
              <a:spcBef>
                <a:spcPts val="0"/>
              </a:spcBef>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B52F6C2-8E59-4019-96CD-5DD63A069D4A}"/>
              </a:ext>
            </a:extLst>
          </p:cNvPr>
          <p:cNvSpPr txBox="1"/>
          <p:nvPr/>
        </p:nvSpPr>
        <p:spPr>
          <a:xfrm>
            <a:off x="2709908" y="904576"/>
            <a:ext cx="6094520" cy="707886"/>
          </a:xfrm>
          <a:prstGeom prst="rect">
            <a:avLst/>
          </a:prstGeom>
          <a:noFill/>
        </p:spPr>
        <p:txBody>
          <a:bodyPr wrap="square">
            <a:spAutoFit/>
          </a:bodyPr>
          <a:lstStyle/>
          <a:p>
            <a:r>
              <a:rPr lang="en-US" sz="4000" b="1" dirty="0">
                <a:latin typeface="Bahnschrift" panose="020B0502040204020203" pitchFamily="34" charset="0"/>
              </a:rPr>
              <a:t>TOPICS</a:t>
            </a:r>
            <a:endParaRPr lang="en-US" sz="3200" dirty="0"/>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27524" y="2698812"/>
            <a:ext cx="3754356" cy="2205684"/>
          </a:xfrm>
          <a:prstGeom prst="rect">
            <a:avLst/>
          </a:prstGeom>
        </p:spPr>
      </p:pic>
    </p:spTree>
    <p:extLst>
      <p:ext uri="{BB962C8B-B14F-4D97-AF65-F5344CB8AC3E}">
        <p14:creationId xmlns:p14="http://schemas.microsoft.com/office/powerpoint/2010/main" val="846511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D23B6-B77D-4C13-839E-E2248D10DA8E}"/>
              </a:ext>
            </a:extLst>
          </p:cNvPr>
          <p:cNvSpPr txBox="1"/>
          <p:nvPr/>
        </p:nvSpPr>
        <p:spPr>
          <a:xfrm>
            <a:off x="1526960" y="1572179"/>
            <a:ext cx="9490228" cy="923330"/>
          </a:xfrm>
          <a:prstGeom prst="rect">
            <a:avLst/>
          </a:prstGeom>
          <a:noFill/>
        </p:spPr>
        <p:txBody>
          <a:bodyPr wrap="square">
            <a:spAutoFit/>
          </a:bodyPr>
          <a:lstStyle/>
          <a:p>
            <a:pPr algn="l"/>
            <a:r>
              <a:rPr lang="en-US" b="1" i="0" dirty="0">
                <a:solidFill>
                  <a:srgbClr val="202124"/>
                </a:solidFill>
                <a:effectLst/>
                <a:latin typeface="arial" panose="020B0604020202020204" pitchFamily="34" charset="0"/>
              </a:rPr>
              <a:t>Users and groups</a:t>
            </a:r>
            <a:r>
              <a:rPr lang="en-US" b="0" i="0" dirty="0">
                <a:solidFill>
                  <a:srgbClr val="202124"/>
                </a:solidFill>
                <a:effectLst/>
                <a:latin typeface="arial" panose="020B0604020202020204" pitchFamily="34" charset="0"/>
              </a:rPr>
              <a:t> are used on GNU/</a:t>
            </a:r>
            <a:r>
              <a:rPr lang="en-US" b="1" i="0" dirty="0">
                <a:solidFill>
                  <a:srgbClr val="202124"/>
                </a:solidFill>
                <a:effectLst/>
                <a:latin typeface="arial" panose="020B0604020202020204" pitchFamily="34" charset="0"/>
              </a:rPr>
              <a:t>Linux</a:t>
            </a:r>
            <a:r>
              <a:rPr lang="en-US" b="0" i="0" dirty="0">
                <a:solidFill>
                  <a:srgbClr val="202124"/>
                </a:solidFill>
                <a:effectLst/>
                <a:latin typeface="arial" panose="020B0604020202020204" pitchFamily="34" charset="0"/>
              </a:rPr>
              <a:t> for access control—that is, to control access to the system's files, directories, and peripherals. </a:t>
            </a:r>
            <a:r>
              <a:rPr lang="en-US" b="1" i="0" dirty="0">
                <a:solidFill>
                  <a:srgbClr val="202124"/>
                </a:solidFill>
                <a:effectLst/>
                <a:latin typeface="arial" panose="020B0604020202020204" pitchFamily="34" charset="0"/>
              </a:rPr>
              <a:t>Linux</a:t>
            </a:r>
            <a:r>
              <a:rPr lang="en-US" b="0" i="0" dirty="0">
                <a:solidFill>
                  <a:srgbClr val="202124"/>
                </a:solidFill>
                <a:effectLst/>
                <a:latin typeface="arial" panose="020B0604020202020204" pitchFamily="34" charset="0"/>
              </a:rPr>
              <a:t> offers relatively simple/coarse access control mechanisms by default.</a:t>
            </a:r>
            <a:endParaRPr lang="en-US" dirty="0"/>
          </a:p>
        </p:txBody>
      </p:sp>
      <p:sp>
        <p:nvSpPr>
          <p:cNvPr id="5" name="TextBox 4">
            <a:extLst>
              <a:ext uri="{FF2B5EF4-FFF2-40B4-BE49-F238E27FC236}">
                <a16:creationId xmlns:a16="http://schemas.microsoft.com/office/drawing/2014/main" id="{5E614208-3A8D-4DDF-9979-DEC7B138AA30}"/>
              </a:ext>
            </a:extLst>
          </p:cNvPr>
          <p:cNvSpPr txBox="1"/>
          <p:nvPr/>
        </p:nvSpPr>
        <p:spPr>
          <a:xfrm>
            <a:off x="4499128" y="672028"/>
            <a:ext cx="3193743" cy="646331"/>
          </a:xfrm>
          <a:prstGeom prst="rect">
            <a:avLst/>
          </a:prstGeom>
          <a:noFill/>
        </p:spPr>
        <p:txBody>
          <a:bodyPr wrap="square">
            <a:spAutoFit/>
          </a:bodyPr>
          <a:lstStyle/>
          <a:p>
            <a:r>
              <a:rPr lang="en-US" sz="3600" b="1" dirty="0">
                <a:latin typeface="Calibri" panose="020F0502020204030204" pitchFamily="34" charset="0"/>
                <a:cs typeface="Times New Roman" panose="02020603050405020304" pitchFamily="18" charset="0"/>
              </a:rPr>
              <a:t>Users &amp; Groups</a:t>
            </a:r>
            <a:endParaRPr lang="en-US" sz="3600" b="1" dirty="0"/>
          </a:p>
        </p:txBody>
      </p:sp>
      <p:pic>
        <p:nvPicPr>
          <p:cNvPr id="7" name="Picture 6">
            <a:extLst>
              <a:ext uri="{FF2B5EF4-FFF2-40B4-BE49-F238E27FC236}">
                <a16:creationId xmlns:a16="http://schemas.microsoft.com/office/drawing/2014/main" id="{0B40E3C9-3FF3-4B72-8F4E-D27150EBDAB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12140" y="3137641"/>
            <a:ext cx="6885452" cy="2645330"/>
          </a:xfrm>
          <a:prstGeom prst="rect">
            <a:avLst/>
          </a:prstGeom>
        </p:spPr>
      </p:pic>
    </p:spTree>
    <p:extLst>
      <p:ext uri="{BB962C8B-B14F-4D97-AF65-F5344CB8AC3E}">
        <p14:creationId xmlns:p14="http://schemas.microsoft.com/office/powerpoint/2010/main" val="310817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D23B6-B77D-4C13-839E-E2248D10DA8E}"/>
              </a:ext>
            </a:extLst>
          </p:cNvPr>
          <p:cNvSpPr txBox="1"/>
          <p:nvPr/>
        </p:nvSpPr>
        <p:spPr>
          <a:xfrm>
            <a:off x="1526960" y="1572179"/>
            <a:ext cx="9490228" cy="1477328"/>
          </a:xfrm>
          <a:prstGeom prst="rect">
            <a:avLst/>
          </a:prstGeom>
          <a:noFill/>
        </p:spPr>
        <p:txBody>
          <a:bodyPr wrap="square">
            <a:spAutoFit/>
          </a:bodyPr>
          <a:lstStyle/>
          <a:p>
            <a:pPr algn="l"/>
            <a:r>
              <a:rPr lang="en-US" b="0" i="0" dirty="0">
                <a:solidFill>
                  <a:srgbClr val="202124"/>
                </a:solidFill>
                <a:effectLst/>
                <a:latin typeface="arial" panose="020B0604020202020204" pitchFamily="34" charset="0"/>
              </a:rPr>
              <a:t>On a </a:t>
            </a:r>
            <a:r>
              <a:rPr lang="en-US" b="1" i="0" dirty="0">
                <a:solidFill>
                  <a:srgbClr val="202124"/>
                </a:solidFill>
                <a:effectLst/>
                <a:latin typeface="arial" panose="020B0604020202020204" pitchFamily="34" charset="0"/>
              </a:rPr>
              <a:t>Linux</a:t>
            </a:r>
            <a:r>
              <a:rPr lang="en-US" b="0" i="0" dirty="0">
                <a:solidFill>
                  <a:srgbClr val="202124"/>
                </a:solidFill>
                <a:effectLst/>
                <a:latin typeface="arial" panose="020B0604020202020204" pitchFamily="34" charset="0"/>
              </a:rPr>
              <a:t> system, each </a:t>
            </a:r>
            <a:r>
              <a:rPr lang="en-US" b="1" i="0" dirty="0">
                <a:solidFill>
                  <a:srgbClr val="202124"/>
                </a:solidFill>
                <a:effectLst/>
                <a:latin typeface="arial" panose="020B0604020202020204" pitchFamily="34" charset="0"/>
              </a:rPr>
              <a:t>file</a:t>
            </a:r>
            <a:r>
              <a:rPr lang="en-US" b="0" i="0" dirty="0">
                <a:solidFill>
                  <a:srgbClr val="202124"/>
                </a:solidFill>
                <a:effectLst/>
                <a:latin typeface="arial" panose="020B0604020202020204" pitchFamily="34" charset="0"/>
              </a:rPr>
              <a:t> and directory is assigned access rights for the owner of the </a:t>
            </a:r>
            <a:r>
              <a:rPr lang="en-US" b="1" i="0" dirty="0">
                <a:solidFill>
                  <a:srgbClr val="202124"/>
                </a:solidFill>
                <a:effectLst/>
                <a:latin typeface="arial" panose="020B0604020202020204" pitchFamily="34" charset="0"/>
              </a:rPr>
              <a:t>file</a:t>
            </a:r>
            <a:r>
              <a:rPr lang="en-US" b="0" i="0" dirty="0">
                <a:solidFill>
                  <a:srgbClr val="202124"/>
                </a:solidFill>
                <a:effectLst/>
                <a:latin typeface="arial" panose="020B0604020202020204" pitchFamily="34" charset="0"/>
              </a:rPr>
              <a:t>, the members of a group of related users, and everybody else. Rights can be assigned to read a </a:t>
            </a:r>
            <a:r>
              <a:rPr lang="en-US" b="1" i="0" dirty="0">
                <a:solidFill>
                  <a:srgbClr val="202124"/>
                </a:solidFill>
                <a:effectLst/>
                <a:latin typeface="arial" panose="020B0604020202020204" pitchFamily="34" charset="0"/>
              </a:rPr>
              <a:t>file</a:t>
            </a:r>
            <a:r>
              <a:rPr lang="en-US" b="0" i="0" dirty="0">
                <a:solidFill>
                  <a:srgbClr val="202124"/>
                </a:solidFill>
                <a:effectLst/>
                <a:latin typeface="arial" panose="020B0604020202020204" pitchFamily="34" charset="0"/>
              </a:rPr>
              <a:t>, to write a </a:t>
            </a:r>
            <a:r>
              <a:rPr lang="en-US" b="1" i="0" dirty="0">
                <a:solidFill>
                  <a:srgbClr val="202124"/>
                </a:solidFill>
                <a:effectLst/>
                <a:latin typeface="arial" panose="020B0604020202020204" pitchFamily="34" charset="0"/>
              </a:rPr>
              <a:t>file</a:t>
            </a:r>
            <a:r>
              <a:rPr lang="en-US" b="0" i="0" dirty="0">
                <a:solidFill>
                  <a:srgbClr val="202124"/>
                </a:solidFill>
                <a:effectLst/>
                <a:latin typeface="arial" panose="020B0604020202020204" pitchFamily="34" charset="0"/>
              </a:rPr>
              <a:t>, and to execute a </a:t>
            </a:r>
            <a:r>
              <a:rPr lang="en-US" b="1" i="0" dirty="0">
                <a:solidFill>
                  <a:srgbClr val="202124"/>
                </a:solidFill>
                <a:effectLst/>
                <a:latin typeface="arial" panose="020B0604020202020204" pitchFamily="34" charset="0"/>
              </a:rPr>
              <a:t>file</a:t>
            </a:r>
            <a:r>
              <a:rPr lang="en-US" b="0" i="0" dirty="0">
                <a:solidFill>
                  <a:srgbClr val="202124"/>
                </a:solidFill>
                <a:effectLst/>
                <a:latin typeface="arial" panose="020B0604020202020204" pitchFamily="34" charset="0"/>
              </a:rPr>
              <a:t> (i.e., run the </a:t>
            </a:r>
            <a:r>
              <a:rPr lang="en-US" b="1" i="0" dirty="0">
                <a:solidFill>
                  <a:srgbClr val="202124"/>
                </a:solidFill>
                <a:effectLst/>
                <a:latin typeface="arial" panose="020B0604020202020204" pitchFamily="34" charset="0"/>
              </a:rPr>
              <a:t>file</a:t>
            </a:r>
            <a:r>
              <a:rPr lang="en-US" b="0" i="0" dirty="0">
                <a:solidFill>
                  <a:srgbClr val="202124"/>
                </a:solidFill>
                <a:effectLst/>
                <a:latin typeface="arial" panose="020B0604020202020204" pitchFamily="34" charset="0"/>
              </a:rPr>
              <a:t> as a program).</a:t>
            </a:r>
          </a:p>
          <a:p>
            <a:br>
              <a:rPr lang="en-US" b="0" i="0" dirty="0">
                <a:solidFill>
                  <a:srgbClr val="202124"/>
                </a:solidFill>
                <a:effectLst/>
                <a:latin typeface="arial" panose="020B0604020202020204" pitchFamily="34" charset="0"/>
              </a:rPr>
            </a:br>
            <a:endParaRPr lang="en-US" dirty="0"/>
          </a:p>
        </p:txBody>
      </p:sp>
      <p:sp>
        <p:nvSpPr>
          <p:cNvPr id="5" name="TextBox 4">
            <a:extLst>
              <a:ext uri="{FF2B5EF4-FFF2-40B4-BE49-F238E27FC236}">
                <a16:creationId xmlns:a16="http://schemas.microsoft.com/office/drawing/2014/main" id="{5E614208-3A8D-4DDF-9979-DEC7B138AA30}"/>
              </a:ext>
            </a:extLst>
          </p:cNvPr>
          <p:cNvSpPr txBox="1"/>
          <p:nvPr/>
        </p:nvSpPr>
        <p:spPr>
          <a:xfrm>
            <a:off x="4307888" y="734172"/>
            <a:ext cx="6094520" cy="646331"/>
          </a:xfrm>
          <a:prstGeom prst="rect">
            <a:avLst/>
          </a:prstGeom>
          <a:noFill/>
        </p:spPr>
        <p:txBody>
          <a:bodyPr wrap="square">
            <a:spAutoFit/>
          </a:bodyPr>
          <a:lstStyle/>
          <a:p>
            <a:r>
              <a:rPr lang="en-US" sz="3600" b="1" dirty="0">
                <a:latin typeface="Calibri" panose="020F0502020204030204" pitchFamily="34" charset="0"/>
                <a:ea typeface="Calibri" panose="020F0502020204030204" pitchFamily="34" charset="0"/>
                <a:cs typeface="Times New Roman" panose="02020603050405020304" pitchFamily="18" charset="0"/>
              </a:rPr>
              <a:t>Files Permissions </a:t>
            </a:r>
            <a:endParaRPr lang="en-US" sz="3600" b="1" dirty="0"/>
          </a:p>
        </p:txBody>
      </p:sp>
      <p:pic>
        <p:nvPicPr>
          <p:cNvPr id="7" name="Picture 6">
            <a:extLst>
              <a:ext uri="{FF2B5EF4-FFF2-40B4-BE49-F238E27FC236}">
                <a16:creationId xmlns:a16="http://schemas.microsoft.com/office/drawing/2014/main" id="{0B40E3C9-3FF3-4B72-8F4E-D27150EBD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324" y="3137641"/>
            <a:ext cx="7895084" cy="2645330"/>
          </a:xfrm>
          <a:prstGeom prst="rect">
            <a:avLst/>
          </a:prstGeom>
        </p:spPr>
      </p:pic>
    </p:spTree>
    <p:extLst>
      <p:ext uri="{BB962C8B-B14F-4D97-AF65-F5344CB8AC3E}">
        <p14:creationId xmlns:p14="http://schemas.microsoft.com/office/powerpoint/2010/main" val="389576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503F6B-834B-4E83-B6DB-60BE9DF60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27" y="1712789"/>
            <a:ext cx="6054848" cy="3609975"/>
          </a:xfrm>
          <a:prstGeom prst="rect">
            <a:avLst/>
          </a:prstGeom>
        </p:spPr>
      </p:pic>
      <p:pic>
        <p:nvPicPr>
          <p:cNvPr id="5" name="Picture 4">
            <a:extLst>
              <a:ext uri="{FF2B5EF4-FFF2-40B4-BE49-F238E27FC236}">
                <a16:creationId xmlns:a16="http://schemas.microsoft.com/office/drawing/2014/main" id="{68CA8324-ED9A-47B2-B024-46C658ABE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417" y="1980649"/>
            <a:ext cx="5036875" cy="2896701"/>
          </a:xfrm>
          <a:prstGeom prst="rect">
            <a:avLst/>
          </a:prstGeom>
        </p:spPr>
      </p:pic>
    </p:spTree>
    <p:extLst>
      <p:ext uri="{BB962C8B-B14F-4D97-AF65-F5344CB8AC3E}">
        <p14:creationId xmlns:p14="http://schemas.microsoft.com/office/powerpoint/2010/main" val="14788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3890638" y="4081797"/>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8. How to Install Packages in Linux</a:t>
            </a:r>
          </a:p>
        </p:txBody>
      </p:sp>
    </p:spTree>
    <p:extLst>
      <p:ext uri="{BB962C8B-B14F-4D97-AF65-F5344CB8AC3E}">
        <p14:creationId xmlns:p14="http://schemas.microsoft.com/office/powerpoint/2010/main" val="258251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743265" y="99848"/>
            <a:ext cx="4907133" cy="584775"/>
          </a:xfrm>
          <a:prstGeom prst="rect">
            <a:avLst/>
          </a:prstGeom>
          <a:noFill/>
        </p:spPr>
        <p:txBody>
          <a:bodyPr wrap="square">
            <a:spAutoFit/>
          </a:bodyPr>
          <a:lstStyle/>
          <a:p>
            <a:r>
              <a:rPr lang="en-US" sz="3200" b="1" dirty="0">
                <a:solidFill>
                  <a:srgbClr val="FFFF00"/>
                </a:solidFill>
                <a:latin typeface="Calibri" panose="020F0502020204030204" pitchFamily="34" charset="0"/>
                <a:ea typeface="Calibri" panose="020F0502020204030204" pitchFamily="34" charset="0"/>
                <a:cs typeface="Times New Roman" panose="02020603050405020304" pitchFamily="18" charset="0"/>
              </a:rPr>
              <a:t>Packages ???</a:t>
            </a:r>
            <a:endParaRPr lang="en-US" sz="3200" b="1" dirty="0">
              <a:solidFill>
                <a:srgbClr val="FFFF00"/>
              </a:solidFill>
            </a:endParaRPr>
          </a:p>
        </p:txBody>
      </p:sp>
    </p:spTree>
    <p:extLst>
      <p:ext uri="{BB962C8B-B14F-4D97-AF65-F5344CB8AC3E}">
        <p14:creationId xmlns:p14="http://schemas.microsoft.com/office/powerpoint/2010/main" val="24812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077438"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Try it!</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399417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4130335" y="3906738"/>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9. Trying Phishing in Kali Linux</a:t>
            </a:r>
          </a:p>
        </p:txBody>
      </p:sp>
    </p:spTree>
    <p:extLst>
      <p:ext uri="{BB962C8B-B14F-4D97-AF65-F5344CB8AC3E}">
        <p14:creationId xmlns:p14="http://schemas.microsoft.com/office/powerpoint/2010/main" val="4036760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B5836-0D13-46CE-8621-6B713145A981}"/>
              </a:ext>
            </a:extLst>
          </p:cNvPr>
          <p:cNvSpPr txBox="1"/>
          <p:nvPr/>
        </p:nvSpPr>
        <p:spPr>
          <a:xfrm>
            <a:off x="1535837" y="1545545"/>
            <a:ext cx="9250532" cy="1477328"/>
          </a:xfrm>
          <a:prstGeom prst="rect">
            <a:avLst/>
          </a:prstGeom>
          <a:noFill/>
        </p:spPr>
        <p:txBody>
          <a:bodyPr wrap="square">
            <a:spAutoFit/>
          </a:bodyPr>
          <a:lstStyle/>
          <a:p>
            <a:pPr algn="l"/>
            <a:r>
              <a:rPr lang="en-US" b="1" i="0" dirty="0">
                <a:solidFill>
                  <a:srgbClr val="202124"/>
                </a:solidFill>
                <a:effectLst/>
                <a:latin typeface="arial" panose="020B0604020202020204" pitchFamily="34" charset="0"/>
              </a:rPr>
              <a:t>Phishing</a:t>
            </a:r>
            <a:r>
              <a:rPr lang="en-US" b="0" i="0" dirty="0">
                <a:solidFill>
                  <a:srgbClr val="202124"/>
                </a:solidFill>
                <a:effectLst/>
                <a:latin typeface="arial" panose="020B0604020202020204" pitchFamily="34" charset="0"/>
              </a:rPr>
              <a:t> is a type of social engineering attack often used to steal user data, including login credentials and credit card numbers. It occurs when an attacker, masquerading as a trusted entity, dupes a victim into opening an email, instant message, or text message.</a:t>
            </a:r>
          </a:p>
          <a:p>
            <a:br>
              <a:rPr lang="en-US" b="0" i="0" dirty="0">
                <a:solidFill>
                  <a:srgbClr val="202124"/>
                </a:solidFill>
                <a:effectLst/>
                <a:latin typeface="arial" panose="020B0604020202020204" pitchFamily="34" charset="0"/>
              </a:rPr>
            </a:br>
            <a:endParaRPr lang="en-US" dirty="0"/>
          </a:p>
        </p:txBody>
      </p:sp>
      <p:sp>
        <p:nvSpPr>
          <p:cNvPr id="5" name="TextBox 4">
            <a:extLst>
              <a:ext uri="{FF2B5EF4-FFF2-40B4-BE49-F238E27FC236}">
                <a16:creationId xmlns:a16="http://schemas.microsoft.com/office/drawing/2014/main" id="{F23FA1DA-6063-41C7-A82F-3B9CC3ED3E6E}"/>
              </a:ext>
            </a:extLst>
          </p:cNvPr>
          <p:cNvSpPr txBox="1"/>
          <p:nvPr/>
        </p:nvSpPr>
        <p:spPr>
          <a:xfrm>
            <a:off x="4982592" y="707540"/>
            <a:ext cx="6094520" cy="584775"/>
          </a:xfrm>
          <a:prstGeom prst="rect">
            <a:avLst/>
          </a:prstGeom>
          <a:noFill/>
        </p:spPr>
        <p:txBody>
          <a:bodyPr wrap="square">
            <a:spAutoFit/>
          </a:bodyPr>
          <a:lstStyle/>
          <a:p>
            <a:r>
              <a:rPr lang="en-US" sz="3200" b="1" i="0" dirty="0">
                <a:solidFill>
                  <a:srgbClr val="202124"/>
                </a:solidFill>
                <a:effectLst/>
                <a:latin typeface="arial" panose="020B0604020202020204" pitchFamily="34" charset="0"/>
              </a:rPr>
              <a:t>Phishing?</a:t>
            </a:r>
            <a:endParaRPr lang="en-US" sz="3200" dirty="0"/>
          </a:p>
        </p:txBody>
      </p:sp>
      <p:pic>
        <p:nvPicPr>
          <p:cNvPr id="7" name="Picture 6">
            <a:extLst>
              <a:ext uri="{FF2B5EF4-FFF2-40B4-BE49-F238E27FC236}">
                <a16:creationId xmlns:a16="http://schemas.microsoft.com/office/drawing/2014/main" id="{9EC0F390-53A8-4D5C-9836-80A1897B3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535" y="2931849"/>
            <a:ext cx="4762500" cy="3000375"/>
          </a:xfrm>
          <a:prstGeom prst="rect">
            <a:avLst/>
          </a:prstGeom>
        </p:spPr>
      </p:pic>
    </p:spTree>
    <p:extLst>
      <p:ext uri="{BB962C8B-B14F-4D97-AF65-F5344CB8AC3E}">
        <p14:creationId xmlns:p14="http://schemas.microsoft.com/office/powerpoint/2010/main" val="114676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B5836-0D13-46CE-8621-6B713145A981}"/>
              </a:ext>
            </a:extLst>
          </p:cNvPr>
          <p:cNvSpPr txBox="1"/>
          <p:nvPr/>
        </p:nvSpPr>
        <p:spPr>
          <a:xfrm>
            <a:off x="1535837" y="1545545"/>
            <a:ext cx="9250532" cy="1754326"/>
          </a:xfrm>
          <a:prstGeom prst="rect">
            <a:avLst/>
          </a:prstGeom>
          <a:noFill/>
        </p:spPr>
        <p:txBody>
          <a:bodyPr wrap="square">
            <a:spAutoFit/>
          </a:bodyPr>
          <a:lstStyle/>
          <a:p>
            <a:pPr algn="l"/>
            <a:r>
              <a:rPr lang="en-US" b="1" i="0" dirty="0" err="1">
                <a:solidFill>
                  <a:srgbClr val="202124"/>
                </a:solidFill>
                <a:effectLst/>
                <a:latin typeface="arial" panose="020B0604020202020204" pitchFamily="34" charset="0"/>
              </a:rPr>
              <a:t>HiddenEye</a:t>
            </a:r>
            <a:r>
              <a:rPr lang="en-US" b="0" i="0" dirty="0">
                <a:solidFill>
                  <a:srgbClr val="202124"/>
                </a:solidFill>
                <a:effectLst/>
                <a:latin typeface="arial" panose="020B0604020202020204" pitchFamily="34" charset="0"/>
              </a:rPr>
              <a:t> is an advanced phishing tool that has some additional features like keylogging and location tracking. The tool supports almost all major social media, e-commerce, and business pages to be used as an attack vector against online targets.</a:t>
            </a:r>
          </a:p>
          <a:p>
            <a:br>
              <a:rPr lang="en-US" b="0" i="0" dirty="0">
                <a:solidFill>
                  <a:srgbClr val="202124"/>
                </a:solidFill>
                <a:effectLst/>
                <a:latin typeface="arial" panose="020B0604020202020204" pitchFamily="34" charset="0"/>
              </a:rPr>
            </a:br>
            <a:br>
              <a:rPr lang="en-US" b="0" i="0" dirty="0">
                <a:solidFill>
                  <a:srgbClr val="202124"/>
                </a:solidFill>
                <a:effectLst/>
                <a:latin typeface="arial" panose="020B0604020202020204" pitchFamily="34" charset="0"/>
              </a:rPr>
            </a:br>
            <a:endParaRPr lang="en-US" dirty="0"/>
          </a:p>
        </p:txBody>
      </p:sp>
      <p:sp>
        <p:nvSpPr>
          <p:cNvPr id="5" name="TextBox 4">
            <a:extLst>
              <a:ext uri="{FF2B5EF4-FFF2-40B4-BE49-F238E27FC236}">
                <a16:creationId xmlns:a16="http://schemas.microsoft.com/office/drawing/2014/main" id="{F23FA1DA-6063-41C7-A82F-3B9CC3ED3E6E}"/>
              </a:ext>
            </a:extLst>
          </p:cNvPr>
          <p:cNvSpPr txBox="1"/>
          <p:nvPr/>
        </p:nvSpPr>
        <p:spPr>
          <a:xfrm>
            <a:off x="4805039" y="717355"/>
            <a:ext cx="6094520" cy="584775"/>
          </a:xfrm>
          <a:prstGeom prst="rect">
            <a:avLst/>
          </a:prstGeom>
          <a:noFill/>
        </p:spPr>
        <p:txBody>
          <a:bodyPr wrap="square">
            <a:spAutoFit/>
          </a:bodyPr>
          <a:lstStyle/>
          <a:p>
            <a:r>
              <a:rPr lang="en-US" sz="3200" b="1" i="0" dirty="0">
                <a:solidFill>
                  <a:srgbClr val="202124"/>
                </a:solidFill>
                <a:effectLst/>
                <a:latin typeface="arial" panose="020B0604020202020204" pitchFamily="34" charset="0"/>
              </a:rPr>
              <a:t>Hidden Eye?</a:t>
            </a:r>
            <a:endParaRPr lang="en-US" sz="3200" dirty="0"/>
          </a:p>
        </p:txBody>
      </p:sp>
      <p:pic>
        <p:nvPicPr>
          <p:cNvPr id="7" name="Picture 6">
            <a:extLst>
              <a:ext uri="{FF2B5EF4-FFF2-40B4-BE49-F238E27FC236}">
                <a16:creationId xmlns:a16="http://schemas.microsoft.com/office/drawing/2014/main" id="{9EC0F390-53A8-4D5C-9836-80A1897B33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55262" y="2782927"/>
            <a:ext cx="5573327" cy="3065330"/>
          </a:xfrm>
          <a:prstGeom prst="rect">
            <a:avLst/>
          </a:prstGeom>
        </p:spPr>
      </p:pic>
    </p:spTree>
    <p:extLst>
      <p:ext uri="{BB962C8B-B14F-4D97-AF65-F5344CB8AC3E}">
        <p14:creationId xmlns:p14="http://schemas.microsoft.com/office/powerpoint/2010/main" val="4852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077438"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Try it!</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47596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4059314" y="3871227"/>
            <a:ext cx="6094520" cy="470000"/>
          </a:xfrm>
          <a:prstGeom prst="rect">
            <a:avLst/>
          </a:prstGeom>
          <a:noFill/>
        </p:spPr>
        <p:txBody>
          <a:bodyPr wrap="square">
            <a:spAutoFit/>
          </a:bodyPr>
          <a:lstStyle/>
          <a:p>
            <a:pPr marL="342900" indent="-342900">
              <a:lnSpc>
                <a:spcPct val="107000"/>
              </a:lnSpc>
              <a:spcBef>
                <a:spcPts val="0"/>
              </a:spcBef>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Introduction to KALI LINUX</a:t>
            </a:r>
          </a:p>
        </p:txBody>
      </p:sp>
    </p:spTree>
    <p:extLst>
      <p:ext uri="{BB962C8B-B14F-4D97-AF65-F5344CB8AC3E}">
        <p14:creationId xmlns:p14="http://schemas.microsoft.com/office/powerpoint/2010/main" val="2278721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4103702" y="3915615"/>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10. Trying Steghide in Kali Linux</a:t>
            </a:r>
          </a:p>
        </p:txBody>
      </p:sp>
    </p:spTree>
    <p:extLst>
      <p:ext uri="{BB962C8B-B14F-4D97-AF65-F5344CB8AC3E}">
        <p14:creationId xmlns:p14="http://schemas.microsoft.com/office/powerpoint/2010/main" val="409437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B5836-0D13-46CE-8621-6B713145A981}"/>
              </a:ext>
            </a:extLst>
          </p:cNvPr>
          <p:cNvSpPr txBox="1"/>
          <p:nvPr/>
        </p:nvSpPr>
        <p:spPr>
          <a:xfrm>
            <a:off x="1535837" y="1545545"/>
            <a:ext cx="9250532" cy="1200329"/>
          </a:xfrm>
          <a:prstGeom prst="rect">
            <a:avLst/>
          </a:prstGeom>
          <a:noFill/>
        </p:spPr>
        <p:txBody>
          <a:bodyPr wrap="square">
            <a:spAutoFit/>
          </a:bodyPr>
          <a:lstStyle/>
          <a:p>
            <a:pPr algn="l"/>
            <a:r>
              <a:rPr lang="en-US" b="0" i="0" dirty="0">
                <a:solidFill>
                  <a:srgbClr val="202124"/>
                </a:solidFill>
                <a:effectLst/>
                <a:latin typeface="arial" panose="020B0604020202020204" pitchFamily="34" charset="0"/>
              </a:rPr>
              <a:t>Cybercriminals now tunnel their malicious data to your devices in a different way. It's called “</a:t>
            </a:r>
            <a:r>
              <a:rPr lang="en-US" b="1" i="0" dirty="0">
                <a:solidFill>
                  <a:srgbClr val="202124"/>
                </a:solidFill>
                <a:effectLst/>
                <a:latin typeface="arial" panose="020B0604020202020204" pitchFamily="34" charset="0"/>
              </a:rPr>
              <a:t>steganography</a:t>
            </a:r>
            <a:r>
              <a:rPr lang="en-US" b="0" i="0" dirty="0">
                <a:solidFill>
                  <a:srgbClr val="202124"/>
                </a:solidFill>
                <a:effectLst/>
                <a:latin typeface="arial" panose="020B0604020202020204" pitchFamily="34" charset="0"/>
              </a:rPr>
              <a:t>”—and it involves hiding a document, video, or photograph inside another file that seems legit. ... The technique makes it easy for criminals to surreptitiously transmit data-stealing malware</a:t>
            </a:r>
            <a:endParaRPr lang="en-US" dirty="0"/>
          </a:p>
        </p:txBody>
      </p:sp>
      <p:sp>
        <p:nvSpPr>
          <p:cNvPr id="5" name="TextBox 4">
            <a:extLst>
              <a:ext uri="{FF2B5EF4-FFF2-40B4-BE49-F238E27FC236}">
                <a16:creationId xmlns:a16="http://schemas.microsoft.com/office/drawing/2014/main" id="{F23FA1DA-6063-41C7-A82F-3B9CC3ED3E6E}"/>
              </a:ext>
            </a:extLst>
          </p:cNvPr>
          <p:cNvSpPr txBox="1"/>
          <p:nvPr/>
        </p:nvSpPr>
        <p:spPr>
          <a:xfrm>
            <a:off x="4691849" y="703358"/>
            <a:ext cx="6094520" cy="584775"/>
          </a:xfrm>
          <a:prstGeom prst="rect">
            <a:avLst/>
          </a:prstGeom>
          <a:noFill/>
        </p:spPr>
        <p:txBody>
          <a:bodyPr wrap="square">
            <a:spAutoFit/>
          </a:bodyPr>
          <a:lstStyle/>
          <a:p>
            <a:r>
              <a:rPr lang="en-US" sz="3200" b="1" i="0" dirty="0">
                <a:solidFill>
                  <a:srgbClr val="202124"/>
                </a:solidFill>
                <a:effectLst/>
                <a:latin typeface="arial" panose="020B0604020202020204" pitchFamily="34" charset="0"/>
              </a:rPr>
              <a:t>Stenography?</a:t>
            </a:r>
            <a:endParaRPr lang="en-US" sz="3200" dirty="0"/>
          </a:p>
        </p:txBody>
      </p:sp>
      <p:pic>
        <p:nvPicPr>
          <p:cNvPr id="7" name="Picture 6">
            <a:extLst>
              <a:ext uri="{FF2B5EF4-FFF2-40B4-BE49-F238E27FC236}">
                <a16:creationId xmlns:a16="http://schemas.microsoft.com/office/drawing/2014/main" id="{9EC0F390-53A8-4D5C-9836-80A1897B33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34657" y="3065430"/>
            <a:ext cx="4762500" cy="2857500"/>
          </a:xfrm>
          <a:prstGeom prst="rect">
            <a:avLst/>
          </a:prstGeom>
        </p:spPr>
      </p:pic>
    </p:spTree>
    <p:extLst>
      <p:ext uri="{BB962C8B-B14F-4D97-AF65-F5344CB8AC3E}">
        <p14:creationId xmlns:p14="http://schemas.microsoft.com/office/powerpoint/2010/main" val="2089356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B5836-0D13-46CE-8621-6B713145A981}"/>
              </a:ext>
            </a:extLst>
          </p:cNvPr>
          <p:cNvSpPr txBox="1"/>
          <p:nvPr/>
        </p:nvSpPr>
        <p:spPr>
          <a:xfrm>
            <a:off x="1535837" y="1545545"/>
            <a:ext cx="9250532" cy="1200329"/>
          </a:xfrm>
          <a:prstGeom prst="rect">
            <a:avLst/>
          </a:prstGeom>
          <a:noFill/>
        </p:spPr>
        <p:txBody>
          <a:bodyPr wrap="square">
            <a:spAutoFit/>
          </a:bodyPr>
          <a:lstStyle/>
          <a:p>
            <a:pPr algn="l"/>
            <a:r>
              <a:rPr lang="en-US" b="1" i="0" dirty="0">
                <a:solidFill>
                  <a:srgbClr val="202124"/>
                </a:solidFill>
                <a:effectLst/>
                <a:latin typeface="arial" panose="020B0604020202020204" pitchFamily="34" charset="0"/>
              </a:rPr>
              <a:t>Steghide</a:t>
            </a:r>
            <a:r>
              <a:rPr lang="en-US" b="0" i="0" dirty="0">
                <a:solidFill>
                  <a:srgbClr val="202124"/>
                </a:solidFill>
                <a:effectLst/>
                <a:latin typeface="arial" panose="020B0604020202020204" pitchFamily="34" charset="0"/>
              </a:rPr>
              <a:t> is a </a:t>
            </a:r>
            <a:r>
              <a:rPr lang="en-US" b="1" i="0" dirty="0">
                <a:solidFill>
                  <a:srgbClr val="202124"/>
                </a:solidFill>
                <a:effectLst/>
                <a:latin typeface="arial" panose="020B0604020202020204" pitchFamily="34" charset="0"/>
              </a:rPr>
              <a:t>steganography</a:t>
            </a:r>
            <a:r>
              <a:rPr lang="en-US" b="0" i="0" dirty="0">
                <a:solidFill>
                  <a:srgbClr val="202124"/>
                </a:solidFill>
                <a:effectLst/>
                <a:latin typeface="arial" panose="020B0604020202020204" pitchFamily="34" charset="0"/>
              </a:rPr>
              <a:t> program that is able to hide data in various kinds of image- and audio-files. The color- </a:t>
            </a:r>
            <a:r>
              <a:rPr lang="en-US" b="0" i="0" dirty="0" err="1">
                <a:solidFill>
                  <a:srgbClr val="202124"/>
                </a:solidFill>
                <a:effectLst/>
                <a:latin typeface="arial" panose="020B0604020202020204" pitchFamily="34" charset="0"/>
              </a:rPr>
              <a:t>respectivly</a:t>
            </a:r>
            <a:r>
              <a:rPr lang="en-US" b="0" i="0" dirty="0">
                <a:solidFill>
                  <a:srgbClr val="202124"/>
                </a:solidFill>
                <a:effectLst/>
                <a:latin typeface="arial" panose="020B0604020202020204" pitchFamily="34" charset="0"/>
              </a:rPr>
              <a:t> sample-frequencies are not changed thus making the embedding resistant against first-order statistical tests.</a:t>
            </a:r>
            <a:br>
              <a:rPr lang="en-US" b="0" i="0" dirty="0">
                <a:solidFill>
                  <a:srgbClr val="202124"/>
                </a:solidFill>
                <a:effectLst/>
                <a:latin typeface="arial" panose="020B0604020202020204" pitchFamily="34" charset="0"/>
              </a:rPr>
            </a:br>
            <a:endParaRPr lang="en-US" dirty="0"/>
          </a:p>
        </p:txBody>
      </p:sp>
      <p:sp>
        <p:nvSpPr>
          <p:cNvPr id="5" name="TextBox 4">
            <a:extLst>
              <a:ext uri="{FF2B5EF4-FFF2-40B4-BE49-F238E27FC236}">
                <a16:creationId xmlns:a16="http://schemas.microsoft.com/office/drawing/2014/main" id="{F23FA1DA-6063-41C7-A82F-3B9CC3ED3E6E}"/>
              </a:ext>
            </a:extLst>
          </p:cNvPr>
          <p:cNvSpPr txBox="1"/>
          <p:nvPr/>
        </p:nvSpPr>
        <p:spPr>
          <a:xfrm>
            <a:off x="4982592" y="707540"/>
            <a:ext cx="6094520" cy="584775"/>
          </a:xfrm>
          <a:prstGeom prst="rect">
            <a:avLst/>
          </a:prstGeom>
          <a:noFill/>
        </p:spPr>
        <p:txBody>
          <a:bodyPr wrap="square">
            <a:spAutoFit/>
          </a:bodyPr>
          <a:lstStyle/>
          <a:p>
            <a:r>
              <a:rPr lang="en-US" sz="3200" b="1" i="0" dirty="0" err="1">
                <a:solidFill>
                  <a:srgbClr val="202124"/>
                </a:solidFill>
                <a:effectLst/>
                <a:latin typeface="arial" panose="020B0604020202020204" pitchFamily="34" charset="0"/>
              </a:rPr>
              <a:t>StegHide</a:t>
            </a:r>
            <a:r>
              <a:rPr lang="en-US" sz="3200" b="1" i="0" dirty="0">
                <a:solidFill>
                  <a:srgbClr val="202124"/>
                </a:solidFill>
                <a:effectLst/>
                <a:latin typeface="arial" panose="020B0604020202020204" pitchFamily="34" charset="0"/>
              </a:rPr>
              <a:t>?</a:t>
            </a:r>
            <a:endParaRPr lang="en-US" sz="3200" dirty="0"/>
          </a:p>
        </p:txBody>
      </p:sp>
      <p:pic>
        <p:nvPicPr>
          <p:cNvPr id="7" name="Picture 6">
            <a:extLst>
              <a:ext uri="{FF2B5EF4-FFF2-40B4-BE49-F238E27FC236}">
                <a16:creationId xmlns:a16="http://schemas.microsoft.com/office/drawing/2014/main" id="{9EC0F390-53A8-4D5C-9836-80A1897B33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86890" y="2998811"/>
            <a:ext cx="5218220" cy="2751070"/>
          </a:xfrm>
          <a:prstGeom prst="rect">
            <a:avLst/>
          </a:prstGeom>
        </p:spPr>
      </p:pic>
    </p:spTree>
    <p:extLst>
      <p:ext uri="{BB962C8B-B14F-4D97-AF65-F5344CB8AC3E}">
        <p14:creationId xmlns:p14="http://schemas.microsoft.com/office/powerpoint/2010/main" val="1604254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077438"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Try it!</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3644226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4050436" y="3915615"/>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11. Trying Keylogger in Kali Linux</a:t>
            </a:r>
          </a:p>
        </p:txBody>
      </p:sp>
    </p:spTree>
    <p:extLst>
      <p:ext uri="{BB962C8B-B14F-4D97-AF65-F5344CB8AC3E}">
        <p14:creationId xmlns:p14="http://schemas.microsoft.com/office/powerpoint/2010/main" val="893461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B5836-0D13-46CE-8621-6B713145A981}"/>
              </a:ext>
            </a:extLst>
          </p:cNvPr>
          <p:cNvSpPr txBox="1"/>
          <p:nvPr/>
        </p:nvSpPr>
        <p:spPr>
          <a:xfrm>
            <a:off x="1535837" y="1545545"/>
            <a:ext cx="9250532" cy="1200329"/>
          </a:xfrm>
          <a:prstGeom prst="rect">
            <a:avLst/>
          </a:prstGeom>
          <a:noFill/>
        </p:spPr>
        <p:txBody>
          <a:bodyPr wrap="square">
            <a:spAutoFit/>
          </a:bodyPr>
          <a:lstStyle/>
          <a:p>
            <a:pPr algn="l"/>
            <a:r>
              <a:rPr lang="en-US" b="1" i="0" dirty="0">
                <a:solidFill>
                  <a:srgbClr val="202124"/>
                </a:solidFill>
                <a:effectLst/>
                <a:latin typeface="arial" panose="020B0604020202020204" pitchFamily="34" charset="0"/>
              </a:rPr>
              <a:t>Keyloggers</a:t>
            </a:r>
            <a:r>
              <a:rPr lang="en-US" b="0" i="0" dirty="0">
                <a:solidFill>
                  <a:srgbClr val="202124"/>
                </a:solidFill>
                <a:effectLst/>
                <a:latin typeface="arial" panose="020B0604020202020204" pitchFamily="34" charset="0"/>
              </a:rPr>
              <a:t> or keystroke loggers are software programs or hardware devices that track the activities (keys pressed) of a keyboard. ... </a:t>
            </a:r>
            <a:r>
              <a:rPr lang="en-US" b="1" i="0" dirty="0">
                <a:solidFill>
                  <a:srgbClr val="202124"/>
                </a:solidFill>
                <a:effectLst/>
                <a:latin typeface="arial" panose="020B0604020202020204" pitchFamily="34" charset="0"/>
              </a:rPr>
              <a:t>Keylogger</a:t>
            </a:r>
            <a:r>
              <a:rPr lang="en-US" b="0" i="0" dirty="0">
                <a:solidFill>
                  <a:srgbClr val="202124"/>
                </a:solidFill>
                <a:effectLst/>
                <a:latin typeface="arial" panose="020B0604020202020204" pitchFamily="34" charset="0"/>
              </a:rPr>
              <a:t> software typically stores your keystrokes in a small file, which is either accessed later or automatically emailed to the person monitoring your actions.</a:t>
            </a:r>
            <a:endParaRPr lang="en-US" dirty="0"/>
          </a:p>
        </p:txBody>
      </p:sp>
      <p:sp>
        <p:nvSpPr>
          <p:cNvPr id="5" name="TextBox 4">
            <a:extLst>
              <a:ext uri="{FF2B5EF4-FFF2-40B4-BE49-F238E27FC236}">
                <a16:creationId xmlns:a16="http://schemas.microsoft.com/office/drawing/2014/main" id="{F23FA1DA-6063-41C7-A82F-3B9CC3ED3E6E}"/>
              </a:ext>
            </a:extLst>
          </p:cNvPr>
          <p:cNvSpPr txBox="1"/>
          <p:nvPr/>
        </p:nvSpPr>
        <p:spPr>
          <a:xfrm>
            <a:off x="4691849" y="703358"/>
            <a:ext cx="6094520" cy="584775"/>
          </a:xfrm>
          <a:prstGeom prst="rect">
            <a:avLst/>
          </a:prstGeom>
          <a:noFill/>
        </p:spPr>
        <p:txBody>
          <a:bodyPr wrap="square">
            <a:spAutoFit/>
          </a:bodyPr>
          <a:lstStyle/>
          <a:p>
            <a:r>
              <a:rPr lang="en-US" sz="3200" b="1" dirty="0">
                <a:solidFill>
                  <a:srgbClr val="202124"/>
                </a:solidFill>
                <a:latin typeface="arial" panose="020B0604020202020204" pitchFamily="34" charset="0"/>
              </a:rPr>
              <a:t>Keylogger</a:t>
            </a:r>
            <a:r>
              <a:rPr lang="en-US" sz="3200" b="1" i="0" dirty="0">
                <a:solidFill>
                  <a:srgbClr val="202124"/>
                </a:solidFill>
                <a:effectLst/>
                <a:latin typeface="arial" panose="020B0604020202020204" pitchFamily="34" charset="0"/>
              </a:rPr>
              <a:t>?</a:t>
            </a:r>
            <a:endParaRPr lang="en-US" sz="3200" dirty="0"/>
          </a:p>
        </p:txBody>
      </p:sp>
      <p:pic>
        <p:nvPicPr>
          <p:cNvPr id="7" name="Picture 6">
            <a:extLst>
              <a:ext uri="{FF2B5EF4-FFF2-40B4-BE49-F238E27FC236}">
                <a16:creationId xmlns:a16="http://schemas.microsoft.com/office/drawing/2014/main" id="{9EC0F390-53A8-4D5C-9836-80A1897B33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94288" y="3003286"/>
            <a:ext cx="5333630" cy="3000167"/>
          </a:xfrm>
          <a:prstGeom prst="rect">
            <a:avLst/>
          </a:prstGeom>
        </p:spPr>
      </p:pic>
    </p:spTree>
    <p:extLst>
      <p:ext uri="{BB962C8B-B14F-4D97-AF65-F5344CB8AC3E}">
        <p14:creationId xmlns:p14="http://schemas.microsoft.com/office/powerpoint/2010/main" val="3134532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B5836-0D13-46CE-8621-6B713145A981}"/>
              </a:ext>
            </a:extLst>
          </p:cNvPr>
          <p:cNvSpPr txBox="1"/>
          <p:nvPr/>
        </p:nvSpPr>
        <p:spPr>
          <a:xfrm>
            <a:off x="1470734" y="1499378"/>
            <a:ext cx="9250532" cy="646331"/>
          </a:xfrm>
          <a:prstGeom prst="rect">
            <a:avLst/>
          </a:prstGeom>
          <a:noFill/>
        </p:spPr>
        <p:txBody>
          <a:bodyPr wrap="square">
            <a:spAutoFit/>
          </a:bodyPr>
          <a:lstStyle/>
          <a:p>
            <a:pPr algn="l"/>
            <a:r>
              <a:rPr lang="en-US" b="1" i="0" dirty="0">
                <a:solidFill>
                  <a:srgbClr val="202124"/>
                </a:solidFill>
                <a:effectLst/>
                <a:latin typeface="arial" panose="020B0604020202020204" pitchFamily="34" charset="0"/>
              </a:rPr>
              <a:t>Beelogger </a:t>
            </a:r>
            <a:r>
              <a:rPr lang="en-US" dirty="0">
                <a:solidFill>
                  <a:srgbClr val="202124"/>
                </a:solidFill>
                <a:latin typeface="arial" panose="020B0604020202020204" pitchFamily="34" charset="0"/>
              </a:rPr>
              <a:t>is</a:t>
            </a:r>
            <a:r>
              <a:rPr lang="en-US" b="0" i="0" dirty="0">
                <a:solidFill>
                  <a:srgbClr val="202124"/>
                </a:solidFill>
                <a:effectLst/>
                <a:latin typeface="arial" panose="020B0604020202020204" pitchFamily="34" charset="0"/>
              </a:rPr>
              <a:t> a tool which works like Keylogger in Kali Linux. It records your activities, strokes &amp; Steps and mail all the logs to hackers given destination email address.</a:t>
            </a:r>
            <a:endParaRPr lang="en-US" dirty="0"/>
          </a:p>
        </p:txBody>
      </p:sp>
      <p:sp>
        <p:nvSpPr>
          <p:cNvPr id="5" name="TextBox 4">
            <a:extLst>
              <a:ext uri="{FF2B5EF4-FFF2-40B4-BE49-F238E27FC236}">
                <a16:creationId xmlns:a16="http://schemas.microsoft.com/office/drawing/2014/main" id="{F23FA1DA-6063-41C7-A82F-3B9CC3ED3E6E}"/>
              </a:ext>
            </a:extLst>
          </p:cNvPr>
          <p:cNvSpPr txBox="1"/>
          <p:nvPr/>
        </p:nvSpPr>
        <p:spPr>
          <a:xfrm>
            <a:off x="4458809" y="707833"/>
            <a:ext cx="6094520" cy="584775"/>
          </a:xfrm>
          <a:prstGeom prst="rect">
            <a:avLst/>
          </a:prstGeom>
          <a:noFill/>
        </p:spPr>
        <p:txBody>
          <a:bodyPr wrap="square">
            <a:spAutoFit/>
          </a:bodyPr>
          <a:lstStyle/>
          <a:p>
            <a:r>
              <a:rPr lang="en-US" sz="3200" b="1" i="0" dirty="0">
                <a:solidFill>
                  <a:srgbClr val="202124"/>
                </a:solidFill>
                <a:effectLst/>
                <a:latin typeface="arial" panose="020B0604020202020204" pitchFamily="34" charset="0"/>
              </a:rPr>
              <a:t>BEELOGGER?</a:t>
            </a:r>
            <a:endParaRPr lang="en-US" sz="3200" dirty="0"/>
          </a:p>
        </p:txBody>
      </p:sp>
      <p:pic>
        <p:nvPicPr>
          <p:cNvPr id="4" name="Picture 3">
            <a:extLst>
              <a:ext uri="{FF2B5EF4-FFF2-40B4-BE49-F238E27FC236}">
                <a16:creationId xmlns:a16="http://schemas.microsoft.com/office/drawing/2014/main" id="{A40EF2BD-C999-44F2-9C51-0193F9439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80" y="2918565"/>
            <a:ext cx="6096000" cy="2876550"/>
          </a:xfrm>
          <a:prstGeom prst="rect">
            <a:avLst/>
          </a:prstGeom>
        </p:spPr>
      </p:pic>
    </p:spTree>
    <p:extLst>
      <p:ext uri="{BB962C8B-B14F-4D97-AF65-F5344CB8AC3E}">
        <p14:creationId xmlns:p14="http://schemas.microsoft.com/office/powerpoint/2010/main" val="1566948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077438"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Try it!</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2852091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4077070" y="3933370"/>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12. Trying NMAP in Kali Linux</a:t>
            </a:r>
          </a:p>
        </p:txBody>
      </p:sp>
    </p:spTree>
    <p:extLst>
      <p:ext uri="{BB962C8B-B14F-4D97-AF65-F5344CB8AC3E}">
        <p14:creationId xmlns:p14="http://schemas.microsoft.com/office/powerpoint/2010/main" val="3081545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B5836-0D13-46CE-8621-6B713145A981}"/>
              </a:ext>
            </a:extLst>
          </p:cNvPr>
          <p:cNvSpPr txBox="1"/>
          <p:nvPr/>
        </p:nvSpPr>
        <p:spPr>
          <a:xfrm>
            <a:off x="1535837" y="1545545"/>
            <a:ext cx="9250532" cy="1754326"/>
          </a:xfrm>
          <a:prstGeom prst="rect">
            <a:avLst/>
          </a:prstGeom>
          <a:noFill/>
        </p:spPr>
        <p:txBody>
          <a:bodyPr wrap="square">
            <a:spAutoFit/>
          </a:bodyPr>
          <a:lstStyle/>
          <a:p>
            <a:pPr algn="l"/>
            <a:r>
              <a:rPr lang="en-US" b="1" i="0" dirty="0">
                <a:solidFill>
                  <a:srgbClr val="202124"/>
                </a:solidFill>
                <a:effectLst/>
                <a:latin typeface="arial" panose="020B0604020202020204" pitchFamily="34" charset="0"/>
              </a:rPr>
              <a:t>Nmap</a:t>
            </a:r>
            <a:r>
              <a:rPr lang="en-US" b="0" i="0" dirty="0">
                <a:solidFill>
                  <a:srgbClr val="202124"/>
                </a:solidFill>
                <a:effectLst/>
                <a:latin typeface="arial" panose="020B0604020202020204" pitchFamily="34" charset="0"/>
              </a:rPr>
              <a:t> (“Network Mapper”) is a free and open source (license) utility for network discovery and security auditing. Many systems and network administrators also find it useful for tasks such as network inventory, managing service upgrade schedules, and monitoring host or service uptime.</a:t>
            </a:r>
          </a:p>
          <a:p>
            <a:br>
              <a:rPr lang="en-US" b="0" i="0" dirty="0">
                <a:solidFill>
                  <a:srgbClr val="202124"/>
                </a:solidFill>
                <a:effectLst/>
                <a:latin typeface="arial" panose="020B0604020202020204" pitchFamily="34" charset="0"/>
              </a:rPr>
            </a:br>
            <a:endParaRPr lang="en-US" dirty="0"/>
          </a:p>
        </p:txBody>
      </p:sp>
      <p:sp>
        <p:nvSpPr>
          <p:cNvPr id="5" name="TextBox 4">
            <a:extLst>
              <a:ext uri="{FF2B5EF4-FFF2-40B4-BE49-F238E27FC236}">
                <a16:creationId xmlns:a16="http://schemas.microsoft.com/office/drawing/2014/main" id="{F23FA1DA-6063-41C7-A82F-3B9CC3ED3E6E}"/>
              </a:ext>
            </a:extLst>
          </p:cNvPr>
          <p:cNvSpPr txBox="1"/>
          <p:nvPr/>
        </p:nvSpPr>
        <p:spPr>
          <a:xfrm>
            <a:off x="5202315" y="726819"/>
            <a:ext cx="5690586" cy="584775"/>
          </a:xfrm>
          <a:prstGeom prst="rect">
            <a:avLst/>
          </a:prstGeom>
          <a:noFill/>
        </p:spPr>
        <p:txBody>
          <a:bodyPr wrap="square">
            <a:spAutoFit/>
          </a:bodyPr>
          <a:lstStyle/>
          <a:p>
            <a:r>
              <a:rPr lang="en-US" sz="3200" b="1" dirty="0">
                <a:solidFill>
                  <a:srgbClr val="202124"/>
                </a:solidFill>
                <a:latin typeface="arial" panose="020B0604020202020204" pitchFamily="34" charset="0"/>
              </a:rPr>
              <a:t>NMAP</a:t>
            </a:r>
            <a:r>
              <a:rPr lang="en-US" sz="3200" b="1" i="0" dirty="0">
                <a:solidFill>
                  <a:srgbClr val="202124"/>
                </a:solidFill>
                <a:effectLst/>
                <a:latin typeface="arial" panose="020B0604020202020204" pitchFamily="34" charset="0"/>
              </a:rPr>
              <a:t>?</a:t>
            </a:r>
            <a:endParaRPr lang="en-US" sz="3200" dirty="0"/>
          </a:p>
        </p:txBody>
      </p:sp>
      <p:pic>
        <p:nvPicPr>
          <p:cNvPr id="4" name="Picture 3">
            <a:extLst>
              <a:ext uri="{FF2B5EF4-FFF2-40B4-BE49-F238E27FC236}">
                <a16:creationId xmlns:a16="http://schemas.microsoft.com/office/drawing/2014/main" id="{D95B2631-A6CC-48C1-8B5E-D6442AB5A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240" y="3079256"/>
            <a:ext cx="5843726" cy="2759537"/>
          </a:xfrm>
          <a:prstGeom prst="rect">
            <a:avLst/>
          </a:prstGeom>
        </p:spPr>
      </p:pic>
    </p:spTree>
    <p:extLst>
      <p:ext uri="{BB962C8B-B14F-4D97-AF65-F5344CB8AC3E}">
        <p14:creationId xmlns:p14="http://schemas.microsoft.com/office/powerpoint/2010/main" val="232023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EA5560-8B79-4224-AF0C-D011824FA5C3}"/>
              </a:ext>
            </a:extLst>
          </p:cNvPr>
          <p:cNvSpPr txBox="1"/>
          <p:nvPr/>
        </p:nvSpPr>
        <p:spPr>
          <a:xfrm>
            <a:off x="5160146" y="501562"/>
            <a:ext cx="2812002" cy="1569660"/>
          </a:xfrm>
          <a:prstGeom prst="rect">
            <a:avLst/>
          </a:prstGeom>
          <a:noFill/>
        </p:spPr>
        <p:txBody>
          <a:bodyPr wrap="square">
            <a:spAutoFit/>
          </a:bodyPr>
          <a:lstStyle/>
          <a:p>
            <a:pPr algn="just" fontAlgn="base"/>
            <a:r>
              <a:rPr lang="en-US" sz="3200" b="1" i="0" dirty="0">
                <a:effectLst/>
                <a:latin typeface="var(--font-sofia)"/>
              </a:rPr>
              <a:t>Kali Linux?</a:t>
            </a:r>
          </a:p>
          <a:p>
            <a:br>
              <a:rPr lang="en-US" sz="3200" dirty="0"/>
            </a:br>
            <a:endParaRPr lang="en-US" sz="3200" dirty="0"/>
          </a:p>
        </p:txBody>
      </p:sp>
      <p:sp>
        <p:nvSpPr>
          <p:cNvPr id="5" name="TextBox 4">
            <a:extLst>
              <a:ext uri="{FF2B5EF4-FFF2-40B4-BE49-F238E27FC236}">
                <a16:creationId xmlns:a16="http://schemas.microsoft.com/office/drawing/2014/main" id="{F2827176-AC49-4ECC-86EE-1BB26BF7FFE0}"/>
              </a:ext>
            </a:extLst>
          </p:cNvPr>
          <p:cNvSpPr txBox="1"/>
          <p:nvPr/>
        </p:nvSpPr>
        <p:spPr>
          <a:xfrm>
            <a:off x="2066276" y="1364448"/>
            <a:ext cx="8631315" cy="1200329"/>
          </a:xfrm>
          <a:prstGeom prst="rect">
            <a:avLst/>
          </a:prstGeom>
          <a:noFill/>
        </p:spPr>
        <p:txBody>
          <a:bodyPr wrap="square">
            <a:spAutoFit/>
          </a:bodyPr>
          <a:lstStyle/>
          <a:p>
            <a:r>
              <a:rPr lang="en-US" b="1" i="0" dirty="0">
                <a:effectLst/>
                <a:latin typeface="urw-din"/>
              </a:rPr>
              <a:t>Kali Linux</a:t>
            </a:r>
            <a:r>
              <a:rPr lang="en-US" b="0" i="0" dirty="0">
                <a:effectLst/>
                <a:latin typeface="urw-din"/>
              </a:rPr>
              <a:t> is a Debian-derived Linux distribution that is maintained by Offensive Security. It was developed by Mati </a:t>
            </a:r>
            <a:r>
              <a:rPr lang="en-US" b="0" i="0" dirty="0" err="1">
                <a:effectLst/>
                <a:latin typeface="urw-din"/>
              </a:rPr>
              <a:t>Aharoni</a:t>
            </a:r>
            <a:r>
              <a:rPr lang="en-US" b="0" i="0" dirty="0">
                <a:effectLst/>
                <a:latin typeface="urw-din"/>
              </a:rPr>
              <a:t> and Devon Kearns. Kali Linux is a specially designed OS for network analysts, Penetration testers, or in simple words, it is for those who work under the umbrella of cybersecurity and analysis. The official website of Kali Linux is </a:t>
            </a:r>
            <a:r>
              <a:rPr lang="en-US" b="0" i="0" u="none" strike="noStrike" dirty="0">
                <a:solidFill>
                  <a:srgbClr val="EC4E20"/>
                </a:solidFill>
                <a:effectLst/>
                <a:latin typeface="urw-din"/>
              </a:rPr>
              <a:t>Kali.org</a:t>
            </a:r>
            <a:r>
              <a:rPr lang="en-US" b="0" i="0" dirty="0">
                <a:effectLst/>
                <a:latin typeface="urw-din"/>
              </a:rPr>
              <a:t>.</a:t>
            </a:r>
            <a:endParaRPr lang="en-US" dirty="0"/>
          </a:p>
        </p:txBody>
      </p:sp>
      <p:pic>
        <p:nvPicPr>
          <p:cNvPr id="10" name="Picture 9">
            <a:extLst>
              <a:ext uri="{FF2B5EF4-FFF2-40B4-BE49-F238E27FC236}">
                <a16:creationId xmlns:a16="http://schemas.microsoft.com/office/drawing/2014/main" id="{18B3E6E8-73C4-41CD-87AF-955DDF636AB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28" b="100000" l="0" r="100000">
                        <a14:foregroundMark x1="24250" y1="56161" x2="24250" y2="56161"/>
                        <a14:foregroundMark x1="25375" y1="51048" x2="27187" y2="50461"/>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755389" y="2650023"/>
            <a:ext cx="4681221" cy="3490435"/>
          </a:xfrm>
          <a:prstGeom prst="rect">
            <a:avLst/>
          </a:prstGeom>
        </p:spPr>
      </p:pic>
    </p:spTree>
    <p:extLst>
      <p:ext uri="{BB962C8B-B14F-4D97-AF65-F5344CB8AC3E}">
        <p14:creationId xmlns:p14="http://schemas.microsoft.com/office/powerpoint/2010/main" val="50193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077438"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Try it!</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2274751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4006048" y="3942247"/>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13. BASH Scripting in Kali Linux</a:t>
            </a:r>
          </a:p>
        </p:txBody>
      </p:sp>
    </p:spTree>
    <p:extLst>
      <p:ext uri="{BB962C8B-B14F-4D97-AF65-F5344CB8AC3E}">
        <p14:creationId xmlns:p14="http://schemas.microsoft.com/office/powerpoint/2010/main" val="120366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8E5F5E-5BD6-4230-A365-B35C1A28895D}"/>
              </a:ext>
            </a:extLst>
          </p:cNvPr>
          <p:cNvSpPr txBox="1"/>
          <p:nvPr/>
        </p:nvSpPr>
        <p:spPr>
          <a:xfrm>
            <a:off x="1784411" y="1604145"/>
            <a:ext cx="8493710" cy="1200329"/>
          </a:xfrm>
          <a:prstGeom prst="rect">
            <a:avLst/>
          </a:prstGeom>
          <a:noFill/>
        </p:spPr>
        <p:txBody>
          <a:bodyPr wrap="square">
            <a:spAutoFit/>
          </a:bodyPr>
          <a:lstStyle/>
          <a:p>
            <a:r>
              <a:rPr lang="en-US" b="1" i="0" dirty="0">
                <a:solidFill>
                  <a:srgbClr val="202124"/>
                </a:solidFill>
                <a:effectLst/>
                <a:latin typeface="arial" panose="020B0604020202020204" pitchFamily="34" charset="0"/>
              </a:rPr>
              <a:t>Bash</a:t>
            </a:r>
            <a:r>
              <a:rPr lang="en-US" b="0" i="0" dirty="0">
                <a:solidFill>
                  <a:srgbClr val="202124"/>
                </a:solidFill>
                <a:effectLst/>
                <a:latin typeface="arial" panose="020B0604020202020204" pitchFamily="34" charset="0"/>
              </a:rPr>
              <a:t> is a Unix </a:t>
            </a:r>
            <a:r>
              <a:rPr lang="en-US" b="1" i="0" dirty="0">
                <a:solidFill>
                  <a:srgbClr val="202124"/>
                </a:solidFill>
                <a:effectLst/>
                <a:latin typeface="arial" panose="020B0604020202020204" pitchFamily="34" charset="0"/>
              </a:rPr>
              <a:t>shell</a:t>
            </a:r>
            <a:r>
              <a:rPr lang="en-US" b="0" i="0" dirty="0">
                <a:solidFill>
                  <a:srgbClr val="202124"/>
                </a:solidFill>
                <a:effectLst/>
                <a:latin typeface="arial" panose="020B0604020202020204" pitchFamily="34" charset="0"/>
              </a:rPr>
              <a:t>, which is a command line interface (CLI) for interacting with an operating system (OS). Any command that you can run from the command line can be used in a </a:t>
            </a:r>
            <a:r>
              <a:rPr lang="en-US" b="1" i="0" dirty="0">
                <a:solidFill>
                  <a:srgbClr val="202124"/>
                </a:solidFill>
                <a:effectLst/>
                <a:latin typeface="arial" panose="020B0604020202020204" pitchFamily="34" charset="0"/>
              </a:rPr>
              <a:t>bash script</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Scripts</a:t>
            </a:r>
            <a:r>
              <a:rPr lang="en-US" b="0" i="0" dirty="0">
                <a:solidFill>
                  <a:srgbClr val="202124"/>
                </a:solidFill>
                <a:effectLst/>
                <a:latin typeface="arial" panose="020B0604020202020204" pitchFamily="34" charset="0"/>
              </a:rPr>
              <a:t> are used to run a series of commands. </a:t>
            </a:r>
            <a:r>
              <a:rPr lang="en-US" b="1" i="0" dirty="0">
                <a:solidFill>
                  <a:srgbClr val="202124"/>
                </a:solidFill>
                <a:effectLst/>
                <a:latin typeface="arial" panose="020B0604020202020204" pitchFamily="34" charset="0"/>
              </a:rPr>
              <a:t>Bash</a:t>
            </a:r>
            <a:r>
              <a:rPr lang="en-US" b="0" i="0" dirty="0">
                <a:solidFill>
                  <a:srgbClr val="202124"/>
                </a:solidFill>
                <a:effectLst/>
                <a:latin typeface="arial" panose="020B0604020202020204" pitchFamily="34" charset="0"/>
              </a:rPr>
              <a:t> is available by default on </a:t>
            </a:r>
            <a:r>
              <a:rPr lang="en-US" b="1" i="0" dirty="0">
                <a:solidFill>
                  <a:srgbClr val="202124"/>
                </a:solidFill>
                <a:effectLst/>
                <a:latin typeface="arial" panose="020B0604020202020204" pitchFamily="34" charset="0"/>
              </a:rPr>
              <a:t>Linux</a:t>
            </a:r>
            <a:r>
              <a:rPr lang="en-US" b="0" i="0" dirty="0">
                <a:solidFill>
                  <a:srgbClr val="202124"/>
                </a:solidFill>
                <a:effectLst/>
                <a:latin typeface="arial" panose="020B0604020202020204" pitchFamily="34" charset="0"/>
              </a:rPr>
              <a:t> and macOS operating systems.</a:t>
            </a:r>
            <a:endParaRPr lang="en-US" dirty="0"/>
          </a:p>
        </p:txBody>
      </p:sp>
      <p:sp>
        <p:nvSpPr>
          <p:cNvPr id="5" name="TextBox 4">
            <a:extLst>
              <a:ext uri="{FF2B5EF4-FFF2-40B4-BE49-F238E27FC236}">
                <a16:creationId xmlns:a16="http://schemas.microsoft.com/office/drawing/2014/main" id="{C6083FCC-B58D-4EBB-B6CD-D3DE9EAA7BA7}"/>
              </a:ext>
            </a:extLst>
          </p:cNvPr>
          <p:cNvSpPr txBox="1"/>
          <p:nvPr/>
        </p:nvSpPr>
        <p:spPr>
          <a:xfrm>
            <a:off x="4128117" y="788962"/>
            <a:ext cx="5690586" cy="584775"/>
          </a:xfrm>
          <a:prstGeom prst="rect">
            <a:avLst/>
          </a:prstGeom>
          <a:noFill/>
        </p:spPr>
        <p:txBody>
          <a:bodyPr wrap="square">
            <a:spAutoFit/>
          </a:bodyPr>
          <a:lstStyle/>
          <a:p>
            <a:r>
              <a:rPr lang="en-US" sz="3200" b="1" dirty="0">
                <a:solidFill>
                  <a:srgbClr val="202124"/>
                </a:solidFill>
                <a:latin typeface="arial" panose="020B0604020202020204" pitchFamily="34" charset="0"/>
              </a:rPr>
              <a:t>BASH SCRIPTING</a:t>
            </a:r>
            <a:r>
              <a:rPr lang="en-US" sz="3200" b="1" i="0" dirty="0">
                <a:solidFill>
                  <a:srgbClr val="202124"/>
                </a:solidFill>
                <a:effectLst/>
                <a:latin typeface="arial" panose="020B0604020202020204" pitchFamily="34" charset="0"/>
              </a:rPr>
              <a:t>?</a:t>
            </a:r>
            <a:endParaRPr lang="en-US" sz="3200" dirty="0"/>
          </a:p>
        </p:txBody>
      </p:sp>
      <p:pic>
        <p:nvPicPr>
          <p:cNvPr id="7" name="Picture 6">
            <a:extLst>
              <a:ext uri="{FF2B5EF4-FFF2-40B4-BE49-F238E27FC236}">
                <a16:creationId xmlns:a16="http://schemas.microsoft.com/office/drawing/2014/main" id="{379B0027-BF8E-4782-9698-9F934D317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434" y="3095824"/>
            <a:ext cx="5275418" cy="3024937"/>
          </a:xfrm>
          <a:prstGeom prst="rect">
            <a:avLst/>
          </a:prstGeom>
        </p:spPr>
      </p:pic>
    </p:spTree>
    <p:extLst>
      <p:ext uri="{BB962C8B-B14F-4D97-AF65-F5344CB8AC3E}">
        <p14:creationId xmlns:p14="http://schemas.microsoft.com/office/powerpoint/2010/main" val="194988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B626B-02BD-4E60-918E-FD360CC4169B}"/>
              </a:ext>
            </a:extLst>
          </p:cNvPr>
          <p:cNvSpPr txBox="1"/>
          <p:nvPr/>
        </p:nvSpPr>
        <p:spPr>
          <a:xfrm>
            <a:off x="2130640" y="1322774"/>
            <a:ext cx="5921406" cy="4678204"/>
          </a:xfrm>
          <a:prstGeom prst="rect">
            <a:avLst/>
          </a:prstGeom>
          <a:noFill/>
        </p:spPr>
        <p:txBody>
          <a:bodyPr wrap="square" rtlCol="0">
            <a:spAutoFit/>
          </a:bodyPr>
          <a:lstStyle/>
          <a:p>
            <a:pPr marL="342900" indent="-342900">
              <a:buAutoNum type="arabicPeriod"/>
            </a:pPr>
            <a:r>
              <a:rPr lang="en-US" sz="2800" dirty="0"/>
              <a:t>Variables (with Datatypes)</a:t>
            </a:r>
          </a:p>
          <a:p>
            <a:pPr marL="342900" indent="-342900">
              <a:buAutoNum type="arabicPeriod"/>
            </a:pPr>
            <a:r>
              <a:rPr lang="en-US" sz="2800" dirty="0"/>
              <a:t>Comments</a:t>
            </a:r>
          </a:p>
          <a:p>
            <a:pPr marL="342900" indent="-342900">
              <a:buAutoNum type="arabicPeriod"/>
            </a:pPr>
            <a:r>
              <a:rPr lang="en-US" sz="2800" dirty="0"/>
              <a:t>If-else Statement</a:t>
            </a:r>
          </a:p>
          <a:p>
            <a:pPr marL="342900" indent="-342900">
              <a:buAutoNum type="arabicPeriod"/>
            </a:pPr>
            <a:r>
              <a:rPr lang="en-US" sz="2800" dirty="0"/>
              <a:t>Switch case Statement</a:t>
            </a:r>
          </a:p>
          <a:p>
            <a:pPr marL="342900" indent="-342900">
              <a:buAutoNum type="arabicPeriod"/>
            </a:pPr>
            <a:r>
              <a:rPr lang="en-US" sz="2800" dirty="0"/>
              <a:t>Taking input</a:t>
            </a:r>
          </a:p>
          <a:p>
            <a:pPr marL="342900" indent="-342900">
              <a:buAutoNum type="arabicPeriod"/>
            </a:pPr>
            <a:r>
              <a:rPr lang="en-US" sz="2800" dirty="0"/>
              <a:t>Showing output</a:t>
            </a:r>
          </a:p>
          <a:p>
            <a:pPr marL="342900" indent="-342900">
              <a:buAutoNum type="arabicPeriod"/>
            </a:pPr>
            <a:r>
              <a:rPr lang="en-US" sz="2800" dirty="0"/>
              <a:t>Operators</a:t>
            </a:r>
          </a:p>
          <a:p>
            <a:pPr marL="342900" indent="-342900">
              <a:buAutoNum type="arabicPeriod"/>
            </a:pPr>
            <a:r>
              <a:rPr lang="en-US" sz="2800" dirty="0"/>
              <a:t>Arrays</a:t>
            </a:r>
          </a:p>
          <a:p>
            <a:pPr marL="342900" indent="-342900">
              <a:buAutoNum type="arabicPeriod"/>
            </a:pPr>
            <a:r>
              <a:rPr lang="en-US" sz="2800" dirty="0"/>
              <a:t>Loops</a:t>
            </a:r>
          </a:p>
          <a:p>
            <a:pPr marL="342900" indent="-342900">
              <a:buAutoNum type="arabicPeriod"/>
            </a:pPr>
            <a:r>
              <a:rPr lang="en-US" sz="2800" dirty="0"/>
              <a:t>Functions</a:t>
            </a:r>
          </a:p>
          <a:p>
            <a:pPr marL="342900" indent="-342900">
              <a:buAutoNum type="arabicPeriod"/>
            </a:pPr>
            <a:endParaRPr lang="en-US" dirty="0"/>
          </a:p>
        </p:txBody>
      </p:sp>
    </p:spTree>
    <p:extLst>
      <p:ext uri="{BB962C8B-B14F-4D97-AF65-F5344CB8AC3E}">
        <p14:creationId xmlns:p14="http://schemas.microsoft.com/office/powerpoint/2010/main" val="814224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4077438"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do it!</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1035913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2E4161-BD73-4C97-9B0A-DF07DFE5C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220" y="2808888"/>
            <a:ext cx="4768067" cy="2384034"/>
          </a:xfrm>
          <a:prstGeom prst="rect">
            <a:avLst/>
          </a:prstGeom>
        </p:spPr>
      </p:pic>
      <p:sp>
        <p:nvSpPr>
          <p:cNvPr id="4" name="TextBox 3">
            <a:extLst>
              <a:ext uri="{FF2B5EF4-FFF2-40B4-BE49-F238E27FC236}">
                <a16:creationId xmlns:a16="http://schemas.microsoft.com/office/drawing/2014/main" id="{AA06C10B-F2FB-4E85-A474-9C667DF0604C}"/>
              </a:ext>
            </a:extLst>
          </p:cNvPr>
          <p:cNvSpPr txBox="1"/>
          <p:nvPr/>
        </p:nvSpPr>
        <p:spPr>
          <a:xfrm>
            <a:off x="2695825" y="2001979"/>
            <a:ext cx="8928100" cy="584775"/>
          </a:xfrm>
          <a:prstGeom prst="rect">
            <a:avLst/>
          </a:prstGeom>
          <a:noFill/>
        </p:spPr>
        <p:txBody>
          <a:bodyPr wrap="square" rtlCol="0">
            <a:spAutoFit/>
          </a:bodyPr>
          <a:lstStyle/>
          <a:p>
            <a:r>
              <a:rPr lang="en-US" sz="3200" b="1" dirty="0">
                <a:latin typeface="Candara Light" panose="020E0502030303020204" pitchFamily="34" charset="0"/>
              </a:rPr>
              <a:t>Hope Guys You got the point of the Video</a:t>
            </a:r>
          </a:p>
        </p:txBody>
      </p:sp>
    </p:spTree>
    <p:extLst>
      <p:ext uri="{BB962C8B-B14F-4D97-AF65-F5344CB8AC3E}">
        <p14:creationId xmlns:p14="http://schemas.microsoft.com/office/powerpoint/2010/main" val="3732957568"/>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D659A-1ECC-4CC5-8C5A-49644603F113}"/>
              </a:ext>
            </a:extLst>
          </p:cNvPr>
          <p:cNvSpPr txBox="1"/>
          <p:nvPr/>
        </p:nvSpPr>
        <p:spPr>
          <a:xfrm>
            <a:off x="1589103" y="1655581"/>
            <a:ext cx="10164932" cy="3139321"/>
          </a:xfrm>
          <a:prstGeom prst="rect">
            <a:avLst/>
          </a:prstGeom>
          <a:noFill/>
        </p:spPr>
        <p:txBody>
          <a:bodyPr wrap="square">
            <a:spAutoFit/>
          </a:bodyPr>
          <a:lstStyle/>
          <a:p>
            <a:pPr algn="l" fontAlgn="base"/>
            <a:r>
              <a:rPr lang="en-US" b="1" i="0" dirty="0">
                <a:effectLst/>
                <a:latin typeface="var(--font-din)"/>
              </a:rPr>
              <a:t>Advantages:</a:t>
            </a:r>
            <a:endParaRPr lang="en-US" b="0" i="0" dirty="0">
              <a:effectLst/>
              <a:latin typeface="var(--font-din)"/>
            </a:endParaRPr>
          </a:p>
          <a:p>
            <a:pPr algn="l" fontAlgn="base">
              <a:buFont typeface="Arial" panose="020B0604020202020204" pitchFamily="34" charset="0"/>
              <a:buChar char="•"/>
            </a:pPr>
            <a:r>
              <a:rPr lang="en-US" b="0" i="0" dirty="0">
                <a:effectLst/>
                <a:latin typeface="var(--font-din)"/>
              </a:rPr>
              <a:t>It has 600+ Penetration testing and network security tools pre-installed.</a:t>
            </a:r>
          </a:p>
          <a:p>
            <a:pPr algn="l" fontAlgn="base">
              <a:buFont typeface="Arial" panose="020B0604020202020204" pitchFamily="34" charset="0"/>
              <a:buChar char="•"/>
            </a:pPr>
            <a:r>
              <a:rPr lang="en-US" b="0" i="0" dirty="0">
                <a:effectLst/>
                <a:latin typeface="var(--font-din)"/>
              </a:rPr>
              <a:t>It is completely free and open source. So you can use it for free and even contribute for its development.</a:t>
            </a:r>
          </a:p>
          <a:p>
            <a:pPr algn="l" fontAlgn="base">
              <a:buFont typeface="Arial" panose="020B0604020202020204" pitchFamily="34" charset="0"/>
              <a:buChar char="•"/>
            </a:pPr>
            <a:r>
              <a:rPr lang="en-US" b="0" i="0" dirty="0">
                <a:effectLst/>
                <a:latin typeface="var(--font-din)"/>
              </a:rPr>
              <a:t>It supports many </a:t>
            </a:r>
            <a:r>
              <a:rPr lang="en-US" b="0" i="0" dirty="0" err="1">
                <a:effectLst/>
                <a:latin typeface="var(--font-din)"/>
              </a:rPr>
              <a:t>laguages</a:t>
            </a:r>
            <a:r>
              <a:rPr lang="en-US" b="0" i="0" dirty="0">
                <a:effectLst/>
                <a:latin typeface="var(--font-din)"/>
              </a:rPr>
              <a:t>.</a:t>
            </a:r>
          </a:p>
          <a:p>
            <a:pPr algn="l" fontAlgn="base">
              <a:buFont typeface="Arial" panose="020B0604020202020204" pitchFamily="34" charset="0"/>
              <a:buChar char="•"/>
            </a:pPr>
            <a:r>
              <a:rPr lang="en-US" b="0" i="0" dirty="0">
                <a:effectLst/>
                <a:latin typeface="var(--font-din)"/>
              </a:rPr>
              <a:t>Great for those who are intermediate in </a:t>
            </a:r>
            <a:r>
              <a:rPr lang="en-US" b="0" i="0" dirty="0" err="1">
                <a:effectLst/>
                <a:latin typeface="var(--font-din)"/>
              </a:rPr>
              <a:t>linux</a:t>
            </a:r>
            <a:r>
              <a:rPr lang="en-US" b="0" i="0" dirty="0">
                <a:effectLst/>
                <a:latin typeface="var(--font-din)"/>
              </a:rPr>
              <a:t> and have their hands on </a:t>
            </a:r>
            <a:r>
              <a:rPr lang="en-US" b="0" i="0" u="none" strike="noStrike" dirty="0">
                <a:solidFill>
                  <a:srgbClr val="EC4E20"/>
                </a:solidFill>
                <a:effectLst/>
                <a:latin typeface="var(--font-din)"/>
                <a:hlinkClick r:id="rId2"/>
              </a:rPr>
              <a:t>Linux commands</a:t>
            </a:r>
            <a:r>
              <a:rPr lang="en-US" b="0" i="0" dirty="0">
                <a:effectLst/>
                <a:latin typeface="var(--font-din)"/>
              </a:rPr>
              <a:t>.</a:t>
            </a:r>
          </a:p>
          <a:p>
            <a:pPr algn="l" fontAlgn="base">
              <a:buFont typeface="Arial" panose="020B0604020202020204" pitchFamily="34" charset="0"/>
              <a:buChar char="•"/>
            </a:pPr>
            <a:r>
              <a:rPr lang="en-US" b="0" i="0" dirty="0">
                <a:effectLst/>
                <a:latin typeface="var(--font-din)"/>
              </a:rPr>
              <a:t>Could be easily used with </a:t>
            </a:r>
            <a:r>
              <a:rPr lang="en-US" b="0" i="0" dirty="0" err="1">
                <a:effectLst/>
                <a:latin typeface="var(--font-din)"/>
              </a:rPr>
              <a:t>Rasberry</a:t>
            </a:r>
            <a:r>
              <a:rPr lang="en-US" b="0" i="0" dirty="0">
                <a:effectLst/>
                <a:latin typeface="var(--font-din)"/>
              </a:rPr>
              <a:t> Pi.</a:t>
            </a:r>
          </a:p>
          <a:p>
            <a:pPr algn="l" fontAlgn="base">
              <a:buFont typeface="Arial" panose="020B0604020202020204" pitchFamily="34" charset="0"/>
              <a:buChar char="•"/>
            </a:pPr>
            <a:endParaRPr lang="en-US" b="0" i="0" dirty="0">
              <a:effectLst/>
              <a:latin typeface="var(--font-din)"/>
            </a:endParaRPr>
          </a:p>
          <a:p>
            <a:pPr algn="l" fontAlgn="base"/>
            <a:r>
              <a:rPr lang="en-US" b="1" i="0" dirty="0" err="1">
                <a:effectLst/>
                <a:latin typeface="var(--font-din)"/>
              </a:rPr>
              <a:t>Disadvanatges</a:t>
            </a:r>
            <a:r>
              <a:rPr lang="en-US" b="1" i="0" dirty="0">
                <a:effectLst/>
                <a:latin typeface="var(--font-din)"/>
              </a:rPr>
              <a:t>:</a:t>
            </a:r>
            <a:endParaRPr lang="en-US" b="0" i="0" dirty="0">
              <a:effectLst/>
              <a:latin typeface="var(--font-din)"/>
            </a:endParaRPr>
          </a:p>
          <a:p>
            <a:pPr algn="l" fontAlgn="base">
              <a:buFont typeface="Arial" panose="020B0604020202020204" pitchFamily="34" charset="0"/>
              <a:buChar char="•"/>
            </a:pPr>
            <a:r>
              <a:rPr lang="en-US" b="0" i="0" dirty="0">
                <a:effectLst/>
                <a:latin typeface="var(--font-din)"/>
              </a:rPr>
              <a:t>It is not recommended for those who are new to </a:t>
            </a:r>
            <a:r>
              <a:rPr lang="en-US" b="0" i="0" dirty="0" err="1">
                <a:effectLst/>
                <a:latin typeface="var(--font-din)"/>
              </a:rPr>
              <a:t>linux</a:t>
            </a:r>
            <a:r>
              <a:rPr lang="en-US" b="0" i="0" dirty="0">
                <a:effectLst/>
                <a:latin typeface="var(--font-din)"/>
              </a:rPr>
              <a:t> and want to learn </a:t>
            </a:r>
            <a:r>
              <a:rPr lang="en-US" b="0" i="0" dirty="0" err="1">
                <a:effectLst/>
                <a:latin typeface="var(--font-din)"/>
              </a:rPr>
              <a:t>linux</a:t>
            </a:r>
            <a:r>
              <a:rPr lang="en-US" b="0" i="0" dirty="0">
                <a:effectLst/>
                <a:latin typeface="var(--font-din)"/>
              </a:rPr>
              <a:t>.</a:t>
            </a:r>
          </a:p>
          <a:p>
            <a:pPr algn="l" fontAlgn="base">
              <a:buFont typeface="Arial" panose="020B0604020202020204" pitchFamily="34" charset="0"/>
              <a:buChar char="•"/>
            </a:pPr>
            <a:r>
              <a:rPr lang="en-US" b="0" i="0" dirty="0">
                <a:effectLst/>
                <a:latin typeface="var(--font-din)"/>
              </a:rPr>
              <a:t>It is a bit slower.</a:t>
            </a:r>
          </a:p>
          <a:p>
            <a:pPr algn="l" fontAlgn="base">
              <a:buFont typeface="Arial" panose="020B0604020202020204" pitchFamily="34" charset="0"/>
              <a:buChar char="•"/>
            </a:pPr>
            <a:r>
              <a:rPr lang="en-US" dirty="0">
                <a:latin typeface="var(--font-din)"/>
              </a:rPr>
              <a:t>It is Quite unfamiliar</a:t>
            </a:r>
            <a:endParaRPr lang="en-US" b="0" i="0" dirty="0">
              <a:effectLst/>
              <a:latin typeface="var(--font-din)"/>
            </a:endParaRPr>
          </a:p>
        </p:txBody>
      </p:sp>
    </p:spTree>
    <p:extLst>
      <p:ext uri="{BB962C8B-B14F-4D97-AF65-F5344CB8AC3E}">
        <p14:creationId xmlns:p14="http://schemas.microsoft.com/office/powerpoint/2010/main" val="4545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615D8B-2887-4502-8AF5-40D582E7E98A}"/>
              </a:ext>
            </a:extLst>
          </p:cNvPr>
          <p:cNvSpPr txBox="1"/>
          <p:nvPr/>
        </p:nvSpPr>
        <p:spPr>
          <a:xfrm>
            <a:off x="1118586" y="767891"/>
            <a:ext cx="9738803" cy="6186309"/>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FF0000"/>
                </a:solidFill>
                <a:effectLst/>
                <a:latin typeface="var(--font-din)"/>
              </a:rPr>
              <a:t>Kernel</a:t>
            </a:r>
            <a:r>
              <a:rPr lang="en-US" b="0" i="0" dirty="0">
                <a:effectLst/>
                <a:latin typeface="var(--font-din)"/>
              </a:rPr>
              <a:t> :- The kernel is a computer program that is the core of a computer’s operating system, with complete control over everything in the system. It manages following resources of the Linux like </a:t>
            </a:r>
            <a:r>
              <a:rPr lang="en-US" b="0" i="0" dirty="0">
                <a:effectLst/>
                <a:latin typeface="urw-din"/>
              </a:rPr>
              <a:t>File management, Process management, I/O management, Memory management, Device management</a:t>
            </a:r>
          </a:p>
          <a:p>
            <a:endParaRPr lang="en-US" b="0" i="0" dirty="0">
              <a:effectLst/>
              <a:latin typeface="var(--font-din)"/>
            </a:endParaRPr>
          </a:p>
          <a:p>
            <a:pPr algn="l" fontAlgn="base">
              <a:buFont typeface="Arial" panose="020B0604020202020204" pitchFamily="34" charset="0"/>
              <a:buChar char="•"/>
            </a:pPr>
            <a:r>
              <a:rPr lang="en-US" b="0" i="0" dirty="0">
                <a:solidFill>
                  <a:srgbClr val="FF0000"/>
                </a:solidFill>
                <a:effectLst/>
                <a:latin typeface="var(--font-din)"/>
              </a:rPr>
              <a:t>Shell</a:t>
            </a:r>
            <a:r>
              <a:rPr lang="en-US" b="0" i="0" dirty="0">
                <a:effectLst/>
                <a:latin typeface="var(--font-din)"/>
              </a:rPr>
              <a:t> :- </a:t>
            </a:r>
            <a:r>
              <a:rPr lang="en-US" b="0" i="0" dirty="0">
                <a:effectLst/>
                <a:latin typeface="urw-din"/>
              </a:rPr>
              <a:t>A shell is special user program which provide an interface to user to use operating system services. Shell accept human readable commands from user and convert them into something which kernel can understand. It is a command language interpreter that execute commands read from input devices such as keyboards or from files. </a:t>
            </a:r>
            <a:r>
              <a:rPr lang="en-US" dirty="0">
                <a:latin typeface="urw-din"/>
              </a:rPr>
              <a:t>S</a:t>
            </a:r>
            <a:r>
              <a:rPr lang="en-US" b="0" i="0" dirty="0">
                <a:effectLst/>
                <a:latin typeface="urw-din"/>
              </a:rPr>
              <a:t>hell gets started when the user logs in or start the terminal.</a:t>
            </a:r>
          </a:p>
          <a:p>
            <a:pPr algn="l" fontAlgn="base">
              <a:buFont typeface="Arial" panose="020B0604020202020204" pitchFamily="34" charset="0"/>
              <a:buChar char="•"/>
            </a:pPr>
            <a:endParaRPr lang="en-US" b="0" i="0" dirty="0">
              <a:effectLst/>
              <a:latin typeface="var(--font-din)"/>
            </a:endParaRPr>
          </a:p>
          <a:p>
            <a:pPr algn="l" fontAlgn="base">
              <a:buFont typeface="Arial" panose="020B0604020202020204" pitchFamily="34" charset="0"/>
              <a:buChar char="•"/>
            </a:pPr>
            <a:r>
              <a:rPr lang="en-US" b="0" i="0" dirty="0">
                <a:solidFill>
                  <a:srgbClr val="FF0000"/>
                </a:solidFill>
                <a:effectLst/>
                <a:latin typeface="var(--font-din)"/>
              </a:rPr>
              <a:t>Terminal</a:t>
            </a:r>
            <a:r>
              <a:rPr lang="en-US" b="0" i="0" dirty="0">
                <a:effectLst/>
                <a:latin typeface="var(--font-din)"/>
              </a:rPr>
              <a:t> :- </a:t>
            </a:r>
            <a:r>
              <a:rPr lang="en-US" b="0" i="0" dirty="0">
                <a:effectLst/>
                <a:latin typeface="urw-din"/>
              </a:rPr>
              <a:t> We can say the terminal is a dumb thing so it does not know what to do with the input, so it needs another program to process it. The terminal is a program that provides the user with a simple command-line interface.</a:t>
            </a:r>
          </a:p>
          <a:p>
            <a:pPr algn="l" fontAlgn="base">
              <a:buFont typeface="Arial" panose="020B0604020202020204" pitchFamily="34" charset="0"/>
              <a:buChar char="•"/>
            </a:pPr>
            <a:endParaRPr lang="en-US" b="0" i="0" dirty="0">
              <a:effectLst/>
              <a:latin typeface="var(--font-din)"/>
            </a:endParaRPr>
          </a:p>
          <a:p>
            <a:pPr algn="l" fontAlgn="base">
              <a:buFont typeface="Arial" panose="020B0604020202020204" pitchFamily="34" charset="0"/>
              <a:buChar char="•"/>
            </a:pPr>
            <a:r>
              <a:rPr lang="en-US" dirty="0">
                <a:solidFill>
                  <a:srgbClr val="FF0000"/>
                </a:solidFill>
                <a:latin typeface="var(--font-din)"/>
              </a:rPr>
              <a:t>Console</a:t>
            </a:r>
            <a:r>
              <a:rPr lang="en-US" dirty="0">
                <a:latin typeface="var(--font-din)"/>
              </a:rPr>
              <a:t> :- </a:t>
            </a:r>
            <a:r>
              <a:rPr lang="en-US" b="0" i="0" dirty="0">
                <a:effectLst/>
                <a:latin typeface="urw-din"/>
              </a:rPr>
              <a:t>In the case of Windows OS, the “Console” performs the same operations performed by the terminal, so we can say for Windows OS, the Console is the alias name for the Terminal.</a:t>
            </a:r>
          </a:p>
          <a:p>
            <a:pPr algn="l" fontAlgn="base">
              <a:buFont typeface="Arial" panose="020B0604020202020204" pitchFamily="34" charset="0"/>
              <a:buChar char="•"/>
            </a:pPr>
            <a:endParaRPr lang="en-US" dirty="0">
              <a:solidFill>
                <a:srgbClr val="FF0000"/>
              </a:solidFill>
              <a:latin typeface="urw-din"/>
            </a:endParaRPr>
          </a:p>
          <a:p>
            <a:pPr algn="l" fontAlgn="base"/>
            <a:r>
              <a:rPr lang="en-US" b="0" i="0" dirty="0">
                <a:solidFill>
                  <a:srgbClr val="FF0000"/>
                </a:solidFill>
                <a:effectLst/>
                <a:latin typeface="urw-din"/>
              </a:rPr>
              <a:t>Shell Scripting </a:t>
            </a:r>
            <a:r>
              <a:rPr lang="en-US" b="0" i="0" dirty="0">
                <a:effectLst/>
                <a:latin typeface="urw-din"/>
              </a:rPr>
              <a:t>:- </a:t>
            </a:r>
            <a:r>
              <a:rPr lang="en-US" b="0" i="0" dirty="0">
                <a:effectLst/>
                <a:latin typeface="var(--font-din)"/>
              </a:rPr>
              <a:t>As shell can also take commands as input from file we can write these commands in a file and can execute them in shell to avoid this repetitive work. These files are called </a:t>
            </a:r>
            <a:r>
              <a:rPr lang="en-US" b="1" i="0" dirty="0">
                <a:effectLst/>
                <a:latin typeface="var(--font-din)"/>
              </a:rPr>
              <a:t>Shell Scripts</a:t>
            </a:r>
            <a:r>
              <a:rPr lang="en-US" b="0" i="0" dirty="0">
                <a:effectLst/>
                <a:latin typeface="var(--font-din)"/>
              </a:rPr>
              <a:t> or </a:t>
            </a:r>
            <a:r>
              <a:rPr lang="en-US" b="1" i="0" dirty="0">
                <a:effectLst/>
                <a:latin typeface="var(--font-din)"/>
              </a:rPr>
              <a:t>Shell Programs</a:t>
            </a:r>
            <a:r>
              <a:rPr lang="en-US" b="0" i="0" dirty="0">
                <a:effectLst/>
                <a:latin typeface="var(--font-din)"/>
              </a:rPr>
              <a:t>. Shell scripts are similar to the </a:t>
            </a:r>
            <a:r>
              <a:rPr lang="en-US" b="1" i="0" u="none" strike="noStrike" dirty="0">
                <a:solidFill>
                  <a:srgbClr val="EC4E20"/>
                </a:solidFill>
                <a:effectLst/>
                <a:latin typeface="var(--font-din)"/>
                <a:hlinkClick r:id="rId2"/>
              </a:rPr>
              <a:t>batch file</a:t>
            </a:r>
            <a:r>
              <a:rPr lang="en-US" b="0" i="0" dirty="0">
                <a:effectLst/>
                <a:latin typeface="var(--font-din)"/>
              </a:rPr>
              <a:t> in MS-DOS. Each shell script is saved with </a:t>
            </a:r>
            <a:r>
              <a:rPr lang="en-US" b="1" i="0" dirty="0">
                <a:effectLst/>
                <a:latin typeface="var(--font-din)"/>
              </a:rPr>
              <a:t>.</a:t>
            </a:r>
            <a:r>
              <a:rPr lang="en-US" b="1" i="0" dirty="0" err="1">
                <a:effectLst/>
                <a:latin typeface="var(--font-din)"/>
              </a:rPr>
              <a:t>sh</a:t>
            </a:r>
            <a:r>
              <a:rPr lang="en-US" b="0" i="0" dirty="0">
                <a:effectLst/>
                <a:latin typeface="var(--font-din)"/>
              </a:rPr>
              <a:t> file extension </a:t>
            </a:r>
            <a:r>
              <a:rPr lang="en-US" b="0" i="0" dirty="0" err="1">
                <a:effectLst/>
                <a:latin typeface="var(--font-din)"/>
              </a:rPr>
              <a:t>eg.</a:t>
            </a:r>
            <a:r>
              <a:rPr lang="en-US" b="0" i="0" dirty="0">
                <a:effectLst/>
                <a:latin typeface="var(--font-din)"/>
              </a:rPr>
              <a:t> </a:t>
            </a:r>
            <a:r>
              <a:rPr lang="en-US" b="1" i="0" dirty="0">
                <a:effectLst/>
                <a:latin typeface="var(--font-din)"/>
              </a:rPr>
              <a:t>myscript.sh</a:t>
            </a:r>
            <a:endParaRPr lang="en-US" b="0" i="0" dirty="0">
              <a:effectLst/>
              <a:latin typeface="var(--font-din)"/>
            </a:endParaRPr>
          </a:p>
          <a:p>
            <a:br>
              <a:rPr lang="en-US" dirty="0"/>
            </a:br>
            <a:endParaRPr lang="en-US" b="0" i="0" dirty="0">
              <a:effectLst/>
              <a:latin typeface="var(--font-din)"/>
            </a:endParaRPr>
          </a:p>
        </p:txBody>
      </p:sp>
    </p:spTree>
    <p:extLst>
      <p:ext uri="{BB962C8B-B14F-4D97-AF65-F5344CB8AC3E}">
        <p14:creationId xmlns:p14="http://schemas.microsoft.com/office/powerpoint/2010/main" val="370142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3757473" y="3880105"/>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2. Downloading &amp; Installing Kali Linux</a:t>
            </a:r>
          </a:p>
        </p:txBody>
      </p:sp>
    </p:spTree>
    <p:extLst>
      <p:ext uri="{BB962C8B-B14F-4D97-AF65-F5344CB8AC3E}">
        <p14:creationId xmlns:p14="http://schemas.microsoft.com/office/powerpoint/2010/main" val="348386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2D1A4-F733-47C4-94F1-4C52A9C30564}"/>
              </a:ext>
            </a:extLst>
          </p:cNvPr>
          <p:cNvSpPr txBox="1"/>
          <p:nvPr/>
        </p:nvSpPr>
        <p:spPr>
          <a:xfrm>
            <a:off x="3642433" y="2967335"/>
            <a:ext cx="4907133" cy="923330"/>
          </a:xfrm>
          <a:prstGeom prst="rect">
            <a:avLst/>
          </a:prstGeom>
          <a:noFill/>
        </p:spPr>
        <p:txBody>
          <a:bodyPr wrap="square">
            <a:spAutoFit/>
          </a:bodyPr>
          <a:lstStyle/>
          <a:p>
            <a:r>
              <a:rPr lang="en-US" sz="5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Let’s Get Started</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25658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F71C-53EA-4DAB-919F-731A6A7E01F6}"/>
              </a:ext>
            </a:extLst>
          </p:cNvPr>
          <p:cNvSpPr txBox="1">
            <a:spLocks/>
          </p:cNvSpPr>
          <p:nvPr/>
        </p:nvSpPr>
        <p:spPr>
          <a:xfrm>
            <a:off x="2830497" y="0"/>
            <a:ext cx="1723747" cy="230821"/>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8800" dirty="0">
                <a:latin typeface="Bahnschrift" panose="020B0502040204020203" pitchFamily="34" charset="0"/>
              </a:rPr>
              <a:t> </a:t>
            </a:r>
          </a:p>
        </p:txBody>
      </p:sp>
      <p:pic>
        <p:nvPicPr>
          <p:cNvPr id="7" name="Picture 6">
            <a:extLst>
              <a:ext uri="{FF2B5EF4-FFF2-40B4-BE49-F238E27FC236}">
                <a16:creationId xmlns:a16="http://schemas.microsoft.com/office/drawing/2014/main" id="{96078CB2-996A-48AE-963F-BAB969B91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4244" y="1494003"/>
            <a:ext cx="3054659" cy="1794612"/>
          </a:xfrm>
          <a:prstGeom prst="rect">
            <a:avLst/>
          </a:prstGeom>
        </p:spPr>
      </p:pic>
      <p:sp>
        <p:nvSpPr>
          <p:cNvPr id="8" name="TextBox 7">
            <a:extLst>
              <a:ext uri="{FF2B5EF4-FFF2-40B4-BE49-F238E27FC236}">
                <a16:creationId xmlns:a16="http://schemas.microsoft.com/office/drawing/2014/main" id="{71577890-F9D2-4AEE-8352-CF09569F4949}"/>
              </a:ext>
            </a:extLst>
          </p:cNvPr>
          <p:cNvSpPr txBox="1"/>
          <p:nvPr/>
        </p:nvSpPr>
        <p:spPr>
          <a:xfrm>
            <a:off x="3692370" y="3933371"/>
            <a:ext cx="6094520" cy="470000"/>
          </a:xfrm>
          <a:prstGeom prst="rect">
            <a:avLst/>
          </a:prstGeom>
          <a:noFill/>
        </p:spPr>
        <p:txBody>
          <a:bodyPr wrap="square">
            <a:spAutoFit/>
          </a:bodyPr>
          <a:lstStyle/>
          <a:p>
            <a:pPr>
              <a:lnSpc>
                <a:spcPct val="107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3. Understanding Kali Linux Interface</a:t>
            </a:r>
          </a:p>
        </p:txBody>
      </p:sp>
    </p:spTree>
    <p:extLst>
      <p:ext uri="{BB962C8B-B14F-4D97-AF65-F5344CB8AC3E}">
        <p14:creationId xmlns:p14="http://schemas.microsoft.com/office/powerpoint/2010/main" val="30898279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156</TotalTime>
  <Words>1217</Words>
  <Application>Microsoft Office PowerPoint</Application>
  <PresentationFormat>Widescreen</PresentationFormat>
  <Paragraphs>118</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Arial</vt:lpstr>
      <vt:lpstr>Bahnschrift</vt:lpstr>
      <vt:lpstr>Bahnschrift SemiCondensed</vt:lpstr>
      <vt:lpstr>Calibri</vt:lpstr>
      <vt:lpstr>Candara Light</vt:lpstr>
      <vt:lpstr>Tw Cen MT</vt:lpstr>
      <vt:lpstr>urw-din</vt:lpstr>
      <vt:lpstr>var(--font-din)</vt:lpstr>
      <vt:lpstr>var(--font-sofia)</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dc:creator>
  <cp:lastModifiedBy>Adarsh</cp:lastModifiedBy>
  <cp:revision>66</cp:revision>
  <dcterms:created xsi:type="dcterms:W3CDTF">2020-11-13T04:39:00Z</dcterms:created>
  <dcterms:modified xsi:type="dcterms:W3CDTF">2020-11-15T12:52:46Z</dcterms:modified>
</cp:coreProperties>
</file>