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56" r:id="rId2"/>
    <p:sldId id="263" r:id="rId3"/>
    <p:sldId id="259" r:id="rId4"/>
    <p:sldId id="271" r:id="rId5"/>
    <p:sldId id="260" r:id="rId6"/>
    <p:sldId id="279" r:id="rId7"/>
    <p:sldId id="261" r:id="rId8"/>
    <p:sldId id="268" r:id="rId9"/>
    <p:sldId id="270" r:id="rId10"/>
    <p:sldId id="273" r:id="rId11"/>
    <p:sldId id="277"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6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D728701E-CAF4-4159-9B3E-41C86DFFA30D}" type="datetimeFigureOut">
              <a:rPr lang="en-US" smtClean="0"/>
              <a:t>9/8/15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1A86B-382C-2143-8BAE-9388738D7C72}" type="slidenum">
              <a:rPr lang="en-US" smtClean="0"/>
              <a:t>‹#›</a:t>
            </a:fld>
            <a:endParaRPr lang="en-US"/>
          </a:p>
        </p:txBody>
      </p:sp>
    </p:spTree>
    <p:extLst>
      <p:ext uri="{BB962C8B-B14F-4D97-AF65-F5344CB8AC3E}">
        <p14:creationId xmlns:p14="http://schemas.microsoft.com/office/powerpoint/2010/main" val="262609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728701E-CAF4-4159-9B3E-41C86DFFA30D}" type="datetimeFigureOut">
              <a:rPr lang="en-US" smtClean="0"/>
              <a:t>9/8/15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73382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728701E-CAF4-4159-9B3E-41C86DFFA30D}" type="datetimeFigureOut">
              <a:rPr lang="en-US" smtClean="0"/>
              <a:t>9/8/15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40440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728701E-CAF4-4159-9B3E-41C86DFFA30D}" type="datetimeFigureOut">
              <a:rPr lang="en-US" smtClean="0"/>
              <a:t>9/8/15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312377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728701E-CAF4-4159-9B3E-41C86DFFA30D}" type="datetimeFigureOut">
              <a:rPr lang="en-US" smtClean="0"/>
              <a:t>9/8/15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40315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D728701E-CAF4-4159-9B3E-41C86DFFA30D}" type="datetimeFigureOut">
              <a:rPr lang="en-US" smtClean="0"/>
              <a:t>9/8/15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93788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D728701E-CAF4-4159-9B3E-41C86DFFA30D}" type="datetimeFigureOut">
              <a:rPr lang="en-US" smtClean="0"/>
              <a:t>9/8/15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249536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D728701E-CAF4-4159-9B3E-41C86DFFA30D}" type="datetimeFigureOut">
              <a:rPr lang="en-US" smtClean="0"/>
              <a:t>9/8/15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325952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8701E-CAF4-4159-9B3E-41C86DFFA30D}" type="datetimeFigureOut">
              <a:rPr lang="en-US" smtClean="0"/>
              <a:t>9/8/15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63826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9/8/15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1A86B-382C-2143-8BAE-9388738D7C72}" type="slidenum">
              <a:rPr lang="en-US" smtClean="0"/>
              <a:t>‹#›</a:t>
            </a:fld>
            <a:endParaRPr lang="en-US"/>
          </a:p>
        </p:txBody>
      </p:sp>
    </p:spTree>
    <p:extLst>
      <p:ext uri="{BB962C8B-B14F-4D97-AF65-F5344CB8AC3E}">
        <p14:creationId xmlns:p14="http://schemas.microsoft.com/office/powerpoint/2010/main" val="9807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9/8/15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2629460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8701E-CAF4-4159-9B3E-41C86DFFA30D}" type="datetimeFigureOut">
              <a:rPr lang="en-US" smtClean="0"/>
              <a:t>9/8/15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F1D00-BD13-4404-86B0-79703945A0A7}" type="slidenum">
              <a:rPr lang="en-US" smtClean="0"/>
              <a:t>‹#›</a:t>
            </a:fld>
            <a:endParaRPr lang="en-US"/>
          </a:p>
        </p:txBody>
      </p:sp>
    </p:spTree>
    <p:extLst>
      <p:ext uri="{BB962C8B-B14F-4D97-AF65-F5344CB8AC3E}">
        <p14:creationId xmlns:p14="http://schemas.microsoft.com/office/powerpoint/2010/main" val="270117666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10.png"/><Relationship Id="rId9" Type="http://schemas.openxmlformats.org/officeDocument/2006/relationships/image" Target="../media/image9.png"/><Relationship Id="rId10"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VFB 1.5 layout suggestions</a:t>
            </a:r>
            <a:endParaRPr lang="en-US" dirty="0"/>
          </a:p>
        </p:txBody>
      </p:sp>
    </p:spTree>
    <p:extLst>
      <p:ext uri="{BB962C8B-B14F-4D97-AF65-F5344CB8AC3E}">
        <p14:creationId xmlns:p14="http://schemas.microsoft.com/office/powerpoint/2010/main" val="352258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358622" y="5286166"/>
            <a:ext cx="469900" cy="419100"/>
          </a:xfrm>
          <a:prstGeom prst="rect">
            <a:avLst/>
          </a:prstGeom>
        </p:spPr>
      </p:pic>
      <p:sp>
        <p:nvSpPr>
          <p:cNvPr id="2" name="Title 1"/>
          <p:cNvSpPr>
            <a:spLocks noGrp="1"/>
          </p:cNvSpPr>
          <p:nvPr>
            <p:ph type="title"/>
          </p:nvPr>
        </p:nvSpPr>
        <p:spPr/>
        <p:txBody>
          <a:bodyPr/>
          <a:lstStyle/>
          <a:p>
            <a:r>
              <a:rPr lang="en-US" dirty="0" smtClean="0"/>
              <a:t>Query builder</a:t>
            </a:r>
            <a:endParaRPr lang="en-US" dirty="0"/>
          </a:p>
        </p:txBody>
      </p:sp>
      <p:pic>
        <p:nvPicPr>
          <p:cNvPr id="4" name="Picture 3"/>
          <p:cNvPicPr>
            <a:picLocks noChangeAspect="1"/>
          </p:cNvPicPr>
          <p:nvPr/>
        </p:nvPicPr>
        <p:blipFill>
          <a:blip r:embed="rId3"/>
          <a:stretch>
            <a:fillRect/>
          </a:stretch>
        </p:blipFill>
        <p:spPr>
          <a:xfrm>
            <a:off x="1418650" y="1417638"/>
            <a:ext cx="5400023" cy="2349275"/>
          </a:xfrm>
          <a:prstGeom prst="rect">
            <a:avLst/>
          </a:prstGeom>
        </p:spPr>
      </p:pic>
      <p:cxnSp>
        <p:nvCxnSpPr>
          <p:cNvPr id="8" name="Straight Arrow Connector 7"/>
          <p:cNvCxnSpPr/>
          <p:nvPr/>
        </p:nvCxnSpPr>
        <p:spPr>
          <a:xfrm>
            <a:off x="2665689" y="3890252"/>
            <a:ext cx="983902" cy="9496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727551" y="4988677"/>
            <a:ext cx="5159768" cy="646331"/>
          </a:xfrm>
          <a:prstGeom prst="rect">
            <a:avLst/>
          </a:prstGeom>
          <a:noFill/>
        </p:spPr>
        <p:txBody>
          <a:bodyPr wrap="square" rtlCol="0">
            <a:spAutoFit/>
          </a:bodyPr>
          <a:lstStyle/>
          <a:p>
            <a:r>
              <a:rPr lang="en-US" dirty="0" smtClean="0"/>
              <a:t>Your query is currently empty.  </a:t>
            </a:r>
          </a:p>
          <a:p>
            <a:r>
              <a:rPr lang="en-US" dirty="0" smtClean="0"/>
              <a:t>Add content by clicking the        icons.</a:t>
            </a:r>
            <a:endParaRPr lang="en-US" dirty="0"/>
          </a:p>
        </p:txBody>
      </p:sp>
    </p:spTree>
    <p:extLst>
      <p:ext uri="{BB962C8B-B14F-4D97-AF65-F5344CB8AC3E}">
        <p14:creationId xmlns:p14="http://schemas.microsoft.com/office/powerpoint/2010/main" val="8571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and tree views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Tree view for domains on stack:</a:t>
            </a:r>
          </a:p>
          <a:p>
            <a:pPr lvl="1">
              <a:buFont typeface="Symbol" charset="0"/>
              <a:buChar char=""/>
            </a:pPr>
            <a:r>
              <a:rPr lang="en-US" dirty="0" smtClean="0"/>
              <a:t> Navigation aid + some context for terms. </a:t>
            </a:r>
          </a:p>
          <a:p>
            <a:pPr lvl="1">
              <a:buFont typeface="Symbol" charset="0"/>
              <a:buChar char=""/>
            </a:pPr>
            <a:r>
              <a:rPr lang="en-US" dirty="0"/>
              <a:t> </a:t>
            </a:r>
            <a:r>
              <a:rPr lang="en-US" dirty="0" smtClean="0"/>
              <a:t>Alternative controls and key for image browser </a:t>
            </a:r>
          </a:p>
          <a:p>
            <a:pPr lvl="1">
              <a:buFont typeface="Symbol" charset="0"/>
              <a:buChar char=""/>
            </a:pPr>
            <a:r>
              <a:rPr lang="en-US" dirty="0" smtClean="0"/>
              <a:t> Where should it live? </a:t>
            </a:r>
          </a:p>
          <a:p>
            <a:pPr lvl="2">
              <a:buFont typeface="Symbol" charset="0"/>
              <a:buChar char=""/>
            </a:pPr>
            <a:r>
              <a:rPr lang="en-US" dirty="0" smtClean="0"/>
              <a:t> Would be nice to see this at same time as Term Info.</a:t>
            </a:r>
          </a:p>
          <a:p>
            <a:pPr lvl="1">
              <a:buFont typeface="Symbol" charset="0"/>
              <a:buChar char=""/>
            </a:pPr>
            <a:r>
              <a:rPr lang="en-US" dirty="0"/>
              <a:t> </a:t>
            </a:r>
            <a:r>
              <a:rPr lang="en-US" dirty="0" smtClean="0"/>
              <a:t>Should it have its own search as in VFB 1?</a:t>
            </a:r>
            <a:endParaRPr lang="en-US" dirty="0"/>
          </a:p>
          <a:p>
            <a:r>
              <a:rPr lang="en-US" dirty="0" smtClean="0"/>
              <a:t>Connected graph views</a:t>
            </a:r>
          </a:p>
          <a:p>
            <a:pPr lvl="1"/>
            <a:r>
              <a:rPr lang="en-US" dirty="0" smtClean="0"/>
              <a:t>Don’t have these yet.  Can answer questions like, what is X?,  What is X part of?  What does X develop from?</a:t>
            </a:r>
          </a:p>
          <a:p>
            <a:pPr lvl="1"/>
            <a:r>
              <a:rPr lang="en-US" dirty="0" smtClean="0"/>
              <a:t>=&gt; term neighborhood &amp; context.</a:t>
            </a:r>
          </a:p>
          <a:p>
            <a:pPr lvl="1"/>
            <a:r>
              <a:rPr lang="en-US" dirty="0" smtClean="0"/>
              <a:t>Are term focused, so can (should) be tab on term info</a:t>
            </a:r>
          </a:p>
          <a:p>
            <a:pPr lvl="1"/>
            <a:r>
              <a:rPr lang="en-US" dirty="0" smtClean="0"/>
              <a:t>Could these replace the tree browser?</a:t>
            </a:r>
          </a:p>
          <a:p>
            <a:pPr lvl="1"/>
            <a:endParaRPr lang="en-US" dirty="0"/>
          </a:p>
        </p:txBody>
      </p:sp>
    </p:spTree>
    <p:extLst>
      <p:ext uri="{BB962C8B-B14F-4D97-AF65-F5344CB8AC3E}">
        <p14:creationId xmlns:p14="http://schemas.microsoft.com/office/powerpoint/2010/main" val="210195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Tree</a:t>
            </a:r>
            <a:endParaRPr lang="en-US" dirty="0"/>
          </a:p>
        </p:txBody>
      </p:sp>
      <p:pic>
        <p:nvPicPr>
          <p:cNvPr id="4" name="Picture 3"/>
          <p:cNvPicPr>
            <a:picLocks noChangeAspect="1"/>
          </p:cNvPicPr>
          <p:nvPr/>
        </p:nvPicPr>
        <p:blipFill>
          <a:blip r:embed="rId2"/>
          <a:stretch>
            <a:fillRect/>
          </a:stretch>
        </p:blipFill>
        <p:spPr>
          <a:xfrm>
            <a:off x="133765" y="3081069"/>
            <a:ext cx="4228780" cy="3381440"/>
          </a:xfrm>
          <a:prstGeom prst="rect">
            <a:avLst/>
          </a:prstGeom>
        </p:spPr>
      </p:pic>
      <p:pic>
        <p:nvPicPr>
          <p:cNvPr id="6" name="Picture 5"/>
          <p:cNvPicPr>
            <a:picLocks noChangeAspect="1"/>
          </p:cNvPicPr>
          <p:nvPr/>
        </p:nvPicPr>
        <p:blipFill>
          <a:blip r:embed="rId3"/>
          <a:stretch>
            <a:fillRect/>
          </a:stretch>
        </p:blipFill>
        <p:spPr>
          <a:xfrm>
            <a:off x="133765" y="2604574"/>
            <a:ext cx="1594791" cy="405947"/>
          </a:xfrm>
          <a:prstGeom prst="rect">
            <a:avLst/>
          </a:prstGeom>
        </p:spPr>
      </p:pic>
      <p:pic>
        <p:nvPicPr>
          <p:cNvPr id="7" name="Picture 6"/>
          <p:cNvPicPr>
            <a:picLocks noChangeAspect="1"/>
          </p:cNvPicPr>
          <p:nvPr/>
        </p:nvPicPr>
        <p:blipFill>
          <a:blip r:embed="rId4"/>
          <a:stretch>
            <a:fillRect/>
          </a:stretch>
        </p:blipFill>
        <p:spPr>
          <a:xfrm>
            <a:off x="4889500" y="2648066"/>
            <a:ext cx="1803400" cy="457200"/>
          </a:xfrm>
          <a:prstGeom prst="rect">
            <a:avLst/>
          </a:prstGeom>
        </p:spPr>
      </p:pic>
      <p:pic>
        <p:nvPicPr>
          <p:cNvPr id="8" name="Picture 7"/>
          <p:cNvPicPr>
            <a:picLocks noChangeAspect="1"/>
          </p:cNvPicPr>
          <p:nvPr/>
        </p:nvPicPr>
        <p:blipFill>
          <a:blip r:embed="rId2"/>
          <a:stretch>
            <a:fillRect/>
          </a:stretch>
        </p:blipFill>
        <p:spPr>
          <a:xfrm>
            <a:off x="4750122" y="3061774"/>
            <a:ext cx="4228780" cy="3381440"/>
          </a:xfrm>
          <a:prstGeom prst="rect">
            <a:avLst/>
          </a:prstGeom>
        </p:spPr>
      </p:pic>
      <p:sp>
        <p:nvSpPr>
          <p:cNvPr id="9" name="TextBox 8"/>
          <p:cNvSpPr txBox="1"/>
          <p:nvPr/>
        </p:nvSpPr>
        <p:spPr>
          <a:xfrm>
            <a:off x="4889500" y="2171691"/>
            <a:ext cx="1294846" cy="338554"/>
          </a:xfrm>
          <a:prstGeom prst="rect">
            <a:avLst/>
          </a:prstGeom>
          <a:solidFill>
            <a:schemeClr val="accent1"/>
          </a:solidFill>
          <a:ln>
            <a:noFill/>
          </a:ln>
        </p:spPr>
        <p:txBody>
          <a:bodyPr wrap="none" rtlCol="0">
            <a:spAutoFit/>
          </a:bodyPr>
          <a:lstStyle/>
          <a:p>
            <a:r>
              <a:rPr lang="en-US" sz="1600" dirty="0" smtClean="0">
                <a:solidFill>
                  <a:schemeClr val="bg1"/>
                </a:solidFill>
              </a:rPr>
              <a:t>Tree browser</a:t>
            </a:r>
            <a:endParaRPr lang="en-US" sz="1600" dirty="0">
              <a:solidFill>
                <a:schemeClr val="bg1"/>
              </a:solidFill>
            </a:endParaRPr>
          </a:p>
        </p:txBody>
      </p:sp>
      <p:sp>
        <p:nvSpPr>
          <p:cNvPr id="10" name="TextBox 9"/>
          <p:cNvSpPr txBox="1"/>
          <p:nvPr/>
        </p:nvSpPr>
        <p:spPr>
          <a:xfrm>
            <a:off x="5421808" y="2703550"/>
            <a:ext cx="492443" cy="307777"/>
          </a:xfrm>
          <a:prstGeom prst="rect">
            <a:avLst/>
          </a:prstGeom>
          <a:noFill/>
        </p:spPr>
        <p:txBody>
          <a:bodyPr wrap="none" rtlCol="0">
            <a:spAutoFit/>
          </a:bodyPr>
          <a:lstStyle/>
          <a:p>
            <a:r>
              <a:rPr lang="en-US" sz="1400" b="1" dirty="0" smtClean="0">
                <a:solidFill>
                  <a:schemeClr val="bg1">
                    <a:lumMod val="65000"/>
                  </a:schemeClr>
                </a:solidFill>
              </a:rPr>
              <a:t>tree</a:t>
            </a:r>
            <a:endParaRPr lang="en-US" sz="1400" b="1" dirty="0">
              <a:solidFill>
                <a:schemeClr val="bg1">
                  <a:lumMod val="65000"/>
                </a:schemeClr>
              </a:solidFill>
            </a:endParaRPr>
          </a:p>
        </p:txBody>
      </p:sp>
      <p:cxnSp>
        <p:nvCxnSpPr>
          <p:cNvPr id="12" name="Straight Arrow Connector 11"/>
          <p:cNvCxnSpPr>
            <a:stCxn id="4" idx="3"/>
          </p:cNvCxnSpPr>
          <p:nvPr/>
        </p:nvCxnSpPr>
        <p:spPr>
          <a:xfrm flipV="1">
            <a:off x="4362545" y="4764252"/>
            <a:ext cx="387577" cy="75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81053" y="1248361"/>
            <a:ext cx="7738306" cy="923330"/>
          </a:xfrm>
          <a:prstGeom prst="rect">
            <a:avLst/>
          </a:prstGeom>
          <a:noFill/>
        </p:spPr>
        <p:txBody>
          <a:bodyPr wrap="square" rtlCol="0">
            <a:spAutoFit/>
          </a:bodyPr>
          <a:lstStyle/>
          <a:p>
            <a:r>
              <a:rPr lang="en-US" b="1" dirty="0" smtClean="0"/>
              <a:t>Suggested changes:</a:t>
            </a:r>
          </a:p>
          <a:p>
            <a:pPr lvl="1"/>
            <a:r>
              <a:rPr lang="en-US" b="1" dirty="0" smtClean="0"/>
              <a:t>1. </a:t>
            </a:r>
            <a:r>
              <a:rPr lang="en-US" dirty="0" smtClean="0"/>
              <a:t>Rename. </a:t>
            </a:r>
            <a:r>
              <a:rPr lang="en-US" b="1" dirty="0" smtClean="0"/>
              <a:t>2. </a:t>
            </a:r>
            <a:r>
              <a:rPr lang="en-US" b="1" dirty="0"/>
              <a:t> </a:t>
            </a:r>
            <a:r>
              <a:rPr lang="en-US" dirty="0" smtClean="0"/>
              <a:t>Add (back) search. </a:t>
            </a:r>
            <a:r>
              <a:rPr lang="en-US" b="1" dirty="0" smtClean="0"/>
              <a:t>3. </a:t>
            </a:r>
            <a:r>
              <a:rPr lang="en-US" dirty="0" smtClean="0"/>
              <a:t>Better highlight displayed terms (not sure best approach) </a:t>
            </a:r>
            <a:r>
              <a:rPr lang="en-US" b="1" dirty="0" smtClean="0"/>
              <a:t>4. </a:t>
            </a:r>
            <a:r>
              <a:rPr lang="en-US" dirty="0" smtClean="0"/>
              <a:t>Option to show all displayed nodes.</a:t>
            </a:r>
            <a:endParaRPr lang="en-US" dirty="0"/>
          </a:p>
        </p:txBody>
      </p:sp>
      <p:pic>
        <p:nvPicPr>
          <p:cNvPr id="17" name="Picture 16"/>
          <p:cNvPicPr>
            <a:picLocks noChangeAspect="1"/>
          </p:cNvPicPr>
          <p:nvPr/>
        </p:nvPicPr>
        <p:blipFill>
          <a:blip r:embed="rId5"/>
          <a:stretch>
            <a:fillRect/>
          </a:stretch>
        </p:blipFill>
        <p:spPr>
          <a:xfrm>
            <a:off x="6607050" y="2671388"/>
            <a:ext cx="493389" cy="365108"/>
          </a:xfrm>
          <a:prstGeom prst="rect">
            <a:avLst/>
          </a:prstGeom>
        </p:spPr>
      </p:pic>
      <p:sp>
        <p:nvSpPr>
          <p:cNvPr id="18" name="TextBox 17"/>
          <p:cNvSpPr txBox="1"/>
          <p:nvPr/>
        </p:nvSpPr>
        <p:spPr>
          <a:xfrm>
            <a:off x="7045906" y="2688221"/>
            <a:ext cx="1640894" cy="369332"/>
          </a:xfrm>
          <a:prstGeom prst="rect">
            <a:avLst/>
          </a:prstGeom>
          <a:noFill/>
        </p:spPr>
        <p:txBody>
          <a:bodyPr wrap="none" rtlCol="0">
            <a:spAutoFit/>
          </a:bodyPr>
          <a:lstStyle/>
          <a:p>
            <a:r>
              <a:rPr lang="en-US" dirty="0" smtClean="0">
                <a:solidFill>
                  <a:schemeClr val="tx1">
                    <a:lumMod val="65000"/>
                    <a:lumOff val="35000"/>
                  </a:schemeClr>
                </a:solidFill>
              </a:rPr>
              <a:t>Show displayed</a:t>
            </a:r>
            <a:endParaRPr lang="en-US" dirty="0">
              <a:solidFill>
                <a:schemeClr val="tx1">
                  <a:lumMod val="65000"/>
                  <a:lumOff val="35000"/>
                </a:schemeClr>
              </a:solidFill>
            </a:endParaRPr>
          </a:p>
        </p:txBody>
      </p:sp>
      <p:sp>
        <p:nvSpPr>
          <p:cNvPr id="19" name="Rectangle 18"/>
          <p:cNvSpPr/>
          <p:nvPr/>
        </p:nvSpPr>
        <p:spPr>
          <a:xfrm>
            <a:off x="5667781" y="4244729"/>
            <a:ext cx="2422330" cy="246923"/>
          </a:xfrm>
          <a:prstGeom prst="rect">
            <a:avLst/>
          </a:prstGeom>
          <a:solidFill>
            <a:srgbClr val="FFFF00">
              <a:alpha val="3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031841" y="5173174"/>
            <a:ext cx="1858368" cy="246923"/>
          </a:xfrm>
          <a:prstGeom prst="rect">
            <a:avLst/>
          </a:prstGeom>
          <a:solidFill>
            <a:srgbClr val="FFFF00">
              <a:alpha val="3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a:off x="6279243" y="3221761"/>
            <a:ext cx="32780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595291" y="3031616"/>
            <a:ext cx="1625766" cy="338554"/>
          </a:xfrm>
          <a:prstGeom prst="rect">
            <a:avLst/>
          </a:prstGeom>
          <a:noFill/>
        </p:spPr>
        <p:txBody>
          <a:bodyPr wrap="none" rtlCol="0">
            <a:spAutoFit/>
          </a:bodyPr>
          <a:lstStyle/>
          <a:p>
            <a:r>
              <a:rPr lang="en-US" sz="1600" dirty="0" smtClean="0"/>
              <a:t>Do we need this?</a:t>
            </a:r>
            <a:endParaRPr lang="en-US" sz="1600" dirty="0"/>
          </a:p>
        </p:txBody>
      </p:sp>
    </p:spTree>
    <p:extLst>
      <p:ext uri="{BB962C8B-B14F-4D97-AF65-F5344CB8AC3E}">
        <p14:creationId xmlns:p14="http://schemas.microsoft.com/office/powerpoint/2010/main" val="135461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Users need to know where they are and what information to focus on.  </a:t>
            </a:r>
          </a:p>
          <a:p>
            <a:pPr lvl="1"/>
            <a:r>
              <a:rPr lang="en-US" dirty="0" smtClean="0"/>
              <a:t>A page needs a focus and some headings</a:t>
            </a:r>
          </a:p>
          <a:p>
            <a:pPr lvl="1"/>
            <a:endParaRPr lang="en-US" dirty="0"/>
          </a:p>
          <a:p>
            <a:r>
              <a:rPr lang="en-US" dirty="0" smtClean="0"/>
              <a:t>We need to consider what information users need to view together.</a:t>
            </a:r>
          </a:p>
          <a:p>
            <a:pPr lvl="1"/>
            <a:r>
              <a:rPr lang="en-US" dirty="0" smtClean="0"/>
              <a:t>The 2D browser needs a key &amp; controls for what is displayed.  This needs to be visible and visibly grouped with the browser.</a:t>
            </a:r>
          </a:p>
          <a:p>
            <a:pPr lvl="1"/>
            <a:r>
              <a:rPr lang="en-US" dirty="0" smtClean="0"/>
              <a:t>Canned query menus need to be clearly associated with the term to which they apply</a:t>
            </a:r>
          </a:p>
          <a:p>
            <a:endParaRPr lang="en-US" dirty="0"/>
          </a:p>
        </p:txBody>
      </p:sp>
    </p:spTree>
    <p:extLst>
      <p:ext uri="{BB962C8B-B14F-4D97-AF65-F5344CB8AC3E}">
        <p14:creationId xmlns:p14="http://schemas.microsoft.com/office/powerpoint/2010/main" val="403301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 browser key and controls</a:t>
            </a:r>
            <a:endParaRPr lang="en-US" dirty="0"/>
          </a:p>
        </p:txBody>
      </p:sp>
      <p:sp>
        <p:nvSpPr>
          <p:cNvPr id="3" name="Content Placeholder 2"/>
          <p:cNvSpPr>
            <a:spLocks noGrp="1"/>
          </p:cNvSpPr>
          <p:nvPr>
            <p:ph idx="1"/>
          </p:nvPr>
        </p:nvSpPr>
        <p:spPr>
          <a:xfrm>
            <a:off x="624322" y="1351894"/>
            <a:ext cx="7556313" cy="4144963"/>
          </a:xfrm>
        </p:spPr>
        <p:txBody>
          <a:bodyPr>
            <a:normAutofit fontScale="70000" lnSpcReduction="20000"/>
          </a:bodyPr>
          <a:lstStyle/>
          <a:p>
            <a:r>
              <a:rPr lang="en-US" dirty="0" smtClean="0"/>
              <a:t>Image browser with multiple loaded images needs a color key controls for elements</a:t>
            </a:r>
          </a:p>
          <a:p>
            <a:pPr lvl="1"/>
            <a:r>
              <a:rPr lang="en-US" dirty="0" smtClean="0"/>
              <a:t>Color key + controls needs to be:</a:t>
            </a:r>
          </a:p>
          <a:p>
            <a:pPr lvl="2"/>
            <a:r>
              <a:rPr lang="en-US" dirty="0" smtClean="0"/>
              <a:t>Compact</a:t>
            </a:r>
          </a:p>
          <a:p>
            <a:pPr lvl="2"/>
            <a:r>
              <a:rPr lang="en-US" dirty="0" smtClean="0"/>
              <a:t>Close and visibly linked to the image browser</a:t>
            </a:r>
          </a:p>
          <a:p>
            <a:pPr lvl="3"/>
            <a:r>
              <a:rPr lang="en-US" dirty="0" smtClean="0"/>
              <a:t>Same width (although what about different aspect ratio stacks?); boxed together.</a:t>
            </a:r>
          </a:p>
          <a:p>
            <a:pPr lvl="2"/>
            <a:r>
              <a:rPr lang="en-US" dirty="0" smtClean="0"/>
              <a:t>Easy to understand:  </a:t>
            </a:r>
          </a:p>
          <a:p>
            <a:pPr lvl="3"/>
            <a:r>
              <a:rPr lang="en-US" dirty="0" smtClean="0"/>
              <a:t>Image names are quite opaque.  </a:t>
            </a:r>
          </a:p>
          <a:p>
            <a:pPr lvl="3"/>
            <a:r>
              <a:rPr lang="en-US" dirty="0" smtClean="0"/>
              <a:t>But anatomical type names are long! (hard to make table compact)</a:t>
            </a:r>
          </a:p>
          <a:p>
            <a:pPr lvl="3"/>
            <a:r>
              <a:rPr lang="en-US" dirty="0" smtClean="0"/>
              <a:t>Thumbnails are large (table with these can’t be compact or close to image)</a:t>
            </a:r>
          </a:p>
          <a:p>
            <a:pPr lvl="1"/>
            <a:r>
              <a:rPr lang="en-US" dirty="0" smtClean="0"/>
              <a:t>Resizing</a:t>
            </a:r>
          </a:p>
          <a:p>
            <a:pPr lvl="2"/>
            <a:r>
              <a:rPr lang="en-US" dirty="0" err="1" smtClean="0"/>
              <a:t>Prioritise</a:t>
            </a:r>
            <a:r>
              <a:rPr lang="en-US" dirty="0" smtClean="0"/>
              <a:t> information in key table in order of importance. Resizing =&gt; loss of lower priority elements.</a:t>
            </a:r>
          </a:p>
          <a:p>
            <a:pPr lvl="2"/>
            <a:r>
              <a:rPr lang="en-US" dirty="0" smtClean="0"/>
              <a:t>Could also have toggle to turn thumbnail view in table on/off.</a:t>
            </a:r>
            <a:endParaRPr lang="en-US" dirty="0"/>
          </a:p>
        </p:txBody>
      </p:sp>
    </p:spTree>
    <p:extLst>
      <p:ext uri="{BB962C8B-B14F-4D97-AF65-F5344CB8AC3E}">
        <p14:creationId xmlns:p14="http://schemas.microsoft.com/office/powerpoint/2010/main" val="339166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167" y="2643115"/>
            <a:ext cx="8229600" cy="1143000"/>
          </a:xfrm>
        </p:spPr>
        <p:txBody>
          <a:bodyPr>
            <a:normAutofit fontScale="90000"/>
          </a:bodyPr>
          <a:lstStyle/>
          <a:p>
            <a:r>
              <a:rPr lang="en-US" dirty="0" smtClean="0"/>
              <a:t>Layout proposals for laptop 13’’ screen or bigger</a:t>
            </a:r>
            <a:endParaRPr lang="en-US" dirty="0"/>
          </a:p>
        </p:txBody>
      </p:sp>
    </p:spTree>
    <p:extLst>
      <p:ext uri="{BB962C8B-B14F-4D97-AF65-F5344CB8AC3E}">
        <p14:creationId xmlns:p14="http://schemas.microsoft.com/office/powerpoint/2010/main" val="12303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559" y="1669005"/>
            <a:ext cx="4662510" cy="2496788"/>
          </a:xfrm>
          <a:prstGeom prst="rect">
            <a:avLst/>
          </a:prstGeom>
        </p:spPr>
      </p:pic>
      <p:pic>
        <p:nvPicPr>
          <p:cNvPr id="25" name="Picture 24"/>
          <p:cNvPicPr>
            <a:picLocks noChangeAspect="1"/>
          </p:cNvPicPr>
          <p:nvPr/>
        </p:nvPicPr>
        <p:blipFill>
          <a:blip r:embed="rId3"/>
          <a:stretch>
            <a:fillRect/>
          </a:stretch>
        </p:blipFill>
        <p:spPr>
          <a:xfrm>
            <a:off x="128101" y="531441"/>
            <a:ext cx="2413000" cy="673100"/>
          </a:xfrm>
          <a:prstGeom prst="rect">
            <a:avLst/>
          </a:prstGeom>
        </p:spPr>
      </p:pic>
      <p:pic>
        <p:nvPicPr>
          <p:cNvPr id="26" name="Picture 25"/>
          <p:cNvPicPr>
            <a:picLocks noChangeAspect="1"/>
          </p:cNvPicPr>
          <p:nvPr/>
        </p:nvPicPr>
        <p:blipFill>
          <a:blip r:embed="rId4"/>
          <a:stretch>
            <a:fillRect/>
          </a:stretch>
        </p:blipFill>
        <p:spPr>
          <a:xfrm>
            <a:off x="79069" y="1"/>
            <a:ext cx="7743989" cy="406606"/>
          </a:xfrm>
          <a:prstGeom prst="rect">
            <a:avLst/>
          </a:prstGeom>
        </p:spPr>
      </p:pic>
      <p:pic>
        <p:nvPicPr>
          <p:cNvPr id="27" name="Picture 26"/>
          <p:cNvPicPr>
            <a:picLocks noChangeAspect="1"/>
          </p:cNvPicPr>
          <p:nvPr/>
        </p:nvPicPr>
        <p:blipFill>
          <a:blip r:embed="rId5"/>
          <a:stretch>
            <a:fillRect/>
          </a:stretch>
        </p:blipFill>
        <p:spPr>
          <a:xfrm>
            <a:off x="7843543" y="2"/>
            <a:ext cx="1080227" cy="442298"/>
          </a:xfrm>
          <a:prstGeom prst="rect">
            <a:avLst/>
          </a:prstGeom>
        </p:spPr>
      </p:pic>
      <p:cxnSp>
        <p:nvCxnSpPr>
          <p:cNvPr id="65" name="Straight Arrow Connector 64"/>
          <p:cNvCxnSpPr/>
          <p:nvPr/>
        </p:nvCxnSpPr>
        <p:spPr>
          <a:xfrm flipH="1" flipV="1">
            <a:off x="4760069" y="3210003"/>
            <a:ext cx="684293" cy="2234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5444362" y="3433409"/>
            <a:ext cx="3506263" cy="646331"/>
          </a:xfrm>
          <a:prstGeom prst="rect">
            <a:avLst/>
          </a:prstGeom>
          <a:noFill/>
        </p:spPr>
        <p:txBody>
          <a:bodyPr wrap="none" rtlCol="0">
            <a:spAutoFit/>
          </a:bodyPr>
          <a:lstStyle/>
          <a:p>
            <a:r>
              <a:rPr lang="en-US" dirty="0" smtClean="0"/>
              <a:t>Fixed location and dimensions.  </a:t>
            </a:r>
          </a:p>
          <a:p>
            <a:r>
              <a:rPr lang="en-US" dirty="0" smtClean="0"/>
              <a:t>Zoom does not resize viewer panel.</a:t>
            </a:r>
            <a:endParaRPr lang="en-US" dirty="0"/>
          </a:p>
        </p:txBody>
      </p:sp>
      <p:pic>
        <p:nvPicPr>
          <p:cNvPr id="67" name="Picture 66"/>
          <p:cNvPicPr>
            <a:picLocks noChangeAspect="1"/>
          </p:cNvPicPr>
          <p:nvPr/>
        </p:nvPicPr>
        <p:blipFill>
          <a:blip r:embed="rId6"/>
          <a:stretch>
            <a:fillRect/>
          </a:stretch>
        </p:blipFill>
        <p:spPr>
          <a:xfrm>
            <a:off x="128101" y="1470027"/>
            <a:ext cx="3434840" cy="202049"/>
          </a:xfrm>
          <a:prstGeom prst="rect">
            <a:avLst/>
          </a:prstGeom>
        </p:spPr>
      </p:pic>
    </p:spTree>
    <p:extLst>
      <p:ext uri="{BB962C8B-B14F-4D97-AF65-F5344CB8AC3E}">
        <p14:creationId xmlns:p14="http://schemas.microsoft.com/office/powerpoint/2010/main" val="409712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559" y="1669005"/>
            <a:ext cx="4662510" cy="2496788"/>
          </a:xfrm>
          <a:prstGeom prst="rect">
            <a:avLst/>
          </a:prstGeom>
        </p:spPr>
      </p:pic>
      <p:pic>
        <p:nvPicPr>
          <p:cNvPr id="5" name="Picture 4"/>
          <p:cNvPicPr>
            <a:picLocks noChangeAspect="1"/>
          </p:cNvPicPr>
          <p:nvPr/>
        </p:nvPicPr>
        <p:blipFill>
          <a:blip r:embed="rId3"/>
          <a:stretch>
            <a:fillRect/>
          </a:stretch>
        </p:blipFill>
        <p:spPr>
          <a:xfrm>
            <a:off x="4719715" y="1992527"/>
            <a:ext cx="4394301" cy="3407176"/>
          </a:xfrm>
          <a:prstGeom prst="rect">
            <a:avLst/>
          </a:prstGeom>
        </p:spPr>
      </p:pic>
      <p:pic>
        <p:nvPicPr>
          <p:cNvPr id="6" name="Picture 5"/>
          <p:cNvPicPr>
            <a:picLocks noChangeAspect="1"/>
          </p:cNvPicPr>
          <p:nvPr/>
        </p:nvPicPr>
        <p:blipFill>
          <a:blip r:embed="rId4"/>
          <a:stretch>
            <a:fillRect/>
          </a:stretch>
        </p:blipFill>
        <p:spPr>
          <a:xfrm>
            <a:off x="109318" y="4409234"/>
            <a:ext cx="4541751" cy="1281006"/>
          </a:xfrm>
          <a:prstGeom prst="rect">
            <a:avLst/>
          </a:prstGeom>
        </p:spPr>
      </p:pic>
      <p:pic>
        <p:nvPicPr>
          <p:cNvPr id="8" name="Picture 7"/>
          <p:cNvPicPr>
            <a:picLocks noChangeAspect="1"/>
          </p:cNvPicPr>
          <p:nvPr/>
        </p:nvPicPr>
        <p:blipFill>
          <a:blip r:embed="rId5"/>
          <a:stretch>
            <a:fillRect/>
          </a:stretch>
        </p:blipFill>
        <p:spPr>
          <a:xfrm>
            <a:off x="102869" y="1270441"/>
            <a:ext cx="8913343" cy="398564"/>
          </a:xfrm>
          <a:prstGeom prst="rect">
            <a:avLst/>
          </a:prstGeom>
        </p:spPr>
      </p:pic>
      <p:cxnSp>
        <p:nvCxnSpPr>
          <p:cNvPr id="10" name="Straight Arrow Connector 9"/>
          <p:cNvCxnSpPr/>
          <p:nvPr/>
        </p:nvCxnSpPr>
        <p:spPr>
          <a:xfrm flipH="1">
            <a:off x="6177992" y="5502680"/>
            <a:ext cx="5720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594995" y="5648422"/>
            <a:ext cx="961021" cy="1200329"/>
          </a:xfrm>
          <a:prstGeom prst="rect">
            <a:avLst/>
          </a:prstGeom>
          <a:noFill/>
        </p:spPr>
        <p:txBody>
          <a:bodyPr wrap="square" rtlCol="0">
            <a:spAutoFit/>
          </a:bodyPr>
          <a:lstStyle/>
          <a:p>
            <a:pPr algn="ctr"/>
            <a:r>
              <a:rPr lang="en-US" dirty="0" smtClean="0"/>
              <a:t>This side fixed width</a:t>
            </a:r>
            <a:endParaRPr lang="en-US" dirty="0"/>
          </a:p>
        </p:txBody>
      </p:sp>
      <p:cxnSp>
        <p:nvCxnSpPr>
          <p:cNvPr id="15" name="Straight Arrow Connector 14"/>
          <p:cNvCxnSpPr/>
          <p:nvPr/>
        </p:nvCxnSpPr>
        <p:spPr>
          <a:xfrm flipV="1">
            <a:off x="1178395" y="5690240"/>
            <a:ext cx="162117" cy="2859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23094" y="5999035"/>
            <a:ext cx="1910602" cy="646331"/>
          </a:xfrm>
          <a:prstGeom prst="rect">
            <a:avLst/>
          </a:prstGeom>
          <a:noFill/>
        </p:spPr>
        <p:txBody>
          <a:bodyPr wrap="square" rtlCol="0">
            <a:spAutoFit/>
          </a:bodyPr>
          <a:lstStyle/>
          <a:p>
            <a:r>
              <a:rPr lang="en-US" dirty="0" smtClean="0"/>
              <a:t>Unnecessary column</a:t>
            </a:r>
            <a:endParaRPr lang="en-US" dirty="0"/>
          </a:p>
        </p:txBody>
      </p:sp>
      <p:sp>
        <p:nvSpPr>
          <p:cNvPr id="24" name="TextBox 23"/>
          <p:cNvSpPr txBox="1"/>
          <p:nvPr/>
        </p:nvSpPr>
        <p:spPr>
          <a:xfrm>
            <a:off x="2594995" y="639430"/>
            <a:ext cx="1646905" cy="461665"/>
          </a:xfrm>
          <a:prstGeom prst="rect">
            <a:avLst/>
          </a:prstGeom>
          <a:noFill/>
        </p:spPr>
        <p:txBody>
          <a:bodyPr wrap="none" rtlCol="0">
            <a:spAutoFit/>
          </a:bodyPr>
          <a:lstStyle/>
          <a:p>
            <a:r>
              <a:rPr lang="en-US" sz="2400" dirty="0">
                <a:solidFill>
                  <a:schemeClr val="bg1">
                    <a:lumMod val="50000"/>
                  </a:schemeClr>
                </a:solidFill>
              </a:rPr>
              <a:t>l</a:t>
            </a:r>
            <a:r>
              <a:rPr lang="en-US" sz="2400" dirty="0" smtClean="0">
                <a:solidFill>
                  <a:schemeClr val="bg1">
                    <a:lumMod val="50000"/>
                  </a:schemeClr>
                </a:solidFill>
              </a:rPr>
              <a:t>ateral horn</a:t>
            </a:r>
            <a:endParaRPr lang="en-US" sz="2400" dirty="0">
              <a:solidFill>
                <a:schemeClr val="bg1">
                  <a:lumMod val="50000"/>
                </a:schemeClr>
              </a:solidFill>
            </a:endParaRPr>
          </a:p>
        </p:txBody>
      </p:sp>
      <p:pic>
        <p:nvPicPr>
          <p:cNvPr id="25" name="Picture 24"/>
          <p:cNvPicPr>
            <a:picLocks noChangeAspect="1"/>
          </p:cNvPicPr>
          <p:nvPr/>
        </p:nvPicPr>
        <p:blipFill>
          <a:blip r:embed="rId6"/>
          <a:stretch>
            <a:fillRect/>
          </a:stretch>
        </p:blipFill>
        <p:spPr>
          <a:xfrm>
            <a:off x="128101" y="531441"/>
            <a:ext cx="2413000" cy="673100"/>
          </a:xfrm>
          <a:prstGeom prst="rect">
            <a:avLst/>
          </a:prstGeom>
        </p:spPr>
      </p:pic>
      <p:pic>
        <p:nvPicPr>
          <p:cNvPr id="26" name="Picture 25"/>
          <p:cNvPicPr>
            <a:picLocks noChangeAspect="1"/>
          </p:cNvPicPr>
          <p:nvPr/>
        </p:nvPicPr>
        <p:blipFill>
          <a:blip r:embed="rId7"/>
          <a:stretch>
            <a:fillRect/>
          </a:stretch>
        </p:blipFill>
        <p:spPr>
          <a:xfrm>
            <a:off x="79069" y="1"/>
            <a:ext cx="7743989" cy="406606"/>
          </a:xfrm>
          <a:prstGeom prst="rect">
            <a:avLst/>
          </a:prstGeom>
        </p:spPr>
      </p:pic>
      <p:pic>
        <p:nvPicPr>
          <p:cNvPr id="27" name="Picture 26"/>
          <p:cNvPicPr>
            <a:picLocks noChangeAspect="1"/>
          </p:cNvPicPr>
          <p:nvPr/>
        </p:nvPicPr>
        <p:blipFill>
          <a:blip r:embed="rId8"/>
          <a:stretch>
            <a:fillRect/>
          </a:stretch>
        </p:blipFill>
        <p:spPr>
          <a:xfrm>
            <a:off x="7843543" y="2"/>
            <a:ext cx="1080227" cy="442298"/>
          </a:xfrm>
          <a:prstGeom prst="rect">
            <a:avLst/>
          </a:prstGeom>
        </p:spPr>
      </p:pic>
      <p:cxnSp>
        <p:nvCxnSpPr>
          <p:cNvPr id="37" name="Straight Arrow Connector 36"/>
          <p:cNvCxnSpPr/>
          <p:nvPr/>
        </p:nvCxnSpPr>
        <p:spPr>
          <a:xfrm flipH="1">
            <a:off x="2549231" y="718206"/>
            <a:ext cx="23702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406345" y="564449"/>
            <a:ext cx="2916183" cy="369332"/>
          </a:xfrm>
          <a:prstGeom prst="rect">
            <a:avLst/>
          </a:prstGeom>
          <a:noFill/>
        </p:spPr>
        <p:txBody>
          <a:bodyPr wrap="none" rtlCol="0">
            <a:spAutoFit/>
          </a:bodyPr>
          <a:lstStyle/>
          <a:p>
            <a:r>
              <a:rPr lang="en-US" dirty="0" smtClean="0"/>
              <a:t>Users can choose stack here.</a:t>
            </a:r>
            <a:endParaRPr lang="en-US" dirty="0"/>
          </a:p>
        </p:txBody>
      </p:sp>
      <p:sp>
        <p:nvSpPr>
          <p:cNvPr id="39" name="Oval 38"/>
          <p:cNvSpPr/>
          <p:nvPr/>
        </p:nvSpPr>
        <p:spPr>
          <a:xfrm>
            <a:off x="4965275" y="373648"/>
            <a:ext cx="3569506" cy="76224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flipV="1">
            <a:off x="3357853" y="6645366"/>
            <a:ext cx="129321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a:off x="79069" y="6645366"/>
            <a:ext cx="26552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5159768" y="5591813"/>
            <a:ext cx="0" cy="1153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180181" y="5822438"/>
            <a:ext cx="3537652" cy="923330"/>
          </a:xfrm>
          <a:prstGeom prst="rect">
            <a:avLst/>
          </a:prstGeom>
          <a:noFill/>
        </p:spPr>
        <p:txBody>
          <a:bodyPr wrap="square" rtlCol="0">
            <a:spAutoFit/>
          </a:bodyPr>
          <a:lstStyle/>
          <a:p>
            <a:r>
              <a:rPr lang="en-US" dirty="0" smtClean="0"/>
              <a:t>No lower limit.</a:t>
            </a:r>
          </a:p>
          <a:p>
            <a:r>
              <a:rPr lang="en-US" dirty="0" smtClean="0"/>
              <a:t>Use browser scroll to see </a:t>
            </a:r>
          </a:p>
          <a:p>
            <a:r>
              <a:rPr lang="en-US" dirty="0"/>
              <a:t>f</a:t>
            </a:r>
            <a:r>
              <a:rPr lang="en-US" dirty="0" smtClean="0"/>
              <a:t>ull content (if present)</a:t>
            </a:r>
            <a:endParaRPr lang="en-US" dirty="0"/>
          </a:p>
        </p:txBody>
      </p:sp>
      <p:sp>
        <p:nvSpPr>
          <p:cNvPr id="51" name="TextBox 50"/>
          <p:cNvSpPr txBox="1"/>
          <p:nvPr/>
        </p:nvSpPr>
        <p:spPr>
          <a:xfrm>
            <a:off x="6788289" y="5335705"/>
            <a:ext cx="2069537" cy="646331"/>
          </a:xfrm>
          <a:prstGeom prst="rect">
            <a:avLst/>
          </a:prstGeom>
          <a:noFill/>
        </p:spPr>
        <p:txBody>
          <a:bodyPr wrap="square" rtlCol="0">
            <a:spAutoFit/>
          </a:bodyPr>
          <a:lstStyle/>
          <a:p>
            <a:r>
              <a:rPr lang="en-US" dirty="0" smtClean="0"/>
              <a:t>Resizing wraps text in this panel</a:t>
            </a:r>
            <a:endParaRPr lang="en-US" dirty="0"/>
          </a:p>
        </p:txBody>
      </p:sp>
      <p:pic>
        <p:nvPicPr>
          <p:cNvPr id="52" name="Picture 51"/>
          <p:cNvPicPr>
            <a:picLocks noChangeAspect="1"/>
          </p:cNvPicPr>
          <p:nvPr/>
        </p:nvPicPr>
        <p:blipFill>
          <a:blip r:embed="rId9"/>
          <a:stretch>
            <a:fillRect/>
          </a:stretch>
        </p:blipFill>
        <p:spPr>
          <a:xfrm>
            <a:off x="6019268" y="1645190"/>
            <a:ext cx="2303260" cy="542974"/>
          </a:xfrm>
          <a:prstGeom prst="rect">
            <a:avLst/>
          </a:prstGeom>
        </p:spPr>
      </p:pic>
      <p:pic>
        <p:nvPicPr>
          <p:cNvPr id="53" name="Picture 52"/>
          <p:cNvPicPr>
            <a:picLocks noChangeAspect="1"/>
          </p:cNvPicPr>
          <p:nvPr/>
        </p:nvPicPr>
        <p:blipFill>
          <a:blip r:embed="rId10"/>
          <a:stretch>
            <a:fillRect/>
          </a:stretch>
        </p:blipFill>
        <p:spPr>
          <a:xfrm>
            <a:off x="79069" y="4044139"/>
            <a:ext cx="1957380" cy="447401"/>
          </a:xfrm>
          <a:prstGeom prst="rect">
            <a:avLst/>
          </a:prstGeom>
        </p:spPr>
      </p:pic>
      <p:sp>
        <p:nvSpPr>
          <p:cNvPr id="54" name="TextBox 53"/>
          <p:cNvSpPr txBox="1"/>
          <p:nvPr/>
        </p:nvSpPr>
        <p:spPr>
          <a:xfrm>
            <a:off x="4816544" y="1680367"/>
            <a:ext cx="998891" cy="338554"/>
          </a:xfrm>
          <a:prstGeom prst="rect">
            <a:avLst/>
          </a:prstGeom>
          <a:solidFill>
            <a:schemeClr val="accent1"/>
          </a:solidFill>
          <a:ln>
            <a:noFill/>
          </a:ln>
        </p:spPr>
        <p:txBody>
          <a:bodyPr wrap="none" rtlCol="0">
            <a:spAutoFit/>
          </a:bodyPr>
          <a:lstStyle/>
          <a:p>
            <a:r>
              <a:rPr lang="en-US" sz="1600" dirty="0" smtClean="0">
                <a:solidFill>
                  <a:schemeClr val="bg1"/>
                </a:solidFill>
              </a:rPr>
              <a:t>Term Info</a:t>
            </a:r>
            <a:endParaRPr lang="en-US" sz="1600" dirty="0">
              <a:solidFill>
                <a:schemeClr val="bg1"/>
              </a:solidFill>
            </a:endParaRPr>
          </a:p>
        </p:txBody>
      </p:sp>
      <p:sp>
        <p:nvSpPr>
          <p:cNvPr id="57" name="Oval 56"/>
          <p:cNvSpPr/>
          <p:nvPr/>
        </p:nvSpPr>
        <p:spPr>
          <a:xfrm>
            <a:off x="6019268" y="1680367"/>
            <a:ext cx="977266" cy="33855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Arrow Connector 58"/>
          <p:cNvCxnSpPr/>
          <p:nvPr/>
        </p:nvCxnSpPr>
        <p:spPr>
          <a:xfrm flipH="1" flipV="1">
            <a:off x="6851256" y="1992527"/>
            <a:ext cx="290556" cy="2974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7048085" y="2188164"/>
            <a:ext cx="2007205" cy="369332"/>
          </a:xfrm>
          <a:prstGeom prst="rect">
            <a:avLst/>
          </a:prstGeom>
          <a:noFill/>
        </p:spPr>
        <p:txBody>
          <a:bodyPr wrap="none" rtlCol="0">
            <a:spAutoFit/>
          </a:bodyPr>
          <a:lstStyle/>
          <a:p>
            <a:r>
              <a:rPr lang="en-US" dirty="0" smtClean="0"/>
              <a:t>? Unsure about loc.</a:t>
            </a:r>
            <a:endParaRPr lang="en-US" dirty="0"/>
          </a:p>
        </p:txBody>
      </p:sp>
      <p:pic>
        <p:nvPicPr>
          <p:cNvPr id="28" name="Picture 27"/>
          <p:cNvPicPr>
            <a:picLocks noChangeAspect="1"/>
          </p:cNvPicPr>
          <p:nvPr/>
        </p:nvPicPr>
        <p:blipFill>
          <a:blip r:embed="rId11"/>
          <a:stretch>
            <a:fillRect/>
          </a:stretch>
        </p:blipFill>
        <p:spPr>
          <a:xfrm>
            <a:off x="139860" y="1615694"/>
            <a:ext cx="3434840" cy="202049"/>
          </a:xfrm>
          <a:prstGeom prst="rect">
            <a:avLst/>
          </a:prstGeom>
        </p:spPr>
      </p:pic>
    </p:spTree>
    <p:extLst>
      <p:ext uri="{BB962C8B-B14F-4D97-AF65-F5344CB8AC3E}">
        <p14:creationId xmlns:p14="http://schemas.microsoft.com/office/powerpoint/2010/main" val="4060465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41" y="1645190"/>
            <a:ext cx="4662510" cy="2496788"/>
          </a:xfrm>
          <a:prstGeom prst="rect">
            <a:avLst/>
          </a:prstGeom>
        </p:spPr>
      </p:pic>
      <p:pic>
        <p:nvPicPr>
          <p:cNvPr id="6" name="Picture 5"/>
          <p:cNvPicPr>
            <a:picLocks noChangeAspect="1"/>
          </p:cNvPicPr>
          <p:nvPr/>
        </p:nvPicPr>
        <p:blipFill>
          <a:blip r:embed="rId3"/>
          <a:stretch>
            <a:fillRect/>
          </a:stretch>
        </p:blipFill>
        <p:spPr>
          <a:xfrm>
            <a:off x="109318" y="4559305"/>
            <a:ext cx="4541751" cy="1281006"/>
          </a:xfrm>
          <a:prstGeom prst="rect">
            <a:avLst/>
          </a:prstGeom>
        </p:spPr>
      </p:pic>
      <p:pic>
        <p:nvPicPr>
          <p:cNvPr id="2" name="Picture 1"/>
          <p:cNvPicPr>
            <a:picLocks noChangeAspect="1"/>
          </p:cNvPicPr>
          <p:nvPr/>
        </p:nvPicPr>
        <p:blipFill>
          <a:blip r:embed="rId4"/>
          <a:stretch>
            <a:fillRect/>
          </a:stretch>
        </p:blipFill>
        <p:spPr>
          <a:xfrm>
            <a:off x="4651069" y="2111040"/>
            <a:ext cx="4595088" cy="4771280"/>
          </a:xfrm>
          <a:prstGeom prst="rect">
            <a:avLst/>
          </a:prstGeom>
        </p:spPr>
      </p:pic>
      <p:sp>
        <p:nvSpPr>
          <p:cNvPr id="12" name="TextBox 11"/>
          <p:cNvSpPr txBox="1"/>
          <p:nvPr/>
        </p:nvSpPr>
        <p:spPr>
          <a:xfrm>
            <a:off x="2594995" y="639430"/>
            <a:ext cx="2154706" cy="461665"/>
          </a:xfrm>
          <a:prstGeom prst="rect">
            <a:avLst/>
          </a:prstGeom>
          <a:noFill/>
        </p:spPr>
        <p:txBody>
          <a:bodyPr wrap="none" rtlCol="0">
            <a:spAutoFit/>
          </a:bodyPr>
          <a:lstStyle/>
          <a:p>
            <a:r>
              <a:rPr lang="en-US" sz="2400" dirty="0" smtClean="0">
                <a:solidFill>
                  <a:schemeClr val="bg1">
                    <a:lumMod val="50000"/>
                  </a:schemeClr>
                </a:solidFill>
              </a:rPr>
              <a:t>VGlut-F-400276</a:t>
            </a:r>
            <a:endParaRPr lang="en-US" sz="2400" dirty="0">
              <a:solidFill>
                <a:schemeClr val="bg1">
                  <a:lumMod val="50000"/>
                </a:schemeClr>
              </a:solidFill>
            </a:endParaRPr>
          </a:p>
        </p:txBody>
      </p:sp>
      <p:pic>
        <p:nvPicPr>
          <p:cNvPr id="13" name="Picture 12"/>
          <p:cNvPicPr>
            <a:picLocks noChangeAspect="1"/>
          </p:cNvPicPr>
          <p:nvPr/>
        </p:nvPicPr>
        <p:blipFill>
          <a:blip r:embed="rId5"/>
          <a:stretch>
            <a:fillRect/>
          </a:stretch>
        </p:blipFill>
        <p:spPr>
          <a:xfrm>
            <a:off x="128101" y="554325"/>
            <a:ext cx="2413000" cy="673100"/>
          </a:xfrm>
          <a:prstGeom prst="rect">
            <a:avLst/>
          </a:prstGeom>
        </p:spPr>
      </p:pic>
      <p:pic>
        <p:nvPicPr>
          <p:cNvPr id="14" name="Picture 13"/>
          <p:cNvPicPr>
            <a:picLocks noChangeAspect="1"/>
          </p:cNvPicPr>
          <p:nvPr/>
        </p:nvPicPr>
        <p:blipFill>
          <a:blip r:embed="rId6"/>
          <a:stretch>
            <a:fillRect/>
          </a:stretch>
        </p:blipFill>
        <p:spPr>
          <a:xfrm>
            <a:off x="79069" y="1"/>
            <a:ext cx="7743989" cy="406606"/>
          </a:xfrm>
          <a:prstGeom prst="rect">
            <a:avLst/>
          </a:prstGeom>
        </p:spPr>
      </p:pic>
      <p:pic>
        <p:nvPicPr>
          <p:cNvPr id="15" name="Picture 14"/>
          <p:cNvPicPr>
            <a:picLocks noChangeAspect="1"/>
          </p:cNvPicPr>
          <p:nvPr/>
        </p:nvPicPr>
        <p:blipFill>
          <a:blip r:embed="rId7"/>
          <a:stretch>
            <a:fillRect/>
          </a:stretch>
        </p:blipFill>
        <p:spPr>
          <a:xfrm>
            <a:off x="7843543" y="2"/>
            <a:ext cx="1080227" cy="442298"/>
          </a:xfrm>
          <a:prstGeom prst="rect">
            <a:avLst/>
          </a:prstGeom>
        </p:spPr>
      </p:pic>
      <p:pic>
        <p:nvPicPr>
          <p:cNvPr id="19" name="Picture 18"/>
          <p:cNvPicPr>
            <a:picLocks noChangeAspect="1"/>
          </p:cNvPicPr>
          <p:nvPr/>
        </p:nvPicPr>
        <p:blipFill>
          <a:blip r:embed="rId8"/>
          <a:stretch>
            <a:fillRect/>
          </a:stretch>
        </p:blipFill>
        <p:spPr>
          <a:xfrm>
            <a:off x="79070" y="4111904"/>
            <a:ext cx="1957380" cy="447401"/>
          </a:xfrm>
          <a:prstGeom prst="rect">
            <a:avLst/>
          </a:prstGeom>
        </p:spPr>
      </p:pic>
      <p:pic>
        <p:nvPicPr>
          <p:cNvPr id="20" name="Picture 19"/>
          <p:cNvPicPr>
            <a:picLocks noChangeAspect="1"/>
          </p:cNvPicPr>
          <p:nvPr/>
        </p:nvPicPr>
        <p:blipFill>
          <a:blip r:embed="rId9"/>
          <a:stretch>
            <a:fillRect/>
          </a:stretch>
        </p:blipFill>
        <p:spPr>
          <a:xfrm>
            <a:off x="5847657" y="1597827"/>
            <a:ext cx="2303260" cy="542974"/>
          </a:xfrm>
          <a:prstGeom prst="rect">
            <a:avLst/>
          </a:prstGeom>
        </p:spPr>
      </p:pic>
      <p:sp>
        <p:nvSpPr>
          <p:cNvPr id="21" name="TextBox 20"/>
          <p:cNvSpPr txBox="1"/>
          <p:nvPr/>
        </p:nvSpPr>
        <p:spPr>
          <a:xfrm>
            <a:off x="4749701" y="1680367"/>
            <a:ext cx="998891" cy="338554"/>
          </a:xfrm>
          <a:prstGeom prst="rect">
            <a:avLst/>
          </a:prstGeom>
          <a:solidFill>
            <a:schemeClr val="accent1"/>
          </a:solidFill>
          <a:ln>
            <a:noFill/>
          </a:ln>
        </p:spPr>
        <p:txBody>
          <a:bodyPr wrap="none" rtlCol="0">
            <a:spAutoFit/>
          </a:bodyPr>
          <a:lstStyle/>
          <a:p>
            <a:r>
              <a:rPr lang="en-US" sz="1600" dirty="0" smtClean="0">
                <a:solidFill>
                  <a:schemeClr val="bg1"/>
                </a:solidFill>
              </a:rPr>
              <a:t>Term Info</a:t>
            </a:r>
            <a:endParaRPr lang="en-US" sz="1600" dirty="0">
              <a:solidFill>
                <a:schemeClr val="bg1"/>
              </a:solidFill>
            </a:endParaRPr>
          </a:p>
        </p:txBody>
      </p:sp>
      <p:sp>
        <p:nvSpPr>
          <p:cNvPr id="22" name="TextBox 21"/>
          <p:cNvSpPr txBox="1"/>
          <p:nvPr/>
        </p:nvSpPr>
        <p:spPr>
          <a:xfrm>
            <a:off x="128101" y="1279900"/>
            <a:ext cx="8047846" cy="369332"/>
          </a:xfrm>
          <a:prstGeom prst="rect">
            <a:avLst/>
          </a:prstGeom>
          <a:noFill/>
        </p:spPr>
        <p:txBody>
          <a:bodyPr wrap="none" rtlCol="0">
            <a:spAutoFit/>
          </a:bodyPr>
          <a:lstStyle/>
          <a:p>
            <a:r>
              <a:rPr lang="en-US" dirty="0" smtClean="0"/>
              <a:t>No queries on individuals yet – but maybe in future.  e.g. Blast or connectivity query</a:t>
            </a:r>
            <a:endParaRPr lang="en-US" dirty="0"/>
          </a:p>
        </p:txBody>
      </p:sp>
      <p:pic>
        <p:nvPicPr>
          <p:cNvPr id="24" name="Picture 23"/>
          <p:cNvPicPr>
            <a:picLocks noChangeAspect="1"/>
          </p:cNvPicPr>
          <p:nvPr/>
        </p:nvPicPr>
        <p:blipFill>
          <a:blip r:embed="rId10"/>
          <a:stretch>
            <a:fillRect/>
          </a:stretch>
        </p:blipFill>
        <p:spPr>
          <a:xfrm>
            <a:off x="34029" y="1615694"/>
            <a:ext cx="3434840" cy="202049"/>
          </a:xfrm>
          <a:prstGeom prst="rect">
            <a:avLst/>
          </a:prstGeom>
        </p:spPr>
      </p:pic>
      <p:cxnSp>
        <p:nvCxnSpPr>
          <p:cNvPr id="28" name="Straight Arrow Connector 27"/>
          <p:cNvCxnSpPr>
            <a:endCxn id="12" idx="3"/>
          </p:cNvCxnSpPr>
          <p:nvPr/>
        </p:nvCxnSpPr>
        <p:spPr>
          <a:xfrm flipH="1">
            <a:off x="4749701" y="870263"/>
            <a:ext cx="134139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210427" y="685597"/>
            <a:ext cx="2827179" cy="646331"/>
          </a:xfrm>
          <a:prstGeom prst="rect">
            <a:avLst/>
          </a:prstGeom>
          <a:noFill/>
        </p:spPr>
        <p:txBody>
          <a:bodyPr wrap="none" rtlCol="0">
            <a:spAutoFit/>
          </a:bodyPr>
          <a:lstStyle/>
          <a:p>
            <a:r>
              <a:rPr lang="en-US" dirty="0" smtClean="0"/>
              <a:t>Having stack and focus term</a:t>
            </a:r>
          </a:p>
          <a:p>
            <a:r>
              <a:rPr lang="en-US" dirty="0" smtClean="0"/>
              <a:t>up here orientates users.</a:t>
            </a:r>
            <a:endParaRPr lang="en-US" dirty="0"/>
          </a:p>
        </p:txBody>
      </p:sp>
      <p:cxnSp>
        <p:nvCxnSpPr>
          <p:cNvPr id="32" name="Straight Arrow Connector 31"/>
          <p:cNvCxnSpPr/>
          <p:nvPr/>
        </p:nvCxnSpPr>
        <p:spPr>
          <a:xfrm flipV="1">
            <a:off x="3374798" y="5840311"/>
            <a:ext cx="552668" cy="3527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79070" y="6193058"/>
            <a:ext cx="4260301" cy="646331"/>
          </a:xfrm>
          <a:prstGeom prst="rect">
            <a:avLst/>
          </a:prstGeom>
          <a:noFill/>
        </p:spPr>
        <p:txBody>
          <a:bodyPr wrap="none" rtlCol="0">
            <a:spAutoFit/>
          </a:bodyPr>
          <a:lstStyle/>
          <a:p>
            <a:r>
              <a:rPr lang="en-US" dirty="0" smtClean="0"/>
              <a:t>A toggle to turn thumbnails on/off could be</a:t>
            </a:r>
          </a:p>
          <a:p>
            <a:r>
              <a:rPr lang="en-US" dirty="0" smtClean="0"/>
              <a:t>useful for a more compact view. </a:t>
            </a:r>
            <a:endParaRPr lang="en-US" dirty="0"/>
          </a:p>
        </p:txBody>
      </p:sp>
    </p:spTree>
    <p:extLst>
      <p:ext uri="{BB962C8B-B14F-4D97-AF65-F5344CB8AC3E}">
        <p14:creationId xmlns:p14="http://schemas.microsoft.com/office/powerpoint/2010/main" val="116958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table - type</a:t>
            </a:r>
            <a:endParaRPr lang="en-US" dirty="0"/>
          </a:p>
        </p:txBody>
      </p:sp>
      <p:pic>
        <p:nvPicPr>
          <p:cNvPr id="4" name="Picture 3"/>
          <p:cNvPicPr>
            <a:picLocks noChangeAspect="1"/>
          </p:cNvPicPr>
          <p:nvPr/>
        </p:nvPicPr>
        <p:blipFill>
          <a:blip r:embed="rId2"/>
          <a:stretch>
            <a:fillRect/>
          </a:stretch>
        </p:blipFill>
        <p:spPr>
          <a:xfrm>
            <a:off x="1153299" y="1247610"/>
            <a:ext cx="6813662" cy="1921801"/>
          </a:xfrm>
          <a:prstGeom prst="rect">
            <a:avLst/>
          </a:prstGeom>
        </p:spPr>
      </p:pic>
      <p:sp>
        <p:nvSpPr>
          <p:cNvPr id="5" name="TextBox 4"/>
          <p:cNvSpPr txBox="1"/>
          <p:nvPr/>
        </p:nvSpPr>
        <p:spPr>
          <a:xfrm>
            <a:off x="354663" y="3188580"/>
            <a:ext cx="7139013" cy="1015663"/>
          </a:xfrm>
          <a:prstGeom prst="rect">
            <a:avLst/>
          </a:prstGeom>
          <a:noFill/>
        </p:spPr>
        <p:txBody>
          <a:bodyPr wrap="square" rtlCol="0">
            <a:spAutoFit/>
          </a:bodyPr>
          <a:lstStyle/>
          <a:p>
            <a:r>
              <a:rPr lang="en-US" sz="1400" dirty="0" smtClean="0"/>
              <a:t>The name column has both individuals (images, e.g. Gad1-F-200073) and classes (e.g. lateral horn).  The type column has the type of thing depicted in the image, OR the superclass of the class displayed in the name column.  This is confusing.  Potential solution:</a:t>
            </a:r>
            <a:endParaRPr lang="en-US" sz="1400"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91564031"/>
              </p:ext>
            </p:extLst>
          </p:nvPr>
        </p:nvGraphicFramePr>
        <p:xfrm>
          <a:off x="457201" y="4069509"/>
          <a:ext cx="7803004" cy="2556448"/>
        </p:xfrm>
        <a:graphic>
          <a:graphicData uri="http://schemas.openxmlformats.org/drawingml/2006/table">
            <a:tbl>
              <a:tblPr firstRow="1" bandRow="1">
                <a:tableStyleId>{5C22544A-7EE6-4342-B048-85BDC9FD1C3A}</a:tableStyleId>
              </a:tblPr>
              <a:tblGrid>
                <a:gridCol w="1673486"/>
                <a:gridCol w="1487179"/>
                <a:gridCol w="2121417"/>
                <a:gridCol w="2520922"/>
              </a:tblGrid>
              <a:tr h="541008">
                <a:tc>
                  <a:txBody>
                    <a:bodyPr/>
                    <a:lstStyle/>
                    <a:p>
                      <a:r>
                        <a:rPr lang="en-US" dirty="0" smtClean="0"/>
                        <a:t>Image name</a:t>
                      </a:r>
                      <a:endParaRPr lang="en-US" dirty="0"/>
                    </a:p>
                  </a:txBody>
                  <a:tcPr/>
                </a:tc>
                <a:tc>
                  <a:txBody>
                    <a:bodyPr/>
                    <a:lstStyle/>
                    <a:p>
                      <a:r>
                        <a:rPr lang="en-US" dirty="0" smtClean="0"/>
                        <a:t>      Image</a:t>
                      </a:r>
                      <a:endParaRPr lang="en-US" dirty="0"/>
                    </a:p>
                  </a:txBody>
                  <a:tcPr/>
                </a:tc>
                <a:tc>
                  <a:txBody>
                    <a:bodyPr/>
                    <a:lstStyle/>
                    <a:p>
                      <a:r>
                        <a:rPr lang="en-US" dirty="0" smtClean="0"/>
                        <a:t>Control panel</a:t>
                      </a:r>
                      <a:endParaRPr lang="en-US" dirty="0"/>
                    </a:p>
                  </a:txBody>
                  <a:tcPr/>
                </a:tc>
                <a:tc>
                  <a:txBody>
                    <a:bodyPr/>
                    <a:lstStyle/>
                    <a:p>
                      <a:r>
                        <a:rPr lang="en-US" dirty="0" smtClean="0"/>
                        <a:t>Type</a:t>
                      </a:r>
                      <a:endParaRPr lang="en-US" dirty="0"/>
                    </a:p>
                  </a:txBody>
                  <a:tcPr/>
                </a:tc>
              </a:tr>
              <a:tr h="770852">
                <a:tc>
                  <a:txBody>
                    <a:bodyPr/>
                    <a:lstStyle/>
                    <a:p>
                      <a:endParaRPr lang="en-US" sz="1400" dirty="0" smtClean="0"/>
                    </a:p>
                    <a:p>
                      <a:r>
                        <a:rPr lang="en-US" sz="1400" dirty="0" smtClean="0"/>
                        <a:t>LH - </a:t>
                      </a:r>
                      <a:r>
                        <a:rPr lang="en-US" sz="1400" baseline="0" dirty="0" smtClean="0"/>
                        <a:t>painted domain</a:t>
                      </a:r>
                      <a:endParaRPr lang="en-US" sz="1400" dirty="0"/>
                    </a:p>
                  </a:txBody>
                  <a:tcPr/>
                </a:tc>
                <a:tc>
                  <a:txBody>
                    <a:bodyPr/>
                    <a:lstStyle/>
                    <a:p>
                      <a:endParaRPr lang="en-US" dirty="0"/>
                    </a:p>
                  </a:txBody>
                  <a:tcPr/>
                </a:tc>
                <a:tc>
                  <a:txBody>
                    <a:bodyPr/>
                    <a:lstStyle/>
                    <a:p>
                      <a:endParaRPr lang="en-US" sz="1200" dirty="0"/>
                    </a:p>
                  </a:txBody>
                  <a:tcPr/>
                </a:tc>
                <a:tc>
                  <a:txBody>
                    <a:bodyPr/>
                    <a:lstStyle/>
                    <a:p>
                      <a:endParaRPr lang="en-US" sz="1200" dirty="0" smtClean="0"/>
                    </a:p>
                    <a:p>
                      <a:r>
                        <a:rPr lang="en-US" sz="1400" dirty="0" smtClean="0"/>
                        <a:t>lateral horn</a:t>
                      </a:r>
                      <a:endParaRPr lang="en-US" sz="1400" dirty="0"/>
                    </a:p>
                  </a:txBody>
                  <a:tcPr/>
                </a:tc>
              </a:tr>
              <a:tr h="710390">
                <a:tc>
                  <a:txBody>
                    <a:bodyPr/>
                    <a:lstStyle/>
                    <a:p>
                      <a:endParaRPr lang="en-US" sz="1400" dirty="0" smtClean="0"/>
                    </a:p>
                    <a:p>
                      <a:r>
                        <a:rPr lang="en-US" sz="1400" dirty="0" smtClean="0"/>
                        <a:t>AL </a:t>
                      </a:r>
                      <a:r>
                        <a:rPr lang="en-US" sz="1400" baseline="0" dirty="0" smtClean="0"/>
                        <a:t>– painted domain</a:t>
                      </a:r>
                      <a:endParaRPr lang="en-US" sz="1400" dirty="0"/>
                    </a:p>
                  </a:txBody>
                  <a:tcPr/>
                </a:tc>
                <a:tc>
                  <a:txBody>
                    <a:bodyPr/>
                    <a:lstStyle/>
                    <a:p>
                      <a:endParaRPr lang="en-US" dirty="0"/>
                    </a:p>
                  </a:txBody>
                  <a:tcPr/>
                </a:tc>
                <a:tc>
                  <a:txBody>
                    <a:bodyPr/>
                    <a:lstStyle/>
                    <a:p>
                      <a:endParaRPr lang="en-US" dirty="0"/>
                    </a:p>
                  </a:txBody>
                  <a:tcPr/>
                </a:tc>
                <a:tc>
                  <a:txBody>
                    <a:bodyPr/>
                    <a:lstStyle/>
                    <a:p>
                      <a:endParaRPr lang="en-US" sz="1200" dirty="0" smtClean="0"/>
                    </a:p>
                    <a:p>
                      <a:r>
                        <a:rPr lang="en-US" sz="1400" dirty="0" smtClean="0"/>
                        <a:t>adult antennal lobe</a:t>
                      </a:r>
                      <a:endParaRPr lang="en-US" sz="1400" dirty="0"/>
                    </a:p>
                  </a:txBody>
                  <a:tcPr/>
                </a:tc>
              </a:tr>
              <a:tr h="534198">
                <a:tc>
                  <a:txBody>
                    <a:bodyPr/>
                    <a:lstStyle/>
                    <a:p>
                      <a:endParaRPr lang="en-US" sz="1400" dirty="0" smtClean="0"/>
                    </a:p>
                    <a:p>
                      <a:r>
                        <a:rPr lang="en-US" sz="1400" dirty="0" smtClean="0"/>
                        <a:t>Gad1-F-200073</a:t>
                      </a:r>
                      <a:endParaRPr lang="en-US" sz="1400" dirty="0"/>
                    </a:p>
                  </a:txBody>
                  <a:tcPr/>
                </a:tc>
                <a:tc>
                  <a:txBody>
                    <a:bodyPr/>
                    <a:lstStyle/>
                    <a:p>
                      <a:endParaRPr lang="en-US" dirty="0"/>
                    </a:p>
                  </a:txBody>
                  <a:tcPr/>
                </a:tc>
                <a:tc>
                  <a:txBody>
                    <a:bodyPr/>
                    <a:lstStyle/>
                    <a:p>
                      <a:endParaRPr lang="en-US" dirty="0"/>
                    </a:p>
                  </a:txBody>
                  <a:tcPr/>
                </a:tc>
                <a:tc>
                  <a:txBody>
                    <a:bodyPr/>
                    <a:lstStyle/>
                    <a:p>
                      <a:r>
                        <a:rPr lang="en-US" sz="1400" dirty="0" smtClean="0"/>
                        <a:t>adult antennal lobe</a:t>
                      </a:r>
                      <a:r>
                        <a:rPr lang="en-US" sz="1400" baseline="0" dirty="0" smtClean="0"/>
                        <a:t> projection neuron DL1 </a:t>
                      </a:r>
                      <a:r>
                        <a:rPr lang="en-US" sz="1400" baseline="0" dirty="0" err="1" smtClean="0"/>
                        <a:t>adPN</a:t>
                      </a:r>
                      <a:endParaRPr lang="en-US" sz="1400" dirty="0"/>
                    </a:p>
                  </a:txBody>
                  <a:tcPr/>
                </a:tc>
              </a:tr>
            </a:tbl>
          </a:graphicData>
        </a:graphic>
      </p:graphicFrame>
      <p:pic>
        <p:nvPicPr>
          <p:cNvPr id="7" name="Picture 6"/>
          <p:cNvPicPr>
            <a:picLocks noChangeAspect="1"/>
          </p:cNvPicPr>
          <p:nvPr/>
        </p:nvPicPr>
        <p:blipFill>
          <a:blip r:embed="rId3"/>
          <a:stretch>
            <a:fillRect/>
          </a:stretch>
        </p:blipFill>
        <p:spPr>
          <a:xfrm>
            <a:off x="3785007" y="4752502"/>
            <a:ext cx="1803400" cy="342900"/>
          </a:xfrm>
          <a:prstGeom prst="rect">
            <a:avLst/>
          </a:prstGeom>
        </p:spPr>
      </p:pic>
      <p:pic>
        <p:nvPicPr>
          <p:cNvPr id="8" name="Picture 7"/>
          <p:cNvPicPr>
            <a:picLocks noChangeAspect="1"/>
          </p:cNvPicPr>
          <p:nvPr/>
        </p:nvPicPr>
        <p:blipFill>
          <a:blip r:embed="rId4"/>
          <a:stretch>
            <a:fillRect/>
          </a:stretch>
        </p:blipFill>
        <p:spPr>
          <a:xfrm>
            <a:off x="2395966" y="4644731"/>
            <a:ext cx="1117600" cy="622300"/>
          </a:xfrm>
          <a:prstGeom prst="rect">
            <a:avLst/>
          </a:prstGeom>
        </p:spPr>
      </p:pic>
      <p:pic>
        <p:nvPicPr>
          <p:cNvPr id="10" name="Picture 9"/>
          <p:cNvPicPr>
            <a:picLocks noChangeAspect="1"/>
          </p:cNvPicPr>
          <p:nvPr/>
        </p:nvPicPr>
        <p:blipFill>
          <a:blip r:embed="rId5"/>
          <a:stretch>
            <a:fillRect/>
          </a:stretch>
        </p:blipFill>
        <p:spPr>
          <a:xfrm>
            <a:off x="2395966" y="5434099"/>
            <a:ext cx="1117600" cy="572429"/>
          </a:xfrm>
          <a:prstGeom prst="rect">
            <a:avLst/>
          </a:prstGeom>
        </p:spPr>
      </p:pic>
      <p:pic>
        <p:nvPicPr>
          <p:cNvPr id="11" name="Picture 10"/>
          <p:cNvPicPr>
            <a:picLocks noChangeAspect="1"/>
          </p:cNvPicPr>
          <p:nvPr/>
        </p:nvPicPr>
        <p:blipFill>
          <a:blip r:embed="rId6"/>
          <a:stretch>
            <a:fillRect/>
          </a:stretch>
        </p:blipFill>
        <p:spPr>
          <a:xfrm>
            <a:off x="3785007" y="5525828"/>
            <a:ext cx="1706354" cy="322461"/>
          </a:xfrm>
          <a:prstGeom prst="rect">
            <a:avLst/>
          </a:prstGeom>
        </p:spPr>
      </p:pic>
      <p:pic>
        <p:nvPicPr>
          <p:cNvPr id="12" name="Picture 11"/>
          <p:cNvPicPr>
            <a:picLocks noChangeAspect="1"/>
          </p:cNvPicPr>
          <p:nvPr/>
        </p:nvPicPr>
        <p:blipFill>
          <a:blip r:embed="rId7"/>
          <a:stretch>
            <a:fillRect/>
          </a:stretch>
        </p:blipFill>
        <p:spPr>
          <a:xfrm>
            <a:off x="2395966" y="6073699"/>
            <a:ext cx="1003300" cy="558800"/>
          </a:xfrm>
          <a:prstGeom prst="rect">
            <a:avLst/>
          </a:prstGeom>
        </p:spPr>
      </p:pic>
      <p:pic>
        <p:nvPicPr>
          <p:cNvPr id="13" name="Picture 12"/>
          <p:cNvPicPr>
            <a:picLocks noChangeAspect="1"/>
          </p:cNvPicPr>
          <p:nvPr/>
        </p:nvPicPr>
        <p:blipFill>
          <a:blip r:embed="rId8"/>
          <a:stretch>
            <a:fillRect/>
          </a:stretch>
        </p:blipFill>
        <p:spPr>
          <a:xfrm>
            <a:off x="3785007" y="6238799"/>
            <a:ext cx="1612900" cy="330200"/>
          </a:xfrm>
          <a:prstGeom prst="rect">
            <a:avLst/>
          </a:prstGeom>
        </p:spPr>
      </p:pic>
    </p:spTree>
    <p:extLst>
      <p:ext uri="{BB962C8B-B14F-4D97-AF65-F5344CB8AC3E}">
        <p14:creationId xmlns:p14="http://schemas.microsoft.com/office/powerpoint/2010/main" val="97042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make the new table work</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r>
              <a:rPr lang="en-US" dirty="0" smtClean="0"/>
              <a:t>DOS to add individuals for all painted domains.  Will work as for all other individuals. This will allow choice of painted domains where there is a choice of stacks (e.g. Ito half Brain </a:t>
            </a:r>
            <a:r>
              <a:rPr lang="en-US" dirty="0" err="1" smtClean="0"/>
              <a:t>vs</a:t>
            </a:r>
            <a:r>
              <a:rPr lang="en-US" dirty="0" smtClean="0"/>
              <a:t> JFRC2010)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2535425"/>
              </p:ext>
            </p:extLst>
          </p:nvPr>
        </p:nvGraphicFramePr>
        <p:xfrm>
          <a:off x="617371" y="1417638"/>
          <a:ext cx="7803004" cy="2577577"/>
        </p:xfrm>
        <a:graphic>
          <a:graphicData uri="http://schemas.openxmlformats.org/drawingml/2006/table">
            <a:tbl>
              <a:tblPr firstRow="1" bandRow="1">
                <a:tableStyleId>{5C22544A-7EE6-4342-B048-85BDC9FD1C3A}</a:tableStyleId>
              </a:tblPr>
              <a:tblGrid>
                <a:gridCol w="1673486"/>
                <a:gridCol w="1487179"/>
                <a:gridCol w="2121417"/>
                <a:gridCol w="2520922"/>
              </a:tblGrid>
              <a:tr h="541008">
                <a:tc>
                  <a:txBody>
                    <a:bodyPr/>
                    <a:lstStyle/>
                    <a:p>
                      <a:r>
                        <a:rPr lang="en-US" dirty="0" smtClean="0"/>
                        <a:t>Image name</a:t>
                      </a:r>
                      <a:endParaRPr lang="en-US" dirty="0"/>
                    </a:p>
                  </a:txBody>
                  <a:tcPr/>
                </a:tc>
                <a:tc>
                  <a:txBody>
                    <a:bodyPr/>
                    <a:lstStyle/>
                    <a:p>
                      <a:r>
                        <a:rPr lang="en-US" dirty="0" smtClean="0"/>
                        <a:t>      Image</a:t>
                      </a:r>
                      <a:endParaRPr lang="en-US" dirty="0"/>
                    </a:p>
                  </a:txBody>
                  <a:tcPr/>
                </a:tc>
                <a:tc>
                  <a:txBody>
                    <a:bodyPr/>
                    <a:lstStyle/>
                    <a:p>
                      <a:r>
                        <a:rPr lang="en-US" dirty="0" smtClean="0"/>
                        <a:t>Control panel</a:t>
                      </a:r>
                      <a:endParaRPr lang="en-US" dirty="0"/>
                    </a:p>
                  </a:txBody>
                  <a:tcPr/>
                </a:tc>
                <a:tc>
                  <a:txBody>
                    <a:bodyPr/>
                    <a:lstStyle/>
                    <a:p>
                      <a:r>
                        <a:rPr lang="en-US" dirty="0" smtClean="0"/>
                        <a:t>Type</a:t>
                      </a:r>
                      <a:endParaRPr lang="en-US" dirty="0"/>
                    </a:p>
                  </a:txBody>
                  <a:tcPr/>
                </a:tc>
              </a:tr>
              <a:tr h="770852">
                <a:tc>
                  <a:txBody>
                    <a:bodyPr/>
                    <a:lstStyle/>
                    <a:p>
                      <a:endParaRPr lang="en-US" sz="1400" dirty="0" smtClean="0"/>
                    </a:p>
                    <a:p>
                      <a:r>
                        <a:rPr lang="en-US" sz="1400" dirty="0" smtClean="0"/>
                        <a:t>LH – JFRC2010</a:t>
                      </a:r>
                      <a:r>
                        <a:rPr lang="en-US" sz="1400" baseline="0" dirty="0" smtClean="0"/>
                        <a:t> painted domain</a:t>
                      </a:r>
                      <a:endParaRPr lang="en-US" sz="1400" dirty="0"/>
                    </a:p>
                  </a:txBody>
                  <a:tcPr/>
                </a:tc>
                <a:tc>
                  <a:txBody>
                    <a:bodyPr/>
                    <a:lstStyle/>
                    <a:p>
                      <a:endParaRPr lang="en-US" dirty="0"/>
                    </a:p>
                  </a:txBody>
                  <a:tcPr/>
                </a:tc>
                <a:tc>
                  <a:txBody>
                    <a:bodyPr/>
                    <a:lstStyle/>
                    <a:p>
                      <a:endParaRPr lang="en-US" sz="1200" dirty="0"/>
                    </a:p>
                  </a:txBody>
                  <a:tcPr/>
                </a:tc>
                <a:tc>
                  <a:txBody>
                    <a:bodyPr/>
                    <a:lstStyle/>
                    <a:p>
                      <a:endParaRPr lang="en-US" sz="1200" dirty="0" smtClean="0"/>
                    </a:p>
                    <a:p>
                      <a:r>
                        <a:rPr lang="en-US" sz="1400" dirty="0" smtClean="0"/>
                        <a:t>lateral horn</a:t>
                      </a:r>
                      <a:endParaRPr lang="en-US" sz="1400" dirty="0"/>
                    </a:p>
                  </a:txBody>
                  <a:tcPr/>
                </a:tc>
              </a:tr>
              <a:tr h="710390">
                <a:tc>
                  <a:txBody>
                    <a:bodyPr/>
                    <a:lstStyle/>
                    <a:p>
                      <a:endParaRPr lang="en-US" sz="1400" dirty="0" smtClean="0"/>
                    </a:p>
                    <a:p>
                      <a:r>
                        <a:rPr lang="en-US" sz="1400" dirty="0" smtClean="0"/>
                        <a:t>AL </a:t>
                      </a:r>
                      <a:r>
                        <a:rPr lang="en-US" sz="1400" baseline="0" dirty="0" smtClean="0"/>
                        <a:t>– </a:t>
                      </a:r>
                      <a:r>
                        <a:rPr lang="en-US" sz="1400" dirty="0" smtClean="0"/>
                        <a:t>JFRC2010</a:t>
                      </a:r>
                      <a:r>
                        <a:rPr lang="en-US" sz="1400" baseline="0" dirty="0" smtClean="0"/>
                        <a:t> </a:t>
                      </a:r>
                      <a:r>
                        <a:rPr lang="en-US" sz="1400" baseline="0" dirty="0" smtClean="0"/>
                        <a:t>painted domain</a:t>
                      </a:r>
                      <a:endParaRPr lang="en-US" sz="1400" dirty="0"/>
                    </a:p>
                  </a:txBody>
                  <a:tcPr/>
                </a:tc>
                <a:tc>
                  <a:txBody>
                    <a:bodyPr/>
                    <a:lstStyle/>
                    <a:p>
                      <a:endParaRPr lang="en-US" dirty="0"/>
                    </a:p>
                  </a:txBody>
                  <a:tcPr/>
                </a:tc>
                <a:tc>
                  <a:txBody>
                    <a:bodyPr/>
                    <a:lstStyle/>
                    <a:p>
                      <a:endParaRPr lang="en-US" dirty="0"/>
                    </a:p>
                  </a:txBody>
                  <a:tcPr/>
                </a:tc>
                <a:tc>
                  <a:txBody>
                    <a:bodyPr/>
                    <a:lstStyle/>
                    <a:p>
                      <a:endParaRPr lang="en-US" sz="1200" dirty="0" smtClean="0"/>
                    </a:p>
                    <a:p>
                      <a:r>
                        <a:rPr lang="en-US" sz="1400" dirty="0" smtClean="0"/>
                        <a:t>adult antennal lobe</a:t>
                      </a:r>
                      <a:endParaRPr lang="en-US" sz="1400" dirty="0"/>
                    </a:p>
                  </a:txBody>
                  <a:tcPr/>
                </a:tc>
              </a:tr>
              <a:tr h="534198">
                <a:tc>
                  <a:txBody>
                    <a:bodyPr/>
                    <a:lstStyle/>
                    <a:p>
                      <a:endParaRPr lang="en-US" sz="1400" dirty="0" smtClean="0"/>
                    </a:p>
                    <a:p>
                      <a:r>
                        <a:rPr lang="en-US" sz="1400" dirty="0" smtClean="0"/>
                        <a:t>Gad1-F-200073</a:t>
                      </a:r>
                      <a:endParaRPr lang="en-US" sz="1400" dirty="0"/>
                    </a:p>
                  </a:txBody>
                  <a:tcPr/>
                </a:tc>
                <a:tc>
                  <a:txBody>
                    <a:bodyPr/>
                    <a:lstStyle/>
                    <a:p>
                      <a:endParaRPr lang="en-US" dirty="0"/>
                    </a:p>
                  </a:txBody>
                  <a:tcPr/>
                </a:tc>
                <a:tc>
                  <a:txBody>
                    <a:bodyPr/>
                    <a:lstStyle/>
                    <a:p>
                      <a:endParaRPr lang="en-US" dirty="0"/>
                    </a:p>
                  </a:txBody>
                  <a:tcPr/>
                </a:tc>
                <a:tc>
                  <a:txBody>
                    <a:bodyPr/>
                    <a:lstStyle/>
                    <a:p>
                      <a:r>
                        <a:rPr lang="en-US" sz="1400" dirty="0" smtClean="0"/>
                        <a:t>adult antennal lobe</a:t>
                      </a:r>
                      <a:r>
                        <a:rPr lang="en-US" sz="1400" baseline="0" dirty="0" smtClean="0"/>
                        <a:t> projection neuron DL1 </a:t>
                      </a:r>
                      <a:r>
                        <a:rPr lang="en-US" sz="1400" baseline="0" dirty="0" err="1" smtClean="0"/>
                        <a:t>adPN</a:t>
                      </a:r>
                      <a:endParaRPr lang="en-US" sz="1400" dirty="0"/>
                    </a:p>
                  </a:txBody>
                  <a:tcPr/>
                </a:tc>
              </a:tr>
            </a:tbl>
          </a:graphicData>
        </a:graphic>
      </p:graphicFrame>
      <p:pic>
        <p:nvPicPr>
          <p:cNvPr id="5" name="Picture 4"/>
          <p:cNvPicPr>
            <a:picLocks noChangeAspect="1"/>
          </p:cNvPicPr>
          <p:nvPr/>
        </p:nvPicPr>
        <p:blipFill>
          <a:blip r:embed="rId2"/>
          <a:stretch>
            <a:fillRect/>
          </a:stretch>
        </p:blipFill>
        <p:spPr>
          <a:xfrm>
            <a:off x="3945177" y="2100631"/>
            <a:ext cx="1803400" cy="342900"/>
          </a:xfrm>
          <a:prstGeom prst="rect">
            <a:avLst/>
          </a:prstGeom>
        </p:spPr>
      </p:pic>
      <p:pic>
        <p:nvPicPr>
          <p:cNvPr id="6" name="Picture 5"/>
          <p:cNvPicPr>
            <a:picLocks noChangeAspect="1"/>
          </p:cNvPicPr>
          <p:nvPr/>
        </p:nvPicPr>
        <p:blipFill>
          <a:blip r:embed="rId3"/>
          <a:stretch>
            <a:fillRect/>
          </a:stretch>
        </p:blipFill>
        <p:spPr>
          <a:xfrm>
            <a:off x="2556136" y="1992860"/>
            <a:ext cx="1117600" cy="622300"/>
          </a:xfrm>
          <a:prstGeom prst="rect">
            <a:avLst/>
          </a:prstGeom>
        </p:spPr>
      </p:pic>
      <p:pic>
        <p:nvPicPr>
          <p:cNvPr id="7" name="Picture 6"/>
          <p:cNvPicPr>
            <a:picLocks noChangeAspect="1"/>
          </p:cNvPicPr>
          <p:nvPr/>
        </p:nvPicPr>
        <p:blipFill>
          <a:blip r:embed="rId4"/>
          <a:stretch>
            <a:fillRect/>
          </a:stretch>
        </p:blipFill>
        <p:spPr>
          <a:xfrm>
            <a:off x="2556136" y="2782228"/>
            <a:ext cx="1117600" cy="572429"/>
          </a:xfrm>
          <a:prstGeom prst="rect">
            <a:avLst/>
          </a:prstGeom>
        </p:spPr>
      </p:pic>
      <p:pic>
        <p:nvPicPr>
          <p:cNvPr id="8" name="Picture 7"/>
          <p:cNvPicPr>
            <a:picLocks noChangeAspect="1"/>
          </p:cNvPicPr>
          <p:nvPr/>
        </p:nvPicPr>
        <p:blipFill>
          <a:blip r:embed="rId5"/>
          <a:stretch>
            <a:fillRect/>
          </a:stretch>
        </p:blipFill>
        <p:spPr>
          <a:xfrm>
            <a:off x="3945177" y="2873957"/>
            <a:ext cx="1706354" cy="322461"/>
          </a:xfrm>
          <a:prstGeom prst="rect">
            <a:avLst/>
          </a:prstGeom>
        </p:spPr>
      </p:pic>
      <p:pic>
        <p:nvPicPr>
          <p:cNvPr id="9" name="Picture 8"/>
          <p:cNvPicPr>
            <a:picLocks noChangeAspect="1"/>
          </p:cNvPicPr>
          <p:nvPr/>
        </p:nvPicPr>
        <p:blipFill>
          <a:blip r:embed="rId6"/>
          <a:stretch>
            <a:fillRect/>
          </a:stretch>
        </p:blipFill>
        <p:spPr>
          <a:xfrm>
            <a:off x="2556136" y="3421828"/>
            <a:ext cx="1003300" cy="558800"/>
          </a:xfrm>
          <a:prstGeom prst="rect">
            <a:avLst/>
          </a:prstGeom>
        </p:spPr>
      </p:pic>
      <p:pic>
        <p:nvPicPr>
          <p:cNvPr id="10" name="Picture 9"/>
          <p:cNvPicPr>
            <a:picLocks noChangeAspect="1"/>
          </p:cNvPicPr>
          <p:nvPr/>
        </p:nvPicPr>
        <p:blipFill>
          <a:blip r:embed="rId7"/>
          <a:stretch>
            <a:fillRect/>
          </a:stretch>
        </p:blipFill>
        <p:spPr>
          <a:xfrm>
            <a:off x="3945177" y="3586928"/>
            <a:ext cx="1612900" cy="330200"/>
          </a:xfrm>
          <a:prstGeom prst="rect">
            <a:avLst/>
          </a:prstGeom>
        </p:spPr>
      </p:pic>
    </p:spTree>
    <p:extLst>
      <p:ext uri="{BB962C8B-B14F-4D97-AF65-F5344CB8AC3E}">
        <p14:creationId xmlns:p14="http://schemas.microsoft.com/office/powerpoint/2010/main" val="651604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2552</TotalTime>
  <Words>674</Words>
  <Application>Microsoft Macintosh PowerPoint</Application>
  <PresentationFormat>On-screen Show (4:3)</PresentationFormat>
  <Paragraphs>102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VFB 1.5 layout suggestions</vt:lpstr>
      <vt:lpstr>Aims</vt:lpstr>
      <vt:lpstr>Aims – browser key and controls</vt:lpstr>
      <vt:lpstr>Layout proposals for laptop 13’’ screen or bigger</vt:lpstr>
      <vt:lpstr>PowerPoint Presentation</vt:lpstr>
      <vt:lpstr>PowerPoint Presentation</vt:lpstr>
      <vt:lpstr>PowerPoint Presentation</vt:lpstr>
      <vt:lpstr>Display table - type</vt:lpstr>
      <vt:lpstr>To make the new table work</vt:lpstr>
      <vt:lpstr>Query builder</vt:lpstr>
      <vt:lpstr>Graph and tree views</vt:lpstr>
      <vt:lpstr>Anatomy Tree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dosumis</dc:creator>
  <cp:lastModifiedBy>dosumis</cp:lastModifiedBy>
  <cp:revision>26</cp:revision>
  <dcterms:created xsi:type="dcterms:W3CDTF">2015-09-08T16:02:07Z</dcterms:created>
  <dcterms:modified xsi:type="dcterms:W3CDTF">2015-09-10T10:34:11Z</dcterms:modified>
</cp:coreProperties>
</file>