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4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76" r:id="rId21"/>
    <p:sldId id="275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6E544AC-BE7F-4FE9-AFA0-574C47742005}">
  <a:tblStyle styleId="{36E544AC-BE7F-4FE9-AFA0-574C47742005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B3104E6E-DCC2-43DC-A8DA-437B83D50C93}" styleName="Table_1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94660"/>
  </p:normalViewPr>
  <p:slideViewPr>
    <p:cSldViewPr>
      <p:cViewPr varScale="1">
        <p:scale>
          <a:sx n="102" d="100"/>
          <a:sy n="102" d="100"/>
        </p:scale>
        <p:origin x="486" y="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319732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4298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2045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8242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3404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9891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392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7200"/>
            </a:lvl1pPr>
            <a:lvl2pPr lvl="1">
              <a:spcBef>
                <a:spcPts val="0"/>
              </a:spcBef>
              <a:buSzPct val="100000"/>
              <a:defRPr sz="7200"/>
            </a:lvl2pPr>
            <a:lvl3pPr lvl="2">
              <a:spcBef>
                <a:spcPts val="0"/>
              </a:spcBef>
              <a:buSzPct val="100000"/>
              <a:defRPr sz="7200"/>
            </a:lvl3pPr>
            <a:lvl4pPr lvl="3">
              <a:spcBef>
                <a:spcPts val="0"/>
              </a:spcBef>
              <a:buSzPct val="100000"/>
              <a:defRPr sz="7200"/>
            </a:lvl4pPr>
            <a:lvl5pPr lvl="4">
              <a:spcBef>
                <a:spcPts val="0"/>
              </a:spcBef>
              <a:buSzPct val="100000"/>
              <a:defRPr sz="7200"/>
            </a:lvl5pPr>
            <a:lvl6pPr lvl="5">
              <a:spcBef>
                <a:spcPts val="0"/>
              </a:spcBef>
              <a:buSzPct val="100000"/>
              <a:defRPr sz="7200"/>
            </a:lvl6pPr>
            <a:lvl7pPr lvl="6">
              <a:spcBef>
                <a:spcPts val="0"/>
              </a:spcBef>
              <a:buSzPct val="100000"/>
              <a:defRPr sz="7200"/>
            </a:lvl7pPr>
            <a:lvl8pPr lvl="7">
              <a:spcBef>
                <a:spcPts val="0"/>
              </a:spcBef>
              <a:buSzPct val="100000"/>
              <a:defRPr sz="7200"/>
            </a:lvl8pPr>
            <a:lvl9pPr lvl="8">
              <a:spcBef>
                <a:spcPts val="0"/>
              </a:spcBef>
              <a:buSzPct val="100000"/>
              <a:defRPr sz="72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7" name="Shape 17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3" name="Shape 23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35" name="Shape 35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6" name="Shape 36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dk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3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ctrTitle"/>
          </p:nvPr>
        </p:nvSpPr>
        <p:spPr>
          <a:xfrm>
            <a:off x="95575" y="937996"/>
            <a:ext cx="8087099" cy="244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Open Source Animation</a:t>
            </a:r>
            <a:endParaRPr lang="en" dirty="0"/>
          </a:p>
          <a:p>
            <a:pPr lvl="0" rtl="0">
              <a:spcBef>
                <a:spcPts val="0"/>
              </a:spcBef>
              <a:buNone/>
            </a:pPr>
            <a:endParaRPr sz="1200" dirty="0"/>
          </a:p>
          <a:p>
            <a:pPr lvl="0" rtl="0">
              <a:spcBef>
                <a:spcPts val="0"/>
              </a:spcBef>
              <a:buNone/>
            </a:pPr>
            <a:endParaRPr sz="1200" dirty="0"/>
          </a:p>
          <a:p>
            <a:pPr lvl="0">
              <a:spcBef>
                <a:spcPts val="0"/>
              </a:spcBef>
              <a:buNone/>
            </a:pPr>
            <a:r>
              <a:rPr lang="en" sz="6000" dirty="0"/>
              <a:t>- IIT Bombay</a:t>
            </a:r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0" y="3881976"/>
            <a:ext cx="7772400" cy="77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600" dirty="0" smtClean="0"/>
              <a:t>Porting </a:t>
            </a:r>
            <a:r>
              <a:rPr lang="en" sz="2600" dirty="0"/>
              <a:t>from </a:t>
            </a:r>
            <a:r>
              <a:rPr lang="en" sz="2600" dirty="0" smtClean="0"/>
              <a:t>Flash </a:t>
            </a:r>
            <a:r>
              <a:rPr lang="en" sz="2600" dirty="0"/>
              <a:t>to </a:t>
            </a:r>
            <a:r>
              <a:rPr lang="en" sz="2600" dirty="0" smtClean="0"/>
              <a:t>HTML5 Animations</a:t>
            </a:r>
            <a:endParaRPr lang="en" sz="2600" dirty="0"/>
          </a:p>
        </p:txBody>
      </p:sp>
      <p:pic>
        <p:nvPicPr>
          <p:cNvPr id="46" name="Shape 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1742" y="3592775"/>
            <a:ext cx="1513457" cy="152292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Shape 47"/>
          <p:cNvSpPr txBox="1"/>
          <p:nvPr/>
        </p:nvSpPr>
        <p:spPr>
          <a:xfrm>
            <a:off x="7578673" y="3611524"/>
            <a:ext cx="2383199" cy="231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Objects can be created using various tools.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10</a:t>
            </a:fld>
            <a:endParaRPr lang="en"/>
          </a:p>
        </p:txBody>
      </p:sp>
      <p:pic>
        <p:nvPicPr>
          <p:cNvPr id="6146" name="Picture 2" descr="C:\Users\jai\Desktop\gwdp1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399" y="1809750"/>
            <a:ext cx="6932833" cy="3200400"/>
          </a:xfrm>
          <a:prstGeom prst="rect">
            <a:avLst/>
          </a:prstGeom>
          <a:noFill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</p:spPr>
        <p:txBody>
          <a:bodyPr/>
          <a:lstStyle/>
          <a:p>
            <a:r>
              <a:rPr lang="en-US" dirty="0" smtClean="0"/>
              <a:t>GWD Drawing Tools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00150"/>
            <a:ext cx="8991600" cy="990600"/>
          </a:xfrm>
        </p:spPr>
        <p:txBody>
          <a:bodyPr/>
          <a:lstStyle/>
          <a:p>
            <a:r>
              <a:rPr lang="en-US" dirty="0" smtClean="0"/>
              <a:t>You can set different properties in the properties panel.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11</a:t>
            </a:fld>
            <a:endParaRPr lang="en"/>
          </a:p>
        </p:txBody>
      </p:sp>
      <p:pic>
        <p:nvPicPr>
          <p:cNvPr id="7170" name="Picture 2" descr="C:\Users\jai\Desktop\gwdp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038350"/>
            <a:ext cx="6858000" cy="2918298"/>
          </a:xfrm>
          <a:prstGeom prst="rect">
            <a:avLst/>
          </a:prstGeom>
          <a:noFill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</p:spPr>
        <p:txBody>
          <a:bodyPr/>
          <a:lstStyle/>
          <a:p>
            <a:r>
              <a:rPr lang="en-US" dirty="0" smtClean="0"/>
              <a:t>GWD Properties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305800" cy="1066800"/>
          </a:xfrm>
        </p:spPr>
        <p:txBody>
          <a:bodyPr/>
          <a:lstStyle/>
          <a:p>
            <a:r>
              <a:rPr lang="en-US" dirty="0" smtClean="0"/>
              <a:t>You can set color properties in the color properties panel.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12</a:t>
            </a:fld>
            <a:endParaRPr lang="en"/>
          </a:p>
        </p:txBody>
      </p:sp>
      <p:pic>
        <p:nvPicPr>
          <p:cNvPr id="8194" name="Picture 2" descr="C:\Users\jai\Desktop\gwdp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343861"/>
            <a:ext cx="5562600" cy="2666289"/>
          </a:xfrm>
          <a:prstGeom prst="rect">
            <a:avLst/>
          </a:prstGeom>
          <a:noFill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GWD Properties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458200" cy="533400"/>
          </a:xfrm>
        </p:spPr>
        <p:txBody>
          <a:bodyPr/>
          <a:lstStyle/>
          <a:p>
            <a:r>
              <a:rPr lang="en-US" dirty="0" smtClean="0"/>
              <a:t>You can create animations frame by frame using frame timeline.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13</a:t>
            </a:fld>
            <a:endParaRPr lang="en"/>
          </a:p>
        </p:txBody>
      </p:sp>
      <p:pic>
        <p:nvPicPr>
          <p:cNvPr id="9218" name="Picture 2" descr="C:\Users\jai\Desktop\gwdpfram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190750"/>
            <a:ext cx="6629400" cy="2887317"/>
          </a:xfrm>
          <a:prstGeom prst="rect">
            <a:avLst/>
          </a:prstGeom>
          <a:noFill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GWD Timeline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14</a:t>
            </a:fld>
            <a:endParaRPr lang="en"/>
          </a:p>
        </p:txBody>
      </p:sp>
      <p:pic>
        <p:nvPicPr>
          <p:cNvPr id="10242" name="Picture 2" descr="C:\Users\jai\Desktop\gwdp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76349"/>
            <a:ext cx="7696200" cy="3741727"/>
          </a:xfrm>
          <a:prstGeom prst="rect">
            <a:avLst/>
          </a:prstGeom>
          <a:noFill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GWD Timeline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534400" cy="3428999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When you design the animation, it automatically generates the html code.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You can view the code in “View Code” window.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15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16</a:t>
            </a:fld>
            <a:endParaRPr lang="en"/>
          </a:p>
        </p:txBody>
      </p:sp>
      <p:pic>
        <p:nvPicPr>
          <p:cNvPr id="12290" name="Picture 2" descr="C:\Users\jai\Desktop\gwdpp1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47252"/>
            <a:ext cx="7543800" cy="37628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17</a:t>
            </a:fld>
            <a:endParaRPr lang="en"/>
          </a:p>
        </p:txBody>
      </p:sp>
      <p:pic>
        <p:nvPicPr>
          <p:cNvPr id="13314" name="Picture 2" descr="C:\Users\jai\Desktop\gwd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313821"/>
            <a:ext cx="7467600" cy="369632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Animation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18</a:t>
            </a:fld>
            <a:endParaRPr lang="en"/>
          </a:p>
        </p:txBody>
      </p:sp>
      <p:pic>
        <p:nvPicPr>
          <p:cNvPr id="14338" name="Picture 2" descr="C:\Users\jai\Desktop\anifil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276350"/>
            <a:ext cx="5835879" cy="3733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Working Animation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19</a:t>
            </a:fld>
            <a:endParaRPr lang="en"/>
          </a:p>
        </p:txBody>
      </p:sp>
      <p:pic>
        <p:nvPicPr>
          <p:cNvPr id="15363" name="Picture 3" descr="C:\Users\jai\Desktop\rect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276350"/>
            <a:ext cx="5486400" cy="3733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ctrTitle"/>
          </p:nvPr>
        </p:nvSpPr>
        <p:spPr>
          <a:xfrm>
            <a:off x="82675" y="1758300"/>
            <a:ext cx="3485700" cy="162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sz="4800" dirty="0" smtClean="0"/>
              <a:t>About HTML5</a:t>
            </a:r>
            <a:endParaRPr lang="en" sz="4800" dirty="0"/>
          </a:p>
        </p:txBody>
      </p:sp>
      <p:sp>
        <p:nvSpPr>
          <p:cNvPr id="53" name="Shape 53"/>
          <p:cNvSpPr txBox="1"/>
          <p:nvPr/>
        </p:nvSpPr>
        <p:spPr>
          <a:xfrm>
            <a:off x="3265200" y="25450"/>
            <a:ext cx="5506800" cy="49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just">
              <a:buClr>
                <a:schemeClr val="dk1"/>
              </a:buClr>
            </a:pPr>
            <a:r>
              <a:rPr lang="en-US" sz="2400" dirty="0" smtClean="0"/>
              <a:t>HTML5 </a:t>
            </a:r>
            <a:r>
              <a:rPr lang="en-US" sz="2400" dirty="0" smtClean="0"/>
              <a:t>is a new web </a:t>
            </a:r>
            <a:r>
              <a:rPr lang="en-US" sz="2400" dirty="0" smtClean="0"/>
              <a:t>technology </a:t>
            </a:r>
            <a:r>
              <a:rPr lang="en-US" sz="2400" dirty="0" smtClean="0"/>
              <a:t>with several </a:t>
            </a:r>
            <a:r>
              <a:rPr lang="en-US" sz="2400" dirty="0" smtClean="0"/>
              <a:t>useful </a:t>
            </a:r>
            <a:r>
              <a:rPr lang="en-US" sz="2400" dirty="0" smtClean="0"/>
              <a:t>development  </a:t>
            </a:r>
            <a:r>
              <a:rPr lang="en-US" sz="2400" dirty="0" smtClean="0"/>
              <a:t>elements.</a:t>
            </a:r>
          </a:p>
          <a:p>
            <a:pPr lvl="0" algn="just">
              <a:buClr>
                <a:schemeClr val="dk1"/>
              </a:buClr>
            </a:pPr>
            <a:endParaRPr sz="2400" dirty="0"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 dirty="0"/>
          </a:p>
          <a:p>
            <a:pPr lvl="0" algn="just">
              <a:buClr>
                <a:schemeClr val="dk1"/>
              </a:buClr>
              <a:buSzPct val="45833"/>
            </a:pPr>
            <a:r>
              <a:rPr lang="en-US" sz="2400" dirty="0" smtClean="0">
                <a:solidFill>
                  <a:schemeClr val="bg1"/>
                </a:solidFill>
              </a:rPr>
              <a:t>With HTML5 you can </a:t>
            </a:r>
            <a:r>
              <a:rPr lang="en-US" sz="2400" dirty="0" smtClean="0">
                <a:solidFill>
                  <a:schemeClr val="bg1"/>
                </a:solidFill>
              </a:rPr>
              <a:t>develop animations, games, graphs </a:t>
            </a:r>
            <a:r>
              <a:rPr lang="en-US" sz="2400" dirty="0" smtClean="0">
                <a:solidFill>
                  <a:schemeClr val="bg1"/>
                </a:solidFill>
              </a:rPr>
              <a:t>online. </a:t>
            </a:r>
            <a:r>
              <a:rPr lang="en-US" sz="2400" dirty="0" smtClean="0">
                <a:solidFill>
                  <a:schemeClr val="bg1"/>
                </a:solidFill>
              </a:rPr>
              <a:t>Websites developed in HTML5 do not require </a:t>
            </a:r>
            <a:r>
              <a:rPr lang="en-US" sz="2400" dirty="0" smtClean="0">
                <a:solidFill>
                  <a:schemeClr val="bg1"/>
                </a:solidFill>
              </a:rPr>
              <a:t>Adobe </a:t>
            </a:r>
            <a:r>
              <a:rPr lang="en-US" sz="2400" dirty="0" smtClean="0">
                <a:solidFill>
                  <a:schemeClr val="bg1"/>
                </a:solidFill>
              </a:rPr>
              <a:t>Fla</a:t>
            </a:r>
            <a:r>
              <a:rPr lang="en-US" sz="2400" dirty="0" smtClean="0">
                <a:solidFill>
                  <a:schemeClr val="bg1"/>
                </a:solidFill>
              </a:rPr>
              <a:t>sh </a:t>
            </a:r>
            <a:r>
              <a:rPr lang="en-US" sz="2400" dirty="0" smtClean="0">
                <a:solidFill>
                  <a:schemeClr val="bg1"/>
                </a:solidFill>
              </a:rPr>
              <a:t>support 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anymore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pPr lvl="0" algn="just">
              <a:buClr>
                <a:schemeClr val="dk1"/>
              </a:buClr>
              <a:buSzPct val="45833"/>
            </a:pPr>
            <a:endParaRPr lang="en" sz="24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lang="en-US" sz="2400" dirty="0" smtClean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 sz="2400" dirty="0">
                <a:solidFill>
                  <a:schemeClr val="tx1"/>
                </a:solidFill>
              </a:rPr>
              <a:t>M</a:t>
            </a:r>
            <a:r>
              <a:rPr lang="en-US" sz="2400" dirty="0" smtClean="0">
                <a:solidFill>
                  <a:schemeClr val="tx1"/>
                </a:solidFill>
              </a:rPr>
              <a:t>ost professional </a:t>
            </a:r>
            <a:r>
              <a:rPr lang="en-US" sz="2400" dirty="0" smtClean="0">
                <a:solidFill>
                  <a:schemeClr val="tx1"/>
                </a:solidFill>
              </a:rPr>
              <a:t>solutions are </a:t>
            </a:r>
            <a:r>
              <a:rPr lang="en-US" sz="2400" dirty="0" smtClean="0">
                <a:solidFill>
                  <a:schemeClr val="tx1"/>
                </a:solidFill>
              </a:rPr>
              <a:t>now being </a:t>
            </a:r>
            <a:r>
              <a:rPr lang="en-US" sz="2400" dirty="0" smtClean="0">
                <a:solidFill>
                  <a:schemeClr val="tx1"/>
                </a:solidFill>
              </a:rPr>
              <a:t>developed in HTML5 &amp; CSS3.</a:t>
            </a:r>
            <a:endParaRPr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Animations can also be created by writing the code in HTML5, CSS and </a:t>
            </a:r>
            <a:r>
              <a:rPr lang="en-US" dirty="0" err="1" smtClean="0"/>
              <a:t>javascript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20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URL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1733550"/>
            <a:ext cx="4038600" cy="106680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vlabs.iitb.ac.in/rtlabs/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21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228600" y="285750"/>
            <a:ext cx="8763000" cy="12763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b="0" dirty="0">
                <a:solidFill>
                  <a:schemeClr val="dk1"/>
                </a:solidFill>
              </a:rPr>
              <a:t>	 	 	 	</a:t>
            </a:r>
          </a:p>
          <a:p>
            <a:pPr lvl="0" rtl="0">
              <a:spcBef>
                <a:spcPts val="0"/>
              </a:spcBef>
              <a:buNone/>
            </a:pPr>
            <a:endParaRPr sz="1100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100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100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100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100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100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100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100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 dirty="0" smtClean="0">
                <a:solidFill>
                  <a:srgbClr val="F3F3F3"/>
                </a:solidFill>
              </a:rPr>
              <a:t>Motivation for conversion of Flash animations to HTML5:</a:t>
            </a:r>
            <a:endParaRPr lang="en" sz="3000" dirty="0">
              <a:solidFill>
                <a:srgbClr val="F3F3F3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57200" y="122100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SzPct val="100000"/>
              <a:buFont typeface="Arial" pitchFamily="34" charset="0"/>
              <a:buChar char="•"/>
            </a:pPr>
            <a:r>
              <a:rPr lang="en" sz="1800" dirty="0" smtClean="0"/>
              <a:t>FOSS </a:t>
            </a:r>
            <a:r>
              <a:rPr lang="en" sz="1800" dirty="0"/>
              <a:t>is defined as </a:t>
            </a:r>
            <a:r>
              <a:rPr lang="en" sz="1800" dirty="0" smtClean="0"/>
              <a:t>software whose source </a:t>
            </a:r>
            <a:r>
              <a:rPr lang="en" sz="1800" dirty="0"/>
              <a:t>code of which is available to all users.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SzPct val="100000"/>
              <a:buFont typeface="Arial" pitchFamily="34" charset="0"/>
              <a:buChar char="•"/>
            </a:pPr>
            <a:r>
              <a:rPr lang="en" sz="1800" dirty="0"/>
              <a:t>FOSS stands for </a:t>
            </a:r>
            <a:r>
              <a:rPr lang="en" sz="1800" dirty="0" smtClean="0"/>
              <a:t>Free </a:t>
            </a:r>
            <a:r>
              <a:rPr lang="en" sz="1800" dirty="0"/>
              <a:t>and </a:t>
            </a:r>
            <a:r>
              <a:rPr lang="en" sz="1800" dirty="0" smtClean="0"/>
              <a:t>Open </a:t>
            </a:r>
            <a:r>
              <a:rPr lang="en" sz="1800" dirty="0"/>
              <a:t>S</a:t>
            </a:r>
            <a:r>
              <a:rPr lang="en" sz="1800" dirty="0" smtClean="0"/>
              <a:t>ource </a:t>
            </a:r>
            <a:r>
              <a:rPr lang="en" sz="1800" dirty="0"/>
              <a:t>S</a:t>
            </a:r>
            <a:r>
              <a:rPr lang="en" sz="1800" dirty="0" smtClean="0"/>
              <a:t>oftware</a:t>
            </a:r>
            <a:r>
              <a:rPr lang="en" sz="1800" dirty="0"/>
              <a:t>.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SzPct val="100000"/>
              <a:buFont typeface="Arial" pitchFamily="34" charset="0"/>
              <a:buChar char="•"/>
            </a:pPr>
            <a:r>
              <a:rPr lang="en" sz="1800" dirty="0" smtClean="0"/>
              <a:t>FOSS </a:t>
            </a:r>
            <a:r>
              <a:rPr lang="en" sz="1800" dirty="0"/>
              <a:t>refers to the freedom to copy and re-use the software, rather than to the price of the software.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SzPct val="100000"/>
              <a:buFont typeface="Arial" pitchFamily="34" charset="0"/>
              <a:buChar char="•"/>
            </a:pPr>
            <a:r>
              <a:rPr lang="en" sz="1800" dirty="0"/>
              <a:t>The </a:t>
            </a:r>
            <a:r>
              <a:rPr lang="en" sz="1800" dirty="0" smtClean="0"/>
              <a:t>HTML5 animations </a:t>
            </a:r>
            <a:r>
              <a:rPr lang="en" sz="1800" dirty="0" smtClean="0"/>
              <a:t>are</a:t>
            </a:r>
            <a:r>
              <a:rPr lang="en" sz="1800" dirty="0" smtClean="0"/>
              <a:t> </a:t>
            </a:r>
            <a:r>
              <a:rPr lang="en" sz="1800" dirty="0"/>
              <a:t>being developed to serve as an </a:t>
            </a:r>
            <a:r>
              <a:rPr lang="en" sz="1800" dirty="0" smtClean="0"/>
              <a:t>open-source  alternative for proprietary animation softwares like Adobe Flash.</a:t>
            </a:r>
            <a:endParaRPr lang="en" sz="1800" dirty="0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sz="1100" dirty="0"/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 dirty="0"/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3</a:t>
            </a:fld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Features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SzPct val="100000"/>
              <a:buFont typeface="Arial" pitchFamily="34" charset="0"/>
              <a:buChar char="•"/>
            </a:pPr>
            <a:r>
              <a:rPr lang="en" sz="1800" dirty="0" smtClean="0"/>
              <a:t>Language </a:t>
            </a:r>
            <a:r>
              <a:rPr lang="en" sz="1800" dirty="0"/>
              <a:t>support for Development: </a:t>
            </a:r>
            <a:r>
              <a:rPr lang="en" sz="1800" dirty="0" smtClean="0"/>
              <a:t>HTML5, CSS3, Javascript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SzPct val="100000"/>
              <a:buFont typeface="Arial" pitchFamily="34" charset="0"/>
              <a:buChar char="•"/>
            </a:pPr>
            <a:r>
              <a:rPr lang="en" sz="1800" dirty="0" smtClean="0"/>
              <a:t>Tools used: Google Web Designer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SzPct val="100000"/>
              <a:buFont typeface="Arial" pitchFamily="34" charset="0"/>
              <a:buChar char="•"/>
            </a:pPr>
            <a:r>
              <a:rPr lang="en" sz="1800" dirty="0" smtClean="0"/>
              <a:t>Output file: HTML file</a:t>
            </a:r>
            <a:endParaRPr lang="en" sz="1800" dirty="0"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SzPct val="100000"/>
              <a:buFont typeface="Arial" pitchFamily="34" charset="0"/>
              <a:buChar char="•"/>
            </a:pPr>
            <a:r>
              <a:rPr lang="en" sz="1800" dirty="0" smtClean="0"/>
              <a:t>Develop the animations in HTML5.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SzPct val="100000"/>
              <a:buFont typeface="Arial" pitchFamily="34" charset="0"/>
              <a:buChar char="•"/>
            </a:pPr>
            <a:r>
              <a:rPr lang="en" sz="1800" dirty="0" smtClean="0"/>
              <a:t>All new versions of browsers support HTML5 like IE, Chrome etc.</a:t>
            </a:r>
            <a:endParaRPr lang="en" sz="1800" dirty="0"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lnSpc>
                  <a:spcPct val="150000"/>
                </a:lnSpc>
                <a:spcBef>
                  <a:spcPts val="0"/>
                </a:spcBef>
                <a:buNone/>
              </a:pPr>
              <a:t>4</a:t>
            </a:fld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dirty="0">
                <a:solidFill>
                  <a:srgbClr val="FFFFFF"/>
                </a:solidFill>
              </a:rPr>
              <a:t>Comparison between </a:t>
            </a:r>
            <a:r>
              <a:rPr lang="en" sz="3000" dirty="0" smtClean="0">
                <a:solidFill>
                  <a:srgbClr val="FFFFFF"/>
                </a:solidFill>
              </a:rPr>
              <a:t>Flash </a:t>
            </a:r>
            <a:r>
              <a:rPr lang="en" sz="3000" dirty="0">
                <a:solidFill>
                  <a:srgbClr val="FFFFFF"/>
                </a:solidFill>
              </a:rPr>
              <a:t>and </a:t>
            </a:r>
          </a:p>
          <a:p>
            <a:pPr lvl="0">
              <a:spcBef>
                <a:spcPts val="0"/>
              </a:spcBef>
              <a:buNone/>
            </a:pPr>
            <a:r>
              <a:rPr lang="en" sz="3000" dirty="0" smtClean="0">
                <a:solidFill>
                  <a:srgbClr val="FFFFFF"/>
                </a:solidFill>
              </a:rPr>
              <a:t>HTML5</a:t>
            </a:r>
            <a:endParaRPr lang="en" sz="3000" dirty="0">
              <a:solidFill>
                <a:srgbClr val="FFFFFF"/>
              </a:solidFill>
            </a:endParaRPr>
          </a:p>
        </p:txBody>
      </p:sp>
      <p:graphicFrame>
        <p:nvGraphicFramePr>
          <p:cNvPr id="163" name="Shape 163"/>
          <p:cNvGraphicFramePr/>
          <p:nvPr>
            <p:extLst>
              <p:ext uri="{D42A27DB-BD31-4B8C-83A1-F6EECF244321}">
                <p14:modId xmlns:p14="http://schemas.microsoft.com/office/powerpoint/2010/main" val="3892635808"/>
              </p:ext>
            </p:extLst>
          </p:nvPr>
        </p:nvGraphicFramePr>
        <p:xfrm>
          <a:off x="607475" y="1258959"/>
          <a:ext cx="8075600" cy="37794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377600"/>
                <a:gridCol w="3698000"/>
              </a:tblGrid>
              <a:tr h="3930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000" b="1" dirty="0" smtClean="0"/>
                        <a:t>Flash</a:t>
                      </a:r>
                      <a:endParaRPr lang="en" sz="20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000" b="1" dirty="0" smtClean="0"/>
                        <a:t>HTML5</a:t>
                      </a:r>
                      <a:endParaRPr lang="en" sz="2000" b="1" dirty="0"/>
                    </a:p>
                  </a:txBody>
                  <a:tcPr marL="91425" marR="91425" marT="91425" marB="91425"/>
                </a:tc>
              </a:tr>
              <a:tr h="1022700">
                <a:tc>
                  <a:txBody>
                    <a:bodyPr/>
                    <a:lstStyle/>
                    <a:p>
                      <a:pPr marL="457200" lvl="0" indent="-228600" rtl="0">
                        <a:spcBef>
                          <a:spcPts val="0"/>
                        </a:spcBef>
                        <a:buChar char="●"/>
                      </a:pPr>
                      <a:r>
                        <a:rPr lang="en-US" sz="2000" dirty="0" smtClean="0"/>
                        <a:t>R</a:t>
                      </a:r>
                      <a:r>
                        <a:rPr lang="en" sz="2000" dirty="0" smtClean="0"/>
                        <a:t>equires</a:t>
                      </a:r>
                      <a:r>
                        <a:rPr lang="en" sz="2000" baseline="0" dirty="0" smtClean="0"/>
                        <a:t> the plugin to run the animations.</a:t>
                      </a:r>
                      <a:endParaRPr lang="en" sz="2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har char="●"/>
                      </a:pPr>
                      <a:r>
                        <a:rPr lang="en" sz="2000" dirty="0" smtClean="0"/>
                        <a:t>It</a:t>
                      </a:r>
                      <a:r>
                        <a:rPr lang="en" sz="2000" baseline="0" dirty="0" smtClean="0"/>
                        <a:t> does not require any plugin to run the anmations.</a:t>
                      </a:r>
                      <a:endParaRPr lang="en" sz="2000" dirty="0"/>
                    </a:p>
                  </a:txBody>
                  <a:tcPr marL="91425" marR="91425" marT="91425" marB="91425"/>
                </a:tc>
              </a:tr>
              <a:tr h="812800">
                <a:tc>
                  <a:txBody>
                    <a:bodyPr/>
                    <a:lstStyle/>
                    <a:p>
                      <a:pPr marL="457200" lvl="0" indent="-228600" rtl="0">
                        <a:spcBef>
                          <a:spcPts val="0"/>
                        </a:spcBef>
                        <a:buChar char="●"/>
                      </a:pPr>
                      <a:r>
                        <a:rPr lang="en" sz="2000" dirty="0" smtClean="0"/>
                        <a:t>It</a:t>
                      </a:r>
                      <a:r>
                        <a:rPr lang="en" sz="2000" baseline="0" dirty="0" smtClean="0"/>
                        <a:t> is not open source so anybody cannot modify the animations.</a:t>
                      </a:r>
                      <a:endParaRPr lang="en" sz="2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28600" rtl="0">
                        <a:spcBef>
                          <a:spcPts val="0"/>
                        </a:spcBef>
                        <a:buChar char="●"/>
                      </a:pPr>
                      <a:r>
                        <a:rPr lang="en" sz="2000" dirty="0" smtClean="0"/>
                        <a:t>It</a:t>
                      </a:r>
                      <a:r>
                        <a:rPr lang="en" sz="2000" baseline="0" dirty="0" smtClean="0"/>
                        <a:t> is open source so anybody can modify the animations.</a:t>
                      </a:r>
                      <a:endParaRPr lang="en" sz="2000" dirty="0"/>
                    </a:p>
                  </a:txBody>
                  <a:tcPr marL="91425" marR="91425" marT="91425" marB="91425"/>
                </a:tc>
              </a:tr>
              <a:tr h="1022700">
                <a:tc>
                  <a:txBody>
                    <a:bodyPr/>
                    <a:lstStyle/>
                    <a:p>
                      <a:pPr marL="457200" lvl="0" indent="-228600" rtl="0">
                        <a:spcBef>
                          <a:spcPts val="0"/>
                        </a:spcBef>
                        <a:buChar char="●"/>
                      </a:pPr>
                      <a:r>
                        <a:rPr lang="en" sz="2000" dirty="0" smtClean="0"/>
                        <a:t>It</a:t>
                      </a:r>
                      <a:r>
                        <a:rPr lang="en" sz="2000" baseline="0" dirty="0" smtClean="0"/>
                        <a:t> has issues while running on mobile devices.</a:t>
                      </a:r>
                      <a:endParaRPr lang="en" sz="2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28600" rtl="0">
                        <a:spcBef>
                          <a:spcPts val="0"/>
                        </a:spcBef>
                        <a:buChar char="●"/>
                      </a:pPr>
                      <a:r>
                        <a:rPr lang="en" sz="2000" dirty="0" smtClean="0"/>
                        <a:t>It</a:t>
                      </a:r>
                      <a:r>
                        <a:rPr lang="en" sz="2000" baseline="0" dirty="0" smtClean="0"/>
                        <a:t> is mobile device friendly. Runs perfectly on mobile devices.</a:t>
                      </a:r>
                      <a:endParaRPr lang="en" sz="200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64" name="Shape 164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5</a:t>
            </a:fld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 dirty="0" smtClean="0">
                <a:solidFill>
                  <a:srgbClr val="FFFFFF"/>
                </a:solidFill>
              </a:rPr>
              <a:t>Flash Animation:</a:t>
            </a:r>
            <a:endParaRPr lang="en" sz="3000" dirty="0">
              <a:solidFill>
                <a:srgbClr val="FFFFFF"/>
              </a:solidFill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6</a:t>
            </a:fld>
            <a:endParaRPr lang="en"/>
          </a:p>
        </p:txBody>
      </p:sp>
      <p:pic>
        <p:nvPicPr>
          <p:cNvPr id="1028" name="Picture 4" descr="C:\Users\jai\Desktop\flash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1200150"/>
            <a:ext cx="5410200" cy="3699059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Flash based Working Animation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7</a:t>
            </a:fld>
            <a:endParaRPr lang="en"/>
          </a:p>
        </p:txBody>
      </p:sp>
      <p:pic>
        <p:nvPicPr>
          <p:cNvPr id="3075" name="Picture 3" descr="C:\Users\jai\Desktop\flash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200150"/>
            <a:ext cx="5130800" cy="37732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5978"/>
            <a:ext cx="8991600" cy="765572"/>
          </a:xfrm>
        </p:spPr>
        <p:txBody>
          <a:bodyPr/>
          <a:lstStyle/>
          <a:p>
            <a:r>
              <a:rPr lang="en-US" dirty="0" smtClean="0"/>
              <a:t>Animation using Google Web Designer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200150"/>
            <a:ext cx="8001000" cy="533400"/>
          </a:xfrm>
        </p:spPr>
        <p:txBody>
          <a:bodyPr/>
          <a:lstStyle/>
          <a:p>
            <a:r>
              <a:rPr lang="en-US" dirty="0" smtClean="0"/>
              <a:t>Choose to open and name the new HTML file.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8</a:t>
            </a:fld>
            <a:endParaRPr lang="en"/>
          </a:p>
        </p:txBody>
      </p:sp>
      <p:pic>
        <p:nvPicPr>
          <p:cNvPr id="4101" name="Picture 5" descr="C:\Users\jai\Desktop\gwd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733549"/>
            <a:ext cx="6858000" cy="337035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GWD 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9</a:t>
            </a:fld>
            <a:endParaRPr lang="en"/>
          </a:p>
        </p:txBody>
      </p:sp>
      <p:pic>
        <p:nvPicPr>
          <p:cNvPr id="5122" name="Picture 2" descr="C:\Users\jai\Desktop\gwd1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86607"/>
            <a:ext cx="7772400" cy="37202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</TotalTime>
  <Words>340</Words>
  <Application>Microsoft Office PowerPoint</Application>
  <PresentationFormat>On-screen Show (16:9)</PresentationFormat>
  <Paragraphs>86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Arial</vt:lpstr>
      <vt:lpstr>biz</vt:lpstr>
      <vt:lpstr>Open Source Animation   - IIT Bombay</vt:lpstr>
      <vt:lpstr>About HTML5</vt:lpstr>
      <vt:lpstr>                Motivation for conversion of Flash animations to HTML5: </vt:lpstr>
      <vt:lpstr>Features</vt:lpstr>
      <vt:lpstr>Comparison between Flash and  HTML5</vt:lpstr>
      <vt:lpstr>Flash Animation:</vt:lpstr>
      <vt:lpstr>Flash based Working Animation</vt:lpstr>
      <vt:lpstr>Animation using Google Web Designer</vt:lpstr>
      <vt:lpstr>GWD Interface</vt:lpstr>
      <vt:lpstr>GWD Drawing Tools</vt:lpstr>
      <vt:lpstr>GWD Properties</vt:lpstr>
      <vt:lpstr>GWD Properties</vt:lpstr>
      <vt:lpstr>GWD Timeline</vt:lpstr>
      <vt:lpstr>GWD Timeline</vt:lpstr>
      <vt:lpstr>PowerPoint Presentation</vt:lpstr>
      <vt:lpstr>PowerPoint Presentation</vt:lpstr>
      <vt:lpstr>Code View</vt:lpstr>
      <vt:lpstr>HTML5 Animation</vt:lpstr>
      <vt:lpstr>HTML5 Working Animation</vt:lpstr>
      <vt:lpstr>PowerPoint Presentation</vt:lpstr>
      <vt:lpstr>Website URL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Source Animation   - IIT Bombay</dc:title>
  <dc:creator>jai</dc:creator>
  <cp:lastModifiedBy>Pushpdeep Mishra</cp:lastModifiedBy>
  <cp:revision>65</cp:revision>
  <dcterms:modified xsi:type="dcterms:W3CDTF">2016-01-02T02:59:00Z</dcterms:modified>
</cp:coreProperties>
</file>