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.jpg" ContentType="image/png"/>
  <Override PartName="/ppt/media/image27.jpg" ContentType="image/png"/>
  <Override PartName="/ppt/media/image28.jpg" ContentType="image/png"/>
  <Override PartName="/ppt/media/image3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1" r:id="rId5"/>
    <p:sldId id="264" r:id="rId6"/>
    <p:sldId id="289" r:id="rId7"/>
    <p:sldId id="287" r:id="rId8"/>
    <p:sldId id="273" r:id="rId9"/>
    <p:sldId id="271" r:id="rId10"/>
    <p:sldId id="282" r:id="rId11"/>
    <p:sldId id="286" r:id="rId12"/>
    <p:sldId id="284" r:id="rId13"/>
    <p:sldId id="285" r:id="rId14"/>
    <p:sldId id="269" r:id="rId15"/>
    <p:sldId id="270" r:id="rId16"/>
    <p:sldId id="275" r:id="rId17"/>
    <p:sldId id="280" r:id="rId18"/>
    <p:sldId id="276" r:id="rId19"/>
    <p:sldId id="277" r:id="rId20"/>
    <p:sldId id="278" r:id="rId21"/>
    <p:sldId id="279" r:id="rId22"/>
    <p:sldId id="274" r:id="rId23"/>
    <p:sldId id="272" r:id="rId24"/>
    <p:sldId id="267" r:id="rId25"/>
    <p:sldId id="265" r:id="rId26"/>
    <p:sldId id="263" r:id="rId27"/>
    <p:sldId id="260" r:id="rId28"/>
    <p:sldId id="268" r:id="rId29"/>
    <p:sldId id="261" r:id="rId30"/>
    <p:sldId id="288" r:id="rId31"/>
    <p:sldId id="26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FF9E1D"/>
    <a:srgbClr val="253600"/>
    <a:srgbClr val="552579"/>
    <a:srgbClr val="2597F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4345230"/>
            <a:ext cx="7940660" cy="106893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5566869"/>
            <a:ext cx="7940660" cy="47720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1596540"/>
            <a:ext cx="7787955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2360065"/>
            <a:ext cx="7787955" cy="38176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6871723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6871724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69" y="1596540"/>
            <a:ext cx="807689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yip.github.io/pdf/The_Periodic_Table_of_Social_Media_Analytics.pdf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jpeg"/><Relationship Id="rId7" Type="http://schemas.openxmlformats.org/officeDocument/2006/relationships/image" Target="../media/image3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Mapping Out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(Project Mapping)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Courtesy of The HYIP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Ideas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/>
              <a:t>Two-Dimensional DNA Nanostructures</a:t>
            </a:r>
          </a:p>
        </p:txBody>
      </p:sp>
      <p:pic>
        <p:nvPicPr>
          <p:cNvPr id="17410" name="Picture 2" descr="http://thumbnails-visually.netdna-ssl.com/periodic-table-of-alcohol_52125c3245a7d_w15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06" y="1153235"/>
            <a:ext cx="63246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Ideas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/>
              <a:t>Two-Dimensional DNA Nanostructures</a:t>
            </a:r>
          </a:p>
        </p:txBody>
      </p:sp>
      <p:pic>
        <p:nvPicPr>
          <p:cNvPr id="1026" name="Picture 2" descr="Periodic Table of the Fishes Educational Food Poster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54" y="1157784"/>
            <a:ext cx="6944925" cy="440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Ideas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/>
              <a:t>Two-Dimensional DNA Nanostructures</a:t>
            </a:r>
          </a:p>
        </p:txBody>
      </p:sp>
      <p:pic>
        <p:nvPicPr>
          <p:cNvPr id="19458" name="Picture 2" descr="http://media.dmnews.com/images/2015/04/15/periodictable_756987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371600"/>
            <a:ext cx="7024123" cy="42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3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Ideas</a:t>
            </a:r>
            <a:endParaRPr lang="en-US" dirty="0"/>
          </a:p>
        </p:txBody>
      </p:sp>
      <p:pic>
        <p:nvPicPr>
          <p:cNvPr id="6146" name="Picture 2" descr="http://www.calinplesa.com/files/projects/HNAT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219200"/>
            <a:ext cx="5966086" cy="42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/>
              <a:t>Two-Dimensional DNA Nanostructures</a:t>
            </a:r>
          </a:p>
        </p:txBody>
      </p:sp>
    </p:spTree>
    <p:extLst>
      <p:ext uri="{BB962C8B-B14F-4D97-AF65-F5344CB8AC3E}">
        <p14:creationId xmlns:p14="http://schemas.microsoft.com/office/powerpoint/2010/main" val="25482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Site Mapping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DNA Structure</a:t>
            </a:r>
            <a:endParaRPr lang="en-US" dirty="0"/>
          </a:p>
        </p:txBody>
      </p:sp>
      <p:pic>
        <p:nvPicPr>
          <p:cNvPr id="3074" name="Picture 2" descr="http://hexnet.org/files/images/hexnet/content_centered-hexagonal-numb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69218"/>
            <a:ext cx="4572000" cy="41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Think Small Think Cell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4098" name="Picture 2" descr="Image result for hexag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531" y="1824487"/>
            <a:ext cx="5233869" cy="178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2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Think Small Think Cell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10244" name="Picture 4" descr="http://florenciaaraya.cumbresblogs.com/files/2015/03/image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606" y="1219200"/>
            <a:ext cx="696879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7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Think Small Think Cell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10242" name="Picture 2" descr="http://thinksmallthinkcells.weebly.com/uploads/5/8/7/9/58793601/4837430.jpg?3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407993"/>
            <a:ext cx="6871723" cy="430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Animals Category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Six (6) Categories</a:t>
            </a:r>
            <a:endParaRPr lang="en-US" dirty="0"/>
          </a:p>
        </p:txBody>
      </p:sp>
      <p:pic>
        <p:nvPicPr>
          <p:cNvPr id="12290" name="Picture 2" descr="http://oldschool.com.sg/modpub/8366993414956f4ed681f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295400"/>
            <a:ext cx="664312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9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Animals Category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Six (6) Categories</a:t>
            </a:r>
            <a:endParaRPr lang="en-US" dirty="0"/>
          </a:p>
        </p:txBody>
      </p:sp>
      <p:pic>
        <p:nvPicPr>
          <p:cNvPr id="13314" name="Picture 2" descr="http://www.oldschool.com.sg/modpub/3154987634b65013c9bf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16333"/>
            <a:ext cx="6477000" cy="414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the next stage of our Mapping Ideas and Mapping Solutions.</a:t>
            </a:r>
            <a:endParaRPr lang="en-US" dirty="0" smtClean="0"/>
          </a:p>
          <a:p>
            <a:r>
              <a:rPr lang="en-US" dirty="0" smtClean="0"/>
              <a:t>Here we are going to Map Out both of Mappings and explaining their routes for next Mapping.</a:t>
            </a:r>
            <a:endParaRPr lang="en-US" dirty="0" smtClean="0"/>
          </a:p>
          <a:p>
            <a:r>
              <a:rPr lang="en-US" dirty="0" smtClean="0"/>
              <a:t>It is explaining on structuring ideas and map their </a:t>
            </a:r>
            <a:r>
              <a:rPr lang="en-US" dirty="0" smtClean="0"/>
              <a:t>resources on building a match </a:t>
            </a:r>
            <a:r>
              <a:rPr lang="en-US" dirty="0" smtClean="0"/>
              <a:t>solutions.</a:t>
            </a:r>
            <a:endParaRPr lang="en-US" dirty="0" smtClean="0"/>
          </a:p>
          <a:p>
            <a:r>
              <a:rPr lang="en-US" dirty="0" smtClean="0"/>
              <a:t>Let’s start by highlighting the mind set of our previous</a:t>
            </a:r>
            <a:r>
              <a:rPr lang="en-US" dirty="0" smtClean="0"/>
              <a:t> Mappings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Animals Category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Six (6) Categories</a:t>
            </a:r>
            <a:endParaRPr lang="en-US" dirty="0"/>
          </a:p>
        </p:txBody>
      </p:sp>
      <p:pic>
        <p:nvPicPr>
          <p:cNvPr id="14338" name="Picture 2" descr="http://www.oldschool.com.sg/modpub/10334059044b651d62e42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47788"/>
            <a:ext cx="6629400" cy="39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3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Animals Category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Six (6) Categories</a:t>
            </a:r>
            <a:endParaRPr lang="en-US" dirty="0"/>
          </a:p>
        </p:txBody>
      </p:sp>
      <p:pic>
        <p:nvPicPr>
          <p:cNvPr id="15362" name="Picture 2" descr="http://www.oldschool.com.sg/modpub/5887732604fa49fb18f9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33087"/>
            <a:ext cx="4286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Site Mapping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4098" name="Picture 2" descr="Image result for hexag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531" y="1824487"/>
            <a:ext cx="5233869" cy="178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9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Site Mapping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8194" name="Picture 2" descr="http://image.slidesharecdn.com/5-pnanotubeschiara-1234545179664541-1/95/5-p-nanotubes-chiara-21-728.jpg?cb=12345238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126516"/>
            <a:ext cx="6871722" cy="447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5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DNA Replication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62000"/>
            <a:ext cx="6277704" cy="4713199"/>
          </a:xfr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DNA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562600"/>
            <a:ext cx="6871723" cy="763525"/>
          </a:xfrm>
        </p:spPr>
        <p:txBody>
          <a:bodyPr/>
          <a:lstStyle/>
          <a:p>
            <a:pPr algn="l"/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7200"/>
            <a:ext cx="6356879" cy="5262563"/>
          </a:xfrm>
        </p:spPr>
      </p:pic>
    </p:spTree>
    <p:extLst>
      <p:ext uri="{BB962C8B-B14F-4D97-AF65-F5344CB8AC3E}">
        <p14:creationId xmlns:p14="http://schemas.microsoft.com/office/powerpoint/2010/main" val="29936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3038837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1026" name="Picture 2" descr="https://dnaexplained.files.wordpress.com/2012/10/y-and-mi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61912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Site Mapping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DNA Structure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295400"/>
            <a:ext cx="6871723" cy="4267200"/>
          </a:xfrm>
        </p:spPr>
      </p:pic>
    </p:spTree>
    <p:extLst>
      <p:ext uri="{BB962C8B-B14F-4D97-AF65-F5344CB8AC3E}">
        <p14:creationId xmlns:p14="http://schemas.microsoft.com/office/powerpoint/2010/main" val="19584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Mapping Ideas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29998"/>
            <a:ext cx="4557716" cy="4275138"/>
          </a:xfr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5979009" y="1591968"/>
            <a:ext cx="3012591" cy="319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Our Concept on Ideas</a:t>
            </a:r>
            <a:endParaRPr lang="en-US" sz="1800" b="1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979009" y="1950038"/>
            <a:ext cx="2892120" cy="15175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Objective to Solutions</a:t>
            </a:r>
          </a:p>
          <a:p>
            <a:r>
              <a:rPr lang="en-US" sz="1800" dirty="0" smtClean="0"/>
              <a:t>Maintain the Best</a:t>
            </a:r>
          </a:p>
          <a:p>
            <a:r>
              <a:rPr lang="en-US" sz="1800" dirty="0" smtClean="0"/>
              <a:t>Easiest to Replicate</a:t>
            </a:r>
          </a:p>
          <a:p>
            <a:r>
              <a:rPr lang="en-US" sz="1800" dirty="0" smtClean="0"/>
              <a:t>Adopt the Nature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5968773" y="3581400"/>
            <a:ext cx="2540453" cy="31988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Our Mapping Ideas</a:t>
            </a:r>
            <a:endParaRPr lang="en-US" sz="1800" b="1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979009" y="4191000"/>
            <a:ext cx="2540453" cy="15175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 (two) pairs</a:t>
            </a:r>
          </a:p>
          <a:p>
            <a:r>
              <a:rPr lang="en-US" sz="1800" dirty="0" smtClean="0"/>
              <a:t>3 (three) steps</a:t>
            </a:r>
          </a:p>
          <a:p>
            <a:r>
              <a:rPr lang="en-US" sz="1800" dirty="0" smtClean="0"/>
              <a:t>4 (four) bases</a:t>
            </a:r>
          </a:p>
          <a:p>
            <a:r>
              <a:rPr lang="en-US" sz="1800" dirty="0" smtClean="0"/>
              <a:t>5 (five) frames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818564" y="5562600"/>
            <a:ext cx="695026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Highlight on Our Mapping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" descr="http://www.chargedforlife.com/blog/wp-content/uploads/2011/07/5-fig22-300x2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79963"/>
            <a:ext cx="1447800" cy="12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exagon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4448720" y="3997611"/>
            <a:ext cx="865944" cy="87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>
            <a:stCxn id="3" idx="1"/>
          </p:cNvCxnSpPr>
          <p:nvPr/>
        </p:nvCxnSpPr>
        <p:spPr>
          <a:xfrm flipV="1">
            <a:off x="1828800" y="2654810"/>
            <a:ext cx="3200400" cy="48469"/>
          </a:xfrm>
          <a:prstGeom prst="straightConnector1">
            <a:avLst/>
          </a:prstGeom>
          <a:ln w="952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>
            <a:off x="1905000" y="1790698"/>
            <a:ext cx="3124200" cy="1638302"/>
          </a:xfrm>
          <a:prstGeom prst="curvedConnector3">
            <a:avLst>
              <a:gd name="adj1" fmla="val 33400"/>
            </a:avLst>
          </a:prstGeom>
          <a:ln w="92075" cmpd="sng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V="1">
            <a:off x="1905000" y="1905000"/>
            <a:ext cx="3124200" cy="1905000"/>
          </a:xfrm>
          <a:prstGeom prst="curvedConnector3">
            <a:avLst>
              <a:gd name="adj1" fmla="val 32963"/>
            </a:avLst>
          </a:prstGeom>
          <a:ln w="92075" cmpd="sng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Uniformity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2742509" cy="2358558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876800" y="1600199"/>
            <a:ext cx="3505200" cy="220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2 + 6 + 7 = 15</a:t>
            </a: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2 + 4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9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= 15</a:t>
            </a: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2 +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5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8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= 15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C:\Documents and Settings\User\Local Settings\Temporary Internet Files\Content.IE5\3E4XWP0U\9NumberNineInCirc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36" y="3939276"/>
            <a:ext cx="996528" cy="99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ocuments and Settings\User\Local Settings\Temporary Internet Files\Content.IE5\W2MSQ6XF\15NumberFifteenInCircl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23" y="3979963"/>
            <a:ext cx="1059629" cy="9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Documents and Settings\User\Local Settings\Temporary Internet Files\Content.IE5\W2MSQ6XF\24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52" y="4015973"/>
            <a:ext cx="161187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 Diagonal Corner Rectangle 54"/>
          <p:cNvSpPr/>
          <p:nvPr/>
        </p:nvSpPr>
        <p:spPr>
          <a:xfrm>
            <a:off x="1828800" y="1447800"/>
            <a:ext cx="2667000" cy="2414020"/>
          </a:xfrm>
          <a:prstGeom prst="round2Diag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Diagonal Corner Rectangle 60"/>
          <p:cNvSpPr/>
          <p:nvPr/>
        </p:nvSpPr>
        <p:spPr>
          <a:xfrm>
            <a:off x="5113930" y="1498090"/>
            <a:ext cx="3048000" cy="2414020"/>
          </a:xfrm>
          <a:prstGeom prst="round2Diag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1818564" y="5562600"/>
            <a:ext cx="695026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Sum of each directions are same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Next Mapping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Mapping Group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Mapping Relationship</a:t>
            </a:r>
            <a:endParaRPr lang="en-US" dirty="0"/>
          </a:p>
        </p:txBody>
      </p:sp>
      <p:pic>
        <p:nvPicPr>
          <p:cNvPr id="14" name="Picture 2" descr="http://www.christysstitches.com/images/image017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70213"/>
            <a:ext cx="3810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69" y="2970213"/>
            <a:ext cx="3303974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Mapping Solutions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438400" y="2956871"/>
            <a:ext cx="4038600" cy="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http://imagehost7.online-image-editor.com/oie_upload/images/195114961Lk6Vn/agcEfgEegy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52623"/>
            <a:ext cx="1428750" cy="108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host7.online-image-editor.com/oie_upload/images/1911496dldZdO/VHyreD7MnIXZ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16" y="1219200"/>
            <a:ext cx="3810000" cy="224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magehost7.online-image-editor.com/oie_upload/images/193732cN7mxsztR5/SVgSrLigFrg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95423"/>
            <a:ext cx="1428750" cy="108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v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72" y="3810000"/>
            <a:ext cx="2048981" cy="155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Callout 10"/>
          <p:cNvSpPr/>
          <p:nvPr/>
        </p:nvSpPr>
        <p:spPr bwMode="auto">
          <a:xfrm>
            <a:off x="2784842" y="1431732"/>
            <a:ext cx="1234708" cy="1000251"/>
          </a:xfrm>
          <a:prstGeom prst="wedgeEllipseCallout">
            <a:avLst>
              <a:gd name="adj1" fmla="val -11776"/>
              <a:gd name="adj2" fmla="val 260094"/>
            </a:avLst>
          </a:prstGeom>
          <a:gradFill rotWithShape="1">
            <a:gsLst>
              <a:gs pos="0">
                <a:srgbClr val="0070C0">
                  <a:alpha val="16000"/>
                </a:srgb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Callout 11"/>
          <p:cNvSpPr/>
          <p:nvPr/>
        </p:nvSpPr>
        <p:spPr bwMode="auto">
          <a:xfrm>
            <a:off x="5410200" y="1431732"/>
            <a:ext cx="2952750" cy="2035978"/>
          </a:xfrm>
          <a:prstGeom prst="wedgeEllipseCallout">
            <a:avLst>
              <a:gd name="adj1" fmla="val -96402"/>
              <a:gd name="adj2" fmla="val 70000"/>
            </a:avLst>
          </a:prstGeom>
          <a:gradFill rotWithShape="1">
            <a:gsLst>
              <a:gs pos="0">
                <a:srgbClr val="0070C0">
                  <a:alpha val="16000"/>
                </a:srgb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981575" y="3836158"/>
            <a:ext cx="3381375" cy="161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3 to 4 are pairs from 7</a:t>
            </a:r>
          </a:p>
          <a:p>
            <a:pPr>
              <a:lnSpc>
                <a:spcPct val="80000"/>
              </a:lnSpc>
            </a:pPr>
            <a:r>
              <a:rPr lang="en-US" altLang="ko-KR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3 has 6 routes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4 has 6 routes in pair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6 routes are hexagonal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inner is by 2</a:t>
            </a:r>
            <a:r>
              <a:rPr lang="en-US" sz="1600" kern="0" baseline="3000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nd</a:t>
            </a: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 pair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outer is from 4 to 9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merging is back to 7</a:t>
            </a:r>
            <a:endParaRPr lang="en-US" sz="1600" kern="0" baseline="0" dirty="0">
              <a:solidFill>
                <a:srgbClr val="5F5F5F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1818564" y="5562600"/>
            <a:ext cx="695026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Highlight on Our Mapping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hexago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494153" y="1794459"/>
            <a:ext cx="2893408" cy="293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>
            <a:stCxn id="3" idx="1"/>
          </p:cNvCxnSpPr>
          <p:nvPr/>
        </p:nvCxnSpPr>
        <p:spPr>
          <a:xfrm flipV="1">
            <a:off x="2120592" y="3273508"/>
            <a:ext cx="3200400" cy="48469"/>
          </a:xfrm>
          <a:prstGeom prst="straightConnector1">
            <a:avLst/>
          </a:prstGeom>
          <a:ln w="952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>
            <a:off x="2196792" y="2409396"/>
            <a:ext cx="3124200" cy="1638302"/>
          </a:xfrm>
          <a:prstGeom prst="curvedConnector3">
            <a:avLst>
              <a:gd name="adj1" fmla="val 33400"/>
            </a:avLst>
          </a:prstGeom>
          <a:ln w="92075" cmpd="sng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V="1">
            <a:off x="2196792" y="2523698"/>
            <a:ext cx="3124200" cy="1905000"/>
          </a:xfrm>
          <a:prstGeom prst="curvedConnector3">
            <a:avLst>
              <a:gd name="adj1" fmla="val 32963"/>
            </a:avLst>
          </a:prstGeom>
          <a:ln w="92075" cmpd="sng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Six (6) Routes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92" y="2142698"/>
            <a:ext cx="2742509" cy="2358558"/>
          </a:xfrm>
        </p:spPr>
      </p:pic>
      <p:sp>
        <p:nvSpPr>
          <p:cNvPr id="55" name="Round Diagonal Corner Rectangle 54"/>
          <p:cNvSpPr/>
          <p:nvPr/>
        </p:nvSpPr>
        <p:spPr>
          <a:xfrm>
            <a:off x="2102395" y="2221990"/>
            <a:ext cx="2667000" cy="2414020"/>
          </a:xfrm>
          <a:prstGeom prst="round2Diag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1818564" y="5562600"/>
            <a:ext cx="695026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Mapping has six (6)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hexago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4660260" y="4252121"/>
            <a:ext cx="865944" cy="87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>
            <a:stCxn id="3" idx="1"/>
          </p:cNvCxnSpPr>
          <p:nvPr/>
        </p:nvCxnSpPr>
        <p:spPr>
          <a:xfrm flipV="1">
            <a:off x="2040340" y="2909320"/>
            <a:ext cx="3200400" cy="48469"/>
          </a:xfrm>
          <a:prstGeom prst="straightConnector1">
            <a:avLst/>
          </a:prstGeom>
          <a:ln w="952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>
            <a:off x="2116540" y="2045208"/>
            <a:ext cx="3124200" cy="1638302"/>
          </a:xfrm>
          <a:prstGeom prst="curvedConnector3">
            <a:avLst>
              <a:gd name="adj1" fmla="val 33400"/>
            </a:avLst>
          </a:prstGeom>
          <a:ln w="92075" cmpd="sng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V="1">
            <a:off x="2116540" y="2159510"/>
            <a:ext cx="3124200" cy="1905000"/>
          </a:xfrm>
          <a:prstGeom prst="curvedConnector3">
            <a:avLst>
              <a:gd name="adj1" fmla="val 32963"/>
            </a:avLst>
          </a:prstGeom>
          <a:ln w="92075" cmpd="sng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Uniformity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40" y="1778510"/>
            <a:ext cx="2742509" cy="2358558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088340" y="1854709"/>
            <a:ext cx="3505200" cy="220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2 + 6 + 7 = 15</a:t>
            </a: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2 + 4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9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= 15</a:t>
            </a: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2 +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5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8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= 15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5" name="Round Diagonal Corner Rectangle 54"/>
          <p:cNvSpPr/>
          <p:nvPr/>
        </p:nvSpPr>
        <p:spPr>
          <a:xfrm>
            <a:off x="2040340" y="1702310"/>
            <a:ext cx="2667000" cy="2414020"/>
          </a:xfrm>
          <a:prstGeom prst="round2Diag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Diagonal Corner Rectangle 60"/>
          <p:cNvSpPr/>
          <p:nvPr/>
        </p:nvSpPr>
        <p:spPr>
          <a:xfrm>
            <a:off x="5325470" y="1752600"/>
            <a:ext cx="3048000" cy="2414020"/>
          </a:xfrm>
          <a:prstGeom prst="round2Diag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1818564" y="5562600"/>
            <a:ext cx="695026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Sum of each routes are same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Three (3) Sets Uniformity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36333" y="1487011"/>
            <a:ext cx="3505200" cy="220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2 + </a:t>
            </a:r>
            <a:r>
              <a:rPr lang="en-US" sz="4000" b="1" dirty="0" smtClean="0">
                <a:solidFill>
                  <a:srgbClr val="FF0000"/>
                </a:solidFill>
              </a:rPr>
              <a:t>6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 + 7 = 15</a:t>
            </a: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2 + </a:t>
            </a:r>
            <a:r>
              <a:rPr lang="en-US" sz="4000" b="1" dirty="0">
                <a:solidFill>
                  <a:srgbClr val="92D050"/>
                </a:solidFill>
              </a:rPr>
              <a:t>4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9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= 15</a:t>
            </a: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2 + </a:t>
            </a:r>
            <a:r>
              <a:rPr lang="en-US" sz="4000" b="1" dirty="0" smtClean="0">
                <a:solidFill>
                  <a:srgbClr val="FFFF00"/>
                </a:solidFill>
              </a:rPr>
              <a:t>5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8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= 15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1" name="Round Diagonal Corner Rectangle 60"/>
          <p:cNvSpPr/>
          <p:nvPr/>
        </p:nvSpPr>
        <p:spPr>
          <a:xfrm>
            <a:off x="5448442" y="1293028"/>
            <a:ext cx="3048000" cy="2414020"/>
          </a:xfrm>
          <a:prstGeom prst="round2Diag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 txBox="1">
            <a:spLocks/>
          </p:cNvSpPr>
          <p:nvPr/>
        </p:nvSpPr>
        <p:spPr>
          <a:xfrm>
            <a:off x="1818564" y="1281456"/>
            <a:ext cx="2540453" cy="31988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Our Mapping Ideas</a:t>
            </a:r>
            <a:endParaRPr lang="en-US" sz="1800" b="1" dirty="0"/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1828800" y="1614211"/>
            <a:ext cx="2540453" cy="15175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 (two) pairs</a:t>
            </a:r>
          </a:p>
          <a:p>
            <a:r>
              <a:rPr lang="en-US" sz="1800" dirty="0" smtClean="0"/>
              <a:t>3 (three) steps</a:t>
            </a:r>
          </a:p>
          <a:p>
            <a:r>
              <a:rPr lang="en-US" sz="1800" dirty="0" smtClean="0"/>
              <a:t>4 (four) bases</a:t>
            </a:r>
          </a:p>
          <a:p>
            <a:r>
              <a:rPr lang="en-US" sz="1800" dirty="0" smtClean="0"/>
              <a:t>5 (five) frames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828800" y="3579355"/>
            <a:ext cx="33813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600" kern="0" baseline="0" dirty="0" smtClean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The 3 to 4 are pairs from 7</a:t>
            </a:r>
          </a:p>
          <a:p>
            <a:pPr>
              <a:lnSpc>
                <a:spcPct val="80000"/>
              </a:lnSpc>
            </a:pPr>
            <a:r>
              <a:rPr lang="en-US" altLang="ko-KR" sz="1600" kern="0" baseline="0" dirty="0" smtClean="0">
                <a:solidFill>
                  <a:srgbClr val="FF0000"/>
                </a:solidFill>
                <a:latin typeface="Verdana" pitchFamily="34" charset="0"/>
                <a:ea typeface="굴림" charset="-127"/>
              </a:rPr>
              <a:t>The 3 has 6 routes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00B050"/>
                </a:solidFill>
                <a:latin typeface="Verdana" pitchFamily="34" charset="0"/>
                <a:ea typeface="굴림" charset="-127"/>
              </a:rPr>
              <a:t>The 4 has 6 routes in pair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00B050"/>
                </a:solidFill>
                <a:latin typeface="Verdana" pitchFamily="34" charset="0"/>
                <a:ea typeface="굴림" charset="-127"/>
              </a:rPr>
              <a:t>The 6 routes are hexagonal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00B050"/>
                </a:solidFill>
                <a:latin typeface="Verdana" pitchFamily="34" charset="0"/>
                <a:ea typeface="굴림" charset="-127"/>
              </a:rPr>
              <a:t>The inner is by 2</a:t>
            </a:r>
            <a:r>
              <a:rPr lang="en-US" sz="1600" kern="0" baseline="30000" dirty="0" smtClean="0">
                <a:solidFill>
                  <a:srgbClr val="00B050"/>
                </a:solidFill>
                <a:latin typeface="Verdana" pitchFamily="34" charset="0"/>
                <a:ea typeface="굴림" charset="-127"/>
              </a:rPr>
              <a:t>nd</a:t>
            </a:r>
            <a:r>
              <a:rPr lang="en-US" sz="1600" kern="0" baseline="0" dirty="0" smtClean="0">
                <a:solidFill>
                  <a:srgbClr val="00B050"/>
                </a:solidFill>
                <a:latin typeface="Verdana" pitchFamily="34" charset="0"/>
                <a:ea typeface="굴림" charset="-127"/>
              </a:rPr>
              <a:t> pair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00B050"/>
                </a:solidFill>
                <a:latin typeface="Verdana" pitchFamily="34" charset="0"/>
                <a:ea typeface="굴림" charset="-127"/>
              </a:rPr>
              <a:t>The outer is from 4 to 9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merging is back to 7</a:t>
            </a:r>
            <a:endParaRPr lang="en-US" sz="1600" kern="0" baseline="0" dirty="0">
              <a:solidFill>
                <a:srgbClr val="5F5F5F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20" name="Text Placeholder 6"/>
          <p:cNvSpPr txBox="1">
            <a:spLocks/>
          </p:cNvSpPr>
          <p:nvPr/>
        </p:nvSpPr>
        <p:spPr>
          <a:xfrm>
            <a:off x="1835624" y="3131740"/>
            <a:ext cx="2540453" cy="31988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Our Mapping </a:t>
            </a:r>
            <a:r>
              <a:rPr lang="en-US" sz="1800" b="1" dirty="0" smtClean="0"/>
              <a:t>Solutions</a:t>
            </a:r>
            <a:endParaRPr lang="en-US" sz="1800" b="1" dirty="0"/>
          </a:p>
        </p:txBody>
      </p:sp>
      <p:sp>
        <p:nvSpPr>
          <p:cNvPr id="5" name="Line Callout 2 4"/>
          <p:cNvSpPr/>
          <p:nvPr/>
        </p:nvSpPr>
        <p:spPr>
          <a:xfrm rot="10800000">
            <a:off x="1828800" y="1676396"/>
            <a:ext cx="2133600" cy="620375"/>
          </a:xfrm>
          <a:prstGeom prst="borderCallout2">
            <a:avLst>
              <a:gd name="adj1" fmla="val 78148"/>
              <a:gd name="adj2" fmla="val -1297"/>
              <a:gd name="adj3" fmla="val 124347"/>
              <a:gd name="adj4" fmla="val -105579"/>
              <a:gd name="adj5" fmla="val 98139"/>
              <a:gd name="adj6" fmla="val -115111"/>
            </a:avLst>
          </a:prstGeom>
          <a:solidFill>
            <a:srgbClr val="FF0000">
              <a:alpha val="1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/>
          <p:nvPr/>
        </p:nvSpPr>
        <p:spPr>
          <a:xfrm rot="10800000">
            <a:off x="2169841" y="1964111"/>
            <a:ext cx="2133600" cy="620375"/>
          </a:xfrm>
          <a:prstGeom prst="borderCallout2">
            <a:avLst>
              <a:gd name="adj1" fmla="val 53949"/>
              <a:gd name="adj2" fmla="val -1297"/>
              <a:gd name="adj3" fmla="val 60548"/>
              <a:gd name="adj4" fmla="val -79354"/>
              <a:gd name="adj5" fmla="val 21141"/>
              <a:gd name="adj6" fmla="val -100399"/>
            </a:avLst>
          </a:prstGeom>
          <a:solidFill>
            <a:srgbClr val="92D050">
              <a:alpha val="16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 Callout 2 21"/>
          <p:cNvSpPr/>
          <p:nvPr/>
        </p:nvSpPr>
        <p:spPr>
          <a:xfrm rot="10800000">
            <a:off x="1828800" y="2361602"/>
            <a:ext cx="2133600" cy="620375"/>
          </a:xfrm>
          <a:prstGeom prst="borderCallout2">
            <a:avLst>
              <a:gd name="adj1" fmla="val 31950"/>
              <a:gd name="adj2" fmla="val -17"/>
              <a:gd name="adj3" fmla="val 9950"/>
              <a:gd name="adj4" fmla="val -81272"/>
              <a:gd name="adj5" fmla="val -36056"/>
              <a:gd name="adj6" fmla="val -114471"/>
            </a:avLst>
          </a:prstGeom>
          <a:solidFill>
            <a:srgbClr val="FFFF00">
              <a:alpha val="1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818564" y="5562600"/>
            <a:ext cx="695026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Correlation to Our Previous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Elements</a:t>
            </a:r>
            <a:endParaRPr lang="en-US" dirty="0"/>
          </a:p>
        </p:txBody>
      </p:sp>
      <p:pic>
        <p:nvPicPr>
          <p:cNvPr id="9218" name="Picture 2" descr="http://hyperphysics.phy-astr.gsu.edu/hbase/pertab/imgper/perta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35122"/>
            <a:ext cx="6374488" cy="425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Kingdoms and Domains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/>
              <a:t>Two-Dimensional DNA Nanostructures</a:t>
            </a:r>
          </a:p>
        </p:txBody>
      </p:sp>
      <p:pic>
        <p:nvPicPr>
          <p:cNvPr id="6148" name="Picture 4" descr="http://images.slideplayer.com/14/4422495/slides/slide_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67056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471</Words>
  <Application>Microsoft Office PowerPoint</Application>
  <PresentationFormat>On-screen Show (4:3)</PresentationFormat>
  <Paragraphs>108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Mapping Out (Project Mapping)</vt:lpstr>
      <vt:lpstr>Introduction</vt:lpstr>
      <vt:lpstr>Mapping Ideas</vt:lpstr>
      <vt:lpstr>Mapping Solutions</vt:lpstr>
      <vt:lpstr>Six (6) Routes</vt:lpstr>
      <vt:lpstr>Uniformity</vt:lpstr>
      <vt:lpstr>Three (3) Sets Uniformity</vt:lpstr>
      <vt:lpstr>Mapping Elements</vt:lpstr>
      <vt:lpstr>Kingdoms and Domains</vt:lpstr>
      <vt:lpstr>Mapping Ideas</vt:lpstr>
      <vt:lpstr>Mapping Ideas</vt:lpstr>
      <vt:lpstr>Mapping Ideas</vt:lpstr>
      <vt:lpstr>Mapping Ideas</vt:lpstr>
      <vt:lpstr>Site Mapping</vt:lpstr>
      <vt:lpstr>Think Small Think Cell</vt:lpstr>
      <vt:lpstr>Think Small Think Cell</vt:lpstr>
      <vt:lpstr>Think Small Think Cell</vt:lpstr>
      <vt:lpstr>Animals Category</vt:lpstr>
      <vt:lpstr>Animals Category</vt:lpstr>
      <vt:lpstr>Animals Category</vt:lpstr>
      <vt:lpstr>Animals Category</vt:lpstr>
      <vt:lpstr>Site Mapping</vt:lpstr>
      <vt:lpstr>Site Mapping</vt:lpstr>
      <vt:lpstr>DNA Replication</vt:lpstr>
      <vt:lpstr>DNA Structure</vt:lpstr>
      <vt:lpstr>Slide Title</vt:lpstr>
      <vt:lpstr>Slide Title</vt:lpstr>
      <vt:lpstr>Site Mapping</vt:lpstr>
      <vt:lpstr>Slide Title</vt:lpstr>
      <vt:lpstr>Uniformity</vt:lpstr>
      <vt:lpstr>Our Next Mapping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User</cp:lastModifiedBy>
  <cp:revision>103</cp:revision>
  <dcterms:created xsi:type="dcterms:W3CDTF">2013-08-21T19:17:07Z</dcterms:created>
  <dcterms:modified xsi:type="dcterms:W3CDTF">2016-07-06T15:43:46Z</dcterms:modified>
</cp:coreProperties>
</file>