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1" r:id="rId4"/>
    <p:sldId id="270" r:id="rId5"/>
    <p:sldId id="261" r:id="rId6"/>
    <p:sldId id="269" r:id="rId7"/>
    <p:sldId id="27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3FAE4-3167-475C-A42B-20881BFFA0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647EC7-3DC9-449E-B534-4435DBBCE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916751-CA03-4EBE-8692-65A44556FF3E}"/>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96ADEB06-51DD-404F-9359-BE23639BA8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3DEE2-2925-4CE0-AF57-418FFBB2231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4010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0BCE1-C31C-47F7-8B45-DF0526D947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4144EC-BCE6-48CF-B18B-BC9EBD1F4A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B6D72-0D4F-4C5B-A492-45EE3A374129}"/>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237D0700-2B70-44CD-B901-509942A64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D8C41-490B-4E4F-B191-3BA06C5D87A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20723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E5D1E7-908B-401D-89C8-9AAA7C04F4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5138D4-FAF2-4D07-A3FC-92861798E8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2E20E-71D3-421A-BC54-4BE9F36B98A3}"/>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31D1CB20-A2FA-41B2-B642-F992C934CA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7D9731-3562-44C3-A50F-BCC7D130BAF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91294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FFC1D-D8D0-410E-862A-306524093E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C13FE3-1A58-43BB-973C-5396A17736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1D04D-90BF-4C40-BD02-292F09A1FFAE}"/>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DBEF3264-4598-4A13-BD15-5100FAB24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DDE60-C4D1-49B8-B92A-897A4BA7CC4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8446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20EF1-A622-4F90-AE5B-203107D55E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AAC471-CE24-4225-80D9-63E1695BB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E963CF-E71D-47E8-86BD-AE331A48B39D}"/>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2F1B0A17-D21A-4604-93FF-D55AACB73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8E8E10-2FE1-4601-9A41-831C5D058E29}"/>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4418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695E-8796-460C-BC12-9BADCBEBC2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E9747-469F-47D9-AF7C-93CF518D20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D3AC3C-BBBD-4B95-B2AE-35A214913E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196D51-0084-461A-96A7-10E6BC6AC203}"/>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007B53BC-0A4F-40EF-A517-A9B537CAFA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774D9A-055C-488C-AD61-775C20649E0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1722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73D4A-9DB6-49CB-92F8-659D526882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952D18-DABD-4ECD-A3CA-FCAB844E9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CDEC61-4FD4-4945-8469-E091E09702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1F088F-9C5C-42AF-A9DB-BC40C19FC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06431C-30B0-4441-AA63-F592A465C2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472141-AA14-43C5-BAD2-D8E2799E5ECD}"/>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8" name="页脚占位符 7">
            <a:extLst>
              <a:ext uri="{FF2B5EF4-FFF2-40B4-BE49-F238E27FC236}">
                <a16:creationId xmlns:a16="http://schemas.microsoft.com/office/drawing/2014/main" id="{1E1E07BB-9E52-4EE6-80B2-BD999F8AE4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B5CE6B-13DE-4360-9FDF-A87F3139A1C6}"/>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5423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78470-AFDF-481B-854C-2A084C39AF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E24936-D556-484E-BF84-18B007F13FDE}"/>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4" name="页脚占位符 3">
            <a:extLst>
              <a:ext uri="{FF2B5EF4-FFF2-40B4-BE49-F238E27FC236}">
                <a16:creationId xmlns:a16="http://schemas.microsoft.com/office/drawing/2014/main" id="{C024B6DE-6A37-4F22-9211-F0E9FA5C02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4801D3-A022-4E7A-9403-382E75F400FD}"/>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8844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9451EB-FA3C-470E-8940-278E49BE8E60}"/>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3" name="页脚占位符 2">
            <a:extLst>
              <a:ext uri="{FF2B5EF4-FFF2-40B4-BE49-F238E27FC236}">
                <a16:creationId xmlns:a16="http://schemas.microsoft.com/office/drawing/2014/main" id="{91EEAEE3-61D6-4BDB-874E-FAB2396633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18CAE6-3B86-43A6-9923-0F44F61328AE}"/>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183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A6E8-23F3-4538-8DB3-D086CD68C4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68F83D-E1CA-447C-BA53-F4A8E58F2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B68FA7-3EE4-4FCD-99BA-4025E2EB8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C07D1F-D11B-43E3-B5D2-E8FC127391D2}"/>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0093DC80-ECAB-439A-9A4B-28C0B7888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C9777-365D-441B-A6DF-8ABA3DA25C9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6846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C6E48-FBF2-45DD-A5AD-805B8EAED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1E41EC-01D3-4143-B052-41F866F18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300921-7651-4D47-AF45-77E32C50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00870E-EF4C-47E8-9902-CE94415DC40E}"/>
              </a:ext>
            </a:extLst>
          </p:cNvPr>
          <p:cNvSpPr>
            <a:spLocks noGrp="1"/>
          </p:cNvSpPr>
          <p:nvPr>
            <p:ph type="dt" sz="half" idx="10"/>
          </p:nvPr>
        </p:nvSpPr>
        <p:spPr/>
        <p:txBody>
          <a:bodyPr/>
          <a:lstStyle/>
          <a:p>
            <a:fld id="{0A5E204F-936A-4981-9D89-FEB571C08560}"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1B4BBA30-76CF-4969-A545-D58492E8ED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3ABCC-D32B-40E5-8474-F4C4D1F1F94C}"/>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0877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CFF291-D2BD-43DF-8E3C-38D188B0E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4029B2-B79A-45BC-8540-33E04A8CD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9C2BAE-6E55-4C98-897E-FD0DDA749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E204F-936A-4981-9D89-FEB571C08560}"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81548BDA-53C9-4051-A061-DD2FD0A04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D26B3E-EA12-4F3C-878E-5FCA8B327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631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8DEA6-EE7C-484F-97C0-902E0BDA950B}"/>
              </a:ext>
            </a:extLst>
          </p:cNvPr>
          <p:cNvSpPr>
            <a:spLocks noGrp="1"/>
          </p:cNvSpPr>
          <p:nvPr>
            <p:ph type="ctrTitle"/>
          </p:nvPr>
        </p:nvSpPr>
        <p:spPr/>
        <p:txBody>
          <a:bodyPr>
            <a:normAutofit/>
          </a:bodyPr>
          <a:lstStyle/>
          <a:p>
            <a:pPr algn="ctr">
              <a:lnSpc>
                <a:spcPct val="173000"/>
              </a:lnSpc>
              <a:spcBef>
                <a:spcPts val="1300"/>
              </a:spcBef>
              <a:spcAft>
                <a:spcPts val="1300"/>
              </a:spcAft>
            </a:pPr>
            <a:r>
              <a:rPr lang="zh-CN" altLang="zh-CN" sz="4400" b="1" kern="100" dirty="0">
                <a:effectLst/>
                <a:latin typeface="Times New Roman" panose="02020603050405020304" pitchFamily="18" charset="0"/>
                <a:ea typeface="宋体" panose="02010600030101010101" pitchFamily="2" charset="-122"/>
              </a:rPr>
              <a:t>动态规划—金罐游戏问题</a:t>
            </a:r>
            <a:endParaRPr lang="zh-CN" altLang="zh-CN" sz="4400" b="1" kern="100" dirty="0">
              <a:effectLst/>
              <a:latin typeface="Times New Roman" panose="02020603050405020304" pitchFamily="18" charset="0"/>
            </a:endParaRPr>
          </a:p>
        </p:txBody>
      </p:sp>
      <p:sp>
        <p:nvSpPr>
          <p:cNvPr id="3" name="副标题 2">
            <a:extLst>
              <a:ext uri="{FF2B5EF4-FFF2-40B4-BE49-F238E27FC236}">
                <a16:creationId xmlns:a16="http://schemas.microsoft.com/office/drawing/2014/main" id="{433B06F8-0845-45DD-B811-3673A281FE91}"/>
              </a:ext>
            </a:extLst>
          </p:cNvPr>
          <p:cNvSpPr>
            <a:spLocks noGrp="1"/>
          </p:cNvSpPr>
          <p:nvPr>
            <p:ph type="subTitle" idx="1"/>
          </p:nvPr>
        </p:nvSpPr>
        <p:spPr/>
        <p:txBody>
          <a:bodyPr/>
          <a:lstStyle/>
          <a:p>
            <a:r>
              <a:rPr lang="zh-CN" altLang="en-US" dirty="0"/>
              <a:t>何腾骏 </a:t>
            </a:r>
            <a:r>
              <a:rPr lang="en-US" altLang="zh-CN" dirty="0"/>
              <a:t>2020101057</a:t>
            </a:r>
          </a:p>
          <a:p>
            <a:r>
              <a:rPr lang="zh-CN" altLang="en-US" dirty="0"/>
              <a:t>指导老师：杨烜</a:t>
            </a:r>
          </a:p>
        </p:txBody>
      </p:sp>
    </p:spTree>
    <p:extLst>
      <p:ext uri="{BB962C8B-B14F-4D97-AF65-F5344CB8AC3E}">
        <p14:creationId xmlns:p14="http://schemas.microsoft.com/office/powerpoint/2010/main" val="25810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ED1DE-0E8C-44B4-834F-24924686FEC7}"/>
              </a:ext>
            </a:extLst>
          </p:cNvPr>
          <p:cNvSpPr>
            <a:spLocks noGrp="1"/>
          </p:cNvSpPr>
          <p:nvPr>
            <p:ph type="title"/>
          </p:nvPr>
        </p:nvSpPr>
        <p:spPr/>
        <p:txBody>
          <a:bodyPr/>
          <a:lstStyle/>
          <a:p>
            <a:r>
              <a:rPr lang="zh-CN" altLang="en-US" dirty="0"/>
              <a:t>找规律</a:t>
            </a:r>
          </a:p>
        </p:txBody>
      </p:sp>
      <p:sp>
        <p:nvSpPr>
          <p:cNvPr id="3" name="内容占位符 2">
            <a:extLst>
              <a:ext uri="{FF2B5EF4-FFF2-40B4-BE49-F238E27FC236}">
                <a16:creationId xmlns:a16="http://schemas.microsoft.com/office/drawing/2014/main" id="{459ED527-9898-43F3-87D6-491258EF465D}"/>
              </a:ext>
            </a:extLst>
          </p:cNvPr>
          <p:cNvSpPr>
            <a:spLocks noGrp="1"/>
          </p:cNvSpPr>
          <p:nvPr>
            <p:ph idx="1"/>
          </p:nvPr>
        </p:nvSpPr>
        <p:spPr/>
        <p:txBody>
          <a:bodyPr>
            <a:normAutofit/>
          </a:bodyPr>
          <a:lstStyle/>
          <a:p>
            <a:r>
              <a:rPr lang="zh-CN" altLang="en-US" sz="1800" dirty="0"/>
              <a:t>因为</a:t>
            </a:r>
            <a:r>
              <a:rPr lang="en-US" altLang="zh-CN" sz="1800" dirty="0"/>
              <a:t>AB</a:t>
            </a:r>
            <a:r>
              <a:rPr lang="zh-CN" altLang="en-US" sz="1800" dirty="0"/>
              <a:t>轮流选而且</a:t>
            </a:r>
            <a:r>
              <a:rPr lang="en-US" altLang="zh-CN" sz="1800" dirty="0"/>
              <a:t>A</a:t>
            </a:r>
            <a:r>
              <a:rPr lang="zh-CN" altLang="en-US" sz="1800" dirty="0"/>
              <a:t>先选，所以奇数次序轮到</a:t>
            </a:r>
            <a:r>
              <a:rPr lang="en-US" altLang="zh-CN" sz="1800" dirty="0"/>
              <a:t>A</a:t>
            </a:r>
            <a:r>
              <a:rPr lang="zh-CN" altLang="en-US" sz="1800" dirty="0"/>
              <a:t>选择罐子，偶数次序轮到</a:t>
            </a:r>
            <a:r>
              <a:rPr lang="en-US" altLang="zh-CN" sz="1800" dirty="0"/>
              <a:t>B</a:t>
            </a:r>
            <a:r>
              <a:rPr lang="zh-CN" altLang="en-US" sz="1800" dirty="0"/>
              <a:t>选择罐子</a:t>
            </a:r>
            <a:endParaRPr lang="en-US" altLang="zh-CN" sz="1800" dirty="0"/>
          </a:p>
          <a:p>
            <a:r>
              <a:rPr lang="zh-CN" altLang="en-US" sz="1800" dirty="0"/>
              <a:t>最优化：对于</a:t>
            </a:r>
            <a:r>
              <a:rPr lang="en-US" altLang="zh-CN" sz="1800" dirty="0"/>
              <a:t>A</a:t>
            </a:r>
            <a:r>
              <a:rPr lang="zh-CN" altLang="en-US" sz="1800" dirty="0"/>
              <a:t>和</a:t>
            </a:r>
            <a:r>
              <a:rPr lang="en-US" altLang="zh-CN" sz="1800" dirty="0"/>
              <a:t>B</a:t>
            </a:r>
            <a:r>
              <a:rPr lang="zh-CN" altLang="en-US" sz="1800" dirty="0"/>
              <a:t>来说，他们的选择应该是让自己利益最大化的同时让</a:t>
            </a:r>
            <a:r>
              <a:rPr lang="en-US" altLang="zh-CN" sz="1800" dirty="0"/>
              <a:t>B</a:t>
            </a:r>
            <a:r>
              <a:rPr lang="zh-CN" altLang="en-US" sz="1800" dirty="0"/>
              <a:t>的利益最小化</a:t>
            </a:r>
            <a:endParaRPr lang="en-US" altLang="zh-CN" sz="1800" dirty="0"/>
          </a:p>
          <a:p>
            <a:r>
              <a:rPr lang="zh-CN" altLang="en-US" sz="1800" dirty="0"/>
              <a:t>即：收益量 </a:t>
            </a:r>
            <a:r>
              <a:rPr lang="en-US" altLang="zh-CN" sz="1800" dirty="0"/>
              <a:t>=  max</a:t>
            </a:r>
            <a:r>
              <a:rPr lang="zh-CN" altLang="en-US" sz="1800" dirty="0"/>
              <a:t>（</a:t>
            </a:r>
            <a:r>
              <a:rPr lang="en-US" altLang="zh-CN" sz="1800" dirty="0"/>
              <a:t>A</a:t>
            </a:r>
            <a:r>
              <a:rPr lang="zh-CN" altLang="en-US" sz="1800" dirty="0"/>
              <a:t>本回合能获得的金币 </a:t>
            </a:r>
            <a:r>
              <a:rPr lang="en-US" altLang="zh-CN" sz="1800" dirty="0"/>
              <a:t>– B</a:t>
            </a:r>
            <a:r>
              <a:rPr lang="zh-CN" altLang="en-US" sz="1800" dirty="0"/>
              <a:t>在下一回合能获得的金币）</a:t>
            </a:r>
            <a:endParaRPr lang="en-US" altLang="zh-CN" sz="1800" dirty="0"/>
          </a:p>
          <a:p>
            <a:r>
              <a:rPr lang="zh-CN" altLang="en-US" sz="1800" dirty="0"/>
              <a:t>因此从罐子序列中取出任意个</a:t>
            </a:r>
            <a:r>
              <a:rPr lang="zh-CN" altLang="en-US" sz="1800" b="1" dirty="0"/>
              <a:t>连续的</a:t>
            </a:r>
            <a:r>
              <a:rPr lang="zh-CN" altLang="en-US" sz="1800" dirty="0"/>
              <a:t>罐子都是该问题的子问题</a:t>
            </a:r>
            <a:endParaRPr lang="en-US" altLang="zh-CN" sz="1800" dirty="0"/>
          </a:p>
          <a:p>
            <a:endParaRPr lang="en-US" altLang="zh-CN" sz="1800" dirty="0"/>
          </a:p>
          <a:p>
            <a:r>
              <a:rPr lang="zh-CN" altLang="en-US" sz="1800" dirty="0"/>
              <a:t>在任意回合，</a:t>
            </a:r>
            <a:r>
              <a:rPr lang="en-US" altLang="zh-CN" sz="1800" dirty="0"/>
              <a:t>B</a:t>
            </a:r>
            <a:r>
              <a:rPr lang="zh-CN" altLang="en-US" sz="1800" dirty="0"/>
              <a:t>拥有的金币量可以通过（总量</a:t>
            </a:r>
            <a:r>
              <a:rPr lang="en-US" altLang="zh-CN" sz="1800" dirty="0"/>
              <a:t>-</a:t>
            </a:r>
            <a:r>
              <a:rPr lang="zh-CN" altLang="en-US" sz="1800" dirty="0"/>
              <a:t>已取得的金币</a:t>
            </a:r>
            <a:r>
              <a:rPr lang="en-US" altLang="zh-CN" sz="1800" dirty="0"/>
              <a:t>-A</a:t>
            </a:r>
            <a:r>
              <a:rPr lang="zh-CN" altLang="en-US" sz="1800" dirty="0"/>
              <a:t>取得的金币）直接计算出</a:t>
            </a:r>
            <a:endParaRPr lang="en-US" altLang="zh-CN" sz="1800" dirty="0"/>
          </a:p>
          <a:p>
            <a:endParaRPr lang="en-US" altLang="zh-CN" sz="1800" dirty="0"/>
          </a:p>
          <a:p>
            <a:pPr marL="0" indent="0">
              <a:buNone/>
            </a:pPr>
            <a:r>
              <a:rPr lang="zh-CN" altLang="en-US" sz="1800" dirty="0"/>
              <a:t>每次操作时，可以递归计算收益量，通过对比收益量实现最优选择</a:t>
            </a:r>
            <a:endParaRPr lang="en-US" altLang="zh-CN" sz="1800" dirty="0"/>
          </a:p>
          <a:p>
            <a:pPr marL="0" indent="0">
              <a:buNone/>
            </a:pPr>
            <a:r>
              <a:rPr lang="zh-CN" altLang="en-US" sz="1800" dirty="0"/>
              <a:t>但是最坏情况下，递归深度可以达到</a:t>
            </a:r>
            <a:r>
              <a:rPr lang="en-US" altLang="zh-CN" sz="1800" dirty="0"/>
              <a:t>n/2,</a:t>
            </a:r>
            <a:r>
              <a:rPr lang="zh-CN" altLang="en-US" sz="1800" dirty="0"/>
              <a:t>复杂度会渐近于</a:t>
            </a:r>
            <a:r>
              <a:rPr lang="en-US" altLang="zh-CN" sz="1800" dirty="0"/>
              <a:t>O</a:t>
            </a:r>
            <a:r>
              <a:rPr lang="zh-CN" altLang="en-US" sz="1800" dirty="0"/>
              <a:t>（</a:t>
            </a:r>
            <a:r>
              <a:rPr lang="en-US" altLang="zh-CN" sz="1800" dirty="0"/>
              <a:t>(e/n)^n</a:t>
            </a:r>
            <a:r>
              <a:rPr lang="zh-CN" altLang="en-US" sz="1800" dirty="0"/>
              <a:t>）</a:t>
            </a:r>
            <a:endParaRPr lang="en-US" altLang="zh-CN" sz="1800" dirty="0"/>
          </a:p>
        </p:txBody>
      </p:sp>
    </p:spTree>
    <p:extLst>
      <p:ext uri="{BB962C8B-B14F-4D97-AF65-F5344CB8AC3E}">
        <p14:creationId xmlns:p14="http://schemas.microsoft.com/office/powerpoint/2010/main" val="398132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CCE3C4C-AF73-8E6D-BF3A-B0A2C30240E3}"/>
              </a:ext>
            </a:extLst>
          </p:cNvPr>
          <p:cNvSpPr>
            <a:spLocks noGrp="1"/>
          </p:cNvSpPr>
          <p:nvPr>
            <p:ph type="title"/>
          </p:nvPr>
        </p:nvSpPr>
        <p:spPr>
          <a:xfrm flipV="1">
            <a:off x="838200" y="-725864"/>
            <a:ext cx="10515600" cy="1090989"/>
          </a:xfrm>
        </p:spPr>
        <p:txBody>
          <a:bodyPr/>
          <a:lstStyle/>
          <a:p>
            <a:endParaRPr lang="zh-CN" altLang="en-US" dirty="0"/>
          </a:p>
        </p:txBody>
      </p:sp>
      <p:sp>
        <p:nvSpPr>
          <p:cNvPr id="7" name="内容占位符 6">
            <a:extLst>
              <a:ext uri="{FF2B5EF4-FFF2-40B4-BE49-F238E27FC236}">
                <a16:creationId xmlns:a16="http://schemas.microsoft.com/office/drawing/2014/main" id="{EEE532B0-9AE9-16B9-1A09-B8D1CD9F2424}"/>
              </a:ext>
            </a:extLst>
          </p:cNvPr>
          <p:cNvSpPr>
            <a:spLocks noGrp="1"/>
          </p:cNvSpPr>
          <p:nvPr>
            <p:ph idx="1"/>
          </p:nvPr>
        </p:nvSpPr>
        <p:spPr>
          <a:xfrm>
            <a:off x="838200" y="461913"/>
            <a:ext cx="10515600" cy="5715049"/>
          </a:xfrm>
        </p:spPr>
        <p:txBody>
          <a:bodyPr/>
          <a:lstStyle/>
          <a:p>
            <a:pPr marL="0" indent="0">
              <a:buNone/>
            </a:pPr>
            <a:endParaRPr lang="en-US" altLang="zh-CN" sz="1800" dirty="0"/>
          </a:p>
          <a:p>
            <a:r>
              <a:rPr lang="zh-CN" altLang="en-US" sz="1800" dirty="0"/>
              <a:t>纯递归的问题很明显：对相同的情况进行了多次求解</a:t>
            </a:r>
            <a:endParaRPr lang="en-US" altLang="zh-CN" sz="1800" dirty="0"/>
          </a:p>
          <a:p>
            <a:endParaRPr lang="en-US" altLang="zh-CN" sz="1800" dirty="0"/>
          </a:p>
          <a:p>
            <a:r>
              <a:rPr lang="zh-CN" altLang="en-US" sz="1800" dirty="0"/>
              <a:t>通过分析可知，前一轮的操作不会影响后面的选择（前面怎么选都不会影响后面选择的结果）</a:t>
            </a:r>
            <a:endParaRPr lang="en-US" altLang="zh-CN" sz="1800" dirty="0"/>
          </a:p>
          <a:p>
            <a:r>
              <a:rPr lang="zh-CN" altLang="en-US" sz="1800" dirty="0"/>
              <a:t>因此每一轮操作后，剩下的罐子组合都是一个子问题，可以通过储存子问题的结果，避免反复求解子问题</a:t>
            </a:r>
            <a:endParaRPr lang="en-US" altLang="zh-CN" sz="1800" dirty="0"/>
          </a:p>
          <a:p>
            <a:endParaRPr lang="en-US" altLang="zh-CN" sz="1800" dirty="0"/>
          </a:p>
          <a:p>
            <a:r>
              <a:rPr lang="zh-CN" altLang="en-US" sz="1800" dirty="0"/>
              <a:t>相较于</a:t>
            </a:r>
            <a:r>
              <a:rPr lang="en-US" altLang="zh-CN" sz="1800" dirty="0"/>
              <a:t>n/2</a:t>
            </a:r>
            <a:r>
              <a:rPr lang="zh-CN" altLang="en-US" sz="1800" dirty="0"/>
              <a:t>的递归期望深度，储存子问题结果后可以在常数时间内得到答案</a:t>
            </a:r>
          </a:p>
        </p:txBody>
      </p:sp>
      <p:pic>
        <p:nvPicPr>
          <p:cNvPr id="9" name="图片 8">
            <a:extLst>
              <a:ext uri="{FF2B5EF4-FFF2-40B4-BE49-F238E27FC236}">
                <a16:creationId xmlns:a16="http://schemas.microsoft.com/office/drawing/2014/main" id="{A2498F86-2E81-F88E-1D45-169E0C76FC88}"/>
              </a:ext>
            </a:extLst>
          </p:cNvPr>
          <p:cNvPicPr>
            <a:picLocks noChangeAspect="1"/>
          </p:cNvPicPr>
          <p:nvPr/>
        </p:nvPicPr>
        <p:blipFill>
          <a:blip r:embed="rId2"/>
          <a:stretch>
            <a:fillRect/>
          </a:stretch>
        </p:blipFill>
        <p:spPr>
          <a:xfrm>
            <a:off x="1125080" y="3299381"/>
            <a:ext cx="4045802" cy="2655510"/>
          </a:xfrm>
          <a:prstGeom prst="rect">
            <a:avLst/>
          </a:prstGeom>
        </p:spPr>
      </p:pic>
      <p:pic>
        <p:nvPicPr>
          <p:cNvPr id="11" name="图片 10">
            <a:extLst>
              <a:ext uri="{FF2B5EF4-FFF2-40B4-BE49-F238E27FC236}">
                <a16:creationId xmlns:a16="http://schemas.microsoft.com/office/drawing/2014/main" id="{5E4C0E5A-CDE0-1D2B-51A8-807322C4E82C}"/>
              </a:ext>
            </a:extLst>
          </p:cNvPr>
          <p:cNvPicPr>
            <a:picLocks noChangeAspect="1"/>
          </p:cNvPicPr>
          <p:nvPr/>
        </p:nvPicPr>
        <p:blipFill>
          <a:blip r:embed="rId3"/>
          <a:stretch>
            <a:fillRect/>
          </a:stretch>
        </p:blipFill>
        <p:spPr>
          <a:xfrm>
            <a:off x="5170882" y="3299380"/>
            <a:ext cx="4045802" cy="2646715"/>
          </a:xfrm>
          <a:prstGeom prst="rect">
            <a:avLst/>
          </a:prstGeom>
        </p:spPr>
      </p:pic>
    </p:spTree>
    <p:extLst>
      <p:ext uri="{BB962C8B-B14F-4D97-AF65-F5344CB8AC3E}">
        <p14:creationId xmlns:p14="http://schemas.microsoft.com/office/powerpoint/2010/main" val="27194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99667-733A-F344-2D97-281DDA716BDF}"/>
              </a:ext>
            </a:extLst>
          </p:cNvPr>
          <p:cNvSpPr>
            <a:spLocks noGrp="1"/>
          </p:cNvSpPr>
          <p:nvPr>
            <p:ph type="title"/>
          </p:nvPr>
        </p:nvSpPr>
        <p:spPr>
          <a:xfrm flipV="1">
            <a:off x="838200" y="273378"/>
            <a:ext cx="10515600" cy="91748"/>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EFDDD963-1ACB-3FA1-60B7-D57B609B76CD}"/>
              </a:ext>
            </a:extLst>
          </p:cNvPr>
          <p:cNvSpPr>
            <a:spLocks noGrp="1"/>
          </p:cNvSpPr>
          <p:nvPr>
            <p:ph idx="1"/>
          </p:nvPr>
        </p:nvSpPr>
        <p:spPr>
          <a:xfrm>
            <a:off x="838200" y="537328"/>
            <a:ext cx="10515600" cy="5639635"/>
          </a:xfrm>
        </p:spPr>
        <p:txBody>
          <a:bodyPr/>
          <a:lstStyle/>
          <a:p>
            <a:r>
              <a:rPr lang="zh-CN" altLang="en-US" sz="2400" dirty="0"/>
              <a:t>通过分析可知，取走一个罐子只会引起两种状态改变：</a:t>
            </a:r>
            <a:endParaRPr lang="en-US" altLang="zh-CN" sz="2400" dirty="0"/>
          </a:p>
          <a:p>
            <a:r>
              <a:rPr lang="zh-CN" altLang="en-US" sz="2400" dirty="0"/>
              <a:t>取走一侧的罐子后，下一回合另一个人就可以选择另一侧的罐子或者上一回合被取走的罐子旁边的罐子</a:t>
            </a:r>
            <a:endParaRPr lang="en-US" altLang="zh-CN" sz="2400" dirty="0"/>
          </a:p>
          <a:p>
            <a:endParaRPr lang="en-US" altLang="zh-CN" sz="2400" dirty="0"/>
          </a:p>
          <a:p>
            <a:endParaRPr lang="en-US" altLang="zh-CN" sz="2400" dirty="0"/>
          </a:p>
          <a:p>
            <a:pPr marL="0" indent="0">
              <a:buNone/>
            </a:pPr>
            <a:endParaRPr lang="en-US" altLang="zh-CN" sz="2400" dirty="0"/>
          </a:p>
          <a:p>
            <a:endParaRPr lang="zh-CN" altLang="en-US" dirty="0"/>
          </a:p>
        </p:txBody>
      </p:sp>
      <p:pic>
        <p:nvPicPr>
          <p:cNvPr id="5" name="图片 4">
            <a:extLst>
              <a:ext uri="{FF2B5EF4-FFF2-40B4-BE49-F238E27FC236}">
                <a16:creationId xmlns:a16="http://schemas.microsoft.com/office/drawing/2014/main" id="{2B1E1186-5C73-79FD-A664-438231F66063}"/>
              </a:ext>
            </a:extLst>
          </p:cNvPr>
          <p:cNvPicPr>
            <a:picLocks noChangeAspect="1"/>
          </p:cNvPicPr>
          <p:nvPr/>
        </p:nvPicPr>
        <p:blipFill>
          <a:blip r:embed="rId2"/>
          <a:stretch>
            <a:fillRect/>
          </a:stretch>
        </p:blipFill>
        <p:spPr>
          <a:xfrm>
            <a:off x="1085704" y="3357145"/>
            <a:ext cx="5875107" cy="2371076"/>
          </a:xfrm>
          <a:prstGeom prst="rect">
            <a:avLst/>
          </a:prstGeom>
        </p:spPr>
      </p:pic>
      <p:pic>
        <p:nvPicPr>
          <p:cNvPr id="7" name="图片 6">
            <a:extLst>
              <a:ext uri="{FF2B5EF4-FFF2-40B4-BE49-F238E27FC236}">
                <a16:creationId xmlns:a16="http://schemas.microsoft.com/office/drawing/2014/main" id="{B5E7AAFF-C1C0-EDB1-DFBB-B70EFEE45C16}"/>
              </a:ext>
            </a:extLst>
          </p:cNvPr>
          <p:cNvPicPr>
            <a:picLocks noChangeAspect="1"/>
          </p:cNvPicPr>
          <p:nvPr/>
        </p:nvPicPr>
        <p:blipFill>
          <a:blip r:embed="rId3"/>
          <a:stretch>
            <a:fillRect/>
          </a:stretch>
        </p:blipFill>
        <p:spPr>
          <a:xfrm>
            <a:off x="6725140" y="3429000"/>
            <a:ext cx="5298201" cy="2371076"/>
          </a:xfrm>
          <a:prstGeom prst="rect">
            <a:avLst/>
          </a:prstGeom>
        </p:spPr>
      </p:pic>
    </p:spTree>
    <p:extLst>
      <p:ext uri="{BB962C8B-B14F-4D97-AF65-F5344CB8AC3E}">
        <p14:creationId xmlns:p14="http://schemas.microsoft.com/office/powerpoint/2010/main" val="135157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EB861-E7A6-4507-A472-D4035EC01065}"/>
              </a:ext>
            </a:extLst>
          </p:cNvPr>
          <p:cNvSpPr>
            <a:spLocks noGrp="1"/>
          </p:cNvSpPr>
          <p:nvPr>
            <p:ph type="title"/>
          </p:nvPr>
        </p:nvSpPr>
        <p:spPr>
          <a:xfrm>
            <a:off x="838200" y="365126"/>
            <a:ext cx="10515600" cy="983989"/>
          </a:xfrm>
        </p:spPr>
        <p:txBody>
          <a:bodyPr/>
          <a:lstStyle/>
          <a:p>
            <a:r>
              <a:rPr lang="zh-CN" altLang="en-US" dirty="0"/>
              <a:t>动态规划方程</a:t>
            </a:r>
          </a:p>
        </p:txBody>
      </p:sp>
      <p:sp>
        <p:nvSpPr>
          <p:cNvPr id="3" name="内容占位符 2">
            <a:extLst>
              <a:ext uri="{FF2B5EF4-FFF2-40B4-BE49-F238E27FC236}">
                <a16:creationId xmlns:a16="http://schemas.microsoft.com/office/drawing/2014/main" id="{13969D0B-DCD3-4D8E-8B28-6C7CD90D6D40}"/>
              </a:ext>
            </a:extLst>
          </p:cNvPr>
          <p:cNvSpPr>
            <a:spLocks noGrp="1"/>
          </p:cNvSpPr>
          <p:nvPr>
            <p:ph idx="1"/>
          </p:nvPr>
        </p:nvSpPr>
        <p:spPr>
          <a:xfrm>
            <a:off x="838200" y="1484026"/>
            <a:ext cx="10515600" cy="4692937"/>
          </a:xfrm>
        </p:spPr>
        <p:txBody>
          <a:bodyPr>
            <a:normAutofit/>
          </a:bodyPr>
          <a:lstStyle/>
          <a:p>
            <a:r>
              <a:rPr lang="zh-CN" altLang="en-US" sz="1800" dirty="0"/>
              <a:t>由此可以推导出递推方程：</a:t>
            </a:r>
            <a:endParaRPr lang="en-US" altLang="zh-CN" sz="1800" dirty="0"/>
          </a:p>
          <a:p>
            <a:r>
              <a:rPr lang="zh-CN" altLang="en-US" sz="1800" dirty="0"/>
              <a:t>用 </a:t>
            </a:r>
            <a:r>
              <a:rPr lang="en-US" altLang="zh-CN" sz="1800" b="1" dirty="0"/>
              <a:t>l , r </a:t>
            </a:r>
            <a:r>
              <a:rPr lang="zh-CN" altLang="en-US" sz="1800" dirty="0"/>
              <a:t>表示左侧边界和右侧边界，通过</a:t>
            </a:r>
            <a:r>
              <a:rPr lang="en-US" altLang="zh-CN" sz="1800" b="1" dirty="0" err="1"/>
              <a:t>arr</a:t>
            </a:r>
            <a:r>
              <a:rPr lang="en-US" altLang="zh-CN" sz="1800" b="1" dirty="0"/>
              <a:t>[l][r]</a:t>
            </a:r>
            <a:r>
              <a:rPr lang="zh-CN" altLang="en-US" sz="1800" dirty="0"/>
              <a:t>表示左侧边界为</a:t>
            </a:r>
            <a:r>
              <a:rPr lang="en-US" altLang="zh-CN" sz="1800" dirty="0"/>
              <a:t>l</a:t>
            </a:r>
            <a:r>
              <a:rPr lang="zh-CN" altLang="en-US" sz="1800" dirty="0"/>
              <a:t>，右侧边界为</a:t>
            </a:r>
            <a:r>
              <a:rPr lang="en-US" altLang="zh-CN" sz="1800" dirty="0"/>
              <a:t>r</a:t>
            </a:r>
            <a:r>
              <a:rPr lang="zh-CN" altLang="en-US" sz="1800" dirty="0"/>
              <a:t>时</a:t>
            </a:r>
            <a:r>
              <a:rPr lang="en-US" altLang="zh-CN" sz="1800" dirty="0"/>
              <a:t>A</a:t>
            </a:r>
            <a:r>
              <a:rPr lang="zh-CN" altLang="en-US" sz="1800" dirty="0"/>
              <a:t>可以取得的金币数量</a:t>
            </a:r>
            <a:endParaRPr lang="en-US" altLang="zh-CN" sz="1800" dirty="0"/>
          </a:p>
          <a:p>
            <a:endParaRPr lang="en-US" altLang="zh-CN" sz="1800" dirty="0"/>
          </a:p>
        </p:txBody>
      </p:sp>
      <p:pic>
        <p:nvPicPr>
          <p:cNvPr id="5" name="图片 4">
            <a:extLst>
              <a:ext uri="{FF2B5EF4-FFF2-40B4-BE49-F238E27FC236}">
                <a16:creationId xmlns:a16="http://schemas.microsoft.com/office/drawing/2014/main" id="{ACA44A32-3502-7C13-CE15-E0C3099F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08733"/>
            <a:ext cx="10784759" cy="2243522"/>
          </a:xfrm>
          <a:prstGeom prst="rect">
            <a:avLst/>
          </a:prstGeom>
        </p:spPr>
      </p:pic>
    </p:spTree>
    <p:extLst>
      <p:ext uri="{BB962C8B-B14F-4D97-AF65-F5344CB8AC3E}">
        <p14:creationId xmlns:p14="http://schemas.microsoft.com/office/powerpoint/2010/main" val="272504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B8665-A181-E2EF-604D-B386AE238EC4}"/>
              </a:ext>
            </a:extLst>
          </p:cNvPr>
          <p:cNvSpPr>
            <a:spLocks noGrp="1"/>
          </p:cNvSpPr>
          <p:nvPr>
            <p:ph type="title"/>
          </p:nvPr>
        </p:nvSpPr>
        <p:spPr>
          <a:xfrm>
            <a:off x="838200" y="365125"/>
            <a:ext cx="10515600" cy="756665"/>
          </a:xfrm>
        </p:spPr>
        <p:txBody>
          <a:bodyPr>
            <a:normAutofit/>
          </a:bodyPr>
          <a:lstStyle/>
          <a:p>
            <a:r>
              <a:rPr lang="zh-CN" altLang="en-US" sz="2000" b="1" dirty="0"/>
              <a:t>伪代码</a:t>
            </a:r>
          </a:p>
        </p:txBody>
      </p:sp>
      <p:sp>
        <p:nvSpPr>
          <p:cNvPr id="5" name="内容占位符 4">
            <a:extLst>
              <a:ext uri="{FF2B5EF4-FFF2-40B4-BE49-F238E27FC236}">
                <a16:creationId xmlns:a16="http://schemas.microsoft.com/office/drawing/2014/main" id="{BB3FFAED-CB83-5065-4401-F37EC37CDAF7}"/>
              </a:ext>
            </a:extLst>
          </p:cNvPr>
          <p:cNvSpPr>
            <a:spLocks noGrp="1"/>
          </p:cNvSpPr>
          <p:nvPr>
            <p:ph idx="1"/>
          </p:nvPr>
        </p:nvSpPr>
        <p:spPr>
          <a:xfrm>
            <a:off x="838200" y="1206631"/>
            <a:ext cx="10515600" cy="4970332"/>
          </a:xfrm>
        </p:spPr>
        <p:txBody>
          <a:bodyPr>
            <a:normAutofit fontScale="85000" lnSpcReduction="20000"/>
          </a:bodyPr>
          <a:lstStyle/>
          <a:p>
            <a:r>
              <a:rPr lang="en-US" altLang="zh-CN" sz="1800" dirty="0" err="1"/>
              <a:t>dp</a:t>
            </a:r>
            <a:r>
              <a:rPr lang="en-US" altLang="zh-CN" sz="1800" dirty="0"/>
              <a:t>(coins[],</a:t>
            </a:r>
            <a:r>
              <a:rPr lang="en-US" altLang="zh-CN" sz="1800" dirty="0" err="1"/>
              <a:t>arr</a:t>
            </a:r>
            <a:r>
              <a:rPr lang="en-US" altLang="zh-CN" sz="1800" dirty="0"/>
              <a:t>[][],all[][]):</a:t>
            </a:r>
          </a:p>
          <a:p>
            <a:r>
              <a:rPr lang="en-US" altLang="zh-CN" sz="1800" dirty="0"/>
              <a:t>    if(length % 2 == 0):</a:t>
            </a:r>
          </a:p>
          <a:p>
            <a:r>
              <a:rPr lang="en-US" altLang="zh-CN" sz="1800" dirty="0"/>
              <a:t>        for each I : </a:t>
            </a:r>
            <a:r>
              <a:rPr lang="en-US" altLang="zh-CN" sz="1800" dirty="0" err="1"/>
              <a:t>arr</a:t>
            </a:r>
            <a:r>
              <a:rPr lang="en-US" altLang="zh-CN" sz="1800" dirty="0"/>
              <a:t>[</a:t>
            </a:r>
            <a:r>
              <a:rPr lang="en-US" altLang="zh-CN" sz="1800" dirty="0" err="1"/>
              <a:t>i</a:t>
            </a:r>
            <a:r>
              <a:rPr lang="en-US" altLang="zh-CN" sz="1800" dirty="0"/>
              <a:t>][</a:t>
            </a:r>
            <a:r>
              <a:rPr lang="en-US" altLang="zh-CN" sz="1800" dirty="0" err="1"/>
              <a:t>i</a:t>
            </a:r>
            <a:r>
              <a:rPr lang="en-US" altLang="zh-CN" sz="1800" dirty="0"/>
              <a:t>] = coins[</a:t>
            </a:r>
            <a:r>
              <a:rPr lang="en-US" altLang="zh-CN" sz="1800" dirty="0" err="1"/>
              <a:t>i</a:t>
            </a:r>
            <a:r>
              <a:rPr lang="en-US" altLang="zh-CN" sz="1800" dirty="0"/>
              <a:t>];//</a:t>
            </a:r>
            <a:r>
              <a:rPr lang="zh-CN" altLang="en-US" sz="1800" dirty="0"/>
              <a:t>预处理</a:t>
            </a:r>
            <a:endParaRPr lang="en-US" altLang="zh-CN" sz="1800" dirty="0"/>
          </a:p>
          <a:p>
            <a:r>
              <a:rPr lang="en-US" altLang="zh-CN" sz="1800" dirty="0"/>
              <a:t>    int step = 1;//</a:t>
            </a:r>
            <a:r>
              <a:rPr lang="zh-CN" altLang="en-US" sz="1800" dirty="0"/>
              <a:t>罐子间隔</a:t>
            </a:r>
            <a:endParaRPr lang="en-US" altLang="zh-CN" sz="1800" dirty="0"/>
          </a:p>
          <a:p>
            <a:r>
              <a:rPr lang="en-US" altLang="zh-CN" sz="1800" dirty="0"/>
              <a:t>    while(step&lt;length):</a:t>
            </a:r>
          </a:p>
          <a:p>
            <a:r>
              <a:rPr lang="en-US" altLang="zh-CN" sz="1800" dirty="0"/>
              <a:t>        for I = 0 to </a:t>
            </a:r>
            <a:r>
              <a:rPr lang="en-US" altLang="zh-CN" sz="1800" dirty="0" err="1"/>
              <a:t>i+step</a:t>
            </a:r>
            <a:r>
              <a:rPr lang="en-US" altLang="zh-CN" sz="1800" dirty="0"/>
              <a:t>&lt;length:</a:t>
            </a:r>
          </a:p>
          <a:p>
            <a:r>
              <a:rPr lang="en-US" altLang="zh-CN" sz="1800" dirty="0"/>
              <a:t>            j = </a:t>
            </a:r>
            <a:r>
              <a:rPr lang="en-US" altLang="zh-CN" sz="1800" dirty="0" err="1"/>
              <a:t>i+step</a:t>
            </a:r>
            <a:r>
              <a:rPr lang="en-US" altLang="zh-CN" sz="1800" dirty="0"/>
              <a:t>;</a:t>
            </a:r>
          </a:p>
          <a:p>
            <a:r>
              <a:rPr lang="en-US" altLang="zh-CN" sz="1800" dirty="0"/>
              <a:t>            if((length – step) % 2 == 0): //</a:t>
            </a:r>
            <a:r>
              <a:rPr lang="zh-CN" altLang="en-US" sz="1800" dirty="0"/>
              <a:t>判别谁在走</a:t>
            </a:r>
            <a:endParaRPr lang="en-US" altLang="zh-CN" sz="1800" dirty="0"/>
          </a:p>
          <a:p>
            <a:r>
              <a:rPr lang="en-US" altLang="zh-CN" sz="1800" dirty="0"/>
              <a:t>                if(mud[</a:t>
            </a:r>
            <a:r>
              <a:rPr lang="en-US" altLang="zh-CN" sz="1800" dirty="0" err="1"/>
              <a:t>i</a:t>
            </a:r>
            <a:r>
              <a:rPr lang="en-US" altLang="zh-CN" sz="1800" dirty="0"/>
              <a:t>] + </a:t>
            </a:r>
            <a:r>
              <a:rPr lang="en-US" altLang="zh-CN" sz="1800" dirty="0" err="1"/>
              <a:t>arr</a:t>
            </a:r>
            <a:r>
              <a:rPr lang="en-US" altLang="zh-CN" sz="1800" dirty="0"/>
              <a:t>[i+1][j] &gt; mud[j] + </a:t>
            </a:r>
            <a:r>
              <a:rPr lang="en-US" altLang="zh-CN" sz="1800" dirty="0" err="1"/>
              <a:t>arr</a:t>
            </a:r>
            <a:r>
              <a:rPr lang="en-US" altLang="zh-CN" sz="1800" dirty="0"/>
              <a:t>[</a:t>
            </a:r>
            <a:r>
              <a:rPr lang="en-US" altLang="zh-CN" sz="1800" dirty="0" err="1"/>
              <a:t>i</a:t>
            </a:r>
            <a:r>
              <a:rPr lang="en-US" altLang="zh-CN" sz="1800" dirty="0"/>
              <a:t>][j-1])//A</a:t>
            </a:r>
            <a:br>
              <a:rPr lang="en-US" altLang="zh-CN" sz="1800" dirty="0"/>
            </a:br>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r>
              <a:rPr lang="en-US" altLang="zh-CN" sz="1800" dirty="0"/>
              <a:t>            else:</a:t>
            </a:r>
          </a:p>
          <a:p>
            <a:r>
              <a:rPr lang="en-US" altLang="zh-CN" sz="1800" dirty="0"/>
              <a:t>                if(mud[</a:t>
            </a:r>
            <a:r>
              <a:rPr lang="en-US" altLang="zh-CN" sz="1800" dirty="0" err="1"/>
              <a:t>i</a:t>
            </a:r>
            <a:r>
              <a:rPr lang="en-US" altLang="zh-CN" sz="1800" dirty="0"/>
              <a:t>] + </a:t>
            </a:r>
            <a:r>
              <a:rPr lang="en-US" altLang="zh-CN" sz="1800" dirty="0" err="1"/>
              <a:t>cjj</a:t>
            </a:r>
            <a:r>
              <a:rPr lang="en-US" altLang="zh-CN" sz="1800" dirty="0"/>
              <a:t>[i+1][j] -  </a:t>
            </a:r>
            <a:r>
              <a:rPr lang="en-US" altLang="zh-CN" sz="1800" dirty="0" err="1"/>
              <a:t>arr</a:t>
            </a:r>
            <a:r>
              <a:rPr lang="en-US" altLang="zh-CN" sz="1800" dirty="0"/>
              <a:t>[i+1][j] &gt; mud[j] + </a:t>
            </a:r>
            <a:r>
              <a:rPr lang="en-US" altLang="zh-CN" sz="1800" dirty="0" err="1"/>
              <a:t>cjj</a:t>
            </a:r>
            <a:r>
              <a:rPr lang="en-US" altLang="zh-CN" sz="1800" dirty="0"/>
              <a:t>[</a:t>
            </a:r>
            <a:r>
              <a:rPr lang="en-US" altLang="zh-CN" sz="1800" dirty="0" err="1"/>
              <a:t>i</a:t>
            </a:r>
            <a:r>
              <a:rPr lang="en-US" altLang="zh-CN" sz="1800" dirty="0"/>
              <a:t>][j-1] - </a:t>
            </a:r>
            <a:r>
              <a:rPr lang="en-US" altLang="zh-CN" sz="1800" dirty="0" err="1"/>
              <a:t>arr</a:t>
            </a:r>
            <a:r>
              <a:rPr lang="en-US" altLang="zh-CN" sz="1800" dirty="0"/>
              <a:t>[</a:t>
            </a:r>
            <a:r>
              <a:rPr lang="en-US" altLang="zh-CN" sz="1800" dirty="0" err="1"/>
              <a:t>i</a:t>
            </a:r>
            <a:r>
              <a:rPr lang="en-US" altLang="zh-CN" sz="1800" dirty="0"/>
              <a:t>][j-1])://B</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endParaRPr lang="en-US" altLang="zh-CN" sz="1800" dirty="0"/>
          </a:p>
        </p:txBody>
      </p:sp>
    </p:spTree>
    <p:extLst>
      <p:ext uri="{BB962C8B-B14F-4D97-AF65-F5344CB8AC3E}">
        <p14:creationId xmlns:p14="http://schemas.microsoft.com/office/powerpoint/2010/main" val="160563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0465E-2763-4FDC-91D9-C81C70994684}"/>
              </a:ext>
            </a:extLst>
          </p:cNvPr>
          <p:cNvSpPr>
            <a:spLocks noGrp="1"/>
          </p:cNvSpPr>
          <p:nvPr>
            <p:ph type="title"/>
          </p:nvPr>
        </p:nvSpPr>
        <p:spPr>
          <a:xfrm>
            <a:off x="838200" y="365125"/>
            <a:ext cx="10515600" cy="540397"/>
          </a:xfrm>
        </p:spPr>
        <p:txBody>
          <a:bodyPr>
            <a:normAutofit fontScale="90000"/>
          </a:bodyPr>
          <a:lstStyle/>
          <a:p>
            <a:r>
              <a:rPr lang="zh-CN" altLang="en-US" dirty="0"/>
              <a:t>效率分析</a:t>
            </a:r>
          </a:p>
        </p:txBody>
      </p:sp>
      <p:sp>
        <p:nvSpPr>
          <p:cNvPr id="3" name="内容占位符 2">
            <a:extLst>
              <a:ext uri="{FF2B5EF4-FFF2-40B4-BE49-F238E27FC236}">
                <a16:creationId xmlns:a16="http://schemas.microsoft.com/office/drawing/2014/main" id="{41F59752-9E4B-4E07-A14E-9241504BA68C}"/>
              </a:ext>
            </a:extLst>
          </p:cNvPr>
          <p:cNvSpPr>
            <a:spLocks noGrp="1"/>
          </p:cNvSpPr>
          <p:nvPr>
            <p:ph idx="1"/>
          </p:nvPr>
        </p:nvSpPr>
        <p:spPr>
          <a:xfrm>
            <a:off x="838200" y="1233996"/>
            <a:ext cx="10515600" cy="4942967"/>
          </a:xfrm>
        </p:spPr>
        <p:txBody>
          <a:bodyPr>
            <a:normAutofit/>
          </a:bodyPr>
          <a:lstStyle/>
          <a:p>
            <a:pPr marL="0" indent="0">
              <a:buNone/>
            </a:pPr>
            <a:r>
              <a:rPr lang="zh-CN" altLang="en-US" sz="1800" dirty="0"/>
              <a:t>完全求解子问题时，因为</a:t>
            </a:r>
            <a:r>
              <a:rPr lang="en-US" altLang="zh-CN" sz="1800" dirty="0"/>
              <a:t>L&lt;=R</a:t>
            </a:r>
            <a:r>
              <a:rPr lang="zh-CN" altLang="en-US" sz="1800" dirty="0"/>
              <a:t>，所以一共要求解</a:t>
            </a:r>
            <a:r>
              <a:rPr lang="en-US" altLang="zh-CN" sz="1800" dirty="0"/>
              <a:t>n(n+1)/2</a:t>
            </a:r>
            <a:r>
              <a:rPr lang="zh-CN" altLang="en-US" sz="1800" dirty="0"/>
              <a:t>个子问题，单个子问题求解时间可以视为常数，因此时间复杂度为</a:t>
            </a:r>
            <a:r>
              <a:rPr lang="en-US" altLang="zh-CN" sz="1800" dirty="0"/>
              <a:t>O</a:t>
            </a:r>
            <a:r>
              <a:rPr lang="zh-CN" altLang="en-US" sz="1800" dirty="0"/>
              <a:t>（</a:t>
            </a:r>
            <a:r>
              <a:rPr lang="en-US" altLang="zh-CN" sz="1800" dirty="0"/>
              <a:t>n^2</a:t>
            </a:r>
            <a:r>
              <a:rPr lang="zh-CN" altLang="en-US" sz="1800" dirty="0"/>
              <a:t>）</a:t>
            </a:r>
            <a:endParaRPr lang="en-US" altLang="zh-CN" sz="1800" dirty="0"/>
          </a:p>
          <a:p>
            <a:pPr marL="0" indent="0">
              <a:buNone/>
            </a:pPr>
            <a:endParaRPr lang="en-US" altLang="zh-CN" sz="1800" dirty="0"/>
          </a:p>
          <a:p>
            <a:pPr marL="0" indent="0">
              <a:buNone/>
            </a:pPr>
            <a:r>
              <a:rPr lang="zh-CN" altLang="en-US" sz="1800" dirty="0"/>
              <a:t>每个罐子包含的金币数量不会影响子问题的数量和子问题的求解成本，因此金币数量不会对运行时间产生影响</a:t>
            </a:r>
            <a:endParaRPr lang="en-US" altLang="zh-CN" sz="1800" dirty="0"/>
          </a:p>
          <a:p>
            <a:pPr marL="0" indent="0">
              <a:buNone/>
            </a:pPr>
            <a:endParaRPr lang="en-US" altLang="zh-CN" sz="1800" dirty="0"/>
          </a:p>
          <a:p>
            <a:pPr marL="0" indent="0">
              <a:buNone/>
            </a:pPr>
            <a:r>
              <a:rPr lang="zh-CN" altLang="en-US" sz="1800" dirty="0"/>
              <a:t>但实验数据来看，随着样例规模的增长，运行时间</a:t>
            </a:r>
            <a:endParaRPr lang="en-US" altLang="zh-CN" sz="1800" dirty="0"/>
          </a:p>
          <a:p>
            <a:pPr marL="0" indent="0">
              <a:buNone/>
            </a:pPr>
            <a:r>
              <a:rPr lang="zh-CN" altLang="en-US" sz="1800" dirty="0"/>
              <a:t>相较于</a:t>
            </a:r>
            <a:r>
              <a:rPr lang="en-US" altLang="zh-CN" sz="1800" dirty="0"/>
              <a:t>n^2</a:t>
            </a:r>
            <a:r>
              <a:rPr lang="zh-CN" altLang="en-US" sz="1800" dirty="0"/>
              <a:t>的拟合曲线偏高</a:t>
            </a:r>
          </a:p>
        </p:txBody>
      </p:sp>
      <p:pic>
        <p:nvPicPr>
          <p:cNvPr id="7" name="图片 6">
            <a:extLst>
              <a:ext uri="{FF2B5EF4-FFF2-40B4-BE49-F238E27FC236}">
                <a16:creationId xmlns:a16="http://schemas.microsoft.com/office/drawing/2014/main" id="{74F12065-8F70-4C13-AC6C-57F0374670AE}"/>
              </a:ext>
            </a:extLst>
          </p:cNvPr>
          <p:cNvPicPr>
            <a:picLocks noChangeAspect="1"/>
          </p:cNvPicPr>
          <p:nvPr/>
        </p:nvPicPr>
        <p:blipFill>
          <a:blip r:embed="rId2"/>
          <a:stretch>
            <a:fillRect/>
          </a:stretch>
        </p:blipFill>
        <p:spPr>
          <a:xfrm>
            <a:off x="8244980" y="3705479"/>
            <a:ext cx="3185786" cy="2471484"/>
          </a:xfrm>
          <a:prstGeom prst="rect">
            <a:avLst/>
          </a:prstGeom>
        </p:spPr>
      </p:pic>
      <p:pic>
        <p:nvPicPr>
          <p:cNvPr id="9" name="图片 8">
            <a:extLst>
              <a:ext uri="{FF2B5EF4-FFF2-40B4-BE49-F238E27FC236}">
                <a16:creationId xmlns:a16="http://schemas.microsoft.com/office/drawing/2014/main" id="{113C62CB-58D6-4EAB-A2FE-434B58174E98}"/>
              </a:ext>
            </a:extLst>
          </p:cNvPr>
          <p:cNvPicPr>
            <a:picLocks noChangeAspect="1"/>
          </p:cNvPicPr>
          <p:nvPr/>
        </p:nvPicPr>
        <p:blipFill>
          <a:blip r:embed="rId3"/>
          <a:stretch>
            <a:fillRect/>
          </a:stretch>
        </p:blipFill>
        <p:spPr>
          <a:xfrm>
            <a:off x="4910906" y="3566769"/>
            <a:ext cx="3334074" cy="2610194"/>
          </a:xfrm>
          <a:prstGeom prst="rect">
            <a:avLst/>
          </a:prstGeom>
        </p:spPr>
      </p:pic>
    </p:spTree>
    <p:extLst>
      <p:ext uri="{BB962C8B-B14F-4D97-AF65-F5344CB8AC3E}">
        <p14:creationId xmlns:p14="http://schemas.microsoft.com/office/powerpoint/2010/main" val="1262093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709</Words>
  <Application>Microsoft Office PowerPoint</Application>
  <PresentationFormat>宽屏</PresentationFormat>
  <Paragraphs>51</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Times New Roman</vt:lpstr>
      <vt:lpstr>Office 主题​​</vt:lpstr>
      <vt:lpstr>动态规划—金罐游戏问题</vt:lpstr>
      <vt:lpstr>找规律</vt:lpstr>
      <vt:lpstr>PowerPoint 演示文稿</vt:lpstr>
      <vt:lpstr>PowerPoint 演示文稿</vt:lpstr>
      <vt:lpstr>动态规划方程</vt:lpstr>
      <vt:lpstr>伪代码</vt:lpstr>
      <vt:lpstr>效率分析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分治法求最近点对</dc:title>
  <dc:creator>qq ww</dc:creator>
  <cp:lastModifiedBy>qq ww</cp:lastModifiedBy>
  <cp:revision>68</cp:revision>
  <dcterms:created xsi:type="dcterms:W3CDTF">2022-03-31T15:35:36Z</dcterms:created>
  <dcterms:modified xsi:type="dcterms:W3CDTF">2022-05-07T07:14:00Z</dcterms:modified>
</cp:coreProperties>
</file>