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1" r:id="rId5"/>
    <p:sldId id="257" r:id="rId6"/>
    <p:sldId id="263" r:id="rId7"/>
    <p:sldId id="264" r:id="rId8"/>
    <p:sldId id="258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31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3FAE4-3167-475C-A42B-20881BFFA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647EC7-3DC9-449E-B534-4435DBBCE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16751-CA03-4EBE-8692-65A44556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DEB06-51DD-404F-9359-BE23639B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3DEE2-2925-4CE0-AF57-418FFBB2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08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0BCE1-C31C-47F7-8B45-DF0526D9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4144EC-BCE6-48CF-B18B-BC9EBD1F4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B6D72-0D4F-4C5B-A492-45EE3A37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D0700-2B70-44CD-B901-509942A6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D8C41-490B-4E4F-B191-3BA06C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23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E5D1E7-908B-401D-89C8-9AAA7C04F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5138D4-FAF2-4D07-A3FC-92861798E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2E20E-71D3-421A-BC54-4BE9F36B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1CB20-A2FA-41B2-B642-F992C934C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7D9731-3562-44C3-A50F-BCC7D130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94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FFC1D-D8D0-410E-862A-30652409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C13FE3-1A58-43BB-973C-5396A1773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1D04D-90BF-4C40-BD02-292F09A1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EF3264-4598-4A13-BD15-5100FAB24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EDDE60-C4D1-49B8-B92A-897A4BA7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65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20EF1-A622-4F90-AE5B-203107D55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AAC471-CE24-4225-80D9-63E1695BB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E963CF-E71D-47E8-86BD-AE331A48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1B0A17-D21A-4604-93FF-D55AACB7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E8E10-2FE1-4601-9A41-831C5D05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18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E695E-8796-460C-BC12-9BADCBEB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FE9747-469F-47D9-AF7C-93CF518D2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D3AC3C-BBBD-4B95-B2AE-35A214913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196D51-0084-461A-96A7-10E6BC6A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7B53BC-0A4F-40EF-A517-A9B537CA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774D9A-055C-488C-AD61-775C2064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27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73D4A-9DB6-49CB-92F8-659D5268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952D18-DABD-4ECD-A3CA-FCAB844E9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CDEC61-4FD4-4945-8469-E091E0970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1F088F-9C5C-42AF-A9DB-BC40C19FC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06431C-30B0-4441-AA63-F592A465C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472141-AA14-43C5-BAD2-D8E2799E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1E07BB-9E52-4EE6-80B2-BD999F8AE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B5CE6B-13DE-4360-9FDF-A87F3139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23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78470-AFDF-481B-854C-2A084C39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E24936-D556-484E-BF84-18B007F13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24B6DE-6A37-4F22-9211-F0E9FA5C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4801D3-A022-4E7A-9403-382E75F4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44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9451EB-FA3C-470E-8940-278E49BE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EEAEE3-61D6-4BDB-874E-FAB239663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18CAE6-3B86-43A6-9923-0F44F613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33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AA6E8-23F3-4538-8DB3-D086CD68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8F83D-E1CA-447C-BA53-F4A8E58F2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B68FA7-3EE4-4FCD-99BA-4025E2EB8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C07D1F-D11B-43E3-B5D2-E8FC1273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93DC80-ECAB-439A-9A4B-28C0B788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C9777-365D-441B-A6DF-8ABA3DA2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64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C6E48-FBF2-45DD-A5AD-805B8EAE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1E41EC-01D3-4143-B052-41F866F18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300921-7651-4D47-AF45-77E32C506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00870E-EF4C-47E8-9902-CE94415D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4BBA30-76CF-4969-A545-D58492E8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43ABCC-D32B-40E5-8474-F4C4D1F1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7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CFF291-D2BD-43DF-8E3C-38D188B0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4029B2-B79A-45BC-8540-33E04A8CD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C2BAE-6E55-4C98-897E-FD0DDA749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E204F-936A-4981-9D89-FEB571C08560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48BDA-53C9-4051-A061-DD2FD0A04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D26B3E-EA12-4F3C-878E-5FCA8B327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3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8DEA6-EE7C-484F-97C0-902E0BDA9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4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动态规划—金罐游戏问题</a:t>
            </a:r>
            <a:endParaRPr lang="zh-CN" altLang="zh-CN" sz="4400" b="1" kern="1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3B06F8-0845-45DD-B811-3673A281F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何腾骏 </a:t>
            </a:r>
            <a:r>
              <a:rPr lang="en-US" altLang="zh-CN" dirty="0"/>
              <a:t>2020101057</a:t>
            </a:r>
          </a:p>
          <a:p>
            <a:r>
              <a:rPr lang="zh-CN" altLang="en-US" dirty="0"/>
              <a:t>指导老师：杨烜</a:t>
            </a:r>
          </a:p>
        </p:txBody>
      </p:sp>
    </p:spTree>
    <p:extLst>
      <p:ext uri="{BB962C8B-B14F-4D97-AF65-F5344CB8AC3E}">
        <p14:creationId xmlns:p14="http://schemas.microsoft.com/office/powerpoint/2010/main" val="258106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7796B-D8A3-4199-A03B-83213771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随机生成点阵实验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5BA743-7956-4A4F-936F-3E4F0E91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使用</a:t>
            </a:r>
            <a:r>
              <a:rPr lang="en-US" altLang="zh-CN" sz="1800" dirty="0"/>
              <a:t>MRV_DH_</a:t>
            </a:r>
            <a:r>
              <a:rPr lang="zh-CN" altLang="en-US" sz="1800" dirty="0"/>
              <a:t>向前探测算法，随机生成点阵测试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实验结果显示，点数固定时，随着边数增加，解空间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/>
              <a:t>搜索时间</a:t>
            </a:r>
            <a:r>
              <a:rPr lang="zh-CN" altLang="en-US" sz="1800" dirty="0"/>
              <a:t>增加</a:t>
            </a:r>
            <a:endParaRPr lang="en-US" altLang="zh-CN" sz="1800" dirty="0"/>
          </a:p>
          <a:p>
            <a:r>
              <a:rPr lang="zh-CN" altLang="en-US" sz="1800" dirty="0"/>
              <a:t>边数固定时，随着点数增加，解空间搜索时间也增加</a:t>
            </a:r>
            <a:endParaRPr lang="en-US" altLang="zh-CN" sz="18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E459D02-A342-4FC0-80CE-722C37746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3006"/>
              </p:ext>
            </p:extLst>
          </p:nvPr>
        </p:nvGraphicFramePr>
        <p:xfrm>
          <a:off x="6664750" y="1825625"/>
          <a:ext cx="4864231" cy="29537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5693">
                  <a:extLst>
                    <a:ext uri="{9D8B030D-6E8A-4147-A177-3AD203B41FA5}">
                      <a16:colId xmlns:a16="http://schemas.microsoft.com/office/drawing/2014/main" val="4075454710"/>
                    </a:ext>
                  </a:extLst>
                </a:gridCol>
                <a:gridCol w="841001">
                  <a:extLst>
                    <a:ext uri="{9D8B030D-6E8A-4147-A177-3AD203B41FA5}">
                      <a16:colId xmlns:a16="http://schemas.microsoft.com/office/drawing/2014/main" val="2455186264"/>
                    </a:ext>
                  </a:extLst>
                </a:gridCol>
                <a:gridCol w="841001">
                  <a:extLst>
                    <a:ext uri="{9D8B030D-6E8A-4147-A177-3AD203B41FA5}">
                      <a16:colId xmlns:a16="http://schemas.microsoft.com/office/drawing/2014/main" val="611030263"/>
                    </a:ext>
                  </a:extLst>
                </a:gridCol>
                <a:gridCol w="841001">
                  <a:extLst>
                    <a:ext uri="{9D8B030D-6E8A-4147-A177-3AD203B41FA5}">
                      <a16:colId xmlns:a16="http://schemas.microsoft.com/office/drawing/2014/main" val="4177030617"/>
                    </a:ext>
                  </a:extLst>
                </a:gridCol>
                <a:gridCol w="594534">
                  <a:extLst>
                    <a:ext uri="{9D8B030D-6E8A-4147-A177-3AD203B41FA5}">
                      <a16:colId xmlns:a16="http://schemas.microsoft.com/office/drawing/2014/main" val="184399988"/>
                    </a:ext>
                  </a:extLst>
                </a:gridCol>
                <a:gridCol w="841001">
                  <a:extLst>
                    <a:ext uri="{9D8B030D-6E8A-4147-A177-3AD203B41FA5}">
                      <a16:colId xmlns:a16="http://schemas.microsoft.com/office/drawing/2014/main" val="1755677111"/>
                    </a:ext>
                  </a:extLst>
                </a:gridCol>
              </a:tblGrid>
              <a:tr h="42196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随机生成测试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058974"/>
                  </a:ext>
                </a:extLst>
              </a:tr>
              <a:tr h="421966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边数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3902114428"/>
                  </a:ext>
                </a:extLst>
              </a:tr>
              <a:tr h="421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点数（</a:t>
                      </a:r>
                      <a:r>
                        <a:rPr lang="en-US" sz="1100" u="none" strike="noStrike">
                          <a:effectLst/>
                        </a:rPr>
                        <a:t>p）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26998537"/>
                  </a:ext>
                </a:extLst>
              </a:tr>
              <a:tr h="421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0.32s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0.65s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0.73s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1.87s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3550258865"/>
                  </a:ext>
                </a:extLst>
              </a:tr>
              <a:tr h="421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2.04s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2.31s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2.79s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4.06s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2304288764"/>
                  </a:ext>
                </a:extLst>
              </a:tr>
              <a:tr h="421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8.27s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8.75s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10.36s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12.87s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3842786557"/>
                  </a:ext>
                </a:extLst>
              </a:tr>
              <a:tr h="421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167.33s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192.47s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217.29s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239.24s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115563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00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8DEA6-EE7C-484F-97C0-902E0BDA9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谢谢观看</a:t>
            </a:r>
            <a:endParaRPr lang="zh-CN" altLang="en-US" sz="6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3B06F8-0845-45DD-B811-3673A281F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839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CC076-7A69-451A-B4FC-2414BEB6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F6D2C-6757-4EFB-915E-8E3AFAD4B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331"/>
            <a:ext cx="10515600" cy="5157632"/>
          </a:xfrm>
        </p:spPr>
        <p:txBody>
          <a:bodyPr/>
          <a:lstStyle/>
          <a:p>
            <a:r>
              <a:rPr lang="zh-CN" altLang="en-US" dirty="0"/>
              <a:t>找规律：因为</a:t>
            </a:r>
          </a:p>
        </p:txBody>
      </p:sp>
    </p:spTree>
    <p:extLst>
      <p:ext uri="{BB962C8B-B14F-4D97-AF65-F5344CB8AC3E}">
        <p14:creationId xmlns:p14="http://schemas.microsoft.com/office/powerpoint/2010/main" val="278615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ED1DE-0E8C-44B4-834F-24924686F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找规律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ED527-9898-43F3-87D6-491258EF4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因为</a:t>
            </a:r>
            <a:r>
              <a:rPr lang="en-US" altLang="zh-CN" sz="1800" dirty="0"/>
              <a:t>AB</a:t>
            </a:r>
            <a:r>
              <a:rPr lang="zh-CN" altLang="en-US" sz="1800" dirty="0"/>
              <a:t>轮流选而且</a:t>
            </a:r>
            <a:r>
              <a:rPr lang="en-US" altLang="zh-CN" sz="1800" dirty="0"/>
              <a:t>A</a:t>
            </a:r>
            <a:r>
              <a:rPr lang="zh-CN" altLang="en-US" sz="1800" dirty="0"/>
              <a:t>先选，所以奇数次序轮到</a:t>
            </a:r>
            <a:r>
              <a:rPr lang="en-US" altLang="zh-CN" sz="1800" dirty="0"/>
              <a:t>A</a:t>
            </a:r>
            <a:r>
              <a:rPr lang="zh-CN" altLang="en-US" sz="1800" dirty="0"/>
              <a:t>选择罐子，偶数次序轮到</a:t>
            </a:r>
            <a:r>
              <a:rPr lang="en-US" altLang="zh-CN" sz="1800" dirty="0"/>
              <a:t>B</a:t>
            </a:r>
            <a:r>
              <a:rPr lang="zh-CN" altLang="en-US" sz="1800" dirty="0"/>
              <a:t>选择罐子</a:t>
            </a:r>
          </a:p>
        </p:txBody>
      </p:sp>
    </p:spTree>
    <p:extLst>
      <p:ext uri="{BB962C8B-B14F-4D97-AF65-F5344CB8AC3E}">
        <p14:creationId xmlns:p14="http://schemas.microsoft.com/office/powerpoint/2010/main" val="398132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EB861-E7A6-4507-A472-D4035EC01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3989"/>
          </a:xfrm>
        </p:spPr>
        <p:txBody>
          <a:bodyPr/>
          <a:lstStyle/>
          <a:p>
            <a:r>
              <a:rPr lang="zh-CN" altLang="en-US" dirty="0"/>
              <a:t>动态规划方程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969D0B-DCD3-4D8E-8B28-6C7CD90D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026"/>
            <a:ext cx="10515600" cy="4692937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通过一个数组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[left][right]</a:t>
            </a:r>
            <a:r>
              <a:rPr lang="zh-CN" altLang="en-US" sz="1800" dirty="0"/>
              <a:t>保存状态</a:t>
            </a:r>
            <a:endParaRPr lang="en-US" altLang="zh-CN" sz="1800" dirty="0"/>
          </a:p>
          <a:p>
            <a:r>
              <a:rPr lang="en-US" altLang="zh-CN" sz="1800" dirty="0"/>
              <a:t>Left</a:t>
            </a:r>
            <a:r>
              <a:rPr lang="zh-CN" altLang="en-US" sz="1800" dirty="0"/>
              <a:t>和</a:t>
            </a:r>
            <a:r>
              <a:rPr lang="en-US" altLang="zh-CN" sz="1800" dirty="0"/>
              <a:t>right</a:t>
            </a:r>
            <a:r>
              <a:rPr lang="zh-CN" altLang="en-US" sz="1800"/>
              <a:t>表示当前剩下的罐子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2504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0F169-596F-479E-B2B4-ED2EA696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蛮力回溯法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280A87-F696-4B27-88A7-DAED39039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/>
              <a:t>伪代码：</a:t>
            </a:r>
            <a:endParaRPr lang="en-US" altLang="zh-CN" sz="1600" dirty="0"/>
          </a:p>
          <a:p>
            <a:pPr fontAlgn="base">
              <a:lnSpc>
                <a:spcPts val="1320"/>
              </a:lnSpc>
            </a:pP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dfs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(points[],numbers):</a:t>
            </a:r>
          </a:p>
          <a:p>
            <a:pPr fontAlgn="base">
              <a:lnSpc>
                <a:spcPts val="1320"/>
              </a:lnSpc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if(numbers ==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points.size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 fontAlgn="base">
              <a:lnSpc>
                <a:spcPts val="1320"/>
              </a:lnSpc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answer++;//</a:t>
            </a:r>
            <a:r>
              <a:rPr lang="zh-CN" altLang="en-US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已经完全涂满</a:t>
            </a:r>
            <a:endParaRPr lang="en-US" altLang="zh-CN" sz="1800" kern="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fontAlgn="base">
              <a:lnSpc>
                <a:spcPts val="1320"/>
              </a:lnSpc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return;</a:t>
            </a:r>
            <a:endParaRPr lang="zh-CN" altLang="zh-CN" sz="1800" kern="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fontAlgn="base">
              <a:lnSpc>
                <a:spcPts val="1320"/>
              </a:lnSpc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for 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= 1 to 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color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step 1 do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fontAlgn="base">
              <a:lnSpc>
                <a:spcPts val="132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  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if(legal(points[numbers],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</a:p>
          <a:p>
            <a:pPr algn="l" fontAlgn="base">
              <a:lnSpc>
                <a:spcPts val="1320"/>
              </a:lnSpc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//</a:t>
            </a:r>
            <a:r>
              <a:rPr lang="zh-CN" altLang="en-US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检查是否可以涂色</a:t>
            </a:r>
            <a:endParaRPr lang="en-US" altLang="zh-CN" sz="1800" kern="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base">
              <a:lnSpc>
                <a:spcPts val="1320"/>
              </a:lnSpc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points[numbers].color =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;//</a:t>
            </a:r>
            <a:r>
              <a:rPr lang="zh-CN" altLang="en-US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涂色</a:t>
            </a:r>
            <a:endParaRPr lang="en-US" altLang="zh-CN" sz="1800" kern="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base">
              <a:lnSpc>
                <a:spcPts val="132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dfs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(points,numbers+1);</a:t>
            </a:r>
          </a:p>
          <a:p>
            <a:pPr algn="l" fontAlgn="base">
              <a:lnSpc>
                <a:spcPts val="132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  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points[numbers].color=0;</a:t>
            </a:r>
            <a:r>
              <a:rPr lang="en-US" altLang="zh-CN" sz="1800" kern="100" dirty="0">
                <a:latin typeface="Consolas" panose="020B0609020204030204" pitchFamily="49" charset="0"/>
                <a:ea typeface="宋体" panose="02010600030101010101" pitchFamily="2" charset="-122"/>
              </a:rPr>
              <a:t>//</a:t>
            </a:r>
            <a:r>
              <a:rPr lang="zh-CN" altLang="en-US" sz="1800" kern="100" dirty="0">
                <a:latin typeface="Consolas" panose="020B0609020204030204" pitchFamily="49" charset="0"/>
                <a:ea typeface="宋体" panose="02010600030101010101" pitchFamily="2" charset="-122"/>
              </a:rPr>
              <a:t>回溯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fontAlgn="base">
              <a:lnSpc>
                <a:spcPts val="1320"/>
              </a:lnSpc>
            </a:pPr>
            <a:r>
              <a:rPr lang="en-US" altLang="zh-CN" sz="1800" kern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end  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fontAlgn="base">
              <a:lnSpc>
                <a:spcPts val="1320"/>
              </a:lnSpc>
            </a:pPr>
            <a:r>
              <a:rPr lang="en-US" altLang="zh-CN" sz="1800" kern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end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16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AFD003A-3933-4B01-BF5C-4165CC226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766908"/>
              </p:ext>
            </p:extLst>
          </p:nvPr>
        </p:nvGraphicFramePr>
        <p:xfrm>
          <a:off x="6565692" y="2338466"/>
          <a:ext cx="5462667" cy="36586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6232">
                  <a:extLst>
                    <a:ext uri="{9D8B030D-6E8A-4147-A177-3AD203B41FA5}">
                      <a16:colId xmlns:a16="http://schemas.microsoft.com/office/drawing/2014/main" val="3687028308"/>
                    </a:ext>
                  </a:extLst>
                </a:gridCol>
                <a:gridCol w="1092534">
                  <a:extLst>
                    <a:ext uri="{9D8B030D-6E8A-4147-A177-3AD203B41FA5}">
                      <a16:colId xmlns:a16="http://schemas.microsoft.com/office/drawing/2014/main" val="2832835780"/>
                    </a:ext>
                  </a:extLst>
                </a:gridCol>
                <a:gridCol w="1213926">
                  <a:extLst>
                    <a:ext uri="{9D8B030D-6E8A-4147-A177-3AD203B41FA5}">
                      <a16:colId xmlns:a16="http://schemas.microsoft.com/office/drawing/2014/main" val="2226187876"/>
                    </a:ext>
                  </a:extLst>
                </a:gridCol>
                <a:gridCol w="1159975">
                  <a:extLst>
                    <a:ext uri="{9D8B030D-6E8A-4147-A177-3AD203B41FA5}">
                      <a16:colId xmlns:a16="http://schemas.microsoft.com/office/drawing/2014/main" val="1296315698"/>
                    </a:ext>
                  </a:extLst>
                </a:gridCol>
              </a:tblGrid>
              <a:tr h="60977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普通回溯法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121703"/>
                  </a:ext>
                </a:extLst>
              </a:tr>
              <a:tr h="60977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样例规模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运行结果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运行耗时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访问次数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961848360"/>
                  </a:ext>
                </a:extLst>
              </a:tr>
              <a:tr h="609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点 </a:t>
                      </a:r>
                      <a:r>
                        <a:rPr lang="en-US" altLang="zh-CN" sz="1100" u="none" strike="noStrike">
                          <a:effectLst/>
                        </a:rPr>
                        <a:t>17</a:t>
                      </a:r>
                      <a:r>
                        <a:rPr lang="zh-CN" altLang="en-US" sz="1100" u="none" strike="noStrike">
                          <a:effectLst/>
                        </a:rPr>
                        <a:t>边 </a:t>
                      </a:r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r>
                        <a:rPr lang="zh-CN" altLang="en-US" sz="1100" u="none" strike="noStrike">
                          <a:effectLst/>
                        </a:rPr>
                        <a:t>色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480</a:t>
                      </a:r>
                      <a:r>
                        <a:rPr lang="zh-CN" altLang="en-US" sz="1100" u="none" strike="noStrike">
                          <a:effectLst/>
                        </a:rPr>
                        <a:t>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0.0073ms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3953766207"/>
                  </a:ext>
                </a:extLst>
              </a:tr>
              <a:tr h="609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450</a:t>
                      </a:r>
                      <a:r>
                        <a:rPr lang="zh-CN" altLang="en-US" sz="1100" u="none" strike="noStrike">
                          <a:effectLst/>
                        </a:rPr>
                        <a:t>点 </a:t>
                      </a:r>
                      <a:r>
                        <a:rPr lang="en-US" altLang="zh-CN" sz="1100" u="none" strike="noStrike">
                          <a:effectLst/>
                        </a:rPr>
                        <a:t>5714</a:t>
                      </a:r>
                      <a:r>
                        <a:rPr lang="zh-CN" altLang="en-US" sz="1100" u="none" strike="noStrike">
                          <a:effectLst/>
                        </a:rPr>
                        <a:t>边 </a:t>
                      </a:r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r>
                        <a:rPr lang="zh-CN" altLang="en-US" sz="1100" u="none" strike="noStrike">
                          <a:effectLst/>
                        </a:rPr>
                        <a:t>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*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*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*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3148460062"/>
                  </a:ext>
                </a:extLst>
              </a:tr>
              <a:tr h="609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450</a:t>
                      </a:r>
                      <a:r>
                        <a:rPr lang="zh-CN" altLang="en-US" sz="1100" u="none" strike="noStrike">
                          <a:effectLst/>
                        </a:rPr>
                        <a:t>点 </a:t>
                      </a:r>
                      <a:r>
                        <a:rPr lang="en-US" altLang="zh-CN" sz="1100" u="none" strike="noStrike">
                          <a:effectLst/>
                        </a:rPr>
                        <a:t>8169</a:t>
                      </a:r>
                      <a:r>
                        <a:rPr lang="zh-CN" altLang="en-US" sz="1100" u="none" strike="noStrike">
                          <a:effectLst/>
                        </a:rPr>
                        <a:t>边 </a:t>
                      </a:r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r>
                        <a:rPr lang="zh-CN" altLang="en-US" sz="1100" u="none" strike="noStrike">
                          <a:effectLst/>
                        </a:rPr>
                        <a:t>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*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*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*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3426401279"/>
                  </a:ext>
                </a:extLst>
              </a:tr>
              <a:tr h="609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450</a:t>
                      </a:r>
                      <a:r>
                        <a:rPr lang="zh-CN" altLang="en-US" sz="1100" u="none" strike="noStrike">
                          <a:effectLst/>
                        </a:rPr>
                        <a:t>点 </a:t>
                      </a:r>
                      <a:r>
                        <a:rPr lang="en-US" altLang="zh-CN" sz="1100" u="none" strike="noStrike">
                          <a:effectLst/>
                        </a:rPr>
                        <a:t>8260</a:t>
                      </a:r>
                      <a:r>
                        <a:rPr lang="zh-CN" altLang="en-US" sz="1100" u="none" strike="noStrike">
                          <a:effectLst/>
                        </a:rPr>
                        <a:t>边 </a:t>
                      </a:r>
                      <a:r>
                        <a:rPr lang="en-US" altLang="zh-CN" sz="1100" u="none" strike="noStrike">
                          <a:effectLst/>
                        </a:rPr>
                        <a:t>25</a:t>
                      </a:r>
                      <a:r>
                        <a:rPr lang="zh-CN" altLang="en-US" sz="1100" u="none" strike="noStrike">
                          <a:effectLst/>
                        </a:rPr>
                        <a:t>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*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*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*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676916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30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22906-C44D-41F9-8BBC-DCB000F7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15DD9F-8F92-413B-B4ED-CC503FE9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实验表明，蛮力回溯法在点规模达到</a:t>
            </a:r>
            <a:r>
              <a:rPr lang="en-US" altLang="zh-CN" sz="1800" dirty="0"/>
              <a:t>450</a:t>
            </a:r>
            <a:r>
              <a:rPr lang="zh-CN" altLang="en-US" sz="1800" dirty="0"/>
              <a:t>时不能高效的得到答案，需要对算法进行改进</a:t>
            </a:r>
            <a:endParaRPr lang="en-US" altLang="zh-CN" sz="1800" dirty="0"/>
          </a:p>
          <a:p>
            <a:r>
              <a:rPr lang="zh-CN" altLang="en-US" sz="1800" dirty="0"/>
              <a:t>回溯法实际上是在枚举法的基础上对解空间进行“剪枝”，避免在错误的道路上走下去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那么换个想法，回溯的发生是建立在出现错误（或者完全涂色）的情况下，那么如果我们可以让错误更早的出现，就可以减少搜索次数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错误会发生在和相邻的点位颜色冲突的时候，所以改进方向是让颜色尽早出现冲突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04300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ADC5C-D9F4-4FD9-B469-137CEDAE4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957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剪枝操作：</a:t>
            </a:r>
            <a:r>
              <a:rPr lang="en-US" altLang="zh-CN" sz="4000" dirty="0"/>
              <a:t>MRV-DH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13C66-390B-4BCA-974B-2F5A11AEE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989186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DH:</a:t>
            </a:r>
            <a:r>
              <a:rPr lang="zh-CN" altLang="en-US" sz="1800" dirty="0"/>
              <a:t>涂色的时候可以选择度更大的结点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节点的度越大，和周围节点的关系就越强，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更容易出现冲突</a:t>
            </a:r>
            <a:endParaRPr lang="en-US" altLang="zh-CN" sz="1800" dirty="0"/>
          </a:p>
          <a:p>
            <a:r>
              <a:rPr lang="en-US" altLang="zh-CN" sz="1800" dirty="0"/>
              <a:t>MRV</a:t>
            </a:r>
            <a:r>
              <a:rPr lang="zh-CN" altLang="en-US" sz="1800" dirty="0"/>
              <a:t>：对于度相同的节点，优先填涂可选颜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色更少的节点，可选颜色越少，说明和周围节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点的关系越强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EBB768-6495-49F0-91C9-C62B422C9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572" y="838986"/>
            <a:ext cx="6115050" cy="521159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F386F91-1B74-46A7-B5D5-9EBA029DD0D8}"/>
              </a:ext>
            </a:extLst>
          </p:cNvPr>
          <p:cNvSpPr txBox="1"/>
          <p:nvPr/>
        </p:nvSpPr>
        <p:spPr>
          <a:xfrm>
            <a:off x="838200" y="3444784"/>
            <a:ext cx="467677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MRV_DH(){</a:t>
            </a:r>
          </a:p>
          <a:p>
            <a:r>
              <a:rPr lang="zh-CN" altLang="en-US" sz="1400" dirty="0"/>
              <a:t>    min = </a:t>
            </a:r>
            <a:r>
              <a:rPr lang="en-US" altLang="zh-CN" sz="1400" dirty="0" err="1"/>
              <a:t>color_number</a:t>
            </a:r>
            <a:r>
              <a:rPr lang="zh-CN" altLang="en-US" sz="1400" dirty="0"/>
              <a:t>;//初始化</a:t>
            </a:r>
          </a:p>
          <a:p>
            <a:r>
              <a:rPr lang="zh-CN" altLang="en-US" sz="1400" dirty="0"/>
              <a:t>    for i =0 to </a:t>
            </a:r>
            <a:r>
              <a:rPr lang="en-US" altLang="zh-CN" sz="1400" dirty="0" err="1"/>
              <a:t>point.size</a:t>
            </a:r>
            <a:r>
              <a:rPr lang="en-US" altLang="zh-CN" sz="1400" dirty="0"/>
              <a:t>()</a:t>
            </a:r>
            <a:r>
              <a:rPr lang="zh-CN" altLang="en-US" sz="1400" dirty="0"/>
              <a:t>:</a:t>
            </a:r>
          </a:p>
          <a:p>
            <a:r>
              <a:rPr lang="zh-CN" altLang="en-US" sz="1400" dirty="0"/>
              <a:t>    if(</a:t>
            </a:r>
            <a:r>
              <a:rPr lang="en-US" altLang="zh-CN" sz="1400" dirty="0" err="1"/>
              <a:t>i.color</a:t>
            </a:r>
            <a:r>
              <a:rPr lang="zh-CN" altLang="en-US" sz="1400" dirty="0"/>
              <a:t> </a:t>
            </a:r>
            <a:r>
              <a:rPr lang="en-US" altLang="zh-CN" sz="1400" dirty="0"/>
              <a:t>==</a:t>
            </a:r>
            <a:r>
              <a:rPr lang="zh-CN" altLang="en-US" sz="1400" dirty="0"/>
              <a:t> </a:t>
            </a:r>
            <a:r>
              <a:rPr lang="en-US" altLang="zh-CN" sz="1400" dirty="0"/>
              <a:t>0</a:t>
            </a:r>
            <a:r>
              <a:rPr lang="zh-CN" altLang="en-US" sz="1400" dirty="0"/>
              <a:t>)://未涂色</a:t>
            </a:r>
          </a:p>
          <a:p>
            <a:r>
              <a:rPr lang="zh-CN" altLang="en-US" sz="1400" dirty="0"/>
              <a:t>        if(</a:t>
            </a:r>
            <a:r>
              <a:rPr lang="en-US" altLang="zh-CN" sz="1400" dirty="0" err="1"/>
              <a:t>i.canPaint</a:t>
            </a:r>
            <a:r>
              <a:rPr lang="zh-CN" altLang="en-US" sz="1400" dirty="0"/>
              <a:t> &lt; min)</a:t>
            </a:r>
            <a:r>
              <a:rPr lang="en-US" altLang="zh-CN" sz="1400" dirty="0"/>
              <a:t>//</a:t>
            </a:r>
            <a:r>
              <a:rPr lang="zh-CN" altLang="en-US" sz="1400" dirty="0"/>
              <a:t>比较可涂颜色</a:t>
            </a:r>
          </a:p>
          <a:p>
            <a:r>
              <a:rPr lang="zh-CN" altLang="en-US" sz="1400" dirty="0"/>
              <a:t>            min = colorRemain;//更新</a:t>
            </a:r>
          </a:p>
          <a:p>
            <a:r>
              <a:rPr lang="zh-CN" altLang="en-US" sz="1400" dirty="0"/>
              <a:t>            min</a:t>
            </a:r>
            <a:r>
              <a:rPr lang="en-US" altLang="zh-CN" sz="1400" dirty="0"/>
              <a:t>Point</a:t>
            </a:r>
            <a:r>
              <a:rPr lang="zh-CN" altLang="en-US" sz="1400" dirty="0"/>
              <a:t> = i;</a:t>
            </a:r>
            <a:r>
              <a:rPr lang="en-US" altLang="zh-CN" sz="1400" dirty="0"/>
              <a:t>	</a:t>
            </a:r>
            <a:endParaRPr lang="zh-CN" altLang="en-US" sz="1400" dirty="0"/>
          </a:p>
          <a:p>
            <a:r>
              <a:rPr lang="zh-CN" altLang="en-US" sz="1400" dirty="0"/>
              <a:t>        else if(</a:t>
            </a:r>
            <a:r>
              <a:rPr lang="en-US" altLang="zh-CN" sz="1400" dirty="0" err="1"/>
              <a:t>i.canPaint</a:t>
            </a:r>
            <a:r>
              <a:rPr lang="zh-CN" altLang="en-US" sz="1400" dirty="0"/>
              <a:t> == min)//可涂颜色相同时比较节点的度</a:t>
            </a:r>
          </a:p>
          <a:p>
            <a:r>
              <a:rPr lang="zh-CN" altLang="en-US" sz="1400" dirty="0"/>
              <a:t>            if(</a:t>
            </a:r>
            <a:r>
              <a:rPr lang="en-US" altLang="zh-CN" sz="1400" dirty="0" err="1"/>
              <a:t>i.set.size</a:t>
            </a:r>
            <a:r>
              <a:rPr lang="en-US" altLang="zh-CN" sz="1400" dirty="0"/>
              <a:t>()</a:t>
            </a:r>
            <a:r>
              <a:rPr lang="zh-CN" altLang="en-US" sz="1400" dirty="0"/>
              <a:t>&gt;</a:t>
            </a:r>
            <a:r>
              <a:rPr lang="en-US" altLang="zh-CN" sz="1400" dirty="0" err="1"/>
              <a:t>minPoint.set.size</a:t>
            </a:r>
            <a:r>
              <a:rPr lang="en-US" altLang="zh-CN" sz="1400" dirty="0"/>
              <a:t>()</a:t>
            </a:r>
            <a:r>
              <a:rPr lang="zh-CN" altLang="en-US" sz="1400" dirty="0"/>
              <a:t>)</a:t>
            </a:r>
          </a:p>
          <a:p>
            <a:r>
              <a:rPr lang="zh-CN" altLang="en-US" sz="1400" dirty="0"/>
              <a:t>                min</a:t>
            </a:r>
            <a:r>
              <a:rPr lang="en-US" altLang="zh-CN" sz="1400" dirty="0"/>
              <a:t>Point</a:t>
            </a:r>
            <a:r>
              <a:rPr lang="zh-CN" altLang="en-US" sz="1400" dirty="0"/>
              <a:t> = i;//更新</a:t>
            </a:r>
          </a:p>
          <a:p>
            <a:r>
              <a:rPr lang="zh-CN" altLang="en-US" sz="1400" dirty="0"/>
              <a:t>    return min</a:t>
            </a:r>
            <a:r>
              <a:rPr lang="en-US" altLang="zh-CN" sz="1400" dirty="0"/>
              <a:t>Point</a:t>
            </a:r>
            <a:r>
              <a:rPr lang="zh-CN" altLang="en-US" sz="1400" dirty="0"/>
              <a:t>;</a:t>
            </a:r>
          </a:p>
          <a:p>
            <a:r>
              <a:rPr lang="zh-CN" alt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2396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10E37-4EE6-4FC6-8FB1-418C7D7A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剪枝操作：向前探测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3FCEAF-DB7B-4D2E-AF20-9688AA0B3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887"/>
            <a:ext cx="10515600" cy="4810076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在对一个点涂色时，会使得邻近点的可涂颜色减少，如果一个点的可涂颜色为</a:t>
            </a:r>
            <a:r>
              <a:rPr lang="en-US" altLang="zh-CN" sz="1600" dirty="0"/>
              <a:t>0</a:t>
            </a:r>
            <a:r>
              <a:rPr lang="zh-CN" altLang="en-US" sz="1600" dirty="0"/>
              <a:t>，那么就应该回溯，但在普通回溯法里，需要在尝试对邻接点涂色时才能发现并进行回溯</a:t>
            </a:r>
            <a:endParaRPr lang="en-US" altLang="zh-CN" sz="1600" dirty="0"/>
          </a:p>
          <a:p>
            <a:r>
              <a:rPr lang="zh-CN" altLang="en-US" sz="1600" b="1" dirty="0"/>
              <a:t>向前探测法</a:t>
            </a:r>
            <a:r>
              <a:rPr lang="zh-CN" altLang="en-US" sz="1600" dirty="0"/>
              <a:t>：如果在对一个点涂色之后就更新邻接点的状态，如果发现有邻接点的可涂颜色为</a:t>
            </a:r>
            <a:r>
              <a:rPr lang="en-US" altLang="zh-CN" sz="1600" dirty="0"/>
              <a:t>0</a:t>
            </a:r>
            <a:r>
              <a:rPr lang="zh-CN" altLang="en-US" sz="1600" dirty="0"/>
              <a:t>，则说明该涂法不可行，应该进行回溯</a:t>
            </a:r>
            <a:endParaRPr lang="en-US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D8683E-19FC-4605-B946-ADD55C4B8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195" y="2690093"/>
            <a:ext cx="7224859" cy="38004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ADBF91A-28C0-4068-AC0C-D32CF292EF57}"/>
              </a:ext>
            </a:extLst>
          </p:cNvPr>
          <p:cNvSpPr txBox="1"/>
          <p:nvPr/>
        </p:nvSpPr>
        <p:spPr>
          <a:xfrm>
            <a:off x="573196" y="2826915"/>
            <a:ext cx="3715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伪代码：</a:t>
            </a:r>
          </a:p>
          <a:p>
            <a:r>
              <a:rPr lang="en-US" altLang="zh-CN" dirty="0" err="1"/>
              <a:t>TestPoint</a:t>
            </a:r>
            <a:r>
              <a:rPr lang="en-US" altLang="zh-CN" dirty="0"/>
              <a:t>(point </a:t>
            </a:r>
            <a:r>
              <a:rPr lang="en-US" altLang="zh-CN" dirty="0" err="1"/>
              <a:t>get,int</a:t>
            </a:r>
            <a:r>
              <a:rPr lang="en-US" altLang="zh-CN" dirty="0"/>
              <a:t> color){</a:t>
            </a:r>
          </a:p>
          <a:p>
            <a:r>
              <a:rPr lang="en-US" altLang="zh-CN" dirty="0"/>
              <a:t>    //</a:t>
            </a:r>
            <a:r>
              <a:rPr lang="zh-CN" altLang="en-US" dirty="0"/>
              <a:t>向前探查</a:t>
            </a:r>
            <a:endParaRPr lang="en-US" altLang="zh-CN" dirty="0"/>
          </a:p>
          <a:p>
            <a:r>
              <a:rPr lang="en-US" altLang="zh-CN" dirty="0"/>
              <a:t>    for </a:t>
            </a:r>
            <a:r>
              <a:rPr lang="en-US" altLang="zh-CN" dirty="0" err="1"/>
              <a:t>i</a:t>
            </a:r>
            <a:r>
              <a:rPr lang="en-US" altLang="zh-CN" dirty="0"/>
              <a:t> = 0 to points[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set.size</a:t>
            </a:r>
            <a:r>
              <a:rPr lang="en-US" altLang="zh-CN" dirty="0"/>
              <a:t>() //</a:t>
            </a:r>
            <a:r>
              <a:rPr lang="zh-CN" altLang="en-US" dirty="0"/>
              <a:t>邻接表</a:t>
            </a:r>
            <a:endParaRPr lang="en-US" altLang="zh-CN" dirty="0"/>
          </a:p>
          <a:p>
            <a:r>
              <a:rPr lang="en-US" altLang="zh-CN" dirty="0"/>
              <a:t>        x = points[</a:t>
            </a:r>
            <a:r>
              <a:rPr lang="en-US" altLang="zh-CN" dirty="0" err="1"/>
              <a:t>i</a:t>
            </a:r>
            <a:r>
              <a:rPr lang="en-US" altLang="zh-CN" dirty="0"/>
              <a:t>].set[k];</a:t>
            </a:r>
          </a:p>
          <a:p>
            <a:r>
              <a:rPr lang="en-US" altLang="zh-CN" dirty="0"/>
              <a:t>        if </a:t>
            </a:r>
            <a:r>
              <a:rPr lang="en-US" altLang="zh-CN" dirty="0" err="1"/>
              <a:t>x.color</a:t>
            </a:r>
            <a:r>
              <a:rPr lang="en-US" altLang="zh-CN" dirty="0"/>
              <a:t> == 0 //</a:t>
            </a:r>
            <a:r>
              <a:rPr lang="en-US" altLang="zh-CN" dirty="0" err="1"/>
              <a:t>若x点未填涂</a:t>
            </a:r>
            <a:r>
              <a:rPr lang="en-US" altLang="zh-CN" dirty="0"/>
              <a:t>     </a:t>
            </a:r>
          </a:p>
          <a:p>
            <a:r>
              <a:rPr lang="en-US" altLang="zh-CN" dirty="0"/>
              <a:t>            if </a:t>
            </a:r>
            <a:r>
              <a:rPr lang="en-US" altLang="zh-CN" dirty="0" err="1"/>
              <a:t>x.colorCanPaint</a:t>
            </a:r>
            <a:r>
              <a:rPr lang="en-US" altLang="zh-CN" dirty="0"/>
              <a:t> == 0//</a:t>
            </a:r>
            <a:r>
              <a:rPr lang="zh-CN" altLang="en-US" dirty="0"/>
              <a:t>可涂的颜色数量</a:t>
            </a:r>
            <a:endParaRPr lang="en-US" altLang="zh-CN" dirty="0"/>
          </a:p>
          <a:p>
            <a:r>
              <a:rPr lang="en-US" altLang="zh-CN" dirty="0"/>
              <a:t>                return;</a:t>
            </a:r>
          </a:p>
          <a:p>
            <a:r>
              <a:rPr lang="en-US" altLang="zh-CN" dirty="0"/>
              <a:t>     end;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038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29730-8847-4A8D-AE6C-5DF8562B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实验数据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9014F75-1E86-40C6-ABF5-7AA21A9B3B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888556"/>
              </p:ext>
            </p:extLst>
          </p:nvPr>
        </p:nvGraphicFramePr>
        <p:xfrm>
          <a:off x="1317854" y="2131193"/>
          <a:ext cx="3574658" cy="21202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5562">
                  <a:extLst>
                    <a:ext uri="{9D8B030D-6E8A-4147-A177-3AD203B41FA5}">
                      <a16:colId xmlns:a16="http://schemas.microsoft.com/office/drawing/2014/main" val="3581756774"/>
                    </a:ext>
                  </a:extLst>
                </a:gridCol>
                <a:gridCol w="782333">
                  <a:extLst>
                    <a:ext uri="{9D8B030D-6E8A-4147-A177-3AD203B41FA5}">
                      <a16:colId xmlns:a16="http://schemas.microsoft.com/office/drawing/2014/main" val="402132949"/>
                    </a:ext>
                  </a:extLst>
                </a:gridCol>
                <a:gridCol w="926763">
                  <a:extLst>
                    <a:ext uri="{9D8B030D-6E8A-4147-A177-3AD203B41FA5}">
                      <a16:colId xmlns:a16="http://schemas.microsoft.com/office/drawing/2014/main" val="1994741017"/>
                    </a:ext>
                  </a:extLst>
                </a:gridCol>
              </a:tblGrid>
              <a:tr h="35031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9</a:t>
                      </a:r>
                      <a:r>
                        <a:rPr lang="zh-CN" altLang="en-US" sz="1100" u="none" strike="noStrike" dirty="0">
                          <a:effectLst/>
                        </a:rPr>
                        <a:t>点 </a:t>
                      </a:r>
                      <a:r>
                        <a:rPr lang="en-US" altLang="zh-CN" sz="1100" u="none" strike="noStrike" dirty="0">
                          <a:effectLst/>
                        </a:rPr>
                        <a:t>17</a:t>
                      </a:r>
                      <a:r>
                        <a:rPr lang="zh-CN" altLang="en-US" sz="1100" u="none" strike="noStrike" dirty="0">
                          <a:effectLst/>
                        </a:rPr>
                        <a:t>边 </a:t>
                      </a:r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r>
                        <a:rPr lang="zh-CN" altLang="en-US" sz="1100" u="none" strike="noStrike" dirty="0">
                          <a:effectLst/>
                        </a:rPr>
                        <a:t>色 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407346"/>
                  </a:ext>
                </a:extLst>
              </a:tr>
              <a:tr h="35399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剪枝方式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运行耗时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回溯次数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4149152599"/>
                  </a:ext>
                </a:extLst>
              </a:tr>
              <a:tr h="35399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蛮力回溯法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0.0073ms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3544512212"/>
                  </a:ext>
                </a:extLst>
              </a:tr>
              <a:tr h="353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MRV_DH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0.0092ms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506264373"/>
                  </a:ext>
                </a:extLst>
              </a:tr>
              <a:tr h="35399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向前探测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0.0057ms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2468512301"/>
                  </a:ext>
                </a:extLst>
              </a:tr>
              <a:tr h="353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MRV_DH_</a:t>
                      </a:r>
                      <a:r>
                        <a:rPr lang="zh-CN" altLang="en-US" sz="1100" u="none" strike="noStrike" dirty="0">
                          <a:effectLst/>
                        </a:rPr>
                        <a:t>向前探测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0.0031ms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273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276389836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A2416C6-EF24-4EC9-9E5D-42D95B1FE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594588"/>
              </p:ext>
            </p:extLst>
          </p:nvPr>
        </p:nvGraphicFramePr>
        <p:xfrm>
          <a:off x="6966408" y="2131192"/>
          <a:ext cx="3817855" cy="21202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2483">
                  <a:extLst>
                    <a:ext uri="{9D8B030D-6E8A-4147-A177-3AD203B41FA5}">
                      <a16:colId xmlns:a16="http://schemas.microsoft.com/office/drawing/2014/main" val="3999803062"/>
                    </a:ext>
                  </a:extLst>
                </a:gridCol>
                <a:gridCol w="835558">
                  <a:extLst>
                    <a:ext uri="{9D8B030D-6E8A-4147-A177-3AD203B41FA5}">
                      <a16:colId xmlns:a16="http://schemas.microsoft.com/office/drawing/2014/main" val="1494763385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2004497318"/>
                    </a:ext>
                  </a:extLst>
                </a:gridCol>
              </a:tblGrid>
              <a:tr h="35338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450</a:t>
                      </a:r>
                      <a:r>
                        <a:rPr lang="zh-CN" altLang="en-US" sz="1100" u="none" strike="noStrike">
                          <a:effectLst/>
                        </a:rPr>
                        <a:t>点 </a:t>
                      </a:r>
                      <a:r>
                        <a:rPr lang="en-US" altLang="zh-CN" sz="1100" u="none" strike="noStrike">
                          <a:effectLst/>
                        </a:rPr>
                        <a:t>5714</a:t>
                      </a:r>
                      <a:r>
                        <a:rPr lang="zh-CN" altLang="en-US" sz="1100" u="none" strike="noStrike">
                          <a:effectLst/>
                        </a:rPr>
                        <a:t>边 </a:t>
                      </a:r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r>
                        <a:rPr lang="zh-CN" altLang="en-US" sz="1100" u="none" strike="noStrike">
                          <a:effectLst/>
                        </a:rPr>
                        <a:t>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27232"/>
                  </a:ext>
                </a:extLst>
              </a:tr>
              <a:tr h="35338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剪枝方式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运行耗时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回溯次数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2966509134"/>
                  </a:ext>
                </a:extLst>
              </a:tr>
              <a:tr h="35338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蛮力回溯法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*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*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3350167075"/>
                  </a:ext>
                </a:extLst>
              </a:tr>
              <a:tr h="3533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MRV_DH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3.26s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17557492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4063829141"/>
                  </a:ext>
                </a:extLst>
              </a:tr>
              <a:tr h="35338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向前探测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*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*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1804040957"/>
                  </a:ext>
                </a:extLst>
              </a:tr>
              <a:tr h="3533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MRV_DH_</a:t>
                      </a:r>
                      <a:r>
                        <a:rPr lang="zh-CN" altLang="en-US" sz="1100" u="none" strike="noStrike">
                          <a:effectLst/>
                        </a:rPr>
                        <a:t>向前探测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1.97s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9366817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399303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723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826</Words>
  <Application>Microsoft Office PowerPoint</Application>
  <PresentationFormat>宽屏</PresentationFormat>
  <Paragraphs>150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Consolas</vt:lpstr>
      <vt:lpstr>Times New Roman</vt:lpstr>
      <vt:lpstr>Office 主题​​</vt:lpstr>
      <vt:lpstr>动态规划—金罐游戏问题</vt:lpstr>
      <vt:lpstr>PowerPoint 演示文稿</vt:lpstr>
      <vt:lpstr>找规律</vt:lpstr>
      <vt:lpstr>动态规划方程</vt:lpstr>
      <vt:lpstr>蛮力回溯法</vt:lpstr>
      <vt:lpstr>改进算法</vt:lpstr>
      <vt:lpstr>剪枝操作：MRV-DH</vt:lpstr>
      <vt:lpstr>剪枝操作：向前探测 </vt:lpstr>
      <vt:lpstr>实验数据</vt:lpstr>
      <vt:lpstr>随机生成点阵实验</vt:lpstr>
      <vt:lpstr>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分治法求最近点对</dc:title>
  <dc:creator>qq ww</dc:creator>
  <cp:lastModifiedBy>qq ww</cp:lastModifiedBy>
  <cp:revision>58</cp:revision>
  <dcterms:created xsi:type="dcterms:W3CDTF">2022-03-31T15:35:36Z</dcterms:created>
  <dcterms:modified xsi:type="dcterms:W3CDTF">2022-05-05T13:49:59Z</dcterms:modified>
</cp:coreProperties>
</file>