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75" r:id="rId4"/>
    <p:sldId id="276" r:id="rId5"/>
    <p:sldId id="269" r:id="rId6"/>
    <p:sldId id="272" r:id="rId7"/>
    <p:sldId id="273" r:id="rId8"/>
    <p:sldId id="27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E760A-513A-4FE9-992A-6186B1C5668C}" type="datetimeFigureOut">
              <a:rPr lang="zh-CN" altLang="en-US" smtClean="0"/>
              <a:t>2022/5/24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366D0-EDF7-4CCD-AFFF-6F9B6D9F6439}" type="slidenum">
              <a:rPr lang="zh-CN" altLang="en-US" smtClean="0"/>
              <a:t>‹#›</a:t>
            </a:fld>
            <a:endParaRPr lang="zh-CN" altLang="en-US"/>
          </a:p>
        </p:txBody>
      </p:sp>
    </p:spTree>
    <p:extLst>
      <p:ext uri="{BB962C8B-B14F-4D97-AF65-F5344CB8AC3E}">
        <p14:creationId xmlns:p14="http://schemas.microsoft.com/office/powerpoint/2010/main" val="241675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8366D0-EDF7-4CCD-AFFF-6F9B6D9F6439}" type="slidenum">
              <a:rPr lang="zh-CN" altLang="en-US" smtClean="0"/>
              <a:t>6</a:t>
            </a:fld>
            <a:endParaRPr lang="zh-CN" altLang="en-US"/>
          </a:p>
        </p:txBody>
      </p:sp>
    </p:spTree>
    <p:extLst>
      <p:ext uri="{BB962C8B-B14F-4D97-AF65-F5344CB8AC3E}">
        <p14:creationId xmlns:p14="http://schemas.microsoft.com/office/powerpoint/2010/main" val="26494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3FAE4-3167-475C-A42B-20881BFFA0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647EC7-3DC9-449E-B534-4435DBBCE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916751-CA03-4EBE-8692-65A44556FF3E}"/>
              </a:ext>
            </a:extLst>
          </p:cNvPr>
          <p:cNvSpPr>
            <a:spLocks noGrp="1"/>
          </p:cNvSpPr>
          <p:nvPr>
            <p:ph type="dt" sz="half" idx="10"/>
          </p:nvPr>
        </p:nvSpPr>
        <p:spPr/>
        <p:txBody>
          <a:bodyPr/>
          <a:lstStyle/>
          <a:p>
            <a:fld id="{0A5E204F-936A-4981-9D89-FEB571C08560}"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96ADEB06-51DD-404F-9359-BE23639BA8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83DEE2-2925-4CE0-AF57-418FFBB22315}"/>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240108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0BCE1-C31C-47F7-8B45-DF0526D947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4144EC-BCE6-48CF-B18B-BC9EBD1F4A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7B6D72-0D4F-4C5B-A492-45EE3A374129}"/>
              </a:ext>
            </a:extLst>
          </p:cNvPr>
          <p:cNvSpPr>
            <a:spLocks noGrp="1"/>
          </p:cNvSpPr>
          <p:nvPr>
            <p:ph type="dt" sz="half" idx="10"/>
          </p:nvPr>
        </p:nvSpPr>
        <p:spPr/>
        <p:txBody>
          <a:bodyPr/>
          <a:lstStyle/>
          <a:p>
            <a:fld id="{0A5E204F-936A-4981-9D89-FEB571C08560}"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237D0700-2B70-44CD-B901-509942A640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3D8C41-490B-4E4F-B191-3BA06C5D87A0}"/>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20723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E5D1E7-908B-401D-89C8-9AAA7C04F4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5138D4-FAF2-4D07-A3FC-92861798E84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2E20E-71D3-421A-BC54-4BE9F36B98A3}"/>
              </a:ext>
            </a:extLst>
          </p:cNvPr>
          <p:cNvSpPr>
            <a:spLocks noGrp="1"/>
          </p:cNvSpPr>
          <p:nvPr>
            <p:ph type="dt" sz="half" idx="10"/>
          </p:nvPr>
        </p:nvSpPr>
        <p:spPr/>
        <p:txBody>
          <a:bodyPr/>
          <a:lstStyle/>
          <a:p>
            <a:fld id="{0A5E204F-936A-4981-9D89-FEB571C08560}"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31D1CB20-A2FA-41B2-B642-F992C934CA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7D9731-3562-44C3-A50F-BCC7D130BAF1}"/>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91294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FFC1D-D8D0-410E-862A-306524093E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C13FE3-1A58-43BB-973C-5396A17736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1D04D-90BF-4C40-BD02-292F09A1FFAE}"/>
              </a:ext>
            </a:extLst>
          </p:cNvPr>
          <p:cNvSpPr>
            <a:spLocks noGrp="1"/>
          </p:cNvSpPr>
          <p:nvPr>
            <p:ph type="dt" sz="half" idx="10"/>
          </p:nvPr>
        </p:nvSpPr>
        <p:spPr/>
        <p:txBody>
          <a:bodyPr/>
          <a:lstStyle/>
          <a:p>
            <a:fld id="{0A5E204F-936A-4981-9D89-FEB571C08560}"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DBEF3264-4598-4A13-BD15-5100FAB24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EDDE60-C4D1-49B8-B92A-897A4BA7CC40}"/>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84465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20EF1-A622-4F90-AE5B-203107D55E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AAC471-CE24-4225-80D9-63E1695BB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0E963CF-E71D-47E8-86BD-AE331A48B39D}"/>
              </a:ext>
            </a:extLst>
          </p:cNvPr>
          <p:cNvSpPr>
            <a:spLocks noGrp="1"/>
          </p:cNvSpPr>
          <p:nvPr>
            <p:ph type="dt" sz="half" idx="10"/>
          </p:nvPr>
        </p:nvSpPr>
        <p:spPr/>
        <p:txBody>
          <a:bodyPr/>
          <a:lstStyle/>
          <a:p>
            <a:fld id="{0A5E204F-936A-4981-9D89-FEB571C08560}"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2F1B0A17-D21A-4604-93FF-D55AACB73E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8E8E10-2FE1-4601-9A41-831C5D058E29}"/>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4418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E695E-8796-460C-BC12-9BADCBEBC2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FE9747-469F-47D9-AF7C-93CF518D209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D3AC3C-BBBD-4B95-B2AE-35A214913E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A196D51-0084-461A-96A7-10E6BC6AC203}"/>
              </a:ext>
            </a:extLst>
          </p:cNvPr>
          <p:cNvSpPr>
            <a:spLocks noGrp="1"/>
          </p:cNvSpPr>
          <p:nvPr>
            <p:ph type="dt" sz="half" idx="10"/>
          </p:nvPr>
        </p:nvSpPr>
        <p:spPr/>
        <p:txBody>
          <a:bodyPr/>
          <a:lstStyle/>
          <a:p>
            <a:fld id="{0A5E204F-936A-4981-9D89-FEB571C08560}" type="datetimeFigureOut">
              <a:rPr lang="zh-CN" altLang="en-US" smtClean="0"/>
              <a:t>2022/5/24</a:t>
            </a:fld>
            <a:endParaRPr lang="zh-CN" altLang="en-US"/>
          </a:p>
        </p:txBody>
      </p:sp>
      <p:sp>
        <p:nvSpPr>
          <p:cNvPr id="6" name="页脚占位符 5">
            <a:extLst>
              <a:ext uri="{FF2B5EF4-FFF2-40B4-BE49-F238E27FC236}">
                <a16:creationId xmlns:a16="http://schemas.microsoft.com/office/drawing/2014/main" id="{007B53BC-0A4F-40EF-A517-A9B537CAFA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774D9A-055C-488C-AD61-775C20649E01}"/>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217227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73D4A-9DB6-49CB-92F8-659D526882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952D18-DABD-4ECD-A3CA-FCAB844E9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CDEC61-4FD4-4945-8469-E091E09702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1F088F-9C5C-42AF-A9DB-BC40C19FC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06431C-30B0-4441-AA63-F592A465C2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472141-AA14-43C5-BAD2-D8E2799E5ECD}"/>
              </a:ext>
            </a:extLst>
          </p:cNvPr>
          <p:cNvSpPr>
            <a:spLocks noGrp="1"/>
          </p:cNvSpPr>
          <p:nvPr>
            <p:ph type="dt" sz="half" idx="10"/>
          </p:nvPr>
        </p:nvSpPr>
        <p:spPr/>
        <p:txBody>
          <a:bodyPr/>
          <a:lstStyle/>
          <a:p>
            <a:fld id="{0A5E204F-936A-4981-9D89-FEB571C08560}" type="datetimeFigureOut">
              <a:rPr lang="zh-CN" altLang="en-US" smtClean="0"/>
              <a:t>2022/5/24</a:t>
            </a:fld>
            <a:endParaRPr lang="zh-CN" altLang="en-US"/>
          </a:p>
        </p:txBody>
      </p:sp>
      <p:sp>
        <p:nvSpPr>
          <p:cNvPr id="8" name="页脚占位符 7">
            <a:extLst>
              <a:ext uri="{FF2B5EF4-FFF2-40B4-BE49-F238E27FC236}">
                <a16:creationId xmlns:a16="http://schemas.microsoft.com/office/drawing/2014/main" id="{1E1E07BB-9E52-4EE6-80B2-BD999F8AE4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B5CE6B-13DE-4360-9FDF-A87F3139A1C6}"/>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55423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78470-AFDF-481B-854C-2A084C39AF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E24936-D556-484E-BF84-18B007F13FDE}"/>
              </a:ext>
            </a:extLst>
          </p:cNvPr>
          <p:cNvSpPr>
            <a:spLocks noGrp="1"/>
          </p:cNvSpPr>
          <p:nvPr>
            <p:ph type="dt" sz="half" idx="10"/>
          </p:nvPr>
        </p:nvSpPr>
        <p:spPr/>
        <p:txBody>
          <a:bodyPr/>
          <a:lstStyle/>
          <a:p>
            <a:fld id="{0A5E204F-936A-4981-9D89-FEB571C08560}" type="datetimeFigureOut">
              <a:rPr lang="zh-CN" altLang="en-US" smtClean="0"/>
              <a:t>2022/5/24</a:t>
            </a:fld>
            <a:endParaRPr lang="zh-CN" altLang="en-US"/>
          </a:p>
        </p:txBody>
      </p:sp>
      <p:sp>
        <p:nvSpPr>
          <p:cNvPr id="4" name="页脚占位符 3">
            <a:extLst>
              <a:ext uri="{FF2B5EF4-FFF2-40B4-BE49-F238E27FC236}">
                <a16:creationId xmlns:a16="http://schemas.microsoft.com/office/drawing/2014/main" id="{C024B6DE-6A37-4F22-9211-F0E9FA5C02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4801D3-A022-4E7A-9403-382E75F400FD}"/>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58844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9451EB-FA3C-470E-8940-278E49BE8E60}"/>
              </a:ext>
            </a:extLst>
          </p:cNvPr>
          <p:cNvSpPr>
            <a:spLocks noGrp="1"/>
          </p:cNvSpPr>
          <p:nvPr>
            <p:ph type="dt" sz="half" idx="10"/>
          </p:nvPr>
        </p:nvSpPr>
        <p:spPr/>
        <p:txBody>
          <a:bodyPr/>
          <a:lstStyle/>
          <a:p>
            <a:fld id="{0A5E204F-936A-4981-9D89-FEB571C08560}" type="datetimeFigureOut">
              <a:rPr lang="zh-CN" altLang="en-US" smtClean="0"/>
              <a:t>2022/5/24</a:t>
            </a:fld>
            <a:endParaRPr lang="zh-CN" altLang="en-US"/>
          </a:p>
        </p:txBody>
      </p:sp>
      <p:sp>
        <p:nvSpPr>
          <p:cNvPr id="3" name="页脚占位符 2">
            <a:extLst>
              <a:ext uri="{FF2B5EF4-FFF2-40B4-BE49-F238E27FC236}">
                <a16:creationId xmlns:a16="http://schemas.microsoft.com/office/drawing/2014/main" id="{91EEAEE3-61D6-4BDB-874E-FAB2396633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18CAE6-3B86-43A6-9923-0F44F61328AE}"/>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11833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AA6E8-23F3-4538-8DB3-D086CD68C4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868F83D-E1CA-447C-BA53-F4A8E58F26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B68FA7-3EE4-4FCD-99BA-4025E2EB8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C07D1F-D11B-43E3-B5D2-E8FC127391D2}"/>
              </a:ext>
            </a:extLst>
          </p:cNvPr>
          <p:cNvSpPr>
            <a:spLocks noGrp="1"/>
          </p:cNvSpPr>
          <p:nvPr>
            <p:ph type="dt" sz="half" idx="10"/>
          </p:nvPr>
        </p:nvSpPr>
        <p:spPr/>
        <p:txBody>
          <a:bodyPr/>
          <a:lstStyle/>
          <a:p>
            <a:fld id="{0A5E204F-936A-4981-9D89-FEB571C08560}" type="datetimeFigureOut">
              <a:rPr lang="zh-CN" altLang="en-US" smtClean="0"/>
              <a:t>2022/5/24</a:t>
            </a:fld>
            <a:endParaRPr lang="zh-CN" altLang="en-US"/>
          </a:p>
        </p:txBody>
      </p:sp>
      <p:sp>
        <p:nvSpPr>
          <p:cNvPr id="6" name="页脚占位符 5">
            <a:extLst>
              <a:ext uri="{FF2B5EF4-FFF2-40B4-BE49-F238E27FC236}">
                <a16:creationId xmlns:a16="http://schemas.microsoft.com/office/drawing/2014/main" id="{0093DC80-ECAB-439A-9A4B-28C0B78881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C9777-365D-441B-A6DF-8ABA3DA25C95}"/>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68464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C6E48-FBF2-45DD-A5AD-805B8EAEDE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1E41EC-01D3-4143-B052-41F866F183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300921-7651-4D47-AF45-77E32C506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00870E-EF4C-47E8-9902-CE94415DC40E}"/>
              </a:ext>
            </a:extLst>
          </p:cNvPr>
          <p:cNvSpPr>
            <a:spLocks noGrp="1"/>
          </p:cNvSpPr>
          <p:nvPr>
            <p:ph type="dt" sz="half" idx="10"/>
          </p:nvPr>
        </p:nvSpPr>
        <p:spPr/>
        <p:txBody>
          <a:bodyPr/>
          <a:lstStyle/>
          <a:p>
            <a:fld id="{0A5E204F-936A-4981-9D89-FEB571C08560}" type="datetimeFigureOut">
              <a:rPr lang="zh-CN" altLang="en-US" smtClean="0"/>
              <a:t>2022/5/24</a:t>
            </a:fld>
            <a:endParaRPr lang="zh-CN" altLang="en-US"/>
          </a:p>
        </p:txBody>
      </p:sp>
      <p:sp>
        <p:nvSpPr>
          <p:cNvPr id="6" name="页脚占位符 5">
            <a:extLst>
              <a:ext uri="{FF2B5EF4-FFF2-40B4-BE49-F238E27FC236}">
                <a16:creationId xmlns:a16="http://schemas.microsoft.com/office/drawing/2014/main" id="{1B4BBA30-76CF-4969-A545-D58492E8ED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43ABCC-D32B-40E5-8474-F4C4D1F1F94C}"/>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0877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CFF291-D2BD-43DF-8E3C-38D188B0E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4029B2-B79A-45BC-8540-33E04A8CD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9C2BAE-6E55-4C98-897E-FD0DDA749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E204F-936A-4981-9D89-FEB571C08560}"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81548BDA-53C9-4051-A061-DD2FD0A04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D26B3E-EA12-4F3C-878E-5FCA8B327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16313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8DEA6-EE7C-484F-97C0-902E0BDA950B}"/>
              </a:ext>
            </a:extLst>
          </p:cNvPr>
          <p:cNvSpPr>
            <a:spLocks noGrp="1"/>
          </p:cNvSpPr>
          <p:nvPr>
            <p:ph type="ctrTitle"/>
          </p:nvPr>
        </p:nvSpPr>
        <p:spPr/>
        <p:txBody>
          <a:bodyPr>
            <a:normAutofit/>
          </a:bodyPr>
          <a:lstStyle/>
          <a:p>
            <a:pPr algn="ctr">
              <a:lnSpc>
                <a:spcPct val="173000"/>
              </a:lnSpc>
              <a:spcBef>
                <a:spcPts val="1300"/>
              </a:spcBef>
              <a:spcAft>
                <a:spcPts val="1300"/>
              </a:spcAft>
            </a:pPr>
            <a:r>
              <a:rPr lang="zh-CN" altLang="en-US" sz="4400" b="1" kern="100" dirty="0">
                <a:effectLst/>
                <a:latin typeface="Times New Roman" panose="02020603050405020304" pitchFamily="18" charset="0"/>
                <a:ea typeface="宋体" panose="02010600030101010101" pitchFamily="2" charset="-122"/>
              </a:rPr>
              <a:t>桥</a:t>
            </a:r>
            <a:endParaRPr lang="zh-CN" altLang="zh-CN" sz="4400" b="1" kern="100" dirty="0">
              <a:effectLst/>
              <a:latin typeface="Times New Roman" panose="02020603050405020304" pitchFamily="18" charset="0"/>
            </a:endParaRPr>
          </a:p>
        </p:txBody>
      </p:sp>
      <p:sp>
        <p:nvSpPr>
          <p:cNvPr id="3" name="副标题 2">
            <a:extLst>
              <a:ext uri="{FF2B5EF4-FFF2-40B4-BE49-F238E27FC236}">
                <a16:creationId xmlns:a16="http://schemas.microsoft.com/office/drawing/2014/main" id="{433B06F8-0845-45DD-B811-3673A281FE91}"/>
              </a:ext>
            </a:extLst>
          </p:cNvPr>
          <p:cNvSpPr>
            <a:spLocks noGrp="1"/>
          </p:cNvSpPr>
          <p:nvPr>
            <p:ph type="subTitle" idx="1"/>
          </p:nvPr>
        </p:nvSpPr>
        <p:spPr/>
        <p:txBody>
          <a:bodyPr/>
          <a:lstStyle/>
          <a:p>
            <a:r>
              <a:rPr lang="zh-CN" altLang="en-US" dirty="0"/>
              <a:t>何腾骏 </a:t>
            </a:r>
            <a:r>
              <a:rPr lang="en-US" altLang="zh-CN" dirty="0"/>
              <a:t>2020101057</a:t>
            </a:r>
          </a:p>
          <a:p>
            <a:r>
              <a:rPr lang="zh-CN" altLang="en-US" dirty="0"/>
              <a:t>指导老师：杨烜</a:t>
            </a:r>
          </a:p>
        </p:txBody>
      </p:sp>
    </p:spTree>
    <p:extLst>
      <p:ext uri="{BB962C8B-B14F-4D97-AF65-F5344CB8AC3E}">
        <p14:creationId xmlns:p14="http://schemas.microsoft.com/office/powerpoint/2010/main" val="25810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ED1DE-0E8C-44B4-834F-24924686FEC7}"/>
              </a:ext>
            </a:extLst>
          </p:cNvPr>
          <p:cNvSpPr>
            <a:spLocks noGrp="1"/>
          </p:cNvSpPr>
          <p:nvPr>
            <p:ph type="title"/>
          </p:nvPr>
        </p:nvSpPr>
        <p:spPr>
          <a:xfrm>
            <a:off x="838200" y="365126"/>
            <a:ext cx="10515600" cy="895504"/>
          </a:xfrm>
        </p:spPr>
        <p:txBody>
          <a:bodyPr/>
          <a:lstStyle/>
          <a:p>
            <a:r>
              <a:rPr lang="zh-CN" altLang="en-US" dirty="0"/>
              <a:t>基准算法</a:t>
            </a:r>
          </a:p>
        </p:txBody>
      </p:sp>
      <p:sp>
        <p:nvSpPr>
          <p:cNvPr id="3" name="内容占位符 2">
            <a:extLst>
              <a:ext uri="{FF2B5EF4-FFF2-40B4-BE49-F238E27FC236}">
                <a16:creationId xmlns:a16="http://schemas.microsoft.com/office/drawing/2014/main" id="{459ED527-9898-43F3-87D6-491258EF465D}"/>
              </a:ext>
            </a:extLst>
          </p:cNvPr>
          <p:cNvSpPr>
            <a:spLocks noGrp="1"/>
          </p:cNvSpPr>
          <p:nvPr>
            <p:ph idx="1"/>
          </p:nvPr>
        </p:nvSpPr>
        <p:spPr>
          <a:xfrm>
            <a:off x="838200" y="1367161"/>
            <a:ext cx="10515600" cy="4809802"/>
          </a:xfrm>
        </p:spPr>
        <p:txBody>
          <a:bodyPr>
            <a:normAutofit/>
          </a:bodyPr>
          <a:lstStyle/>
          <a:p>
            <a:pPr marL="0" indent="0">
              <a:buNone/>
            </a:pPr>
            <a:r>
              <a:rPr lang="zh-CN" altLang="en-US" sz="1600" dirty="0"/>
              <a:t>对每一条边进行如下操作：删除这条边，然后通过</a:t>
            </a:r>
            <a:r>
              <a:rPr lang="en-US" altLang="zh-CN" sz="1600" dirty="0" err="1"/>
              <a:t>dfs</a:t>
            </a:r>
            <a:r>
              <a:rPr lang="zh-CN" altLang="en-US" sz="1600" dirty="0"/>
              <a:t>探测是否能从这条边的一个点到达另一个点处，如果说明删除这条边后，这两个点属于两个不同的连通分量</a:t>
            </a:r>
            <a:endParaRPr lang="en-US" altLang="zh-CN" sz="1600" dirty="0"/>
          </a:p>
          <a:p>
            <a:pPr marL="0" indent="0">
              <a:buNone/>
            </a:pPr>
            <a:endParaRPr lang="en-US" altLang="zh-CN" sz="1600" dirty="0"/>
          </a:p>
          <a:p>
            <a:pPr marL="0" indent="0">
              <a:buNone/>
            </a:pPr>
            <a:r>
              <a:rPr lang="zh-CN" altLang="en-US" sz="1600" dirty="0"/>
              <a:t>复杂度分析：对于一个</a:t>
            </a:r>
            <a:r>
              <a:rPr lang="en-US" altLang="zh-CN" sz="1600" dirty="0"/>
              <a:t>e</a:t>
            </a:r>
            <a:r>
              <a:rPr lang="zh-CN" altLang="en-US" sz="1600" dirty="0"/>
              <a:t>条边，</a:t>
            </a:r>
            <a:r>
              <a:rPr lang="en-US" altLang="zh-CN" sz="1600" dirty="0"/>
              <a:t>n</a:t>
            </a:r>
            <a:r>
              <a:rPr lang="zh-CN" altLang="en-US" sz="1600" dirty="0"/>
              <a:t>个点的图，一共需要进行</a:t>
            </a:r>
            <a:r>
              <a:rPr lang="en-US" altLang="zh-CN" sz="1600" dirty="0"/>
              <a:t>e</a:t>
            </a:r>
            <a:r>
              <a:rPr lang="zh-CN" altLang="en-US" sz="1600" dirty="0"/>
              <a:t>次</a:t>
            </a:r>
            <a:r>
              <a:rPr lang="en-US" altLang="zh-CN" sz="1600" dirty="0" err="1"/>
              <a:t>dfs</a:t>
            </a:r>
            <a:r>
              <a:rPr lang="zh-CN" altLang="en-US" sz="1600" dirty="0"/>
              <a:t>，每次</a:t>
            </a:r>
            <a:r>
              <a:rPr lang="en-US" altLang="zh-CN" sz="1600" dirty="0" err="1"/>
              <a:t>dfs</a:t>
            </a:r>
            <a:r>
              <a:rPr lang="zh-CN" altLang="en-US" sz="1600" dirty="0"/>
              <a:t>的深度为</a:t>
            </a:r>
            <a:r>
              <a:rPr lang="en-US" altLang="zh-CN" sz="1600" dirty="0"/>
              <a:t>O(n),</a:t>
            </a:r>
            <a:r>
              <a:rPr lang="zh-CN" altLang="en-US" sz="1600" dirty="0"/>
              <a:t>因此总体复杂度为</a:t>
            </a:r>
            <a:r>
              <a:rPr lang="en-US" altLang="zh-CN" sz="1600" dirty="0"/>
              <a:t>O(e*n)</a:t>
            </a:r>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5D044CD2-A7B6-4C6E-A0D2-96FC0D7A3359}"/>
              </a:ext>
            </a:extLst>
          </p:cNvPr>
          <p:cNvPicPr>
            <a:picLocks noChangeAspect="1"/>
          </p:cNvPicPr>
          <p:nvPr/>
        </p:nvPicPr>
        <p:blipFill>
          <a:blip r:embed="rId2"/>
          <a:stretch>
            <a:fillRect/>
          </a:stretch>
        </p:blipFill>
        <p:spPr>
          <a:xfrm>
            <a:off x="4305669" y="3429000"/>
            <a:ext cx="6940442" cy="2469824"/>
          </a:xfrm>
          <a:prstGeom prst="rect">
            <a:avLst/>
          </a:prstGeom>
        </p:spPr>
      </p:pic>
    </p:spTree>
    <p:extLst>
      <p:ext uri="{BB962C8B-B14F-4D97-AF65-F5344CB8AC3E}">
        <p14:creationId xmlns:p14="http://schemas.microsoft.com/office/powerpoint/2010/main" val="398132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4B8E4-2CE9-40C3-B63F-81D730E40141}"/>
              </a:ext>
            </a:extLst>
          </p:cNvPr>
          <p:cNvSpPr>
            <a:spLocks noGrp="1"/>
          </p:cNvSpPr>
          <p:nvPr>
            <p:ph type="title"/>
          </p:nvPr>
        </p:nvSpPr>
        <p:spPr>
          <a:xfrm>
            <a:off x="838200" y="365125"/>
            <a:ext cx="10515600" cy="966525"/>
          </a:xfrm>
        </p:spPr>
        <p:txBody>
          <a:bodyPr>
            <a:normAutofit/>
          </a:bodyPr>
          <a:lstStyle/>
          <a:p>
            <a:r>
              <a:rPr lang="zh-CN" altLang="en-US" sz="2800" b="1" dirty="0"/>
              <a:t>基准法分析</a:t>
            </a:r>
          </a:p>
        </p:txBody>
      </p:sp>
      <p:sp>
        <p:nvSpPr>
          <p:cNvPr id="5" name="内容占位符 4">
            <a:extLst>
              <a:ext uri="{FF2B5EF4-FFF2-40B4-BE49-F238E27FC236}">
                <a16:creationId xmlns:a16="http://schemas.microsoft.com/office/drawing/2014/main" id="{6BDA3635-F443-4533-B7EE-305C3E78A8F8}"/>
              </a:ext>
            </a:extLst>
          </p:cNvPr>
          <p:cNvSpPr>
            <a:spLocks noGrp="1"/>
          </p:cNvSpPr>
          <p:nvPr>
            <p:ph idx="1"/>
          </p:nvPr>
        </p:nvSpPr>
        <p:spPr/>
        <p:txBody>
          <a:bodyPr>
            <a:normAutofit/>
          </a:bodyPr>
          <a:lstStyle/>
          <a:p>
            <a:r>
              <a:rPr lang="zh-CN" altLang="en-US" sz="1600" dirty="0"/>
              <a:t>伪代码：</a:t>
            </a:r>
            <a:endParaRPr lang="en-US" altLang="zh-CN" sz="1600" dirty="0"/>
          </a:p>
          <a:p>
            <a:r>
              <a:rPr lang="en-US" altLang="zh-CN" sz="1600" dirty="0"/>
              <a:t>Standard(graph):</a:t>
            </a:r>
            <a:br>
              <a:rPr lang="en-US" altLang="zh-CN" sz="1600" dirty="0"/>
            </a:br>
            <a:r>
              <a:rPr lang="en-US" altLang="zh-CN" sz="1600" dirty="0"/>
              <a:t>    for each line in graph:</a:t>
            </a:r>
            <a:br>
              <a:rPr lang="en-US" altLang="zh-CN" sz="1600" dirty="0"/>
            </a:br>
            <a:r>
              <a:rPr lang="en-US" altLang="zh-CN" sz="1600" dirty="0"/>
              <a:t>        remove line;</a:t>
            </a:r>
            <a:br>
              <a:rPr lang="en-US" altLang="zh-CN" sz="1600" dirty="0"/>
            </a:br>
            <a:r>
              <a:rPr lang="en-US" altLang="zh-CN" sz="1600" dirty="0"/>
              <a:t>        if(</a:t>
            </a:r>
            <a:r>
              <a:rPr lang="en-US" altLang="zh-CN" sz="1600" dirty="0" err="1"/>
              <a:t>dfs</a:t>
            </a:r>
            <a:r>
              <a:rPr lang="en-US" altLang="zh-CN" sz="1600" dirty="0"/>
              <a:t>(</a:t>
            </a:r>
            <a:r>
              <a:rPr lang="en-US" altLang="zh-CN" sz="1600" dirty="0" err="1"/>
              <a:t>line.left,line.right</a:t>
            </a:r>
            <a:r>
              <a:rPr lang="en-US" altLang="zh-CN" sz="1600" dirty="0"/>
              <a:t>)){</a:t>
            </a:r>
            <a:br>
              <a:rPr lang="en-US" altLang="zh-CN" sz="1600" dirty="0"/>
            </a:br>
            <a:r>
              <a:rPr lang="en-US" altLang="zh-CN" sz="1600" dirty="0"/>
              <a:t>            </a:t>
            </a:r>
            <a:r>
              <a:rPr lang="en-US" altLang="zh-CN" sz="1600" dirty="0" err="1"/>
              <a:t>bridgeSet.add</a:t>
            </a:r>
            <a:r>
              <a:rPr lang="en-US" altLang="zh-CN" sz="1600" dirty="0"/>
              <a:t>(line);</a:t>
            </a:r>
          </a:p>
          <a:p>
            <a:r>
              <a:rPr lang="en-US" altLang="zh-CN" sz="1600" dirty="0"/>
              <a:t>        };</a:t>
            </a:r>
            <a:br>
              <a:rPr lang="en-US" altLang="zh-CN" sz="1600" dirty="0"/>
            </a:br>
            <a:r>
              <a:rPr lang="en-US" altLang="zh-CN" sz="1600" dirty="0"/>
              <a:t>    end;</a:t>
            </a:r>
            <a:br>
              <a:rPr lang="en-US" altLang="zh-CN" sz="1600" dirty="0"/>
            </a:br>
            <a:r>
              <a:rPr lang="en-US" altLang="zh-CN" sz="1600" dirty="0"/>
              <a:t>end;</a:t>
            </a:r>
            <a:br>
              <a:rPr lang="en-US" altLang="zh-CN" sz="1600" dirty="0"/>
            </a:br>
            <a:br>
              <a:rPr lang="en-US" altLang="zh-CN" sz="1600" dirty="0"/>
            </a:br>
            <a:r>
              <a:rPr lang="zh-CN" altLang="en-US" sz="1600" dirty="0"/>
              <a:t>实验表明，基准法时间复杂度渐近于</a:t>
            </a:r>
            <a:r>
              <a:rPr lang="en-US" altLang="zh-CN" sz="1600" dirty="0"/>
              <a:t>O(n^2)</a:t>
            </a:r>
            <a:br>
              <a:rPr lang="en-US" altLang="zh-CN" sz="1600" dirty="0"/>
            </a:br>
            <a:r>
              <a:rPr lang="en-US" altLang="zh-CN" sz="1600" dirty="0"/>
              <a:t>        </a:t>
            </a:r>
          </a:p>
        </p:txBody>
      </p:sp>
      <p:pic>
        <p:nvPicPr>
          <p:cNvPr id="4" name="图片 3">
            <a:extLst>
              <a:ext uri="{FF2B5EF4-FFF2-40B4-BE49-F238E27FC236}">
                <a16:creationId xmlns:a16="http://schemas.microsoft.com/office/drawing/2014/main" id="{55A11A75-3C3C-4448-AAE9-53E749C208C8}"/>
              </a:ext>
            </a:extLst>
          </p:cNvPr>
          <p:cNvPicPr>
            <a:picLocks noChangeAspect="1"/>
          </p:cNvPicPr>
          <p:nvPr/>
        </p:nvPicPr>
        <p:blipFill>
          <a:blip r:embed="rId2"/>
          <a:stretch>
            <a:fillRect/>
          </a:stretch>
        </p:blipFill>
        <p:spPr>
          <a:xfrm>
            <a:off x="5816217" y="1825625"/>
            <a:ext cx="5197319" cy="4090248"/>
          </a:xfrm>
          <a:prstGeom prst="rect">
            <a:avLst/>
          </a:prstGeom>
        </p:spPr>
      </p:pic>
    </p:spTree>
    <p:extLst>
      <p:ext uri="{BB962C8B-B14F-4D97-AF65-F5344CB8AC3E}">
        <p14:creationId xmlns:p14="http://schemas.microsoft.com/office/powerpoint/2010/main" val="2100574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0CEB0-277B-4773-8151-C79C0A1F16FE}"/>
              </a:ext>
            </a:extLst>
          </p:cNvPr>
          <p:cNvSpPr>
            <a:spLocks noGrp="1"/>
          </p:cNvSpPr>
          <p:nvPr>
            <p:ph type="title"/>
          </p:nvPr>
        </p:nvSpPr>
        <p:spPr>
          <a:xfrm>
            <a:off x="838200" y="365126"/>
            <a:ext cx="10515600" cy="939892"/>
          </a:xfrm>
        </p:spPr>
        <p:txBody>
          <a:bodyPr>
            <a:normAutofit/>
          </a:bodyPr>
          <a:lstStyle/>
          <a:p>
            <a:r>
              <a:rPr lang="zh-CN" altLang="en-US" sz="2400" dirty="0"/>
              <a:t>对基准法的反思</a:t>
            </a:r>
          </a:p>
        </p:txBody>
      </p:sp>
      <p:sp>
        <p:nvSpPr>
          <p:cNvPr id="3" name="内容占位符 2">
            <a:extLst>
              <a:ext uri="{FF2B5EF4-FFF2-40B4-BE49-F238E27FC236}">
                <a16:creationId xmlns:a16="http://schemas.microsoft.com/office/drawing/2014/main" id="{10D9F5C7-A495-449E-B3B5-AE6ECA31C5FB}"/>
              </a:ext>
            </a:extLst>
          </p:cNvPr>
          <p:cNvSpPr>
            <a:spLocks noGrp="1"/>
          </p:cNvSpPr>
          <p:nvPr>
            <p:ph idx="1"/>
          </p:nvPr>
        </p:nvSpPr>
        <p:spPr>
          <a:xfrm>
            <a:off x="838200" y="1171852"/>
            <a:ext cx="10515600" cy="5005111"/>
          </a:xfrm>
        </p:spPr>
        <p:txBody>
          <a:bodyPr>
            <a:normAutofit/>
          </a:bodyPr>
          <a:lstStyle/>
          <a:p>
            <a:r>
              <a:rPr lang="zh-CN" altLang="en-US" sz="1600" dirty="0"/>
              <a:t>基准法下，时间复杂度为</a:t>
            </a:r>
            <a:r>
              <a:rPr lang="en-US" altLang="zh-CN" sz="1600" dirty="0"/>
              <a:t>O</a:t>
            </a:r>
            <a:r>
              <a:rPr lang="zh-CN" altLang="en-US" sz="1600" dirty="0"/>
              <a:t>（</a:t>
            </a:r>
            <a:r>
              <a:rPr lang="en-US" altLang="zh-CN" sz="1600" dirty="0"/>
              <a:t>e*n</a:t>
            </a:r>
            <a:r>
              <a:rPr lang="zh-CN" altLang="en-US" sz="1600" dirty="0"/>
              <a:t>），如果可以降低</a:t>
            </a:r>
            <a:r>
              <a:rPr lang="en-US" altLang="zh-CN" sz="1600" dirty="0"/>
              <a:t>e</a:t>
            </a:r>
            <a:r>
              <a:rPr lang="zh-CN" altLang="en-US" sz="1600" dirty="0"/>
              <a:t>和</a:t>
            </a:r>
            <a:r>
              <a:rPr lang="en-US" altLang="zh-CN" sz="1600" dirty="0"/>
              <a:t>n</a:t>
            </a:r>
            <a:r>
              <a:rPr lang="zh-CN" altLang="en-US" sz="1600" dirty="0"/>
              <a:t>的规模，就可以降低整体运行时间</a:t>
            </a:r>
            <a:endParaRPr lang="en-US" altLang="zh-CN" sz="1600" dirty="0"/>
          </a:p>
          <a:p>
            <a:endParaRPr lang="en-US" altLang="zh-CN" sz="1600" dirty="0"/>
          </a:p>
          <a:p>
            <a:r>
              <a:rPr lang="zh-CN" altLang="en-US" sz="1600" dirty="0"/>
              <a:t>由此得到两个优化的方向：</a:t>
            </a:r>
            <a:endParaRPr lang="en-US" altLang="zh-CN" sz="1600" dirty="0"/>
          </a:p>
          <a:p>
            <a:r>
              <a:rPr lang="zh-CN" altLang="en-US" sz="1600" dirty="0"/>
              <a:t>（</a:t>
            </a:r>
            <a:r>
              <a:rPr lang="en-US" altLang="zh-CN" sz="1600" dirty="0"/>
              <a:t>1</a:t>
            </a:r>
            <a:r>
              <a:rPr lang="zh-CN" altLang="en-US" sz="1600" dirty="0"/>
              <a:t>）减少搜索次数（剪枝）</a:t>
            </a:r>
            <a:endParaRPr lang="en-US" altLang="zh-CN" sz="1600" dirty="0"/>
          </a:p>
          <a:p>
            <a:r>
              <a:rPr lang="zh-CN" altLang="en-US" sz="1600" dirty="0"/>
              <a:t>对问题分析可以发现，一条边是桥当且仅当他不是一个环。</a:t>
            </a:r>
            <a:endParaRPr lang="en-US" altLang="zh-CN" sz="1600" dirty="0"/>
          </a:p>
          <a:p>
            <a:endParaRPr lang="en-US" altLang="zh-CN" sz="1600" dirty="0"/>
          </a:p>
          <a:p>
            <a:r>
              <a:rPr lang="zh-CN" altLang="en-US" sz="1600" dirty="0"/>
              <a:t>可以证明，如果某条边是桥，那么他一定位于这个连通分量的最小生成树上</a:t>
            </a:r>
            <a:endParaRPr lang="en-US" altLang="zh-CN" sz="1600" dirty="0"/>
          </a:p>
          <a:p>
            <a:endParaRPr lang="zh-CN" altLang="en-US" sz="1600" dirty="0"/>
          </a:p>
        </p:txBody>
      </p:sp>
    </p:spTree>
    <p:extLst>
      <p:ext uri="{BB962C8B-B14F-4D97-AF65-F5344CB8AC3E}">
        <p14:creationId xmlns:p14="http://schemas.microsoft.com/office/powerpoint/2010/main" val="144531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B8665-A181-E2EF-604D-B386AE238EC4}"/>
              </a:ext>
            </a:extLst>
          </p:cNvPr>
          <p:cNvSpPr>
            <a:spLocks noGrp="1"/>
          </p:cNvSpPr>
          <p:nvPr>
            <p:ph type="title"/>
          </p:nvPr>
        </p:nvSpPr>
        <p:spPr>
          <a:xfrm>
            <a:off x="838200" y="365125"/>
            <a:ext cx="10515600" cy="756665"/>
          </a:xfrm>
        </p:spPr>
        <p:txBody>
          <a:bodyPr>
            <a:normAutofit/>
          </a:bodyPr>
          <a:lstStyle/>
          <a:p>
            <a:r>
              <a:rPr lang="zh-CN" altLang="en-US" sz="2000" b="1" dirty="0"/>
              <a:t>伪代码</a:t>
            </a:r>
          </a:p>
        </p:txBody>
      </p:sp>
      <p:sp>
        <p:nvSpPr>
          <p:cNvPr id="5" name="内容占位符 4">
            <a:extLst>
              <a:ext uri="{FF2B5EF4-FFF2-40B4-BE49-F238E27FC236}">
                <a16:creationId xmlns:a16="http://schemas.microsoft.com/office/drawing/2014/main" id="{BB3FFAED-CB83-5065-4401-F37EC37CDAF7}"/>
              </a:ext>
            </a:extLst>
          </p:cNvPr>
          <p:cNvSpPr>
            <a:spLocks noGrp="1"/>
          </p:cNvSpPr>
          <p:nvPr>
            <p:ph idx="1"/>
          </p:nvPr>
        </p:nvSpPr>
        <p:spPr>
          <a:xfrm>
            <a:off x="838200" y="1206631"/>
            <a:ext cx="10515600" cy="4970332"/>
          </a:xfrm>
        </p:spPr>
        <p:txBody>
          <a:bodyPr>
            <a:normAutofit fontScale="70000" lnSpcReduction="20000"/>
          </a:bodyPr>
          <a:lstStyle/>
          <a:p>
            <a:r>
              <a:rPr lang="en-US" altLang="zh-CN" sz="1800" dirty="0"/>
              <a:t>Return </a:t>
            </a:r>
            <a:r>
              <a:rPr lang="en-US" altLang="zh-CN" sz="1800" dirty="0" err="1"/>
              <a:t>arr</a:t>
            </a:r>
            <a:r>
              <a:rPr lang="en-US" altLang="zh-CN" sz="1800" dirty="0"/>
              <a:t>[0][arr.length-1];</a:t>
            </a:r>
          </a:p>
          <a:p>
            <a:endParaRPr lang="en-US" altLang="zh-CN" sz="1800" dirty="0"/>
          </a:p>
          <a:p>
            <a:r>
              <a:rPr lang="en-US" altLang="zh-CN" sz="1800" dirty="0" err="1"/>
              <a:t>dp</a:t>
            </a:r>
            <a:r>
              <a:rPr lang="en-US" altLang="zh-CN" sz="1800" dirty="0"/>
              <a:t>(coins[],</a:t>
            </a:r>
            <a:r>
              <a:rPr lang="en-US" altLang="zh-CN" sz="1800" dirty="0" err="1"/>
              <a:t>arr</a:t>
            </a:r>
            <a:r>
              <a:rPr lang="en-US" altLang="zh-CN" sz="1800" dirty="0"/>
              <a:t>[][],all[][]):</a:t>
            </a:r>
          </a:p>
          <a:p>
            <a:r>
              <a:rPr lang="en-US" altLang="zh-CN" sz="1800" dirty="0"/>
              <a:t>    if(length % 2 == 0):</a:t>
            </a:r>
          </a:p>
          <a:p>
            <a:r>
              <a:rPr lang="en-US" altLang="zh-CN" sz="1800" dirty="0"/>
              <a:t>        for each I : </a:t>
            </a:r>
            <a:r>
              <a:rPr lang="en-US" altLang="zh-CN" sz="1800" dirty="0" err="1"/>
              <a:t>arr</a:t>
            </a:r>
            <a:r>
              <a:rPr lang="en-US" altLang="zh-CN" sz="1800" dirty="0"/>
              <a:t>[</a:t>
            </a:r>
            <a:r>
              <a:rPr lang="en-US" altLang="zh-CN" sz="1800" dirty="0" err="1"/>
              <a:t>i</a:t>
            </a:r>
            <a:r>
              <a:rPr lang="en-US" altLang="zh-CN" sz="1800" dirty="0"/>
              <a:t>][</a:t>
            </a:r>
            <a:r>
              <a:rPr lang="en-US" altLang="zh-CN" sz="1800" dirty="0" err="1"/>
              <a:t>i</a:t>
            </a:r>
            <a:r>
              <a:rPr lang="en-US" altLang="zh-CN" sz="1800" dirty="0"/>
              <a:t>] = coins[</a:t>
            </a:r>
            <a:r>
              <a:rPr lang="en-US" altLang="zh-CN" sz="1800" dirty="0" err="1"/>
              <a:t>i</a:t>
            </a:r>
            <a:r>
              <a:rPr lang="en-US" altLang="zh-CN" sz="1800" dirty="0"/>
              <a:t>];//</a:t>
            </a:r>
            <a:r>
              <a:rPr lang="zh-CN" altLang="en-US" sz="1800" dirty="0"/>
              <a:t>预处理</a:t>
            </a:r>
            <a:endParaRPr lang="en-US" altLang="zh-CN" sz="1800" dirty="0"/>
          </a:p>
          <a:p>
            <a:r>
              <a:rPr lang="en-US" altLang="zh-CN" sz="1800" dirty="0"/>
              <a:t>    int step = 1;//</a:t>
            </a:r>
            <a:r>
              <a:rPr lang="zh-CN" altLang="en-US" sz="1800" dirty="0"/>
              <a:t>罐子间隔</a:t>
            </a:r>
            <a:endParaRPr lang="en-US" altLang="zh-CN" sz="1800" dirty="0"/>
          </a:p>
          <a:p>
            <a:r>
              <a:rPr lang="en-US" altLang="zh-CN" sz="1800" dirty="0"/>
              <a:t>    while(step&lt;length):</a:t>
            </a:r>
          </a:p>
          <a:p>
            <a:r>
              <a:rPr lang="en-US" altLang="zh-CN" sz="1800" dirty="0"/>
              <a:t>        for I = 0 to </a:t>
            </a:r>
            <a:r>
              <a:rPr lang="en-US" altLang="zh-CN" sz="1800" dirty="0" err="1"/>
              <a:t>i+step</a:t>
            </a:r>
            <a:r>
              <a:rPr lang="en-US" altLang="zh-CN" sz="1800" dirty="0"/>
              <a:t>&lt;length:</a:t>
            </a:r>
          </a:p>
          <a:p>
            <a:r>
              <a:rPr lang="en-US" altLang="zh-CN" sz="1800" dirty="0"/>
              <a:t>            j = </a:t>
            </a:r>
            <a:r>
              <a:rPr lang="en-US" altLang="zh-CN" sz="1800" dirty="0" err="1"/>
              <a:t>i+step</a:t>
            </a:r>
            <a:r>
              <a:rPr lang="en-US" altLang="zh-CN" sz="1800" dirty="0"/>
              <a:t>;</a:t>
            </a:r>
          </a:p>
          <a:p>
            <a:r>
              <a:rPr lang="en-US" altLang="zh-CN" sz="1800" dirty="0"/>
              <a:t>            if((length – step) % 2 == 0): //</a:t>
            </a:r>
            <a:r>
              <a:rPr lang="zh-CN" altLang="en-US" sz="1800" dirty="0"/>
              <a:t>判别谁在走</a:t>
            </a:r>
            <a:endParaRPr lang="en-US" altLang="zh-CN" sz="1800" dirty="0"/>
          </a:p>
          <a:p>
            <a:r>
              <a:rPr lang="en-US" altLang="zh-CN" sz="1800" dirty="0"/>
              <a:t>                if(mud[</a:t>
            </a:r>
            <a:r>
              <a:rPr lang="en-US" altLang="zh-CN" sz="1800" dirty="0" err="1"/>
              <a:t>i</a:t>
            </a:r>
            <a:r>
              <a:rPr lang="en-US" altLang="zh-CN" sz="1800" dirty="0"/>
              <a:t>] + </a:t>
            </a:r>
            <a:r>
              <a:rPr lang="en-US" altLang="zh-CN" sz="1800" dirty="0" err="1"/>
              <a:t>arr</a:t>
            </a:r>
            <a:r>
              <a:rPr lang="en-US" altLang="zh-CN" sz="1800" dirty="0"/>
              <a:t>[i+1][j] &gt; mud[j] + </a:t>
            </a:r>
            <a:r>
              <a:rPr lang="en-US" altLang="zh-CN" sz="1800" dirty="0" err="1"/>
              <a:t>arr</a:t>
            </a:r>
            <a:r>
              <a:rPr lang="en-US" altLang="zh-CN" sz="1800" dirty="0"/>
              <a:t>[</a:t>
            </a:r>
            <a:r>
              <a:rPr lang="en-US" altLang="zh-CN" sz="1800" dirty="0" err="1"/>
              <a:t>i</a:t>
            </a:r>
            <a:r>
              <a:rPr lang="en-US" altLang="zh-CN" sz="1800" dirty="0"/>
              <a:t>][j-1])//A</a:t>
            </a:r>
            <a:br>
              <a:rPr lang="en-US" altLang="zh-CN" sz="1800" dirty="0"/>
            </a:br>
            <a:r>
              <a:rPr lang="en-US" altLang="zh-CN" sz="1800" dirty="0"/>
              <a:t>                    </a:t>
            </a:r>
            <a:r>
              <a:rPr lang="en-US" altLang="zh-CN" sz="1800" dirty="0" err="1"/>
              <a:t>arr</a:t>
            </a:r>
            <a:r>
              <a:rPr lang="en-US" altLang="zh-CN" sz="1800" dirty="0"/>
              <a:t>[</a:t>
            </a:r>
            <a:r>
              <a:rPr lang="en-US" altLang="zh-CN" sz="1800" dirty="0" err="1"/>
              <a:t>i</a:t>
            </a:r>
            <a:r>
              <a:rPr lang="en-US" altLang="zh-CN" sz="1800" dirty="0"/>
              <a:t>][j] = mud[</a:t>
            </a:r>
            <a:r>
              <a:rPr lang="en-US" altLang="zh-CN" sz="1800" dirty="0" err="1"/>
              <a:t>i</a:t>
            </a:r>
            <a:r>
              <a:rPr lang="en-US" altLang="zh-CN" sz="1800" dirty="0"/>
              <a:t>] + </a:t>
            </a:r>
            <a:r>
              <a:rPr lang="en-US" altLang="zh-CN" sz="1800" dirty="0" err="1"/>
              <a:t>arr</a:t>
            </a:r>
            <a:r>
              <a:rPr lang="en-US" altLang="zh-CN" sz="1800" dirty="0"/>
              <a:t>[i+1][j];</a:t>
            </a:r>
          </a:p>
          <a:p>
            <a:r>
              <a:rPr lang="en-US" altLang="zh-CN" sz="1800" dirty="0"/>
              <a:t>                else:</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mud[j] + </a:t>
            </a:r>
            <a:r>
              <a:rPr lang="en-US" altLang="zh-CN" sz="1800" dirty="0" err="1"/>
              <a:t>arr</a:t>
            </a:r>
            <a:r>
              <a:rPr lang="en-US" altLang="zh-CN" sz="1800" dirty="0"/>
              <a:t>[</a:t>
            </a:r>
            <a:r>
              <a:rPr lang="en-US" altLang="zh-CN" sz="1800" dirty="0" err="1"/>
              <a:t>i</a:t>
            </a:r>
            <a:r>
              <a:rPr lang="en-US" altLang="zh-CN" sz="1800" dirty="0"/>
              <a:t>][j-1];</a:t>
            </a:r>
          </a:p>
          <a:p>
            <a:r>
              <a:rPr lang="en-US" altLang="zh-CN" sz="1800" dirty="0"/>
              <a:t>            else:</a:t>
            </a:r>
          </a:p>
          <a:p>
            <a:r>
              <a:rPr lang="en-US" altLang="zh-CN" sz="1800" dirty="0"/>
              <a:t>                if(mud[</a:t>
            </a:r>
            <a:r>
              <a:rPr lang="en-US" altLang="zh-CN" sz="1800" dirty="0" err="1"/>
              <a:t>i</a:t>
            </a:r>
            <a:r>
              <a:rPr lang="en-US" altLang="zh-CN" sz="1800" dirty="0"/>
              <a:t>] + </a:t>
            </a:r>
            <a:r>
              <a:rPr lang="en-US" altLang="zh-CN" sz="1800" dirty="0" err="1"/>
              <a:t>cjj</a:t>
            </a:r>
            <a:r>
              <a:rPr lang="en-US" altLang="zh-CN" sz="1800" dirty="0"/>
              <a:t>[i+1][j] -  </a:t>
            </a:r>
            <a:r>
              <a:rPr lang="en-US" altLang="zh-CN" sz="1800" dirty="0" err="1"/>
              <a:t>arr</a:t>
            </a:r>
            <a:r>
              <a:rPr lang="en-US" altLang="zh-CN" sz="1800" dirty="0"/>
              <a:t>[i+1][j] &gt; mud[j] + </a:t>
            </a:r>
            <a:r>
              <a:rPr lang="en-US" altLang="zh-CN" sz="1800" dirty="0" err="1"/>
              <a:t>cjj</a:t>
            </a:r>
            <a:r>
              <a:rPr lang="en-US" altLang="zh-CN" sz="1800" dirty="0"/>
              <a:t>[</a:t>
            </a:r>
            <a:r>
              <a:rPr lang="en-US" altLang="zh-CN" sz="1800" dirty="0" err="1"/>
              <a:t>i</a:t>
            </a:r>
            <a:r>
              <a:rPr lang="en-US" altLang="zh-CN" sz="1800" dirty="0"/>
              <a:t>][j-1] - </a:t>
            </a:r>
            <a:r>
              <a:rPr lang="en-US" altLang="zh-CN" sz="1800" dirty="0" err="1"/>
              <a:t>arr</a:t>
            </a:r>
            <a:r>
              <a:rPr lang="en-US" altLang="zh-CN" sz="1800" dirty="0"/>
              <a:t>[</a:t>
            </a:r>
            <a:r>
              <a:rPr lang="en-US" altLang="zh-CN" sz="1800" dirty="0" err="1"/>
              <a:t>i</a:t>
            </a:r>
            <a:r>
              <a:rPr lang="en-US" altLang="zh-CN" sz="1800" dirty="0"/>
              <a:t>][j-1])://B</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a:t>
            </a:r>
            <a:r>
              <a:rPr lang="en-US" altLang="zh-CN" sz="1800" dirty="0" err="1"/>
              <a:t>i</a:t>
            </a:r>
            <a:r>
              <a:rPr lang="en-US" altLang="zh-CN" sz="1800" dirty="0"/>
              <a:t>] + </a:t>
            </a:r>
            <a:r>
              <a:rPr lang="en-US" altLang="zh-CN" sz="1800" dirty="0" err="1"/>
              <a:t>arr</a:t>
            </a:r>
            <a:r>
              <a:rPr lang="en-US" altLang="zh-CN" sz="1800" dirty="0"/>
              <a:t>[i+1][j];</a:t>
            </a:r>
          </a:p>
          <a:p>
            <a:r>
              <a:rPr lang="en-US" altLang="zh-CN" sz="1800" dirty="0"/>
              <a:t>                else:</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mud[j] + </a:t>
            </a:r>
            <a:r>
              <a:rPr lang="en-US" altLang="zh-CN" sz="1800" dirty="0" err="1"/>
              <a:t>arr</a:t>
            </a:r>
            <a:r>
              <a:rPr lang="en-US" altLang="zh-CN" sz="1800" dirty="0"/>
              <a:t>[</a:t>
            </a:r>
            <a:r>
              <a:rPr lang="en-US" altLang="zh-CN" sz="1800" dirty="0" err="1"/>
              <a:t>i</a:t>
            </a:r>
            <a:r>
              <a:rPr lang="en-US" altLang="zh-CN" sz="1800" dirty="0"/>
              <a:t>][j-1];</a:t>
            </a:r>
          </a:p>
          <a:p>
            <a:endParaRPr lang="en-US" altLang="zh-CN" sz="1800" dirty="0"/>
          </a:p>
        </p:txBody>
      </p:sp>
    </p:spTree>
    <p:extLst>
      <p:ext uri="{BB962C8B-B14F-4D97-AF65-F5344CB8AC3E}">
        <p14:creationId xmlns:p14="http://schemas.microsoft.com/office/powerpoint/2010/main" val="1605633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0465E-2763-4FDC-91D9-C81C70994684}"/>
              </a:ext>
            </a:extLst>
          </p:cNvPr>
          <p:cNvSpPr>
            <a:spLocks noGrp="1"/>
          </p:cNvSpPr>
          <p:nvPr>
            <p:ph type="title"/>
          </p:nvPr>
        </p:nvSpPr>
        <p:spPr>
          <a:xfrm>
            <a:off x="838200" y="365125"/>
            <a:ext cx="10515600" cy="540397"/>
          </a:xfrm>
        </p:spPr>
        <p:txBody>
          <a:bodyPr>
            <a:normAutofit fontScale="90000"/>
          </a:bodyPr>
          <a:lstStyle/>
          <a:p>
            <a:r>
              <a:rPr lang="zh-CN" altLang="en-US" dirty="0"/>
              <a:t>效率分析</a:t>
            </a:r>
          </a:p>
        </p:txBody>
      </p:sp>
      <p:sp>
        <p:nvSpPr>
          <p:cNvPr id="3" name="内容占位符 2">
            <a:extLst>
              <a:ext uri="{FF2B5EF4-FFF2-40B4-BE49-F238E27FC236}">
                <a16:creationId xmlns:a16="http://schemas.microsoft.com/office/drawing/2014/main" id="{41F59752-9E4B-4E07-A14E-9241504BA68C}"/>
              </a:ext>
            </a:extLst>
          </p:cNvPr>
          <p:cNvSpPr>
            <a:spLocks noGrp="1"/>
          </p:cNvSpPr>
          <p:nvPr>
            <p:ph idx="1"/>
          </p:nvPr>
        </p:nvSpPr>
        <p:spPr>
          <a:xfrm>
            <a:off x="838200" y="1233996"/>
            <a:ext cx="10515600" cy="4942967"/>
          </a:xfrm>
        </p:spPr>
        <p:txBody>
          <a:bodyPr>
            <a:normAutofit/>
          </a:bodyPr>
          <a:lstStyle/>
          <a:p>
            <a:pPr marL="0" indent="0">
              <a:buNone/>
            </a:pPr>
            <a:r>
              <a:rPr lang="zh-CN" altLang="en-US" sz="1800" dirty="0"/>
              <a:t>完全求解子问题时，因为</a:t>
            </a:r>
            <a:r>
              <a:rPr lang="en-US" altLang="zh-CN" sz="1800" dirty="0"/>
              <a:t>L&lt;=R</a:t>
            </a:r>
            <a:r>
              <a:rPr lang="zh-CN" altLang="en-US" sz="1800" dirty="0"/>
              <a:t>，所以一共要求解</a:t>
            </a:r>
            <a:r>
              <a:rPr lang="en-US" altLang="zh-CN" sz="1800" dirty="0"/>
              <a:t>n(n+1)/2</a:t>
            </a:r>
            <a:r>
              <a:rPr lang="zh-CN" altLang="en-US" sz="1800" dirty="0"/>
              <a:t>个子问题，单个子问题求解时间可以视为常数，因此时间复杂度为</a:t>
            </a:r>
            <a:r>
              <a:rPr lang="en-US" altLang="zh-CN" sz="1800" dirty="0"/>
              <a:t>O</a:t>
            </a:r>
            <a:r>
              <a:rPr lang="zh-CN" altLang="en-US" sz="1800" dirty="0"/>
              <a:t>（</a:t>
            </a:r>
            <a:r>
              <a:rPr lang="en-US" altLang="zh-CN" sz="1800" dirty="0"/>
              <a:t>n^2</a:t>
            </a:r>
            <a:r>
              <a:rPr lang="zh-CN" altLang="en-US" sz="1800" dirty="0"/>
              <a:t>）</a:t>
            </a:r>
            <a:endParaRPr lang="en-US" altLang="zh-CN" sz="1800" dirty="0"/>
          </a:p>
          <a:p>
            <a:pPr marL="0" indent="0">
              <a:buNone/>
            </a:pPr>
            <a:endParaRPr lang="en-US" altLang="zh-CN" sz="1800" dirty="0"/>
          </a:p>
          <a:p>
            <a:pPr marL="0" indent="0">
              <a:buNone/>
            </a:pPr>
            <a:r>
              <a:rPr lang="zh-CN" altLang="en-US" sz="1800" dirty="0"/>
              <a:t>每个罐子包含的金币数量不会影响子问题的数量和子问题的求解成本，因此金币数量不会对运行时间产生影响</a:t>
            </a:r>
            <a:endParaRPr lang="en-US" altLang="zh-CN" sz="1800" dirty="0"/>
          </a:p>
          <a:p>
            <a:pPr marL="0" indent="0">
              <a:buNone/>
            </a:pPr>
            <a:endParaRPr lang="en-US" altLang="zh-CN" sz="1800" dirty="0"/>
          </a:p>
          <a:p>
            <a:pPr marL="0" indent="0">
              <a:buNone/>
            </a:pPr>
            <a:r>
              <a:rPr lang="zh-CN" altLang="en-US" sz="1800" dirty="0"/>
              <a:t>但实验数据来看，随着样例规模的增长，运行时间</a:t>
            </a:r>
            <a:endParaRPr lang="en-US" altLang="zh-CN" sz="1800" dirty="0"/>
          </a:p>
          <a:p>
            <a:pPr marL="0" indent="0">
              <a:buNone/>
            </a:pPr>
            <a:r>
              <a:rPr lang="zh-CN" altLang="en-US" sz="1800" dirty="0"/>
              <a:t>相较于</a:t>
            </a:r>
            <a:r>
              <a:rPr lang="en-US" altLang="zh-CN" sz="1800" dirty="0"/>
              <a:t>n^2</a:t>
            </a:r>
            <a:r>
              <a:rPr lang="zh-CN" altLang="en-US" sz="1800" dirty="0"/>
              <a:t>的拟合曲线偏高</a:t>
            </a:r>
          </a:p>
        </p:txBody>
      </p:sp>
      <p:pic>
        <p:nvPicPr>
          <p:cNvPr id="7" name="图片 6">
            <a:extLst>
              <a:ext uri="{FF2B5EF4-FFF2-40B4-BE49-F238E27FC236}">
                <a16:creationId xmlns:a16="http://schemas.microsoft.com/office/drawing/2014/main" id="{74F12065-8F70-4C13-AC6C-57F0374670AE}"/>
              </a:ext>
            </a:extLst>
          </p:cNvPr>
          <p:cNvPicPr>
            <a:picLocks noChangeAspect="1"/>
          </p:cNvPicPr>
          <p:nvPr/>
        </p:nvPicPr>
        <p:blipFill>
          <a:blip r:embed="rId3"/>
          <a:stretch>
            <a:fillRect/>
          </a:stretch>
        </p:blipFill>
        <p:spPr>
          <a:xfrm>
            <a:off x="7696940" y="3705478"/>
            <a:ext cx="3733826" cy="2896645"/>
          </a:xfrm>
          <a:prstGeom prst="rect">
            <a:avLst/>
          </a:prstGeom>
        </p:spPr>
      </p:pic>
      <p:pic>
        <p:nvPicPr>
          <p:cNvPr id="9" name="图片 8">
            <a:extLst>
              <a:ext uri="{FF2B5EF4-FFF2-40B4-BE49-F238E27FC236}">
                <a16:creationId xmlns:a16="http://schemas.microsoft.com/office/drawing/2014/main" id="{113C62CB-58D6-4EAB-A2FE-434B58174E98}"/>
              </a:ext>
            </a:extLst>
          </p:cNvPr>
          <p:cNvPicPr>
            <a:picLocks noChangeAspect="1"/>
          </p:cNvPicPr>
          <p:nvPr/>
        </p:nvPicPr>
        <p:blipFill>
          <a:blip r:embed="rId4"/>
          <a:stretch>
            <a:fillRect/>
          </a:stretch>
        </p:blipFill>
        <p:spPr>
          <a:xfrm>
            <a:off x="3784263" y="3705478"/>
            <a:ext cx="3912677" cy="3063173"/>
          </a:xfrm>
          <a:prstGeom prst="rect">
            <a:avLst/>
          </a:prstGeom>
        </p:spPr>
      </p:pic>
    </p:spTree>
    <p:extLst>
      <p:ext uri="{BB962C8B-B14F-4D97-AF65-F5344CB8AC3E}">
        <p14:creationId xmlns:p14="http://schemas.microsoft.com/office/powerpoint/2010/main" val="126209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E7E2D-D1D4-454F-9091-9BA0286D7D81}"/>
              </a:ext>
            </a:extLst>
          </p:cNvPr>
          <p:cNvSpPr>
            <a:spLocks noGrp="1"/>
          </p:cNvSpPr>
          <p:nvPr>
            <p:ph type="title"/>
          </p:nvPr>
        </p:nvSpPr>
        <p:spPr/>
        <p:txBody>
          <a:bodyPr>
            <a:normAutofit/>
          </a:bodyPr>
          <a:lstStyle/>
          <a:p>
            <a:r>
              <a:rPr lang="zh-CN" altLang="en-US" sz="2800" b="1" dirty="0"/>
              <a:t>尝试优化</a:t>
            </a:r>
          </a:p>
        </p:txBody>
      </p:sp>
      <p:sp>
        <p:nvSpPr>
          <p:cNvPr id="3" name="内容占位符 2">
            <a:extLst>
              <a:ext uri="{FF2B5EF4-FFF2-40B4-BE49-F238E27FC236}">
                <a16:creationId xmlns:a16="http://schemas.microsoft.com/office/drawing/2014/main" id="{9791FAC8-C48E-4DB3-B26E-3811120C9F0B}"/>
              </a:ext>
            </a:extLst>
          </p:cNvPr>
          <p:cNvSpPr>
            <a:spLocks noGrp="1"/>
          </p:cNvSpPr>
          <p:nvPr>
            <p:ph idx="1"/>
          </p:nvPr>
        </p:nvSpPr>
        <p:spPr/>
        <p:txBody>
          <a:bodyPr>
            <a:normAutofit/>
          </a:bodyPr>
          <a:lstStyle/>
          <a:p>
            <a:pPr marL="0" indent="0">
              <a:buNone/>
            </a:pPr>
            <a:r>
              <a:rPr lang="zh-CN" altLang="en-US" sz="1600" dirty="0"/>
              <a:t>动态规划的时间复杂度是</a:t>
            </a:r>
            <a:r>
              <a:rPr lang="en-US" altLang="zh-CN" sz="1600" dirty="0"/>
              <a:t>O</a:t>
            </a:r>
            <a:r>
              <a:rPr lang="zh-CN" altLang="en-US" sz="1600" dirty="0"/>
              <a:t>（</a:t>
            </a:r>
            <a:r>
              <a:rPr lang="en-US" altLang="zh-CN" sz="1600" dirty="0"/>
              <a:t>n^2</a:t>
            </a:r>
            <a:r>
              <a:rPr lang="zh-CN" altLang="en-US" sz="1600" dirty="0"/>
              <a:t>），计算过程几乎没有有效提高方式</a:t>
            </a:r>
            <a:endParaRPr lang="en-US" altLang="zh-CN" sz="1600" dirty="0"/>
          </a:p>
          <a:p>
            <a:pPr marL="0" indent="0">
              <a:buNone/>
            </a:pPr>
            <a:endParaRPr lang="en-US" altLang="zh-CN" sz="1600" dirty="0"/>
          </a:p>
          <a:p>
            <a:pPr marL="0" indent="0">
              <a:buNone/>
            </a:pPr>
            <a:r>
              <a:rPr lang="zh-CN" altLang="en-US" sz="1600" dirty="0"/>
              <a:t>但是可以在空间方向入手，上面动态规划是通过二维数组储存结果的，</a:t>
            </a:r>
            <a:endParaRPr lang="en-US" altLang="zh-CN" sz="1600" dirty="0"/>
          </a:p>
          <a:p>
            <a:pPr marL="0" indent="0">
              <a:buNone/>
            </a:pPr>
            <a:r>
              <a:rPr lang="zh-CN" altLang="en-US" sz="1600" dirty="0"/>
              <a:t>但是按状态方程，本轮计算参数只有上一轮的结果</a:t>
            </a:r>
            <a:endParaRPr lang="en-US" altLang="zh-CN" sz="1600" dirty="0"/>
          </a:p>
          <a:p>
            <a:pPr marL="0" indent="0">
              <a:buNone/>
            </a:pPr>
            <a:r>
              <a:rPr lang="zh-CN" altLang="en-US" sz="1600" dirty="0"/>
              <a:t>所以可以通过一维数组去储存上一轮结果</a:t>
            </a:r>
            <a:endParaRPr lang="en-US" altLang="zh-CN" sz="1600" dirty="0"/>
          </a:p>
          <a:p>
            <a:pPr marL="0" indent="0">
              <a:buNone/>
            </a:pPr>
            <a:r>
              <a:rPr lang="zh-CN" altLang="en-US" sz="1600" dirty="0"/>
              <a:t>可以将空间效率从</a:t>
            </a:r>
            <a:r>
              <a:rPr lang="en-US" altLang="zh-CN" sz="1600" dirty="0"/>
              <a:t>O(n^2)</a:t>
            </a:r>
            <a:r>
              <a:rPr lang="zh-CN" altLang="en-US" sz="1600" dirty="0"/>
              <a:t>降低到</a:t>
            </a:r>
            <a:r>
              <a:rPr lang="en-US" altLang="zh-CN" sz="1600" dirty="0"/>
              <a:t>O(n)</a:t>
            </a:r>
          </a:p>
          <a:p>
            <a:pPr marL="0" indent="0">
              <a:buNone/>
            </a:pPr>
            <a:endParaRPr lang="en-US" altLang="zh-CN" sz="1600" dirty="0"/>
          </a:p>
          <a:p>
            <a:pPr marL="0" indent="0">
              <a:buNone/>
            </a:pPr>
            <a:r>
              <a:rPr lang="zh-CN" altLang="en-US" sz="1600" dirty="0"/>
              <a:t>实验数据表明一维数组时间效率渐近</a:t>
            </a:r>
            <a:r>
              <a:rPr lang="en-US" altLang="zh-CN" sz="1600" dirty="0"/>
              <a:t>O</a:t>
            </a:r>
            <a:r>
              <a:rPr lang="zh-CN" altLang="en-US" sz="1600" dirty="0"/>
              <a:t>（</a:t>
            </a:r>
            <a:r>
              <a:rPr lang="en-US" altLang="zh-CN" sz="1600" dirty="0"/>
              <a:t>n</a:t>
            </a:r>
            <a:r>
              <a:rPr lang="zh-CN" altLang="en-US" sz="1600" dirty="0"/>
              <a:t>）</a:t>
            </a:r>
            <a:endParaRPr lang="en-US" altLang="zh-CN" sz="1600" dirty="0"/>
          </a:p>
          <a:p>
            <a:pPr marL="0" indent="0">
              <a:buNone/>
            </a:pPr>
            <a:endParaRPr lang="en-US" altLang="zh-CN" sz="1600" dirty="0"/>
          </a:p>
          <a:p>
            <a:pPr marL="0" indent="0">
              <a:buNone/>
            </a:pPr>
            <a:r>
              <a:rPr lang="zh-CN" altLang="en-US" sz="1600" dirty="0"/>
              <a:t>原因分析</a:t>
            </a:r>
            <a:r>
              <a:rPr lang="en-US" altLang="zh-CN" sz="1600" dirty="0">
                <a:sym typeface="Wingdings" panose="05000000000000000000" pitchFamily="2" charset="2"/>
              </a:rPr>
              <a:t>:</a:t>
            </a:r>
          </a:p>
          <a:p>
            <a:pPr marL="0" indent="0">
              <a:buNone/>
            </a:pPr>
            <a:r>
              <a:rPr lang="en-US" altLang="zh-CN" sz="1600" dirty="0">
                <a:sym typeface="Wingdings" panose="05000000000000000000" pitchFamily="2" charset="2"/>
              </a:rPr>
              <a:t>(1)</a:t>
            </a:r>
            <a:r>
              <a:rPr lang="zh-CN" altLang="en-US" sz="1600" dirty="0">
                <a:sym typeface="Wingdings" panose="05000000000000000000" pitchFamily="2" charset="2"/>
              </a:rPr>
              <a:t>开辟空间的时间 </a:t>
            </a:r>
            <a:endParaRPr lang="en-US" altLang="zh-CN" sz="1600" dirty="0">
              <a:sym typeface="Wingdings" panose="05000000000000000000" pitchFamily="2" charset="2"/>
            </a:endParaRPr>
          </a:p>
          <a:p>
            <a:pPr marL="0" indent="0">
              <a:buNone/>
            </a:pPr>
            <a:r>
              <a:rPr lang="en-US" altLang="zh-CN" sz="1600" dirty="0">
                <a:sym typeface="Wingdings" panose="05000000000000000000" pitchFamily="2" charset="2"/>
              </a:rPr>
              <a:t>(2)</a:t>
            </a:r>
            <a:r>
              <a:rPr lang="en-US" altLang="zh-CN" sz="1600" dirty="0"/>
              <a:t>cache</a:t>
            </a:r>
            <a:r>
              <a:rPr lang="zh-CN" altLang="en-US" sz="1600" dirty="0"/>
              <a:t>命中</a:t>
            </a:r>
            <a:endParaRPr lang="en-US" altLang="zh-CN" sz="1600" dirty="0"/>
          </a:p>
          <a:p>
            <a:pPr marL="0" indent="0">
              <a:buNone/>
            </a:pPr>
            <a:endParaRPr lang="en-US" altLang="zh-CN" sz="1600" dirty="0"/>
          </a:p>
          <a:p>
            <a:pPr marL="0" indent="0">
              <a:buNone/>
            </a:pPr>
            <a:endParaRPr lang="en-US" altLang="zh-CN" sz="2000" dirty="0"/>
          </a:p>
          <a:p>
            <a:pPr marL="0" indent="0">
              <a:buNone/>
            </a:pPr>
            <a:endParaRPr lang="en-US" altLang="zh-CN" sz="2000" dirty="0"/>
          </a:p>
          <a:p>
            <a:pPr marL="0" indent="0">
              <a:buNone/>
            </a:pPr>
            <a:endParaRPr lang="zh-CN" altLang="en-US" sz="2000" dirty="0"/>
          </a:p>
        </p:txBody>
      </p:sp>
      <p:pic>
        <p:nvPicPr>
          <p:cNvPr id="6" name="图片 5">
            <a:extLst>
              <a:ext uri="{FF2B5EF4-FFF2-40B4-BE49-F238E27FC236}">
                <a16:creationId xmlns:a16="http://schemas.microsoft.com/office/drawing/2014/main" id="{7387D97F-2C68-44EA-9E2B-5CBAF6A7D79C}"/>
              </a:ext>
            </a:extLst>
          </p:cNvPr>
          <p:cNvPicPr>
            <a:picLocks noChangeAspect="1"/>
          </p:cNvPicPr>
          <p:nvPr/>
        </p:nvPicPr>
        <p:blipFill>
          <a:blip r:embed="rId2"/>
          <a:stretch>
            <a:fillRect/>
          </a:stretch>
        </p:blipFill>
        <p:spPr>
          <a:xfrm>
            <a:off x="7208668" y="3078758"/>
            <a:ext cx="4145132" cy="3264892"/>
          </a:xfrm>
          <a:prstGeom prst="rect">
            <a:avLst/>
          </a:prstGeom>
        </p:spPr>
      </p:pic>
    </p:spTree>
    <p:extLst>
      <p:ext uri="{BB962C8B-B14F-4D97-AF65-F5344CB8AC3E}">
        <p14:creationId xmlns:p14="http://schemas.microsoft.com/office/powerpoint/2010/main" val="410325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7EFB4-A24A-4AD5-8CA5-28F4880496F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79AF6AD-D55F-434D-A1F6-90BC7DCB2C84}"/>
              </a:ext>
            </a:extLst>
          </p:cNvPr>
          <p:cNvSpPr>
            <a:spLocks noGrp="1"/>
          </p:cNvSpPr>
          <p:nvPr>
            <p:ph idx="1"/>
          </p:nvPr>
        </p:nvSpPr>
        <p:spPr>
          <a:xfrm>
            <a:off x="838200" y="365125"/>
            <a:ext cx="10515600" cy="5811838"/>
          </a:xfrm>
        </p:spPr>
        <p:txBody>
          <a:bodyPr>
            <a:normAutofit/>
          </a:bodyPr>
          <a:lstStyle/>
          <a:p>
            <a:pPr marL="0" indent="0" algn="ctr">
              <a:buNone/>
            </a:pPr>
            <a:endParaRPr lang="en-US" altLang="zh-CN" sz="8000" dirty="0"/>
          </a:p>
          <a:p>
            <a:pPr marL="0" indent="0" algn="ctr">
              <a:buNone/>
            </a:pPr>
            <a:endParaRPr lang="en-US" altLang="zh-CN" sz="8000" dirty="0"/>
          </a:p>
          <a:p>
            <a:pPr marL="0" indent="0" algn="ctr">
              <a:buNone/>
            </a:pPr>
            <a:r>
              <a:rPr lang="zh-CN" altLang="en-US" sz="8000" dirty="0"/>
              <a:t>谢谢观看</a:t>
            </a:r>
          </a:p>
        </p:txBody>
      </p:sp>
    </p:spTree>
    <p:extLst>
      <p:ext uri="{BB962C8B-B14F-4D97-AF65-F5344CB8AC3E}">
        <p14:creationId xmlns:p14="http://schemas.microsoft.com/office/powerpoint/2010/main" val="29415509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2779</TotalTime>
  <Words>739</Words>
  <Application>Microsoft Office PowerPoint</Application>
  <PresentationFormat>宽屏</PresentationFormat>
  <Paragraphs>65</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桥</vt:lpstr>
      <vt:lpstr>基准算法</vt:lpstr>
      <vt:lpstr>基准法分析</vt:lpstr>
      <vt:lpstr>对基准法的反思</vt:lpstr>
      <vt:lpstr>伪代码</vt:lpstr>
      <vt:lpstr>效率分析</vt:lpstr>
      <vt:lpstr>尝试优化</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分治法求最近点对</dc:title>
  <dc:creator>qq ww</dc:creator>
  <cp:lastModifiedBy>qq ww</cp:lastModifiedBy>
  <cp:revision>88</cp:revision>
  <dcterms:created xsi:type="dcterms:W3CDTF">2022-03-31T15:35:36Z</dcterms:created>
  <dcterms:modified xsi:type="dcterms:W3CDTF">2022-05-24T14:59:43Z</dcterms:modified>
</cp:coreProperties>
</file>