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760A-513A-4FE9-992A-6186B1C5668C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6D0-EDF7-4CCD-AFFF-6F9B6D9F6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最大流应用</a:t>
            </a:r>
            <a:endParaRPr lang="zh-CN" altLang="zh-CN" sz="44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EFB4-A24A-4AD5-8CA5-28F48804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F6AD-D55F-434D-A1F6-90BC7DCB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r>
              <a:rPr lang="zh-CN" altLang="en-US" sz="8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415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D1DE-0E8C-44B4-834F-24924686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08892"/>
            <a:ext cx="10515600" cy="117401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D527-9898-43F3-87D6-491258E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个评审，每篇论文需要安排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个评审，每个评审最多评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篇论文。请设计一个论文分配方案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信息提取：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）一个评委只能对一篇论文评审一次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）每篇论文一共要评审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）每个评委最多评审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由此可以推导出不可能存在解的情况：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）论文需要评审的次数大于评审的数量，所有评审一起来都不够（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&gt; 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达成（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），但是总次数不足以评审所有人（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&gt; ab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如果没有出现上述两种情况（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 &gt; a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&lt; ab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），那么一定存在可行的匹配方案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5363-6A81-A5F3-50F7-9AF70A66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82061"/>
            <a:ext cx="10515600" cy="28306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0CC7D9-699B-6933-03D5-B7102B28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654249"/>
          </a:xfrm>
        </p:spPr>
        <p:txBody>
          <a:bodyPr/>
          <a:lstStyle/>
          <a:p>
            <a:r>
              <a:rPr lang="zh-CN" altLang="en-US" sz="1800" dirty="0"/>
              <a:t>根据上述的条件，当存在可行解时，可以通过图对问题进行抽象</a:t>
            </a:r>
            <a:endParaRPr lang="en-US" altLang="zh-CN" sz="1800" dirty="0"/>
          </a:p>
          <a:p>
            <a:r>
              <a:rPr lang="zh-CN" altLang="en-US" sz="1800" dirty="0"/>
              <a:t>出发点到评委的容量为</a:t>
            </a:r>
            <a:r>
              <a:rPr lang="en-US" altLang="zh-CN" sz="1800" dirty="0"/>
              <a:t>b(</a:t>
            </a:r>
            <a:r>
              <a:rPr lang="zh-CN" altLang="en-US" sz="1800" dirty="0"/>
              <a:t>评委可以评审的论文数量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/>
              <a:t>评委到论文的容量为</a:t>
            </a:r>
            <a:r>
              <a:rPr lang="en-US" altLang="zh-CN" sz="1800" dirty="0"/>
              <a:t>1</a:t>
            </a:r>
            <a:r>
              <a:rPr lang="zh-CN" altLang="en-US" sz="1800" dirty="0"/>
              <a:t>（一位评委只能评审同一篇论文一次）</a:t>
            </a:r>
            <a:endParaRPr lang="en-US" altLang="zh-CN" sz="1800" dirty="0"/>
          </a:p>
          <a:p>
            <a:r>
              <a:rPr lang="zh-CN" altLang="en-US" sz="1800" dirty="0"/>
              <a:t>论文到终点的容量为</a:t>
            </a:r>
            <a:r>
              <a:rPr lang="en-US" altLang="zh-CN" sz="1800" dirty="0"/>
              <a:t>a(</a:t>
            </a:r>
            <a:r>
              <a:rPr lang="zh-CN" altLang="en-US" sz="1800" dirty="0"/>
              <a:t>一共需要评审</a:t>
            </a:r>
            <a:r>
              <a:rPr lang="en-US" altLang="zh-CN" sz="1800" dirty="0"/>
              <a:t>a</a:t>
            </a:r>
            <a:r>
              <a:rPr lang="zh-CN" altLang="en-US" sz="1800" dirty="0"/>
              <a:t>次</a:t>
            </a:r>
            <a:r>
              <a:rPr lang="en-US" altLang="zh-CN" sz="1800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5CDC578A-FD72-C4C4-30ED-59E1A907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004646"/>
            <a:ext cx="8720384" cy="45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DC2E2-236B-DE48-E097-B47C0A6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91662"/>
            <a:ext cx="10515600" cy="10567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77804-DBD6-7B26-57B3-DCFF27C4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前文中满足解的条件，在图中的意义为：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出发点→评委的流量 </a:t>
            </a:r>
            <a:r>
              <a:rPr lang="en-US" altLang="zh-CN" sz="1800" dirty="0"/>
              <a:t>&gt; </a:t>
            </a:r>
            <a:r>
              <a:rPr lang="zh-CN" altLang="en-US" sz="1800" dirty="0"/>
              <a:t>评委→论文的流量 </a:t>
            </a:r>
            <a:r>
              <a:rPr lang="en-US" altLang="zh-CN" sz="1800" dirty="0"/>
              <a:t>&gt; </a:t>
            </a:r>
            <a:r>
              <a:rPr lang="zh-CN" altLang="en-US" sz="1800" dirty="0"/>
              <a:t>论文→终点的流量</a:t>
            </a:r>
            <a:endParaRPr lang="en-US" altLang="zh-CN" sz="1800" dirty="0"/>
          </a:p>
          <a:p>
            <a:r>
              <a:rPr lang="zh-CN" altLang="en-US" sz="1800" dirty="0"/>
              <a:t>若满足存在可行解的条件，所以当图的流量达到最大时（论文→终点的总流量最小，所以最大流即为用完论文层到终点的流量）从而得到了一个满足条件的匹配方案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D2AC68-779E-1613-14BA-05A117D5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93" y="1852052"/>
            <a:ext cx="7970106" cy="44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4DD0-4F6D-12A9-6356-CA439835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81354"/>
            <a:ext cx="10515600" cy="64647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83240-591B-2AE3-873E-C2A2AAB3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接下来探讨求解最大流的办法：</a:t>
            </a:r>
            <a:endParaRPr lang="en-US" altLang="zh-CN" sz="1800" dirty="0"/>
          </a:p>
          <a:p>
            <a:r>
              <a:rPr lang="zh-CN" altLang="en-US" sz="1800" dirty="0"/>
              <a:t>先从暴力求解说起：暴力求解通过</a:t>
            </a:r>
            <a:r>
              <a:rPr lang="en-US" altLang="zh-CN" sz="1800" dirty="0" err="1"/>
              <a:t>dfs</a:t>
            </a:r>
            <a:r>
              <a:rPr lang="zh-CN" altLang="en-US" sz="1800" dirty="0"/>
              <a:t>来求最大值，从出发点开始通过可行道路来到终点，且该道路的流量为路径中最小值（短板）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3328D8-E878-A149-9385-43964E86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032"/>
            <a:ext cx="2190017" cy="3291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661B5-2D27-D9CE-4AD2-55C48574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04" y="2430874"/>
            <a:ext cx="2190017" cy="3134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06AD3B-4119-EE72-78FD-A2B242FC0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342" y="2364643"/>
            <a:ext cx="2043269" cy="3104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623944-3396-1329-677A-8A1A5209B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824" y="2447010"/>
            <a:ext cx="2988013" cy="28661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3DEE01-7C5D-6D53-AF99-1EAD6F2FE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914" y="2430874"/>
            <a:ext cx="3142782" cy="28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7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199B0-E3A2-018B-C0CA-8A93DBE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17232"/>
            <a:ext cx="10515600" cy="24789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53C5B-E4B3-865C-0ECA-4B357634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431"/>
            <a:ext cx="10515600" cy="560253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但在极端情况下，该算法效率很低，且在</a:t>
            </a:r>
            <a:r>
              <a:rPr lang="en-US" altLang="zh-CN" sz="1800" dirty="0" err="1"/>
              <a:t>dfs</a:t>
            </a:r>
            <a:r>
              <a:rPr lang="zh-CN" altLang="en-US" sz="1800" dirty="0"/>
              <a:t>情况下无法避免</a:t>
            </a:r>
            <a:endParaRPr lang="en-US" altLang="zh-CN" sz="1800" dirty="0"/>
          </a:p>
          <a:p>
            <a:r>
              <a:rPr lang="zh-CN" altLang="en-US" sz="1800" dirty="0"/>
              <a:t>但可以对算法进行优化：</a:t>
            </a:r>
            <a:endParaRPr lang="en-US" altLang="zh-CN" sz="1800" dirty="0"/>
          </a:p>
          <a:p>
            <a:r>
              <a:rPr lang="en-US" altLang="zh-CN" sz="1800" dirty="0"/>
              <a:t>DINIC</a:t>
            </a:r>
            <a:r>
              <a:rPr lang="zh-CN" altLang="en-US" sz="1800" dirty="0"/>
              <a:t>因为路径的选择方式不会影响最终结果，所以可以通过降低路径长度来提高算法效率</a:t>
            </a:r>
            <a:endParaRPr lang="en-US" altLang="zh-CN" sz="1800" dirty="0"/>
          </a:p>
          <a:p>
            <a:r>
              <a:rPr lang="zh-CN" altLang="en-US" sz="1800" dirty="0"/>
              <a:t>从源节点开始通过</a:t>
            </a:r>
            <a:r>
              <a:rPr lang="en-US" altLang="zh-CN" sz="1800" dirty="0"/>
              <a:t>BFS</a:t>
            </a:r>
            <a:r>
              <a:rPr lang="zh-CN" altLang="en-US" sz="1800" dirty="0"/>
              <a:t>对节点进行分层，每次前行的时候都是尽可能前往更高层的节点，这种情况下保证每一次“前行”都是靠近终点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79F80-B304-95CE-9320-F71B8D6C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70" y="2485291"/>
            <a:ext cx="2542261" cy="34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7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14398-7D5B-0D8C-C1D0-69C3E51F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E71CD-9B50-17FC-77F1-A336371A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多路增广（余流）</a:t>
            </a:r>
            <a:endParaRPr lang="en-US" altLang="zh-CN" sz="1800" dirty="0"/>
          </a:p>
          <a:p>
            <a:r>
              <a:rPr lang="zh-CN" altLang="en-US" sz="1800" dirty="0"/>
              <a:t>在</a:t>
            </a:r>
            <a:r>
              <a:rPr lang="en-US" altLang="zh-CN" sz="1800" dirty="0"/>
              <a:t>DFS</a:t>
            </a:r>
            <a:r>
              <a:rPr lang="zh-CN" altLang="en-US" sz="1800" dirty="0"/>
              <a:t>的过程中，寻找到一条增广路径之后，就会回到出发点重新开始寻找，实际上但是该路径其他流量并没有用完，重新寻找会导致走重复的路。</a:t>
            </a:r>
            <a:endParaRPr lang="en-US" altLang="zh-CN" sz="1800" dirty="0"/>
          </a:p>
          <a:p>
            <a:r>
              <a:rPr lang="zh-CN" altLang="en-US" sz="1800" dirty="0"/>
              <a:t>因此遍历到一个增广路径之后，只返回到上一父亲节点，再向下寻找增广路径。从而一次</a:t>
            </a:r>
            <a:r>
              <a:rPr lang="en-US" altLang="zh-CN" sz="1800" dirty="0"/>
              <a:t>DFS</a:t>
            </a:r>
            <a:r>
              <a:rPr lang="zh-CN" altLang="en-US" sz="1800" dirty="0"/>
              <a:t>就可以找出下面所有的增广路径。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D83F3D-5D5B-66BA-ECE8-3CBB37CC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2836456"/>
            <a:ext cx="2978760" cy="3340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BA1FDB-675E-CFA7-9D61-85208612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432" y="2836456"/>
            <a:ext cx="2341136" cy="34752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4186FC-94F9-FEE2-CAC4-D0E39244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521" y="2836456"/>
            <a:ext cx="2305848" cy="35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7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EC0CF-100B-334C-65AF-3BD96969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2D5D2-1EE2-8A19-4934-7E1A8022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8" y="724302"/>
            <a:ext cx="7469431" cy="5768573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96D168B-2864-D140-6C24-88215FCB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4042D-6218-41DD-5CA5-D829D3A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FDB28A-DBF5-0F5F-D2F2-495BEA27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850" y="651180"/>
            <a:ext cx="7300551" cy="5555640"/>
          </a:xfrm>
        </p:spPr>
      </p:pic>
    </p:spTree>
    <p:extLst>
      <p:ext uri="{BB962C8B-B14F-4D97-AF65-F5344CB8AC3E}">
        <p14:creationId xmlns:p14="http://schemas.microsoft.com/office/powerpoint/2010/main" val="259538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510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Times New Roman</vt:lpstr>
      <vt:lpstr>Office 主题​​</vt:lpstr>
      <vt:lpstr>最大流应用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132</cp:revision>
  <dcterms:created xsi:type="dcterms:W3CDTF">2022-03-31T15:35:36Z</dcterms:created>
  <dcterms:modified xsi:type="dcterms:W3CDTF">2022-06-13T11:35:11Z</dcterms:modified>
</cp:coreProperties>
</file>