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84" r:id="rId4"/>
    <p:sldId id="285" r:id="rId5"/>
    <p:sldId id="286" r:id="rId6"/>
    <p:sldId id="291" r:id="rId7"/>
    <p:sldId id="292" r:id="rId8"/>
    <p:sldId id="287" r:id="rId9"/>
    <p:sldId id="288" r:id="rId10"/>
    <p:sldId id="289" r:id="rId11"/>
    <p:sldId id="290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760A-513A-4FE9-992A-6186B1C5668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66D0-EDF7-4CCD-AFFF-6F9B6D9F6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FAE4-3167-475C-A42B-20881BFF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47EC7-3DC9-449E-B534-4435DBBC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6751-CA03-4EBE-8692-65A4455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EB06-51DD-404F-9359-BE23639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DEE2-2925-4CE0-AF57-418FFB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CE1-C31C-47F7-8B45-DF0526D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144EC-BCE6-48CF-B18B-BC9EBD1F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B6D72-0D4F-4C5B-A492-45EE3A37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D0700-2B70-44CD-B901-509942A6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C41-490B-4E4F-B191-3BA06C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5D1E7-908B-401D-89C8-9AAA7C04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138D4-FAF2-4D07-A3FC-92861798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E20E-71D3-421A-BC54-4BE9F36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1CB20-A2FA-41B2-B642-F992C934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D9731-3562-44C3-A50F-BCC7D1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FC1D-D8D0-410E-862A-30652409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3FE3-1A58-43BB-973C-5396A1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D04D-90BF-4C40-BD02-292F09A1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F3264-4598-4A13-BD15-5100FAB2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DDE60-C4D1-49B8-B92A-897A4BA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0EF1-A622-4F90-AE5B-203107D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C471-CE24-4225-80D9-63E1695B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963CF-E71D-47E8-86BD-AE331A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0A17-D21A-4604-93FF-D55AACB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8E10-2FE1-4601-9A41-831C5D0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695E-8796-460C-BC12-9BADCBE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9747-469F-47D9-AF7C-93CF518D2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3AC3C-BBBD-4B95-B2AE-35A21491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6D51-0084-461A-96A7-10E6BC6A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53BC-0A4F-40EF-A517-A9B537C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74D9A-055C-488C-AD61-775C20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3D4A-9DB6-49CB-92F8-659D526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2D18-DABD-4ECD-A3CA-FCAB844E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DEC61-4FD4-4945-8469-E091E097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F088F-9C5C-42AF-A9DB-BC40C19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6431C-30B0-4441-AA63-F592A465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72141-AA14-43C5-BAD2-D8E2799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E07BB-9E52-4EE6-80B2-BD999F8A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5CE6B-13DE-4360-9FDF-A87F313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8470-AFDF-481B-854C-2A084C39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24936-D556-484E-BF84-18B007F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B6DE-6A37-4F22-9211-F0E9FA5C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801D3-A022-4E7A-9403-382E75F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451EB-FA3C-470E-8940-278E49BE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EAEE3-61D6-4BDB-874E-FAB2396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CAE6-3B86-43A6-9923-0F44F61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A6E8-23F3-4538-8DB3-D086CD6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83D-E1CA-447C-BA53-F4A8E58F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68FA7-3EE4-4FCD-99BA-4025E2EB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7D1F-D11B-43E3-B5D2-E8FC1273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3DC80-ECAB-439A-9A4B-28C0B78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777-365D-441B-A6DF-8ABA3DA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6E48-FBF2-45DD-A5AD-805B8EA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E41EC-01D3-4143-B052-41F866F18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00921-7651-4D47-AF45-77E32C50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0870E-EF4C-47E8-9902-CE94415D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BA30-76CF-4969-A545-D58492E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3ABCC-D32B-40E5-8474-F4C4D1F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FF291-D2BD-43DF-8E3C-38D188B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029B2-B79A-45BC-8540-33E04A8C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2BAE-6E55-4C98-897E-FD0DDA749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204F-936A-4981-9D89-FEB571C08560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48BDA-53C9-4051-A061-DD2FD0A0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6B3E-EA12-4F3C-878E-5FCA8B32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最大流应用</a:t>
            </a:r>
            <a:endParaRPr lang="zh-CN" altLang="zh-CN" sz="4400" b="1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何腾骏 </a:t>
            </a:r>
            <a:r>
              <a:rPr lang="en-US" altLang="zh-CN" dirty="0"/>
              <a:t>2020101057</a:t>
            </a:r>
          </a:p>
          <a:p>
            <a:r>
              <a:rPr lang="zh-CN" altLang="en-US" dirty="0"/>
              <a:t>指导老师：杨烜</a:t>
            </a:r>
          </a:p>
        </p:txBody>
      </p:sp>
    </p:spTree>
    <p:extLst>
      <p:ext uri="{BB962C8B-B14F-4D97-AF65-F5344CB8AC3E}">
        <p14:creationId xmlns:p14="http://schemas.microsoft.com/office/powerpoint/2010/main" val="25810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EC0CF-100B-334C-65AF-3BD96969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2D5D2-1EE2-8A19-4934-7E1A8022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8" y="724302"/>
            <a:ext cx="7469431" cy="5768573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96D168B-2864-D140-6C24-88215FCB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4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4042D-6218-41DD-5CA5-D829D3A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FDB28A-DBF5-0F5F-D2F2-495BEA27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850" y="651180"/>
            <a:ext cx="7300551" cy="5555640"/>
          </a:xfrm>
        </p:spPr>
      </p:pic>
    </p:spTree>
    <p:extLst>
      <p:ext uri="{BB962C8B-B14F-4D97-AF65-F5344CB8AC3E}">
        <p14:creationId xmlns:p14="http://schemas.microsoft.com/office/powerpoint/2010/main" val="259538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7EFB4-A24A-4AD5-8CA5-28F48804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F6AD-D55F-434D-A1F6-90BC7DCB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r>
              <a:rPr lang="zh-CN" altLang="en-US" sz="80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4155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D1DE-0E8C-44B4-834F-24924686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08892"/>
            <a:ext cx="10515600" cy="117401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ED527-9898-43F3-87D6-491258EF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篇论文和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个评审，每篇论文需要安排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个评审，每个评审最多评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篇论文。请设计一个论文分配方案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信息提取：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）一个评委只能对一篇论文评审一次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）每篇论文一共要评审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）每个评委最多评审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由此可以推导出不可能存在解的情况：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）论文需要评审的次数大于评审的数量，所有评审一起来都不够（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&gt; n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达成（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），但是总次数不足以评审所有人（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&gt; ab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如果没有出现上述两种情况（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 &gt; a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&lt; ab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），那么一定存在可行的匹配方案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5363-6A81-A5F3-50F7-9AF70A66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82061"/>
            <a:ext cx="10515600" cy="28306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0CC7D9-699B-6933-03D5-B7102B28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5654249"/>
          </a:xfrm>
        </p:spPr>
        <p:txBody>
          <a:bodyPr/>
          <a:lstStyle/>
          <a:p>
            <a:r>
              <a:rPr lang="zh-CN" altLang="en-US" sz="1800" dirty="0"/>
              <a:t>根据上述的条件，当存在可行解时，可以通过图对问题进行抽象</a:t>
            </a:r>
            <a:endParaRPr lang="en-US" altLang="zh-CN" sz="1800" dirty="0"/>
          </a:p>
          <a:p>
            <a:r>
              <a:rPr lang="zh-CN" altLang="en-US" sz="1800" dirty="0"/>
              <a:t>出发点到评委的容量为</a:t>
            </a:r>
            <a:r>
              <a:rPr lang="en-US" altLang="zh-CN" sz="1800" dirty="0"/>
              <a:t>b(</a:t>
            </a:r>
            <a:r>
              <a:rPr lang="zh-CN" altLang="en-US" sz="1800" dirty="0"/>
              <a:t>评委可以评审的论文数量</a:t>
            </a:r>
            <a:r>
              <a:rPr lang="en-US" altLang="zh-CN" sz="1800" dirty="0"/>
              <a:t>)</a:t>
            </a:r>
          </a:p>
          <a:p>
            <a:r>
              <a:rPr lang="zh-CN" altLang="en-US" sz="1800" dirty="0"/>
              <a:t>评委到论文的容量为</a:t>
            </a:r>
            <a:r>
              <a:rPr lang="en-US" altLang="zh-CN" sz="1800" dirty="0"/>
              <a:t>1</a:t>
            </a:r>
            <a:r>
              <a:rPr lang="zh-CN" altLang="en-US" sz="1800" dirty="0"/>
              <a:t>（一位评委只能评审同一篇论文一次）</a:t>
            </a:r>
            <a:endParaRPr lang="en-US" altLang="zh-CN" sz="1800" dirty="0"/>
          </a:p>
          <a:p>
            <a:r>
              <a:rPr lang="zh-CN" altLang="en-US" sz="1800" dirty="0"/>
              <a:t>论文到终点的容量为</a:t>
            </a:r>
            <a:r>
              <a:rPr lang="en-US" altLang="zh-CN" sz="1800" dirty="0"/>
              <a:t>a(</a:t>
            </a:r>
            <a:r>
              <a:rPr lang="zh-CN" altLang="en-US" sz="1800" dirty="0"/>
              <a:t>一共需要评审</a:t>
            </a:r>
            <a:r>
              <a:rPr lang="en-US" altLang="zh-CN" sz="1800" dirty="0"/>
              <a:t>a</a:t>
            </a:r>
            <a:r>
              <a:rPr lang="zh-CN" altLang="en-US" sz="1800" dirty="0"/>
              <a:t>次</a:t>
            </a:r>
            <a:r>
              <a:rPr lang="en-US" altLang="zh-CN" sz="1800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5CDC578A-FD72-C4C4-30ED-59E1A907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004646"/>
            <a:ext cx="8720384" cy="45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0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DC2E2-236B-DE48-E097-B47C0A6E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691662"/>
            <a:ext cx="10515600" cy="10567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77804-DBD6-7B26-57B3-DCFF27C4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前文中满足解的条件，在图中的意义为：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出发点→评委的流量 </a:t>
            </a:r>
            <a:r>
              <a:rPr lang="en-US" altLang="zh-CN" sz="1800" dirty="0"/>
              <a:t>&gt; </a:t>
            </a:r>
            <a:r>
              <a:rPr lang="zh-CN" altLang="en-US" sz="1800" dirty="0"/>
              <a:t>评委→论文的流量 </a:t>
            </a:r>
            <a:r>
              <a:rPr lang="en-US" altLang="zh-CN" sz="1800" dirty="0"/>
              <a:t>&gt; </a:t>
            </a:r>
            <a:r>
              <a:rPr lang="zh-CN" altLang="en-US" sz="1800" dirty="0"/>
              <a:t>论文→终点的流量</a:t>
            </a:r>
            <a:endParaRPr lang="en-US" altLang="zh-CN" sz="1800" dirty="0"/>
          </a:p>
          <a:p>
            <a:r>
              <a:rPr lang="zh-CN" altLang="en-US" sz="1800" dirty="0"/>
              <a:t>若满足存在可行解的条件，所以当图的流量达到最大时（论文→终点的总流量最小，所以最大流即为用完论文层到终点的流量）从而得到了一个满足条件的匹配方案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D2AC68-779E-1613-14BA-05A117D5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93" y="1852052"/>
            <a:ext cx="7970106" cy="44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4DD0-4F6D-12A9-6356-CA439835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81354"/>
            <a:ext cx="10515600" cy="64647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83240-591B-2AE3-873E-C2A2AAB3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接下来探讨求解最大流的办法：</a:t>
            </a:r>
            <a:endParaRPr lang="en-US" altLang="zh-CN" sz="1800" dirty="0"/>
          </a:p>
          <a:p>
            <a:r>
              <a:rPr lang="zh-CN" altLang="en-US" sz="1800" dirty="0"/>
              <a:t>先从暴力求解说起：暴力求解通过</a:t>
            </a:r>
            <a:r>
              <a:rPr lang="en-US" altLang="zh-CN" sz="1800" dirty="0" err="1"/>
              <a:t>dfs</a:t>
            </a:r>
            <a:r>
              <a:rPr lang="zh-CN" altLang="en-US" sz="1800" dirty="0"/>
              <a:t>来求最大值，从出发点开始通过可行道路来到终点，且该道路的流量为路径中最小值（短板）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3328D8-E878-A149-9385-43964E86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032"/>
            <a:ext cx="2190017" cy="3291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0661B5-2D27-D9CE-4AD2-55C48574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04" y="2430874"/>
            <a:ext cx="2190017" cy="3134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06AD3B-4119-EE72-78FD-A2B242FC0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342" y="2364643"/>
            <a:ext cx="2043269" cy="3104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623944-3396-1329-677A-8A1A5209B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824" y="2447010"/>
            <a:ext cx="2988013" cy="28661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3DEE01-7C5D-6D53-AF99-1EAD6F2FE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914" y="2430874"/>
            <a:ext cx="3142782" cy="28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7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C5B89-BE5A-9CD0-DE76-C7D0861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+mn-lt"/>
                <a:ea typeface="+mn-ea"/>
                <a:cs typeface="+mn-cs"/>
              </a:rPr>
              <a:t>Ford-Fulkerson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方法（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EK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算法）</a:t>
            </a:r>
            <a:b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D1B6-F16A-B219-3458-A23282BC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924"/>
            <a:ext cx="10515600" cy="500803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增加回退边</a:t>
            </a:r>
            <a:r>
              <a:rPr lang="en-US" altLang="zh-CN" sz="1800" dirty="0"/>
              <a:t>:</a:t>
            </a:r>
            <a:r>
              <a:rPr lang="zh-CN" altLang="en-US" sz="1800" dirty="0"/>
              <a:t>如果一个节点：</a:t>
            </a:r>
            <a:endParaRPr lang="en-US" altLang="zh-CN" sz="1800" dirty="0"/>
          </a:p>
          <a:p>
            <a:r>
              <a:rPr lang="zh-CN" altLang="en-US" sz="1800" dirty="0"/>
              <a:t>如图所示，</a:t>
            </a:r>
            <a:r>
              <a:rPr lang="en-US" altLang="zh-CN" sz="1800" dirty="0"/>
              <a:t>B</a:t>
            </a:r>
            <a:r>
              <a:rPr lang="zh-CN" altLang="en-US" sz="1800" dirty="0"/>
              <a:t>接收了</a:t>
            </a:r>
            <a:r>
              <a:rPr lang="en-US" altLang="zh-CN" sz="1800" dirty="0"/>
              <a:t>8</a:t>
            </a:r>
            <a:r>
              <a:rPr lang="zh-CN" altLang="en-US" sz="1800" dirty="0"/>
              <a:t>个单位，那么</a:t>
            </a:r>
            <a:r>
              <a:rPr lang="en-US" altLang="zh-CN" sz="1800" dirty="0"/>
              <a:t>B</a:t>
            </a:r>
            <a:r>
              <a:rPr lang="zh-CN" altLang="en-US" sz="1800" dirty="0"/>
              <a:t>也可以把</a:t>
            </a:r>
            <a:r>
              <a:rPr lang="en-US" altLang="zh-CN" sz="1800" dirty="0"/>
              <a:t>8</a:t>
            </a:r>
            <a:r>
              <a:rPr lang="zh-CN" altLang="en-US" sz="1800" dirty="0"/>
              <a:t>流量发送回去</a:t>
            </a:r>
            <a:endParaRPr lang="en-US" altLang="zh-CN" sz="1800" dirty="0"/>
          </a:p>
          <a:p>
            <a:r>
              <a:rPr lang="zh-CN" altLang="en-US" sz="1800" dirty="0"/>
              <a:t>且</a:t>
            </a:r>
            <a:r>
              <a:rPr lang="en-US" altLang="zh-CN" sz="1800" dirty="0"/>
              <a:t>B</a:t>
            </a:r>
            <a:r>
              <a:rPr lang="zh-CN" altLang="en-US" sz="1800" dirty="0"/>
              <a:t>的发送量等于接受量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42C80F-CF3E-ED44-3F73-7A879DA2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367" y="2636029"/>
            <a:ext cx="4186093" cy="32368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18F17B-D753-5CBC-9F81-88124AF3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157" y="754087"/>
            <a:ext cx="2295525" cy="1457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43C341-F47C-7872-5EB8-B0CE48F47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66" y="2573518"/>
            <a:ext cx="2439301" cy="19244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8679DB-74B8-65EA-8D15-BC4CD3E00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312" y="2573518"/>
            <a:ext cx="2439301" cy="19244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AC1716-3329-9738-3923-F8D09EB9F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080" y="2685520"/>
            <a:ext cx="2238760" cy="18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73FB-FB2C-2E6B-B73C-2355AA06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07390"/>
            <a:ext cx="10515600" cy="15773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726EB-9B31-E0C7-7F0B-7B275B26B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755"/>
            <a:ext cx="10515600" cy="563020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缺点：计算机（算法）没办法像人一样有整体观，在极端样例下算法效率极低。</a:t>
            </a:r>
            <a:endParaRPr lang="en-US" altLang="zh-CN" sz="1800" dirty="0"/>
          </a:p>
          <a:p>
            <a:r>
              <a:rPr lang="zh-CN" altLang="en-US" sz="1800" dirty="0"/>
              <a:t>图示算法最优解法只需要</a:t>
            </a:r>
            <a:r>
              <a:rPr lang="en-US" altLang="zh-CN" sz="1800" dirty="0"/>
              <a:t>2</a:t>
            </a:r>
            <a:r>
              <a:rPr lang="zh-CN" altLang="en-US" sz="1800" dirty="0"/>
              <a:t>次，但极端情况下</a:t>
            </a:r>
            <a:r>
              <a:rPr lang="en-US" altLang="zh-CN" sz="1800" dirty="0"/>
              <a:t>EK</a:t>
            </a:r>
            <a:r>
              <a:rPr lang="zh-CN" altLang="en-US" sz="1800" dirty="0"/>
              <a:t>算法需要增广</a:t>
            </a:r>
            <a:r>
              <a:rPr lang="en-US" altLang="zh-CN" sz="1800" dirty="0"/>
              <a:t>2000</a:t>
            </a:r>
            <a:r>
              <a:rPr lang="zh-CN" altLang="en-US" sz="1800" dirty="0"/>
              <a:t>次才能完成</a:t>
            </a:r>
            <a:endParaRPr lang="en-US" altLang="zh-CN" sz="1800" dirty="0"/>
          </a:p>
          <a:p>
            <a:r>
              <a:rPr lang="zh-CN" altLang="en-US" sz="1800" dirty="0"/>
              <a:t>出现错误原因：</a:t>
            </a:r>
            <a:r>
              <a:rPr lang="en-US" altLang="zh-CN" sz="1800" dirty="0"/>
              <a:t>EK</a:t>
            </a:r>
            <a:r>
              <a:rPr lang="zh-CN" altLang="en-US" sz="1800" dirty="0"/>
              <a:t>算法只是单纯的寻找可以到达汇点的</a:t>
            </a:r>
            <a:r>
              <a:rPr lang="zh-CN" altLang="en-US" sz="1800" b="1" dirty="0"/>
              <a:t>可行路径</a:t>
            </a:r>
            <a:r>
              <a:rPr lang="zh-CN" altLang="en-US" sz="1800" dirty="0"/>
              <a:t>，并不是</a:t>
            </a:r>
            <a:r>
              <a:rPr lang="zh-CN" altLang="en-US" sz="1800" b="1" dirty="0"/>
              <a:t>最短可行路径</a:t>
            </a:r>
            <a:r>
              <a:rPr lang="zh-CN" altLang="en-US" sz="1800" dirty="0"/>
              <a:t>，导致出现绕远路的情况</a:t>
            </a:r>
            <a:endParaRPr lang="zh-CN" altLang="en-US" sz="1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BB445-504E-A707-7303-D2B37736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39" y="2400777"/>
            <a:ext cx="3602463" cy="35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199B0-E3A2-018B-C0CA-8A93DBE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17232"/>
            <a:ext cx="10515600" cy="24789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53C5B-E4B3-865C-0ECA-4B357634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431"/>
            <a:ext cx="10515600" cy="560253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由于极端情况下，该算法效率很低，且在</a:t>
            </a:r>
            <a:r>
              <a:rPr lang="en-US" altLang="zh-CN" sz="1800" dirty="0"/>
              <a:t>EK</a:t>
            </a:r>
            <a:r>
              <a:rPr lang="zh-CN" altLang="en-US" sz="1800" dirty="0"/>
              <a:t>算法中这种情况无法避免，需要对算法进行优化：</a:t>
            </a:r>
            <a:endParaRPr lang="en-US" altLang="zh-CN" sz="1800" dirty="0"/>
          </a:p>
          <a:p>
            <a:r>
              <a:rPr lang="zh-CN" altLang="en-US" sz="1800" dirty="0"/>
              <a:t>因为路径的选择方式不会影响最终结果，因此可以通过降低路径长度（不绕远路）来提高算法效率</a:t>
            </a:r>
            <a:endParaRPr lang="en-US" altLang="zh-CN" sz="1800" dirty="0"/>
          </a:p>
          <a:p>
            <a:r>
              <a:rPr lang="en-US" altLang="zh-CN" sz="1800" dirty="0"/>
              <a:t>DINIC</a:t>
            </a:r>
            <a:r>
              <a:rPr lang="zh-CN" altLang="en-US" sz="1800" dirty="0"/>
              <a:t>算法：从源节点开始通过</a:t>
            </a:r>
            <a:r>
              <a:rPr lang="en-US" altLang="zh-CN" sz="1800" dirty="0"/>
              <a:t>BFS</a:t>
            </a:r>
            <a:r>
              <a:rPr lang="zh-CN" altLang="en-US" sz="1800" dirty="0"/>
              <a:t>对节点进行分层，每次前行的时候都是尽可能前往更高层的节点，这种情况下保证每一次“前行”都是靠近终点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879F80-B304-95CE-9320-F71B8D6C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04" y="2306181"/>
            <a:ext cx="2805048" cy="34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7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14398-7D5B-0D8C-C1D0-69C3E51F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E71CD-9B50-17FC-77F1-A336371A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多路增广（余流）</a:t>
            </a:r>
            <a:endParaRPr lang="en-US" altLang="zh-CN" sz="1800" dirty="0"/>
          </a:p>
          <a:p>
            <a:r>
              <a:rPr lang="zh-CN" altLang="en-US" sz="1800" dirty="0"/>
              <a:t>在</a:t>
            </a:r>
            <a:r>
              <a:rPr lang="en-US" altLang="zh-CN" sz="1800" dirty="0"/>
              <a:t>DFS</a:t>
            </a:r>
            <a:r>
              <a:rPr lang="zh-CN" altLang="en-US" sz="1800" dirty="0"/>
              <a:t>的过程中，寻找到一条增广路径之后，就会回到出发点重新开始寻找，实际上但是该路径其他流量并没有用完，重新寻找会导致走重复的路。</a:t>
            </a:r>
            <a:endParaRPr lang="en-US" altLang="zh-CN" sz="1800" dirty="0"/>
          </a:p>
          <a:p>
            <a:r>
              <a:rPr lang="zh-CN" altLang="en-US" sz="1800" dirty="0"/>
              <a:t>因此遍历到一个增广路径之后，只返回到上一父亲节点，再向下寻找增广路径。从而一次</a:t>
            </a:r>
            <a:r>
              <a:rPr lang="en-US" altLang="zh-CN" sz="1800" dirty="0"/>
              <a:t>DFS</a:t>
            </a:r>
            <a:r>
              <a:rPr lang="zh-CN" altLang="en-US" sz="1800" dirty="0"/>
              <a:t>就可以找出下面所有的增广路径。</a:t>
            </a:r>
            <a:endParaRPr lang="en-US" altLang="zh-CN" sz="1800" dirty="0"/>
          </a:p>
          <a:p>
            <a:r>
              <a:rPr lang="zh-CN" altLang="en-US" sz="1800" dirty="0"/>
              <a:t>采用多路增广后，每次</a:t>
            </a:r>
            <a:r>
              <a:rPr lang="en-US" altLang="zh-CN" sz="1800" dirty="0" err="1"/>
              <a:t>bfs</a:t>
            </a:r>
            <a:r>
              <a:rPr lang="zh-CN" altLang="en-US" sz="1800" dirty="0"/>
              <a:t>分层完毕只需执行一次</a:t>
            </a:r>
            <a:r>
              <a:rPr lang="en-US" altLang="zh-CN" sz="1800" dirty="0" err="1"/>
              <a:t>dfs</a:t>
            </a:r>
            <a:r>
              <a:rPr lang="zh-CN" altLang="en-US" sz="1800" dirty="0"/>
              <a:t>即可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While(</a:t>
            </a:r>
            <a:r>
              <a:rPr lang="en-US" altLang="zh-CN" sz="1800" dirty="0" err="1"/>
              <a:t>bfs</a:t>
            </a:r>
            <a:r>
              <a:rPr lang="en-US" altLang="zh-CN" sz="1800" dirty="0"/>
              <a:t>()){</a:t>
            </a:r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dfs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 }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D83F3D-5D5B-66BA-ECE8-3CBB37CC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75" y="2701752"/>
            <a:ext cx="2978760" cy="3340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BA1FDB-675E-CFA7-9D61-85208612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15" y="2701752"/>
            <a:ext cx="2341136" cy="34752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4186FC-94F9-FEE2-CAC4-D0E39244E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521" y="2836456"/>
            <a:ext cx="2305848" cy="35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664</Words>
  <Application>Microsoft Office PowerPoint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PingFang SC</vt:lpstr>
      <vt:lpstr>等线</vt:lpstr>
      <vt:lpstr>等线 Light</vt:lpstr>
      <vt:lpstr>Arial</vt:lpstr>
      <vt:lpstr>Calibri</vt:lpstr>
      <vt:lpstr>Times New Roman</vt:lpstr>
      <vt:lpstr>Office 主题​​</vt:lpstr>
      <vt:lpstr>最大流应用</vt:lpstr>
      <vt:lpstr>PowerPoint 演示文稿</vt:lpstr>
      <vt:lpstr>PowerPoint 演示文稿</vt:lpstr>
      <vt:lpstr>PowerPoint 演示文稿</vt:lpstr>
      <vt:lpstr>PowerPoint 演示文稿</vt:lpstr>
      <vt:lpstr>Ford-Fulkerson方法（EK算法）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分治法求最近点对</dc:title>
  <dc:creator>qq ww</dc:creator>
  <cp:lastModifiedBy>qq ww</cp:lastModifiedBy>
  <cp:revision>140</cp:revision>
  <dcterms:created xsi:type="dcterms:W3CDTF">2022-03-31T15:35:36Z</dcterms:created>
  <dcterms:modified xsi:type="dcterms:W3CDTF">2022-06-17T03:29:57Z</dcterms:modified>
</cp:coreProperties>
</file>