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1"/>
  </p:notesMasterIdLst>
  <p:sldIdLst>
    <p:sldId id="256" r:id="rId2"/>
    <p:sldId id="258" r:id="rId3"/>
    <p:sldId id="259" r:id="rId4"/>
    <p:sldId id="301" r:id="rId5"/>
    <p:sldId id="262" r:id="rId6"/>
    <p:sldId id="261" r:id="rId7"/>
    <p:sldId id="263" r:id="rId8"/>
    <p:sldId id="266" r:id="rId9"/>
    <p:sldId id="264" r:id="rId10"/>
    <p:sldId id="265" r:id="rId11"/>
    <p:sldId id="272" r:id="rId12"/>
    <p:sldId id="273" r:id="rId13"/>
    <p:sldId id="267" r:id="rId14"/>
    <p:sldId id="277" r:id="rId15"/>
    <p:sldId id="278" r:id="rId16"/>
    <p:sldId id="279" r:id="rId17"/>
    <p:sldId id="280" r:id="rId18"/>
    <p:sldId id="283" r:id="rId19"/>
    <p:sldId id="268" r:id="rId20"/>
    <p:sldId id="274" r:id="rId21"/>
    <p:sldId id="275" r:id="rId22"/>
    <p:sldId id="276" r:id="rId23"/>
    <p:sldId id="269" r:id="rId24"/>
    <p:sldId id="270" r:id="rId25"/>
    <p:sldId id="282" r:id="rId26"/>
    <p:sldId id="284" r:id="rId27"/>
    <p:sldId id="285" r:id="rId28"/>
    <p:sldId id="286" r:id="rId29"/>
    <p:sldId id="287" r:id="rId30"/>
    <p:sldId id="288" r:id="rId31"/>
    <p:sldId id="289" r:id="rId32"/>
    <p:sldId id="292" r:id="rId33"/>
    <p:sldId id="291" r:id="rId34"/>
    <p:sldId id="293" r:id="rId35"/>
    <p:sldId id="294" r:id="rId36"/>
    <p:sldId id="296" r:id="rId37"/>
    <p:sldId id="297" r:id="rId38"/>
    <p:sldId id="299" r:id="rId39"/>
    <p:sldId id="298" r:id="rId40"/>
    <p:sldId id="300" r:id="rId41"/>
    <p:sldId id="302" r:id="rId42"/>
    <p:sldId id="290" r:id="rId43"/>
    <p:sldId id="303" r:id="rId44"/>
    <p:sldId id="304" r:id="rId45"/>
    <p:sldId id="305" r:id="rId46"/>
    <p:sldId id="295" r:id="rId47"/>
    <p:sldId id="306" r:id="rId48"/>
    <p:sldId id="307" r:id="rId49"/>
    <p:sldId id="308" r:id="rId50"/>
    <p:sldId id="309" r:id="rId51"/>
    <p:sldId id="310" r:id="rId52"/>
    <p:sldId id="311" r:id="rId53"/>
    <p:sldId id="312" r:id="rId54"/>
    <p:sldId id="313" r:id="rId55"/>
    <p:sldId id="314" r:id="rId56"/>
    <p:sldId id="315" r:id="rId57"/>
    <p:sldId id="257" r:id="rId58"/>
    <p:sldId id="316" r:id="rId59"/>
    <p:sldId id="281"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260" r:id="rId86"/>
    <p:sldId id="342" r:id="rId87"/>
    <p:sldId id="343" r:id="rId88"/>
    <p:sldId id="344" r:id="rId89"/>
    <p:sldId id="345" r:id="rId90"/>
    <p:sldId id="346" r:id="rId91"/>
    <p:sldId id="347" r:id="rId92"/>
    <p:sldId id="271"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 id="604" r:id="rId350"/>
    <p:sldId id="605" r:id="rId351"/>
    <p:sldId id="606" r:id="rId352"/>
    <p:sldId id="607" r:id="rId353"/>
    <p:sldId id="608" r:id="rId354"/>
    <p:sldId id="609" r:id="rId355"/>
    <p:sldId id="610" r:id="rId356"/>
    <p:sldId id="611" r:id="rId357"/>
    <p:sldId id="612" r:id="rId358"/>
    <p:sldId id="613" r:id="rId359"/>
    <p:sldId id="614" r:id="rId360"/>
    <p:sldId id="615" r:id="rId361"/>
    <p:sldId id="616" r:id="rId362"/>
    <p:sldId id="617" r:id="rId363"/>
    <p:sldId id="618" r:id="rId364"/>
    <p:sldId id="619" r:id="rId365"/>
    <p:sldId id="620" r:id="rId366"/>
    <p:sldId id="621" r:id="rId367"/>
    <p:sldId id="622" r:id="rId368"/>
    <p:sldId id="623" r:id="rId369"/>
    <p:sldId id="624" r:id="rId370"/>
    <p:sldId id="625" r:id="rId371"/>
    <p:sldId id="626" r:id="rId372"/>
    <p:sldId id="627" r:id="rId373"/>
    <p:sldId id="628" r:id="rId374"/>
    <p:sldId id="629" r:id="rId375"/>
    <p:sldId id="630" r:id="rId376"/>
    <p:sldId id="631" r:id="rId377"/>
    <p:sldId id="632" r:id="rId378"/>
    <p:sldId id="633" r:id="rId379"/>
    <p:sldId id="634" r:id="rId380"/>
    <p:sldId id="635" r:id="rId381"/>
    <p:sldId id="636" r:id="rId382"/>
    <p:sldId id="637" r:id="rId383"/>
    <p:sldId id="638" r:id="rId384"/>
    <p:sldId id="639" r:id="rId385"/>
    <p:sldId id="640" r:id="rId386"/>
    <p:sldId id="641" r:id="rId387"/>
    <p:sldId id="642" r:id="rId388"/>
    <p:sldId id="643" r:id="rId389"/>
    <p:sldId id="644" r:id="rId39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71852"/>
  </p:normalViewPr>
  <p:slideViewPr>
    <p:cSldViewPr snapToGrid="0">
      <p:cViewPr varScale="1">
        <p:scale>
          <a:sx n="82" d="100"/>
          <a:sy n="82" d="100"/>
        </p:scale>
        <p:origin x="10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presProps" Target="presProps.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viewProps" Target="viewProp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notesMaster" Target="notesMasters/notesMaster1.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A5CD7-E875-F141-98B4-8F574AB94AFE}" type="datetimeFigureOut">
              <a:rPr lang="en-US" smtClean="0"/>
              <a:t>12/9/19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39EE0-6F09-FD4C-85B8-6650D80421DC}" type="slidenum">
              <a:rPr lang="en-US" smtClean="0"/>
              <a:t>‹#›</a:t>
            </a:fld>
            <a:endParaRPr lang="en-US"/>
          </a:p>
        </p:txBody>
      </p:sp>
    </p:spTree>
    <p:extLst>
      <p:ext uri="{BB962C8B-B14F-4D97-AF65-F5344CB8AC3E}">
        <p14:creationId xmlns:p14="http://schemas.microsoft.com/office/powerpoint/2010/main" val="3819803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python.org/2/library/stdtypes.html#string-formatting-operation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ythonhosted.org/kitchen/glossary.html#term-code-point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polishlinux.org/apps/cli/comparison-of-python-virtual-machin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pypi.python.org/pypi/pylint"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python.org/2/using/cmdline.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ocs.python.org/2.7/library/exceptions.html#bltin-exceptions" TargetMode="External"/><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2/library/stdtypes.html#numeric-types-int-float-long-comple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2</a:t>
            </a:fld>
            <a:endParaRPr lang="en-US"/>
          </a:p>
        </p:txBody>
      </p:sp>
    </p:spTree>
    <p:extLst>
      <p:ext uri="{BB962C8B-B14F-4D97-AF65-F5344CB8AC3E}">
        <p14:creationId xmlns:p14="http://schemas.microsoft.com/office/powerpoint/2010/main" val="3530563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supports a number of escape sequences such as ‘\t’, ‘\n’, etc. </a:t>
            </a:r>
          </a:p>
          <a:p>
            <a:endParaRPr lang="en-US" dirty="0"/>
          </a:p>
          <a:p>
            <a:r>
              <a:rPr lang="en-US" dirty="0"/>
              <a:t>A list of string formatting symbols is available </a:t>
            </a:r>
            <a:r>
              <a:rPr lang="en-US" dirty="0">
                <a:hlinkClick r:id="rId3"/>
              </a:rPr>
              <a:t>here</a:t>
            </a:r>
            <a:r>
              <a:rPr lang="en-US" dirty="0"/>
              <a:t>.</a:t>
            </a:r>
          </a:p>
        </p:txBody>
      </p:sp>
      <p:sp>
        <p:nvSpPr>
          <p:cNvPr id="4" name="Slide Number Placeholder 3"/>
          <p:cNvSpPr>
            <a:spLocks noGrp="1"/>
          </p:cNvSpPr>
          <p:nvPr>
            <p:ph type="sldNum" sz="quarter" idx="5"/>
          </p:nvPr>
        </p:nvSpPr>
        <p:spPr/>
        <p:txBody>
          <a:bodyPr/>
          <a:lstStyle/>
          <a:p>
            <a:fld id="{EA239EE0-6F09-FD4C-85B8-6650D80421DC}" type="slidenum">
              <a:rPr lang="en-US" smtClean="0"/>
              <a:t>16</a:t>
            </a:fld>
            <a:endParaRPr lang="en-US"/>
          </a:p>
        </p:txBody>
      </p:sp>
    </p:spTree>
    <p:extLst>
      <p:ext uri="{BB962C8B-B14F-4D97-AF65-F5344CB8AC3E}">
        <p14:creationId xmlns:p14="http://schemas.microsoft.com/office/powerpoint/2010/main" val="2060829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translate to a regular string, use the .encode() method. </a:t>
            </a:r>
          </a:p>
          <a:p>
            <a:r>
              <a:rPr lang="en-US" dirty="0"/>
              <a:t>To translate from a regular string to Unicode, use the </a:t>
            </a:r>
            <a:r>
              <a:rPr lang="en-US" dirty="0" err="1"/>
              <a:t>unicode</a:t>
            </a:r>
            <a:r>
              <a:rPr lang="en-US" dirty="0"/>
              <a:t>() function.</a:t>
            </a:r>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17</a:t>
            </a:fld>
            <a:endParaRPr lang="en-US"/>
          </a:p>
        </p:txBody>
      </p:sp>
    </p:spTree>
    <p:extLst>
      <p:ext uri="{BB962C8B-B14F-4D97-AF65-F5344CB8AC3E}">
        <p14:creationId xmlns:p14="http://schemas.microsoft.com/office/powerpoint/2010/main" val="109408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Initialized by the constructor, or with a bracket structure containing 0 or more elements</a:t>
            </a:r>
          </a:p>
          <a:p>
            <a:endParaRPr lang="en-US" dirty="0"/>
          </a:p>
          <a:p>
            <a:r>
              <a:rPr lang="en-US" dirty="0"/>
              <a:t>Lists are mutable – it is possible to change their contents. They contain the additional mutable operations.</a:t>
            </a:r>
            <a:br>
              <a:rPr lang="en-US" dirty="0"/>
            </a:br>
            <a:br>
              <a:rPr lang="en-US" dirty="0"/>
            </a:br>
            <a:r>
              <a:rPr lang="en-US" dirty="0"/>
              <a:t>Lists are </a:t>
            </a:r>
            <a:r>
              <a:rPr lang="en-US" dirty="0" err="1"/>
              <a:t>nestable</a:t>
            </a:r>
            <a:r>
              <a:rPr lang="en-US" dirty="0"/>
              <a:t>. Feel free to create lists of lists of lists…</a:t>
            </a:r>
          </a:p>
        </p:txBody>
      </p:sp>
      <p:sp>
        <p:nvSpPr>
          <p:cNvPr id="4" name="Slide Number Placeholder 3"/>
          <p:cNvSpPr>
            <a:spLocks noGrp="1"/>
          </p:cNvSpPr>
          <p:nvPr>
            <p:ph type="sldNum" sz="quarter" idx="5"/>
          </p:nvPr>
        </p:nvSpPr>
        <p:spPr/>
        <p:txBody>
          <a:bodyPr/>
          <a:lstStyle/>
          <a:p>
            <a:fld id="{EA239EE0-6F09-FD4C-85B8-6650D80421DC}" type="slidenum">
              <a:rPr lang="en-US" smtClean="0"/>
              <a:t>18</a:t>
            </a:fld>
            <a:endParaRPr lang="en-US"/>
          </a:p>
        </p:txBody>
      </p:sp>
    </p:spTree>
    <p:extLst>
      <p:ext uri="{BB962C8B-B14F-4D97-AF65-F5344CB8AC3E}">
        <p14:creationId xmlns:p14="http://schemas.microsoft.com/office/powerpoint/2010/main" val="866846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err="1">
                <a:solidFill>
                  <a:srgbClr val="FFFF00"/>
                </a:solidFill>
              </a:rPr>
              <a:t>str</a:t>
            </a:r>
            <a:r>
              <a:rPr lang="en-US" dirty="0"/>
              <a:t>: string, represented as a sequence of 8-bit characters in Python 2.x. </a:t>
            </a:r>
          </a:p>
          <a:p>
            <a:pPr>
              <a:buFont typeface="Arial" panose="020B0604020202020204" pitchFamily="34" charset="0"/>
              <a:buChar char="•"/>
            </a:pPr>
            <a:r>
              <a:rPr lang="en-US" b="1" dirty="0" err="1">
                <a:solidFill>
                  <a:srgbClr val="FFFF00"/>
                </a:solidFill>
              </a:rPr>
              <a:t>unicode</a:t>
            </a:r>
            <a:r>
              <a:rPr lang="en-US" dirty="0"/>
              <a:t>: stores an abstract sequence of </a:t>
            </a:r>
            <a:r>
              <a:rPr lang="en-US" dirty="0">
                <a:hlinkClick r:id="rId3"/>
              </a:rPr>
              <a:t>code points</a:t>
            </a:r>
            <a:r>
              <a:rPr lang="en-US" dirty="0"/>
              <a:t>.</a:t>
            </a:r>
          </a:p>
          <a:p>
            <a:pPr>
              <a:buFont typeface="Arial" panose="020B0604020202020204" pitchFamily="34" charset="0"/>
              <a:buChar char="•"/>
            </a:pPr>
            <a:r>
              <a:rPr lang="en-US" b="1" dirty="0">
                <a:solidFill>
                  <a:srgbClr val="FFFF00"/>
                </a:solidFill>
              </a:rPr>
              <a:t>list</a:t>
            </a:r>
            <a:r>
              <a:rPr lang="en-US" dirty="0"/>
              <a:t>: a compound, mutable data type that can hold items of varying types.</a:t>
            </a:r>
          </a:p>
          <a:p>
            <a:pPr>
              <a:buFont typeface="Arial" panose="020B0604020202020204" pitchFamily="34" charset="0"/>
              <a:buChar char="•"/>
            </a:pPr>
            <a:r>
              <a:rPr lang="en-US" dirty="0"/>
              <a:t> </a:t>
            </a:r>
            <a:r>
              <a:rPr lang="en-US" b="1" dirty="0">
                <a:solidFill>
                  <a:srgbClr val="FFFF00"/>
                </a:solidFill>
              </a:rPr>
              <a:t>tuple</a:t>
            </a:r>
            <a:r>
              <a:rPr lang="en-US" dirty="0"/>
              <a:t>: a compound, immutable data type that can hold items of varying types. Comma separated items surrounded by parentheses. </a:t>
            </a:r>
          </a:p>
          <a:p>
            <a:pPr>
              <a:buFont typeface="Arial" panose="020B0604020202020204" pitchFamily="34" charset="0"/>
              <a:buChar char="•"/>
            </a:pPr>
            <a:r>
              <a:rPr lang="en-US" dirty="0"/>
              <a:t> a few more – we’ll cover them later.</a:t>
            </a:r>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19</a:t>
            </a:fld>
            <a:endParaRPr lang="en-US"/>
          </a:p>
        </p:txBody>
      </p:sp>
    </p:spTree>
    <p:extLst>
      <p:ext uri="{BB962C8B-B14F-4D97-AF65-F5344CB8AC3E}">
        <p14:creationId xmlns:p14="http://schemas.microsoft.com/office/powerpoint/2010/main" val="314803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i="1" dirty="0"/>
              <a:t>statements</a:t>
            </a:r>
            <a:r>
              <a:rPr lang="en-US" dirty="0"/>
              <a:t> refers to one or more lines of Python code. The conditional expression may be any expression, where any non-zero value is true. The loop iterates while the expression is true.</a:t>
            </a:r>
          </a:p>
          <a:p>
            <a:endParaRPr lang="en-US" dirty="0"/>
          </a:p>
          <a:p>
            <a:r>
              <a:rPr lang="en-US" dirty="0"/>
              <a:t>Note: All the statements indented by the same amount after a programming construct are considered to be part of a single block of code. </a:t>
            </a:r>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26</a:t>
            </a:fld>
            <a:endParaRPr lang="en-US"/>
          </a:p>
        </p:txBody>
      </p:sp>
    </p:spTree>
    <p:extLst>
      <p:ext uri="{BB962C8B-B14F-4D97-AF65-F5344CB8AC3E}">
        <p14:creationId xmlns:p14="http://schemas.microsoft.com/office/powerpoint/2010/main" val="2578860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a:t>
            </a:r>
            <a:r>
              <a:rPr lang="en-US" dirty="0" err="1"/>
              <a:t>boolean</a:t>
            </a:r>
            <a:r>
              <a:rPr lang="en-US" dirty="0"/>
              <a:t> expression evaluates to True, the statements are executed. Otherwise, they are skipped entirely. </a:t>
            </a:r>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27</a:t>
            </a:fld>
            <a:endParaRPr lang="en-US"/>
          </a:p>
        </p:txBody>
      </p:sp>
    </p:spTree>
    <p:extLst>
      <p:ext uri="{BB962C8B-B14F-4D97-AF65-F5344CB8AC3E}">
        <p14:creationId xmlns:p14="http://schemas.microsoft.com/office/powerpoint/2010/main" val="1032652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elif</a:t>
            </a:r>
            <a:r>
              <a:rPr lang="en-US" dirty="0"/>
              <a:t> keyword can be used to specify an else if statement.</a:t>
            </a:r>
          </a:p>
          <a:p>
            <a:endParaRPr lang="en-US" dirty="0"/>
          </a:p>
          <a:p>
            <a:r>
              <a:rPr lang="en-US" dirty="0"/>
              <a:t>Furthermore, if statements may be nested within </a:t>
            </a:r>
            <a:r>
              <a:rPr lang="en-US" dirty="0" err="1"/>
              <a:t>eachother</a:t>
            </a:r>
            <a:r>
              <a:rPr lang="en-US" dirty="0"/>
              <a:t>. </a:t>
            </a:r>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28</a:t>
            </a:fld>
            <a:endParaRPr lang="en-US"/>
          </a:p>
        </p:txBody>
      </p:sp>
    </p:spTree>
    <p:extLst>
      <p:ext uri="{BB962C8B-B14F-4D97-AF65-F5344CB8AC3E}">
        <p14:creationId xmlns:p14="http://schemas.microsoft.com/office/powerpoint/2010/main" val="350230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sequence contains an expression list, it is evaluated first. Then, the first item in the sequence is assigned to the iterating variable </a:t>
            </a:r>
            <a:r>
              <a:rPr lang="en-US" i="1" dirty="0"/>
              <a:t>var</a:t>
            </a:r>
            <a:r>
              <a:rPr lang="en-US" dirty="0"/>
              <a:t>. Next, the statements are executed. Each item in the sequence is assigned to </a:t>
            </a:r>
            <a:r>
              <a:rPr lang="en-US" i="1" dirty="0" err="1"/>
              <a:t>var</a:t>
            </a:r>
            <a:r>
              <a:rPr lang="en-US" dirty="0"/>
              <a:t>, and the statements are executed until the entire sequence is exhausted.</a:t>
            </a:r>
          </a:p>
          <a:p>
            <a:r>
              <a:rPr lang="en-US" dirty="0"/>
              <a:t>For loops may be nested with other control flow tools such as while loops and if statements.</a:t>
            </a:r>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29</a:t>
            </a:fld>
            <a:endParaRPr lang="en-US"/>
          </a:p>
        </p:txBody>
      </p:sp>
    </p:spTree>
    <p:extLst>
      <p:ext uri="{BB962C8B-B14F-4D97-AF65-F5344CB8AC3E}">
        <p14:creationId xmlns:p14="http://schemas.microsoft.com/office/powerpoint/2010/main" val="1951928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both create a sequence of integers, but range() creates a list while </a:t>
            </a:r>
            <a:r>
              <a:rPr lang="en-US" dirty="0" err="1"/>
              <a:t>xrange</a:t>
            </a:r>
            <a:r>
              <a:rPr lang="en-US" dirty="0"/>
              <a:t>() creates an </a:t>
            </a:r>
            <a:r>
              <a:rPr lang="en-US" dirty="0" err="1"/>
              <a:t>xrange</a:t>
            </a:r>
            <a:r>
              <a:rPr lang="en-US" dirty="0"/>
              <a:t> object. </a:t>
            </a:r>
          </a:p>
          <a:p>
            <a:r>
              <a:rPr lang="en-US" dirty="0"/>
              <a:t>Essentially, range() creates the list statically while </a:t>
            </a:r>
            <a:r>
              <a:rPr lang="en-US" dirty="0" err="1"/>
              <a:t>xrange</a:t>
            </a:r>
            <a:r>
              <a:rPr lang="en-US" dirty="0"/>
              <a:t>() will generate items in the list as they are needed. We will explore this concept further in just a week or two. </a:t>
            </a:r>
          </a:p>
          <a:p>
            <a:r>
              <a:rPr lang="en-US" dirty="0"/>
              <a:t>For very large ranges – say one billion values – you should use </a:t>
            </a:r>
            <a:r>
              <a:rPr lang="en-US" dirty="0" err="1"/>
              <a:t>xrange</a:t>
            </a:r>
            <a:r>
              <a:rPr lang="en-US" dirty="0"/>
              <a:t>() instead. For small ranges, it doesn’t matter. </a:t>
            </a:r>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30</a:t>
            </a:fld>
            <a:endParaRPr lang="en-US"/>
          </a:p>
        </p:txBody>
      </p:sp>
    </p:spTree>
    <p:extLst>
      <p:ext uri="{BB962C8B-B14F-4D97-AF65-F5344CB8AC3E}">
        <p14:creationId xmlns:p14="http://schemas.microsoft.com/office/powerpoint/2010/main" val="2291542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Notice we’re using the Python 3.x version of print here.</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33</a:t>
            </a:fld>
            <a:endParaRPr lang="en-US"/>
          </a:p>
        </p:txBody>
      </p:sp>
    </p:spTree>
    <p:extLst>
      <p:ext uri="{BB962C8B-B14F-4D97-AF65-F5344CB8AC3E}">
        <p14:creationId xmlns:p14="http://schemas.microsoft.com/office/powerpoint/2010/main" val="259867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You can find info on various implementations </a:t>
            </a:r>
            <a:r>
              <a:rPr lang="en-US" sz="1200" dirty="0">
                <a:hlinkClick r:id="rId3"/>
              </a:rPr>
              <a:t>here</a:t>
            </a:r>
            <a:r>
              <a:rPr lang="en-US" sz="1200" dirty="0"/>
              <a:t>.</a:t>
            </a:r>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6</a:t>
            </a:fld>
            <a:endParaRPr lang="en-US"/>
          </a:p>
        </p:txBody>
      </p:sp>
    </p:spTree>
    <p:extLst>
      <p:ext uri="{BB962C8B-B14F-4D97-AF65-F5344CB8AC3E}">
        <p14:creationId xmlns:p14="http://schemas.microsoft.com/office/powerpoint/2010/main" val="1350758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 keyword is followed by the function name with round brackets enclosing the arguments and a colon. The indented statements form a body of the function. </a:t>
            </a:r>
          </a:p>
          <a:p>
            <a:r>
              <a:rPr lang="en-US" dirty="0"/>
              <a:t>The return keyword is used to specify a list of values to be returned.</a:t>
            </a:r>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34</a:t>
            </a:fld>
            <a:endParaRPr lang="en-US"/>
          </a:p>
        </p:txBody>
      </p:sp>
    </p:spTree>
    <p:extLst>
      <p:ext uri="{BB962C8B-B14F-4D97-AF65-F5344CB8AC3E}">
        <p14:creationId xmlns:p14="http://schemas.microsoft.com/office/powerpoint/2010/main" val="801483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talk about this in more detail later. </a:t>
            </a:r>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35</a:t>
            </a:fld>
            <a:endParaRPr lang="en-US"/>
          </a:p>
        </p:txBody>
      </p:sp>
    </p:spTree>
    <p:extLst>
      <p:ext uri="{BB962C8B-B14F-4D97-AF65-F5344CB8AC3E}">
        <p14:creationId xmlns:p14="http://schemas.microsoft.com/office/powerpoint/2010/main" val="2695295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If the Python interpreter is running the module (the source file) as the main program, it sets the special __name__ variable to have a value "__main__". This allows for flexibility is writing your modules. </a:t>
            </a:r>
            <a:br>
              <a:rPr lang="en-US" sz="1200" dirty="0"/>
            </a:br>
            <a:br>
              <a:rPr lang="en-US" sz="1200" dirty="0"/>
            </a:br>
            <a:r>
              <a:rPr lang="en-US" i="1" dirty="0"/>
              <a:t>Note: __name__, as with other built-ins, has two underscores on either side!</a:t>
            </a:r>
            <a:endParaRPr lang="en-US" sz="1050" i="1" dirty="0"/>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37</a:t>
            </a:fld>
            <a:endParaRPr lang="en-US"/>
          </a:p>
        </p:txBody>
      </p:sp>
    </p:spTree>
    <p:extLst>
      <p:ext uri="{BB962C8B-B14F-4D97-AF65-F5344CB8AC3E}">
        <p14:creationId xmlns:p14="http://schemas.microsoft.com/office/powerpoint/2010/main" val="3080557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In Python 3.x, input() is now just an alias for </a:t>
            </a:r>
            <a:r>
              <a:rPr lang="en-US" dirty="0" err="1"/>
              <a:t>raw_input</a:t>
            </a:r>
            <a:r>
              <a:rPr lang="en-US" dirty="0"/>
              <a:t>()</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38</a:t>
            </a:fld>
            <a:endParaRPr lang="en-US"/>
          </a:p>
        </p:txBody>
      </p:sp>
    </p:spTree>
    <p:extLst>
      <p:ext uri="{BB962C8B-B14F-4D97-AF65-F5344CB8AC3E}">
        <p14:creationId xmlns:p14="http://schemas.microsoft.com/office/powerpoint/2010/main" val="2061086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39</a:t>
            </a:fld>
            <a:endParaRPr lang="en-US"/>
          </a:p>
        </p:txBody>
      </p:sp>
    </p:spTree>
    <p:extLst>
      <p:ext uri="{BB962C8B-B14F-4D97-AF65-F5344CB8AC3E}">
        <p14:creationId xmlns:p14="http://schemas.microsoft.com/office/powerpoint/2010/main" val="4087930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encourage you to check out </a:t>
            </a:r>
            <a:r>
              <a:rPr lang="en-US" dirty="0">
                <a:solidFill>
                  <a:srgbClr val="FFFF00"/>
                </a:solidFill>
                <a:hlinkClick r:id="rId3">
                  <a:extLst>
                    <a:ext uri="{A12FA001-AC4F-418D-AE19-62706E023703}">
                      <ahyp:hlinkClr xmlns:ahyp="http://schemas.microsoft.com/office/drawing/2018/hyperlinkcolor" val="tx"/>
                    </a:ext>
                  </a:extLst>
                </a:hlinkClick>
              </a:rPr>
              <a:t>pylint</a:t>
            </a:r>
            <a:r>
              <a:rPr lang="en-US" dirty="0"/>
              <a:t>, a Python source code analyzer that helps you maintain good coding standards. </a:t>
            </a:r>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40</a:t>
            </a:fld>
            <a:endParaRPr lang="en-US"/>
          </a:p>
        </p:txBody>
      </p:sp>
    </p:spTree>
    <p:extLst>
      <p:ext uri="{BB962C8B-B14F-4D97-AF65-F5344CB8AC3E}">
        <p14:creationId xmlns:p14="http://schemas.microsoft.com/office/powerpoint/2010/main" val="99941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Modules are simply text files containing Python definitions and statements which can be executed directly or imported by other modules. </a:t>
            </a:r>
          </a:p>
          <a:p>
            <a:endParaRPr lang="en-US" dirty="0"/>
          </a:p>
        </p:txBody>
      </p:sp>
      <p:sp>
        <p:nvSpPr>
          <p:cNvPr id="4" name="Slide Number Placeholder 3"/>
          <p:cNvSpPr>
            <a:spLocks noGrp="1"/>
          </p:cNvSpPr>
          <p:nvPr>
            <p:ph type="sldNum" sz="quarter" idx="5"/>
          </p:nvPr>
        </p:nvSpPr>
        <p:spPr/>
        <p:txBody>
          <a:bodyPr/>
          <a:lstStyle/>
          <a:p>
            <a:fld id="{61F55050-1BDE-7F48-99C5-DEE4C392EDD3}" type="slidenum">
              <a:rPr lang="en-US" smtClean="0"/>
              <a:t>42</a:t>
            </a:fld>
            <a:endParaRPr lang="en-US"/>
          </a:p>
        </p:txBody>
      </p:sp>
    </p:spTree>
    <p:extLst>
      <p:ext uri="{BB962C8B-B14F-4D97-AF65-F5344CB8AC3E}">
        <p14:creationId xmlns:p14="http://schemas.microsoft.com/office/powerpoint/2010/main" val="2049698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Modules can contain executable statements aside from definitions. These are executed only the </a:t>
            </a:r>
            <a:r>
              <a:rPr lang="en-US" i="1" dirty="0"/>
              <a:t>first</a:t>
            </a:r>
            <a:r>
              <a:rPr lang="en-US" dirty="0"/>
              <a:t> time the module name is encountered in an import statement as well as if the file is executed as a script</a:t>
            </a:r>
            <a:endParaRPr lang="en-US" i="1" dirty="0"/>
          </a:p>
          <a:p>
            <a:endParaRPr lang="en-US" dirty="0"/>
          </a:p>
        </p:txBody>
      </p:sp>
      <p:sp>
        <p:nvSpPr>
          <p:cNvPr id="4" name="Slide Number Placeholder 3"/>
          <p:cNvSpPr>
            <a:spLocks noGrp="1"/>
          </p:cNvSpPr>
          <p:nvPr>
            <p:ph type="sldNum" sz="quarter" idx="5"/>
          </p:nvPr>
        </p:nvSpPr>
        <p:spPr/>
        <p:txBody>
          <a:bodyPr/>
          <a:lstStyle/>
          <a:p>
            <a:fld id="{61F55050-1BDE-7F48-99C5-DEE4C392EDD3}" type="slidenum">
              <a:rPr lang="en-US" smtClean="0"/>
              <a:t>43</a:t>
            </a:fld>
            <a:endParaRPr lang="en-US"/>
          </a:p>
        </p:txBody>
      </p:sp>
    </p:spTree>
    <p:extLst>
      <p:ext uri="{BB962C8B-B14F-4D97-AF65-F5344CB8AC3E}">
        <p14:creationId xmlns:p14="http://schemas.microsoft.com/office/powerpoint/2010/main" val="2543043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can import the module into the interpreter. In this case, the value of __name__ is simply the name of the module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Courier New" panose="02070309020205020404" pitchFamily="49" charset="0"/>
              </a:rPr>
              <a:t>Note that we can only access the definitions of fib as members of the fib object.</a:t>
            </a:r>
            <a:endParaRPr lang="en-US" dirty="0"/>
          </a:p>
          <a:p>
            <a:endParaRPr lang="en-US" dirty="0"/>
          </a:p>
        </p:txBody>
      </p:sp>
      <p:sp>
        <p:nvSpPr>
          <p:cNvPr id="4" name="Slide Number Placeholder 3"/>
          <p:cNvSpPr>
            <a:spLocks noGrp="1"/>
          </p:cNvSpPr>
          <p:nvPr>
            <p:ph type="sldNum" sz="quarter" idx="5"/>
          </p:nvPr>
        </p:nvSpPr>
        <p:spPr/>
        <p:txBody>
          <a:bodyPr/>
          <a:lstStyle/>
          <a:p>
            <a:fld id="{61F55050-1BDE-7F48-99C5-DEE4C392EDD3}" type="slidenum">
              <a:rPr lang="en-US" smtClean="0"/>
              <a:t>45</a:t>
            </a:fld>
            <a:endParaRPr lang="en-US"/>
          </a:p>
        </p:txBody>
      </p:sp>
    </p:spTree>
    <p:extLst>
      <p:ext uri="{BB962C8B-B14F-4D97-AF65-F5344CB8AC3E}">
        <p14:creationId xmlns:p14="http://schemas.microsoft.com/office/powerpoint/2010/main" val="155007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convention, all import statements should appear at the top of the .</a:t>
            </a:r>
            <a:r>
              <a:rPr lang="en-US" dirty="0" err="1"/>
              <a:t>py</a:t>
            </a:r>
            <a:r>
              <a:rPr lang="en-US" dirty="0"/>
              <a:t> file. </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Try to guess the output for each of the following execution methods. </a:t>
            </a:r>
          </a:p>
          <a:p>
            <a:endParaRPr lang="en-US" dirty="0"/>
          </a:p>
        </p:txBody>
      </p:sp>
      <p:sp>
        <p:nvSpPr>
          <p:cNvPr id="4" name="Slide Number Placeholder 3"/>
          <p:cNvSpPr>
            <a:spLocks noGrp="1"/>
          </p:cNvSpPr>
          <p:nvPr>
            <p:ph type="sldNum" sz="quarter" idx="5"/>
          </p:nvPr>
        </p:nvSpPr>
        <p:spPr/>
        <p:txBody>
          <a:bodyPr/>
          <a:lstStyle/>
          <a:p>
            <a:fld id="{61F55050-1BDE-7F48-99C5-DEE4C392EDD3}" type="slidenum">
              <a:rPr lang="en-US" smtClean="0"/>
              <a:t>47</a:t>
            </a:fld>
            <a:endParaRPr lang="en-US"/>
          </a:p>
        </p:txBody>
      </p:sp>
    </p:spTree>
    <p:extLst>
      <p:ext uri="{BB962C8B-B14F-4D97-AF65-F5344CB8AC3E}">
        <p14:creationId xmlns:p14="http://schemas.microsoft.com/office/powerpoint/2010/main" val="2992190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lumMod val="95000"/>
                  </a:schemeClr>
                </a:solidFill>
              </a:rPr>
              <a:t>Note: In Python 2.x, print is a statement. In Python 3.x, it is a function. </a:t>
            </a:r>
          </a:p>
          <a:p>
            <a:endParaRPr lang="en-US" dirty="0">
              <a:solidFill>
                <a:schemeClr val="tx1">
                  <a:lumMod val="95000"/>
                </a:schemeClr>
              </a:solidFill>
            </a:endParaRPr>
          </a:p>
          <a:p>
            <a:r>
              <a:rPr lang="en-US" dirty="0">
                <a:solidFill>
                  <a:schemeClr val="tx1">
                    <a:lumMod val="95000"/>
                  </a:schemeClr>
                </a:solidFill>
              </a:rPr>
              <a:t>If you want to get into the 3.x habit, include at the beginning:</a:t>
            </a:r>
          </a:p>
          <a:p>
            <a:br>
              <a:rPr lang="en-US" dirty="0">
                <a:solidFill>
                  <a:schemeClr val="tx1">
                    <a:lumMod val="95000"/>
                  </a:schemeClr>
                </a:solidFill>
              </a:rPr>
            </a:br>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endParaRPr lang="en-US" dirty="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endParaRPr lang="en-US" dirty="0">
              <a:solidFill>
                <a:schemeClr val="tx1">
                  <a:lumMod val="95000"/>
                </a:schemeClr>
              </a:solidFill>
            </a:endParaRPr>
          </a:p>
          <a:p>
            <a:r>
              <a:rPr lang="en-US" dirty="0">
                <a:solidFill>
                  <a:schemeClr val="tx1">
                    <a:lumMod val="95000"/>
                  </a:schemeClr>
                </a:solidFill>
              </a:rPr>
              <a:t>Now, you can write</a:t>
            </a:r>
          </a:p>
          <a:p>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“Hello</a:t>
            </a:r>
            <a:r>
              <a:rPr lang="en-US" b="1" dirty="0">
                <a:latin typeface="Courier New" panose="02070309020205020404" pitchFamily="49" charset="0"/>
              </a:rPr>
              <a:t>,</a:t>
            </a:r>
            <a:r>
              <a:rPr lang="en-US" dirty="0">
                <a:latin typeface="Courier New" panose="02070309020205020404" pitchFamily="49" charset="0"/>
              </a:rPr>
              <a:t> World</a:t>
            </a:r>
            <a:r>
              <a:rPr lang="en-US" b="1" dirty="0">
                <a:latin typeface="Courier New" panose="02070309020205020404" pitchFamily="49" charset="0"/>
              </a:rPr>
              <a:t>!</a:t>
            </a:r>
            <a:r>
              <a:rPr lang="en-US" dirty="0">
                <a:solidFill>
                  <a:srgbClr val="FFFFFF"/>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7</a:t>
            </a:fld>
            <a:endParaRPr lang="en-US"/>
          </a:p>
        </p:txBody>
      </p:sp>
    </p:spTree>
    <p:extLst>
      <p:ext uri="{BB962C8B-B14F-4D97-AF65-F5344CB8AC3E}">
        <p14:creationId xmlns:p14="http://schemas.microsoft.com/office/powerpoint/2010/main" val="3277898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sys.path</a:t>
            </a:r>
            <a:r>
              <a:rPr lang="en-US" dirty="0"/>
              <a:t> variable can be modified by a Python program to point elsewhere at any time. </a:t>
            </a:r>
          </a:p>
          <a:p>
            <a:endParaRPr lang="en-US" dirty="0"/>
          </a:p>
        </p:txBody>
      </p:sp>
      <p:sp>
        <p:nvSpPr>
          <p:cNvPr id="4" name="Slide Number Placeholder 3"/>
          <p:cNvSpPr>
            <a:spLocks noGrp="1"/>
          </p:cNvSpPr>
          <p:nvPr>
            <p:ph type="sldNum" sz="quarter" idx="5"/>
          </p:nvPr>
        </p:nvSpPr>
        <p:spPr/>
        <p:txBody>
          <a:bodyPr/>
          <a:lstStyle/>
          <a:p>
            <a:fld id="{61F55050-1BDE-7F48-99C5-DEE4C392EDD3}" type="slidenum">
              <a:rPr lang="en-US" smtClean="0"/>
              <a:t>55</a:t>
            </a:fld>
            <a:endParaRPr lang="en-US"/>
          </a:p>
        </p:txBody>
      </p:sp>
    </p:spTree>
    <p:extLst>
      <p:ext uri="{BB962C8B-B14F-4D97-AF65-F5344CB8AC3E}">
        <p14:creationId xmlns:p14="http://schemas.microsoft.com/office/powerpoint/2010/main" val="3228370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say we write a function in Python which allows a user to connect to a remote machine using a username/password combination. Its signature might look something like the one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created a function called </a:t>
            </a:r>
            <a:r>
              <a:rPr lang="en-US" i="1" dirty="0"/>
              <a:t>connect </a:t>
            </a:r>
            <a:r>
              <a:rPr lang="en-US" dirty="0"/>
              <a:t>which accepts a username, password, server address, and port as arguments (in that order!).</a:t>
            </a:r>
          </a:p>
          <a:p>
            <a:endParaRPr lang="en-US" dirty="0"/>
          </a:p>
        </p:txBody>
      </p:sp>
      <p:sp>
        <p:nvSpPr>
          <p:cNvPr id="4" name="Slide Number Placeholder 3"/>
          <p:cNvSpPr>
            <a:spLocks noGrp="1"/>
          </p:cNvSpPr>
          <p:nvPr>
            <p:ph type="sldNum" sz="quarter" idx="5"/>
          </p:nvPr>
        </p:nvSpPr>
        <p:spPr/>
        <p:txBody>
          <a:bodyPr/>
          <a:lstStyle/>
          <a:p>
            <a:fld id="{61F55050-1BDE-7F48-99C5-DEE4C392EDD3}" type="slidenum">
              <a:rPr lang="en-US" smtClean="0"/>
              <a:t>57</a:t>
            </a:fld>
            <a:endParaRPr lang="en-US"/>
          </a:p>
        </p:txBody>
      </p:sp>
    </p:spTree>
    <p:extLst>
      <p:ext uri="{BB962C8B-B14F-4D97-AF65-F5344CB8AC3E}">
        <p14:creationId xmlns:p14="http://schemas.microsoft.com/office/powerpoint/2010/main" val="19970170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calls can become a little cumbersome, especially if one of the arguments is likely to have the same value for every call. </a:t>
            </a:r>
          </a:p>
        </p:txBody>
      </p:sp>
      <p:sp>
        <p:nvSpPr>
          <p:cNvPr id="4" name="Slide Number Placeholder 3"/>
          <p:cNvSpPr>
            <a:spLocks noGrp="1"/>
          </p:cNvSpPr>
          <p:nvPr>
            <p:ph type="sldNum" sz="quarter" idx="5"/>
          </p:nvPr>
        </p:nvSpPr>
        <p:spPr/>
        <p:txBody>
          <a:bodyPr/>
          <a:lstStyle/>
          <a:p>
            <a:fld id="{61F55050-1BDE-7F48-99C5-DEE4C392EDD3}" type="slidenum">
              <a:rPr lang="en-US" smtClean="0"/>
              <a:t>59</a:t>
            </a:fld>
            <a:endParaRPr lang="en-US"/>
          </a:p>
        </p:txBody>
      </p:sp>
    </p:spTree>
    <p:extLst>
      <p:ext uri="{BB962C8B-B14F-4D97-AF65-F5344CB8AC3E}">
        <p14:creationId xmlns:p14="http://schemas.microsoft.com/office/powerpoint/2010/main" val="409265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say we have the following Python module. It defines the </a:t>
            </a:r>
            <a:r>
              <a:rPr lang="en-US" i="1" dirty="0" err="1"/>
              <a:t>add_item</a:t>
            </a:r>
            <a:r>
              <a:rPr lang="en-US" dirty="0"/>
              <a:t> function whose arguments are </a:t>
            </a:r>
            <a:r>
              <a:rPr lang="en-US" i="1" dirty="0"/>
              <a:t>item</a:t>
            </a:r>
            <a:r>
              <a:rPr lang="en-US" dirty="0"/>
              <a:t> and </a:t>
            </a:r>
            <a:r>
              <a:rPr lang="en-US" i="1" dirty="0" err="1"/>
              <a:t>item_list</a:t>
            </a:r>
            <a:r>
              <a:rPr lang="en-US" dirty="0"/>
              <a:t>, which defaults to an empty list.  </a:t>
            </a:r>
          </a:p>
          <a:p>
            <a:endParaRPr lang="en-US" dirty="0"/>
          </a:p>
        </p:txBody>
      </p:sp>
      <p:sp>
        <p:nvSpPr>
          <p:cNvPr id="4" name="Slide Number Placeholder 3"/>
          <p:cNvSpPr>
            <a:spLocks noGrp="1"/>
          </p:cNvSpPr>
          <p:nvPr>
            <p:ph type="sldNum" sz="quarter" idx="5"/>
          </p:nvPr>
        </p:nvSpPr>
        <p:spPr/>
        <p:txBody>
          <a:bodyPr/>
          <a:lstStyle/>
          <a:p>
            <a:fld id="{61F55050-1BDE-7F48-99C5-DEE4C392EDD3}" type="slidenum">
              <a:rPr lang="en-US" smtClean="0"/>
              <a:t>61</a:t>
            </a:fld>
            <a:endParaRPr lang="en-US"/>
          </a:p>
        </p:txBody>
      </p:sp>
    </p:spTree>
    <p:extLst>
      <p:ext uri="{BB962C8B-B14F-4D97-AF65-F5344CB8AC3E}">
        <p14:creationId xmlns:p14="http://schemas.microsoft.com/office/powerpoint/2010/main" val="1457372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Python’s default arguments are evaluated </a:t>
            </a:r>
            <a:r>
              <a:rPr lang="en-US" sz="1200" i="1" dirty="0"/>
              <a:t>once</a:t>
            </a:r>
            <a:r>
              <a:rPr lang="en-US" sz="1200" dirty="0"/>
              <a:t> when the function is defined, not every time the function is called. This means that if you make changes to a mutable default argument, these changes will be reflected in future calls to the function.</a:t>
            </a:r>
          </a:p>
          <a:p>
            <a:endParaRPr lang="en-US" dirty="0"/>
          </a:p>
        </p:txBody>
      </p:sp>
      <p:sp>
        <p:nvSpPr>
          <p:cNvPr id="4" name="Slide Number Placeholder 3"/>
          <p:cNvSpPr>
            <a:spLocks noGrp="1"/>
          </p:cNvSpPr>
          <p:nvPr>
            <p:ph type="sldNum" sz="quarter" idx="5"/>
          </p:nvPr>
        </p:nvSpPr>
        <p:spPr/>
        <p:txBody>
          <a:bodyPr/>
          <a:lstStyle/>
          <a:p>
            <a:fld id="{61F55050-1BDE-7F48-99C5-DEE4C392EDD3}" type="slidenum">
              <a:rPr lang="en-US" smtClean="0"/>
              <a:t>63</a:t>
            </a:fld>
            <a:endParaRPr lang="en-US"/>
          </a:p>
        </p:txBody>
      </p:sp>
    </p:spTree>
    <p:extLst>
      <p:ext uri="{BB962C8B-B14F-4D97-AF65-F5344CB8AC3E}">
        <p14:creationId xmlns:p14="http://schemas.microsoft.com/office/powerpoint/2010/main" val="7764046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easy fix is to use a sentinel default value that tells you when to create a new  mutable argument. </a:t>
            </a:r>
          </a:p>
          <a:p>
            <a:endParaRPr lang="en-US" dirty="0"/>
          </a:p>
        </p:txBody>
      </p:sp>
      <p:sp>
        <p:nvSpPr>
          <p:cNvPr id="4" name="Slide Number Placeholder 3"/>
          <p:cNvSpPr>
            <a:spLocks noGrp="1"/>
          </p:cNvSpPr>
          <p:nvPr>
            <p:ph type="sldNum" sz="quarter" idx="5"/>
          </p:nvPr>
        </p:nvSpPr>
        <p:spPr/>
        <p:txBody>
          <a:bodyPr/>
          <a:lstStyle/>
          <a:p>
            <a:fld id="{61F55050-1BDE-7F48-99C5-DEE4C392EDD3}" type="slidenum">
              <a:rPr lang="en-US" smtClean="0"/>
              <a:t>65</a:t>
            </a:fld>
            <a:endParaRPr lang="en-US"/>
          </a:p>
        </p:txBody>
      </p:sp>
    </p:spTree>
    <p:extLst>
      <p:ext uri="{BB962C8B-B14F-4D97-AF65-F5344CB8AC3E}">
        <p14:creationId xmlns:p14="http://schemas.microsoft.com/office/powerpoint/2010/main" val="38746989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Python determines which formal parameter to bind the argument to based on its position in the list. </a:t>
            </a:r>
          </a:p>
        </p:txBody>
      </p:sp>
      <p:sp>
        <p:nvSpPr>
          <p:cNvPr id="4" name="Slide Number Placeholder 3"/>
          <p:cNvSpPr>
            <a:spLocks noGrp="1"/>
          </p:cNvSpPr>
          <p:nvPr>
            <p:ph type="sldNum" sz="quarter" idx="5"/>
          </p:nvPr>
        </p:nvSpPr>
        <p:spPr/>
        <p:txBody>
          <a:bodyPr/>
          <a:lstStyle/>
          <a:p>
            <a:fld id="{61F55050-1BDE-7F48-99C5-DEE4C392EDD3}" type="slidenum">
              <a:rPr lang="en-US" smtClean="0"/>
              <a:t>66</a:t>
            </a:fld>
            <a:endParaRPr lang="en-US"/>
          </a:p>
        </p:txBody>
      </p:sp>
    </p:spTree>
    <p:extLst>
      <p:ext uri="{BB962C8B-B14F-4D97-AF65-F5344CB8AC3E}">
        <p14:creationId xmlns:p14="http://schemas.microsoft.com/office/powerpoint/2010/main" val="17421124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keyword arguments, we can explicitly tell Python to which formal parameter the argument should be bound. Keyword arguments are always of the form </a:t>
            </a:r>
            <a:r>
              <a:rPr lang="en-US" i="1" dirty="0" err="1"/>
              <a:t>kwarg</a:t>
            </a:r>
            <a:r>
              <a:rPr lang="en-US" i="1" dirty="0"/>
              <a:t> = value</a:t>
            </a:r>
            <a:r>
              <a:rPr lang="en-US" dirty="0"/>
              <a:t>. </a:t>
            </a:r>
          </a:p>
          <a:p>
            <a:r>
              <a:rPr lang="en-US" dirty="0"/>
              <a:t>If keyword arguments are used they must follow any positional arguments, although the relative order of keyword arguments is unimportant. </a:t>
            </a:r>
          </a:p>
          <a:p>
            <a:endParaRPr lang="en-US" dirty="0"/>
          </a:p>
        </p:txBody>
      </p:sp>
      <p:sp>
        <p:nvSpPr>
          <p:cNvPr id="4" name="Slide Number Placeholder 3"/>
          <p:cNvSpPr>
            <a:spLocks noGrp="1"/>
          </p:cNvSpPr>
          <p:nvPr>
            <p:ph type="sldNum" sz="quarter" idx="5"/>
          </p:nvPr>
        </p:nvSpPr>
        <p:spPr/>
        <p:txBody>
          <a:bodyPr/>
          <a:lstStyle/>
          <a:p>
            <a:fld id="{61F55050-1BDE-7F48-99C5-DEE4C392EDD3}" type="slidenum">
              <a:rPr lang="en-US" smtClean="0"/>
              <a:t>67</a:t>
            </a:fld>
            <a:endParaRPr lang="en-US"/>
          </a:p>
        </p:txBody>
      </p:sp>
    </p:spTree>
    <p:extLst>
      <p:ext uri="{BB962C8B-B14F-4D97-AF65-F5344CB8AC3E}">
        <p14:creationId xmlns:p14="http://schemas.microsoft.com/office/powerpoint/2010/main" val="39626077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on next slide</a:t>
            </a:r>
          </a:p>
        </p:txBody>
      </p:sp>
      <p:sp>
        <p:nvSpPr>
          <p:cNvPr id="4" name="Slide Number Placeholder 3"/>
          <p:cNvSpPr>
            <a:spLocks noGrp="1"/>
          </p:cNvSpPr>
          <p:nvPr>
            <p:ph type="sldNum" sz="quarter" idx="5"/>
          </p:nvPr>
        </p:nvSpPr>
        <p:spPr/>
        <p:txBody>
          <a:bodyPr/>
          <a:lstStyle/>
          <a:p>
            <a:fld id="{61F55050-1BDE-7F48-99C5-DEE4C392EDD3}" type="slidenum">
              <a:rPr lang="en-US" smtClean="0"/>
              <a:t>68</a:t>
            </a:fld>
            <a:endParaRPr lang="en-US"/>
          </a:p>
        </p:txBody>
      </p:sp>
    </p:spTree>
    <p:extLst>
      <p:ext uri="{BB962C8B-B14F-4D97-AF65-F5344CB8AC3E}">
        <p14:creationId xmlns:p14="http://schemas.microsoft.com/office/powerpoint/2010/main" val="7557467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Within the function, we can treat </a:t>
            </a:r>
            <a:r>
              <a:rPr lang="en-US" dirty="0" err="1"/>
              <a:t>args</a:t>
            </a:r>
            <a:r>
              <a:rPr lang="en-US" dirty="0"/>
              <a:t> as a list of the positional arguments provided and </a:t>
            </a:r>
            <a:r>
              <a:rPr lang="en-US" dirty="0" err="1"/>
              <a:t>kwargs</a:t>
            </a:r>
            <a:r>
              <a:rPr lang="en-US" dirty="0"/>
              <a:t> as a dictionary of keyword arguments provided.</a:t>
            </a:r>
          </a:p>
          <a:p>
            <a:endParaRPr lang="en-US" dirty="0"/>
          </a:p>
        </p:txBody>
      </p:sp>
      <p:sp>
        <p:nvSpPr>
          <p:cNvPr id="4" name="Slide Number Placeholder 3"/>
          <p:cNvSpPr>
            <a:spLocks noGrp="1"/>
          </p:cNvSpPr>
          <p:nvPr>
            <p:ph type="sldNum" sz="quarter" idx="5"/>
          </p:nvPr>
        </p:nvSpPr>
        <p:spPr/>
        <p:txBody>
          <a:bodyPr/>
          <a:lstStyle/>
          <a:p>
            <a:fld id="{61F55050-1BDE-7F48-99C5-DEE4C392EDD3}" type="slidenum">
              <a:rPr lang="en-US" smtClean="0"/>
              <a:t>70</a:t>
            </a:fld>
            <a:endParaRPr lang="en-US"/>
          </a:p>
        </p:txBody>
      </p:sp>
    </p:spTree>
    <p:extLst>
      <p:ext uri="{BB962C8B-B14F-4D97-AF65-F5344CB8AC3E}">
        <p14:creationId xmlns:p14="http://schemas.microsoft.com/office/powerpoint/2010/main" val="3995003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More can be found </a:t>
            </a:r>
            <a:r>
              <a:rPr lang="en-US" sz="1200" dirty="0">
                <a:hlinkClick r:id="rId3"/>
              </a:rPr>
              <a:t>here</a:t>
            </a:r>
            <a:r>
              <a:rPr lang="en-US" sz="1200" dirty="0"/>
              <a:t>.</a:t>
            </a:r>
          </a:p>
          <a:p>
            <a:endParaRPr lang="en-US" sz="1200" dirty="0"/>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9</a:t>
            </a:fld>
            <a:endParaRPr lang="en-US"/>
          </a:p>
        </p:txBody>
      </p:sp>
    </p:spTree>
    <p:extLst>
      <p:ext uri="{BB962C8B-B14F-4D97-AF65-F5344CB8AC3E}">
        <p14:creationId xmlns:p14="http://schemas.microsoft.com/office/powerpoint/2010/main" val="7000041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use **</a:t>
            </a:r>
            <a:r>
              <a:rPr lang="en-US" dirty="0" err="1"/>
              <a:t>kwargs</a:t>
            </a:r>
            <a:r>
              <a:rPr lang="en-US" dirty="0"/>
              <a:t> to pass in a dictionary as a single argument to our function. This dictionary contains the formal parameters as keywords, associated with their argument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these can appear in any order. </a:t>
            </a:r>
          </a:p>
          <a:p>
            <a:endParaRPr lang="en-US" dirty="0"/>
          </a:p>
        </p:txBody>
      </p:sp>
      <p:sp>
        <p:nvSpPr>
          <p:cNvPr id="4" name="Slide Number Placeholder 3"/>
          <p:cNvSpPr>
            <a:spLocks noGrp="1"/>
          </p:cNvSpPr>
          <p:nvPr>
            <p:ph type="sldNum" sz="quarter" idx="5"/>
          </p:nvPr>
        </p:nvSpPr>
        <p:spPr/>
        <p:txBody>
          <a:bodyPr/>
          <a:lstStyle/>
          <a:p>
            <a:fld id="{61F55050-1BDE-7F48-99C5-DEE4C392EDD3}" type="slidenum">
              <a:rPr lang="en-US" smtClean="0"/>
              <a:t>75</a:t>
            </a:fld>
            <a:endParaRPr lang="en-US"/>
          </a:p>
        </p:txBody>
      </p:sp>
    </p:spTree>
    <p:extLst>
      <p:ext uri="{BB962C8B-B14F-4D97-AF65-F5344CB8AC3E}">
        <p14:creationId xmlns:p14="http://schemas.microsoft.com/office/powerpoint/2010/main" val="31770023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List comprehensions provide a nice way to construct lists where the items are the result of some operation.  </a:t>
            </a:r>
          </a:p>
          <a:p>
            <a:endParaRPr lang="en-US" dirty="0"/>
          </a:p>
        </p:txBody>
      </p:sp>
      <p:sp>
        <p:nvSpPr>
          <p:cNvPr id="4" name="Slide Number Placeholder 3"/>
          <p:cNvSpPr>
            <a:spLocks noGrp="1"/>
          </p:cNvSpPr>
          <p:nvPr>
            <p:ph type="sldNum" sz="quarter" idx="5"/>
          </p:nvPr>
        </p:nvSpPr>
        <p:spPr/>
        <p:txBody>
          <a:bodyPr/>
          <a:lstStyle/>
          <a:p>
            <a:fld id="{61F55050-1BDE-7F48-99C5-DEE4C392EDD3}" type="slidenum">
              <a:rPr lang="en-US" smtClean="0"/>
              <a:t>77</a:t>
            </a:fld>
            <a:endParaRPr lang="en-US"/>
          </a:p>
        </p:txBody>
      </p:sp>
    </p:spTree>
    <p:extLst>
      <p:ext uri="{BB962C8B-B14F-4D97-AF65-F5344CB8AC3E}">
        <p14:creationId xmlns:p14="http://schemas.microsoft.com/office/powerpoint/2010/main" val="29869807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Any number of additional for and/or if statements can follow the initial for statement. </a:t>
            </a:r>
            <a:endParaRPr lang="en-US" dirty="0"/>
          </a:p>
        </p:txBody>
      </p:sp>
      <p:sp>
        <p:nvSpPr>
          <p:cNvPr id="4" name="Slide Number Placeholder 3"/>
          <p:cNvSpPr>
            <a:spLocks noGrp="1"/>
          </p:cNvSpPr>
          <p:nvPr>
            <p:ph type="sldNum" sz="quarter" idx="5"/>
          </p:nvPr>
        </p:nvSpPr>
        <p:spPr/>
        <p:txBody>
          <a:bodyPr/>
          <a:lstStyle/>
          <a:p>
            <a:fld id="{61F55050-1BDE-7F48-99C5-DEE4C392EDD3}" type="slidenum">
              <a:rPr lang="en-US" smtClean="0"/>
              <a:t>78</a:t>
            </a:fld>
            <a:endParaRPr lang="en-US"/>
          </a:p>
        </p:txBody>
      </p:sp>
    </p:spTree>
    <p:extLst>
      <p:ext uri="{BB962C8B-B14F-4D97-AF65-F5344CB8AC3E}">
        <p14:creationId xmlns:p14="http://schemas.microsoft.com/office/powerpoint/2010/main" val="349066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sequence argument in the second example can be any kind of sequence object or </a:t>
            </a:r>
            <a:r>
              <a:rPr lang="en-US" dirty="0" err="1"/>
              <a:t>iterable</a:t>
            </a:r>
            <a:r>
              <a:rPr lang="en-US" dirty="0"/>
              <a:t>. If another list is passed in, this will create a copy of the argument list.  </a:t>
            </a:r>
          </a:p>
          <a:p>
            <a:endParaRPr lang="en-US" dirty="0"/>
          </a:p>
        </p:txBody>
      </p:sp>
      <p:sp>
        <p:nvSpPr>
          <p:cNvPr id="4" name="Slide Number Placeholder 3"/>
          <p:cNvSpPr>
            <a:spLocks noGrp="1"/>
          </p:cNvSpPr>
          <p:nvPr>
            <p:ph type="sldNum" sz="quarter" idx="5"/>
          </p:nvPr>
        </p:nvSpPr>
        <p:spPr/>
        <p:txBody>
          <a:bodyPr/>
          <a:lstStyle/>
          <a:p>
            <a:fld id="{F97C3403-5726-4444-879B-92346D8CA204}" type="slidenum">
              <a:rPr lang="en-US" smtClean="0"/>
              <a:t>92</a:t>
            </a:fld>
            <a:endParaRPr lang="en-US"/>
          </a:p>
        </p:txBody>
      </p:sp>
    </p:spTree>
    <p:extLst>
      <p:ext uri="{BB962C8B-B14F-4D97-AF65-F5344CB8AC3E}">
        <p14:creationId xmlns:p14="http://schemas.microsoft.com/office/powerpoint/2010/main" val="25403668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pop(</a:t>
            </a:r>
            <a:r>
              <a:rPr lang="en-US" i="1" dirty="0"/>
              <a:t>index</a:t>
            </a:r>
            <a:r>
              <a:rPr lang="en-US" dirty="0"/>
              <a:t>) method will remove and return the item at the specified index. If no index is specified, the last item is popped from the list. </a:t>
            </a:r>
          </a:p>
          <a:p>
            <a:endParaRPr lang="en-US" dirty="0"/>
          </a:p>
        </p:txBody>
      </p:sp>
      <p:sp>
        <p:nvSpPr>
          <p:cNvPr id="4" name="Slide Number Placeholder 3"/>
          <p:cNvSpPr>
            <a:spLocks noGrp="1"/>
          </p:cNvSpPr>
          <p:nvPr>
            <p:ph type="sldNum" sz="quarter" idx="5"/>
          </p:nvPr>
        </p:nvSpPr>
        <p:spPr/>
        <p:txBody>
          <a:bodyPr/>
          <a:lstStyle/>
          <a:p>
            <a:fld id="{F97C3403-5726-4444-879B-92346D8CA204}" type="slidenum">
              <a:rPr lang="en-US" smtClean="0"/>
              <a:t>99</a:t>
            </a:fld>
            <a:endParaRPr lang="en-US"/>
          </a:p>
        </p:txBody>
      </p:sp>
    </p:spTree>
    <p:extLst>
      <p:ext uri="{BB962C8B-B14F-4D97-AF65-F5344CB8AC3E}">
        <p14:creationId xmlns:p14="http://schemas.microsoft.com/office/powerpoint/2010/main" val="8643355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while appending and popping from a list are fast, inserting and popping from the beginning of the list are slow (especially with large lists. Why is this?).</a:t>
            </a:r>
          </a:p>
          <a:p>
            <a:endParaRPr lang="en-US" dirty="0"/>
          </a:p>
          <a:p>
            <a:r>
              <a:rPr lang="en-US" dirty="0"/>
              <a:t>Use the special </a:t>
            </a:r>
            <a:r>
              <a:rPr lang="en-US" i="1" dirty="0"/>
              <a:t>deque</a:t>
            </a:r>
            <a:r>
              <a:rPr lang="en-US" dirty="0"/>
              <a:t> object from the </a:t>
            </a:r>
            <a:r>
              <a:rPr lang="en-US" i="1" dirty="0"/>
              <a:t>collections</a:t>
            </a:r>
            <a:r>
              <a:rPr lang="en-US" dirty="0"/>
              <a:t> module. </a:t>
            </a:r>
          </a:p>
        </p:txBody>
      </p:sp>
      <p:sp>
        <p:nvSpPr>
          <p:cNvPr id="4" name="Slide Number Placeholder 3"/>
          <p:cNvSpPr>
            <a:spLocks noGrp="1"/>
          </p:cNvSpPr>
          <p:nvPr>
            <p:ph type="sldNum" sz="quarter" idx="5"/>
          </p:nvPr>
        </p:nvSpPr>
        <p:spPr/>
        <p:txBody>
          <a:bodyPr/>
          <a:lstStyle/>
          <a:p>
            <a:fld id="{F97C3403-5726-4444-879B-92346D8CA204}" type="slidenum">
              <a:rPr lang="en-US" smtClean="0"/>
              <a:t>100</a:t>
            </a:fld>
            <a:endParaRPr lang="en-US"/>
          </a:p>
        </p:txBody>
      </p:sp>
    </p:spTree>
    <p:extLst>
      <p:ext uri="{BB962C8B-B14F-4D97-AF65-F5344CB8AC3E}">
        <p14:creationId xmlns:p14="http://schemas.microsoft.com/office/powerpoint/2010/main" val="17644148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The </a:t>
            </a:r>
            <a:r>
              <a:rPr lang="en-US" i="1" dirty="0" err="1">
                <a:solidFill>
                  <a:srgbClr val="FFFF00"/>
                </a:solidFill>
              </a:rPr>
              <a:t>cmp</a:t>
            </a:r>
            <a:r>
              <a:rPr lang="en-US" dirty="0"/>
              <a:t> argument specifies a custom comparison function of two arguments which should return a negative, zero or positive number depending on whether the first argument is considered smaller than, equal to, or larger than the second argument. The default value is None.</a:t>
            </a:r>
          </a:p>
          <a:p>
            <a:pPr>
              <a:buFont typeface="Arial" panose="020B0604020202020204" pitchFamily="34" charset="0"/>
              <a:buChar char="•"/>
            </a:pPr>
            <a:r>
              <a:rPr lang="en-US" dirty="0"/>
              <a:t> The </a:t>
            </a:r>
            <a:r>
              <a:rPr lang="en-US" i="1" dirty="0">
                <a:solidFill>
                  <a:srgbClr val="FFFF00"/>
                </a:solidFill>
              </a:rPr>
              <a:t>key</a:t>
            </a:r>
            <a:r>
              <a:rPr lang="en-US" dirty="0"/>
              <a:t> argument specifies a function of one argument that is used to extract a comparison key from each list element. The default value is None. </a:t>
            </a:r>
          </a:p>
          <a:p>
            <a:pPr>
              <a:buFont typeface="Arial" panose="020B0604020202020204" pitchFamily="34" charset="0"/>
              <a:buChar char="•"/>
            </a:pPr>
            <a:r>
              <a:rPr lang="en-US" dirty="0"/>
              <a:t> The </a:t>
            </a:r>
            <a:r>
              <a:rPr lang="en-US" i="1" dirty="0">
                <a:solidFill>
                  <a:srgbClr val="FFFF00"/>
                </a:solidFill>
              </a:rPr>
              <a:t>reverse</a:t>
            </a:r>
            <a:r>
              <a:rPr lang="en-US" dirty="0"/>
              <a:t> argument is a Boolean value. If set to True, then the list elements are sorted as if each comparison were reversed.</a:t>
            </a:r>
          </a:p>
          <a:p>
            <a:endParaRPr lang="en-US" dirty="0"/>
          </a:p>
        </p:txBody>
      </p:sp>
      <p:sp>
        <p:nvSpPr>
          <p:cNvPr id="4" name="Slide Number Placeholder 3"/>
          <p:cNvSpPr>
            <a:spLocks noGrp="1"/>
          </p:cNvSpPr>
          <p:nvPr>
            <p:ph type="sldNum" sz="quarter" idx="5"/>
          </p:nvPr>
        </p:nvSpPr>
        <p:spPr/>
        <p:txBody>
          <a:bodyPr/>
          <a:lstStyle/>
          <a:p>
            <a:fld id="{F97C3403-5726-4444-879B-92346D8CA204}" type="slidenum">
              <a:rPr lang="en-US" smtClean="0"/>
              <a:t>103</a:t>
            </a:fld>
            <a:endParaRPr lang="en-US"/>
          </a:p>
        </p:txBody>
      </p:sp>
    </p:spTree>
    <p:extLst>
      <p:ext uri="{BB962C8B-B14F-4D97-AF65-F5344CB8AC3E}">
        <p14:creationId xmlns:p14="http://schemas.microsoft.com/office/powerpoint/2010/main" val="2484609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unpack a tuple using Python’s multiple assignment feature. </a:t>
            </a:r>
          </a:p>
        </p:txBody>
      </p:sp>
      <p:sp>
        <p:nvSpPr>
          <p:cNvPr id="4" name="Slide Number Placeholder 3"/>
          <p:cNvSpPr>
            <a:spLocks noGrp="1"/>
          </p:cNvSpPr>
          <p:nvPr>
            <p:ph type="sldNum" sz="quarter" idx="5"/>
          </p:nvPr>
        </p:nvSpPr>
        <p:spPr/>
        <p:txBody>
          <a:bodyPr/>
          <a:lstStyle/>
          <a:p>
            <a:fld id="{F97C3403-5726-4444-879B-92346D8CA204}" type="slidenum">
              <a:rPr lang="en-US" smtClean="0"/>
              <a:t>118</a:t>
            </a:fld>
            <a:endParaRPr lang="en-US"/>
          </a:p>
        </p:txBody>
      </p:sp>
    </p:spTree>
    <p:extLst>
      <p:ext uri="{BB962C8B-B14F-4D97-AF65-F5344CB8AC3E}">
        <p14:creationId xmlns:p14="http://schemas.microsoft.com/office/powerpoint/2010/main" val="41341829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zip takes two equal-length collections and merges their corresponding elements into tuples. </a:t>
            </a:r>
          </a:p>
          <a:p>
            <a:endParaRPr lang="en-US" dirty="0"/>
          </a:p>
        </p:txBody>
      </p:sp>
      <p:sp>
        <p:nvSpPr>
          <p:cNvPr id="4" name="Slide Number Placeholder 3"/>
          <p:cNvSpPr>
            <a:spLocks noGrp="1"/>
          </p:cNvSpPr>
          <p:nvPr>
            <p:ph type="sldNum" sz="quarter" idx="5"/>
          </p:nvPr>
        </p:nvSpPr>
        <p:spPr/>
        <p:txBody>
          <a:bodyPr/>
          <a:lstStyle/>
          <a:p>
            <a:fld id="{F97C3403-5726-4444-879B-92346D8CA204}" type="slidenum">
              <a:rPr lang="en-US" smtClean="0"/>
              <a:t>120</a:t>
            </a:fld>
            <a:endParaRPr lang="en-US"/>
          </a:p>
        </p:txBody>
      </p:sp>
    </p:spTree>
    <p:extLst>
      <p:ext uri="{BB962C8B-B14F-4D97-AF65-F5344CB8AC3E}">
        <p14:creationId xmlns:p14="http://schemas.microsoft.com/office/powerpoint/2010/main" val="40627157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del keyword can be used to delete a single </a:t>
            </a:r>
            <a:r>
              <a:rPr lang="en-US" dirty="0" err="1"/>
              <a:t>key:value</a:t>
            </a:r>
            <a:r>
              <a:rPr lang="en-US" dirty="0"/>
              <a:t> pair or the whole dictionary. The clear() method will clear the contents of the dictionary.</a:t>
            </a:r>
          </a:p>
        </p:txBody>
      </p:sp>
      <p:sp>
        <p:nvSpPr>
          <p:cNvPr id="4" name="Slide Number Placeholder 3"/>
          <p:cNvSpPr>
            <a:spLocks noGrp="1"/>
          </p:cNvSpPr>
          <p:nvPr>
            <p:ph type="sldNum" sz="quarter" idx="5"/>
          </p:nvPr>
        </p:nvSpPr>
        <p:spPr/>
        <p:txBody>
          <a:bodyPr/>
          <a:lstStyle/>
          <a:p>
            <a:fld id="{F97C3403-5726-4444-879B-92346D8CA204}" type="slidenum">
              <a:rPr lang="en-US" smtClean="0"/>
              <a:t>122</a:t>
            </a:fld>
            <a:endParaRPr lang="en-US"/>
          </a:p>
        </p:txBody>
      </p:sp>
    </p:spTree>
    <p:extLst>
      <p:ext uri="{BB962C8B-B14F-4D97-AF65-F5344CB8AC3E}">
        <p14:creationId xmlns:p14="http://schemas.microsoft.com/office/powerpoint/2010/main" val="103593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a strongly, dynamically typed language</a:t>
            </a:r>
          </a:p>
        </p:txBody>
      </p:sp>
      <p:sp>
        <p:nvSpPr>
          <p:cNvPr id="4" name="Slide Number Placeholder 3"/>
          <p:cNvSpPr>
            <a:spLocks noGrp="1"/>
          </p:cNvSpPr>
          <p:nvPr>
            <p:ph type="sldNum" sz="quarter" idx="5"/>
          </p:nvPr>
        </p:nvSpPr>
        <p:spPr/>
        <p:txBody>
          <a:bodyPr/>
          <a:lstStyle/>
          <a:p>
            <a:fld id="{EA239EE0-6F09-FD4C-85B8-6650D80421DC}" type="slidenum">
              <a:rPr lang="en-US" smtClean="0"/>
              <a:t>11</a:t>
            </a:fld>
            <a:endParaRPr lang="en-US"/>
          </a:p>
        </p:txBody>
      </p:sp>
    </p:spTree>
    <p:extLst>
      <p:ext uri="{BB962C8B-B14F-4D97-AF65-F5344CB8AC3E}">
        <p14:creationId xmlns:p14="http://schemas.microsoft.com/office/powerpoint/2010/main" val="19625145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Note: </a:t>
            </a:r>
            <a:r>
              <a:rPr lang="en-US" sz="1200" dirty="0">
                <a:latin typeface="Courier New" panose="02070309020205020404" pitchFamily="49" charset="0"/>
                <a:cs typeface="Courier New" panose="02070309020205020404" pitchFamily="49" charset="0"/>
              </a:rPr>
              <a:t>in</a:t>
            </a:r>
            <a:r>
              <a:rPr lang="en-US" sz="1200" dirty="0"/>
              <a:t>,  </a:t>
            </a:r>
            <a:r>
              <a:rPr lang="en-US" sz="1200" dirty="0">
                <a:latin typeface="Courier New" panose="02070309020205020404" pitchFamily="49" charset="0"/>
                <a:cs typeface="Courier New" panose="02070309020205020404" pitchFamily="49" charset="0"/>
              </a:rPr>
              <a:t>not in</a:t>
            </a:r>
            <a:r>
              <a:rPr lang="en-US" sz="1200" dirty="0"/>
              <a:t>,  </a:t>
            </a:r>
            <a:r>
              <a:rPr lang="en-US" sz="1200" dirty="0">
                <a:latin typeface="Courier New" panose="02070309020205020404" pitchFamily="49" charset="0"/>
                <a:cs typeface="Courier New" panose="02070309020205020404" pitchFamily="49" charset="0"/>
              </a:rPr>
              <a:t>pop(</a:t>
            </a:r>
            <a:r>
              <a:rPr lang="en-US" sz="1200" i="1" dirty="0">
                <a:latin typeface="Courier New" panose="02070309020205020404" pitchFamily="49" charset="0"/>
                <a:cs typeface="Courier New" panose="02070309020205020404" pitchFamily="49" charset="0"/>
              </a:rPr>
              <a:t>key</a:t>
            </a:r>
            <a:r>
              <a:rPr lang="en-US" sz="1200" dirty="0">
                <a:latin typeface="Courier New" panose="02070309020205020404" pitchFamily="49" charset="0"/>
                <a:cs typeface="Courier New" panose="02070309020205020404" pitchFamily="49" charset="0"/>
              </a:rPr>
              <a:t>),</a:t>
            </a:r>
            <a:r>
              <a:rPr lang="en-US" sz="1200" dirty="0"/>
              <a:t>and </a:t>
            </a:r>
            <a:r>
              <a:rPr lang="en-US" sz="1200" dirty="0" err="1">
                <a:latin typeface="Courier New" panose="02070309020205020404" pitchFamily="49" charset="0"/>
                <a:cs typeface="Courier New" panose="02070309020205020404" pitchFamily="49" charset="0"/>
              </a:rPr>
              <a:t>popitem</a:t>
            </a:r>
            <a:r>
              <a:rPr lang="en-US" sz="1200" dirty="0">
                <a:latin typeface="Courier New" panose="02070309020205020404" pitchFamily="49" charset="0"/>
                <a:cs typeface="Courier New" panose="02070309020205020404" pitchFamily="49" charset="0"/>
              </a:rPr>
              <a:t>()</a:t>
            </a:r>
            <a:r>
              <a:rPr lang="en-US" sz="1200" dirty="0"/>
              <a:t>are also supported.</a:t>
            </a:r>
          </a:p>
          <a:p>
            <a:endParaRPr lang="en-US" dirty="0"/>
          </a:p>
        </p:txBody>
      </p:sp>
      <p:sp>
        <p:nvSpPr>
          <p:cNvPr id="4" name="Slide Number Placeholder 3"/>
          <p:cNvSpPr>
            <a:spLocks noGrp="1"/>
          </p:cNvSpPr>
          <p:nvPr>
            <p:ph type="sldNum" sz="quarter" idx="5"/>
          </p:nvPr>
        </p:nvSpPr>
        <p:spPr/>
        <p:txBody>
          <a:bodyPr/>
          <a:lstStyle/>
          <a:p>
            <a:fld id="{F97C3403-5726-4444-879B-92346D8CA204}" type="slidenum">
              <a:rPr lang="en-US" smtClean="0"/>
              <a:t>123</a:t>
            </a:fld>
            <a:endParaRPr lang="en-US"/>
          </a:p>
        </p:txBody>
      </p:sp>
    </p:spTree>
    <p:extLst>
      <p:ext uri="{BB962C8B-B14F-4D97-AF65-F5344CB8AC3E}">
        <p14:creationId xmlns:p14="http://schemas.microsoft.com/office/powerpoint/2010/main" val="14023743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Dictionaries do not remember the order in which keys were inserted. An ordered dictionary implementation is available in the collections module. The methods of a regular dictionary are all supported by the </a:t>
            </a:r>
            <a:r>
              <a:rPr lang="en-US" dirty="0" err="1"/>
              <a:t>OrderedDict</a:t>
            </a:r>
            <a:r>
              <a:rPr lang="en-US" dirty="0"/>
              <a:t> class. </a:t>
            </a:r>
            <a:br>
              <a:rPr lang="en-US" dirty="0"/>
            </a:br>
            <a:endParaRPr lang="en-US" dirty="0"/>
          </a:p>
        </p:txBody>
      </p:sp>
      <p:sp>
        <p:nvSpPr>
          <p:cNvPr id="4" name="Slide Number Placeholder 3"/>
          <p:cNvSpPr>
            <a:spLocks noGrp="1"/>
          </p:cNvSpPr>
          <p:nvPr>
            <p:ph type="sldNum" sz="quarter" idx="5"/>
          </p:nvPr>
        </p:nvSpPr>
        <p:spPr/>
        <p:txBody>
          <a:bodyPr/>
          <a:lstStyle/>
          <a:p>
            <a:fld id="{F97C3403-5726-4444-879B-92346D8CA204}" type="slidenum">
              <a:rPr lang="en-US" smtClean="0"/>
              <a:t>124</a:t>
            </a:fld>
            <a:endParaRPr lang="en-US"/>
          </a:p>
        </p:txBody>
      </p:sp>
    </p:spTree>
    <p:extLst>
      <p:ext uri="{BB962C8B-B14F-4D97-AF65-F5344CB8AC3E}">
        <p14:creationId xmlns:p14="http://schemas.microsoft.com/office/powerpoint/2010/main" val="27476792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looks for files in the current directory by default. You can also either provide the absolute path of the file or use the </a:t>
            </a:r>
            <a:r>
              <a:rPr lang="en-US" dirty="0" err="1"/>
              <a:t>os.chdir</a:t>
            </a:r>
            <a:r>
              <a:rPr lang="en-US" dirty="0"/>
              <a:t>() function to change the current working directory.</a:t>
            </a:r>
          </a:p>
          <a:p>
            <a:endParaRPr lang="en-US" dirty="0"/>
          </a:p>
        </p:txBody>
      </p:sp>
      <p:sp>
        <p:nvSpPr>
          <p:cNvPr id="4" name="Slide Number Placeholder 3"/>
          <p:cNvSpPr>
            <a:spLocks noGrp="1"/>
          </p:cNvSpPr>
          <p:nvPr>
            <p:ph type="sldNum" sz="quarter" idx="5"/>
          </p:nvPr>
        </p:nvSpPr>
        <p:spPr/>
        <p:txBody>
          <a:bodyPr/>
          <a:lstStyle/>
          <a:p>
            <a:fld id="{88080A87-2811-4F47-8981-5A7E7903AFB6}" type="slidenum">
              <a:rPr lang="en-US" smtClean="0"/>
              <a:t>136</a:t>
            </a:fld>
            <a:endParaRPr lang="en-US"/>
          </a:p>
        </p:txBody>
      </p:sp>
    </p:spTree>
    <p:extLst>
      <p:ext uri="{BB962C8B-B14F-4D97-AF65-F5344CB8AC3E}">
        <p14:creationId xmlns:p14="http://schemas.microsoft.com/office/powerpoint/2010/main" val="2901428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number of built-in exceptions, which are listed </a:t>
            </a:r>
            <a:r>
              <a:rPr lang="en-US" dirty="0">
                <a:hlinkClick r:id="rId3"/>
              </a:rPr>
              <a:t>here</a:t>
            </a:r>
            <a:r>
              <a:rPr lang="en-US" dirty="0"/>
              <a:t>.</a:t>
            </a:r>
          </a:p>
          <a:p>
            <a:endParaRPr lang="en-US" dirty="0"/>
          </a:p>
        </p:txBody>
      </p:sp>
      <p:sp>
        <p:nvSpPr>
          <p:cNvPr id="4" name="Slide Number Placeholder 3"/>
          <p:cNvSpPr>
            <a:spLocks noGrp="1"/>
          </p:cNvSpPr>
          <p:nvPr>
            <p:ph type="sldNum" sz="quarter" idx="5"/>
          </p:nvPr>
        </p:nvSpPr>
        <p:spPr/>
        <p:txBody>
          <a:bodyPr/>
          <a:lstStyle/>
          <a:p>
            <a:fld id="{88080A87-2811-4F47-8981-5A7E7903AFB6}" type="slidenum">
              <a:rPr lang="en-US" smtClean="0"/>
              <a:t>138</a:t>
            </a:fld>
            <a:endParaRPr lang="en-US"/>
          </a:p>
        </p:txBody>
      </p:sp>
    </p:spTree>
    <p:extLst>
      <p:ext uri="{BB962C8B-B14F-4D97-AF65-F5344CB8AC3E}">
        <p14:creationId xmlns:p14="http://schemas.microsoft.com/office/powerpoint/2010/main" val="13206321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Explicitly handling exceptions allows us to control otherwise undefined behavior in our program, as well as alert users to errors. Use try/except blocks to catch and recover from exceptions.</a:t>
            </a:r>
          </a:p>
          <a:p>
            <a:endParaRPr lang="en-US" dirty="0"/>
          </a:p>
        </p:txBody>
      </p:sp>
      <p:sp>
        <p:nvSpPr>
          <p:cNvPr id="4" name="Slide Number Placeholder 3"/>
          <p:cNvSpPr>
            <a:spLocks noGrp="1"/>
          </p:cNvSpPr>
          <p:nvPr>
            <p:ph type="sldNum" sz="quarter" idx="5"/>
          </p:nvPr>
        </p:nvSpPr>
        <p:spPr/>
        <p:txBody>
          <a:bodyPr/>
          <a:lstStyle/>
          <a:p>
            <a:fld id="{88080A87-2811-4F47-8981-5A7E7903AFB6}" type="slidenum">
              <a:rPr lang="en-US" smtClean="0"/>
              <a:t>139</a:t>
            </a:fld>
            <a:endParaRPr lang="en-US"/>
          </a:p>
        </p:txBody>
      </p:sp>
    </p:spTree>
    <p:extLst>
      <p:ext uri="{BB962C8B-B14F-4D97-AF65-F5344CB8AC3E}">
        <p14:creationId xmlns:p14="http://schemas.microsoft.com/office/powerpoint/2010/main" val="14448468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 First, the try block is executed. If there are no errors, except is skipped. </a:t>
            </a:r>
          </a:p>
          <a:p>
            <a:pPr>
              <a:buFont typeface="Arial" panose="020B0604020202020204" pitchFamily="34" charset="0"/>
              <a:buChar char="•"/>
            </a:pPr>
            <a:r>
              <a:rPr lang="en-US" dirty="0"/>
              <a:t> If there are errors, the rest of the try block is skipped.</a:t>
            </a:r>
          </a:p>
          <a:p>
            <a:pPr lvl="1">
              <a:buFont typeface="Arial" panose="020B0604020202020204" pitchFamily="34" charset="0"/>
              <a:buChar char="•"/>
            </a:pPr>
            <a:r>
              <a:rPr lang="en-US" dirty="0"/>
              <a:t> </a:t>
            </a:r>
            <a:r>
              <a:rPr lang="en-US" sz="2000" dirty="0"/>
              <a:t>Proceeds to except block with the matching exception type.</a:t>
            </a:r>
          </a:p>
          <a:p>
            <a:pPr>
              <a:buFont typeface="Arial" panose="020B0604020202020204" pitchFamily="34" charset="0"/>
              <a:buChar char="•"/>
            </a:pPr>
            <a:r>
              <a:rPr lang="en-US" dirty="0"/>
              <a:t> Execution proceeds as normal.</a:t>
            </a:r>
          </a:p>
          <a:p>
            <a:endParaRPr lang="en-US" dirty="0"/>
          </a:p>
        </p:txBody>
      </p:sp>
      <p:sp>
        <p:nvSpPr>
          <p:cNvPr id="4" name="Slide Number Placeholder 3"/>
          <p:cNvSpPr>
            <a:spLocks noGrp="1"/>
          </p:cNvSpPr>
          <p:nvPr>
            <p:ph type="sldNum" sz="quarter" idx="5"/>
          </p:nvPr>
        </p:nvSpPr>
        <p:spPr/>
        <p:txBody>
          <a:bodyPr/>
          <a:lstStyle/>
          <a:p>
            <a:fld id="{88080A87-2811-4F47-8981-5A7E7903AFB6}" type="slidenum">
              <a:rPr lang="en-US" smtClean="0"/>
              <a:t>140</a:t>
            </a:fld>
            <a:endParaRPr lang="en-US"/>
          </a:p>
        </p:txBody>
      </p:sp>
    </p:spTree>
    <p:extLst>
      <p:ext uri="{BB962C8B-B14F-4D97-AF65-F5344CB8AC3E}">
        <p14:creationId xmlns:p14="http://schemas.microsoft.com/office/powerpoint/2010/main" val="6186400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 is no except block that matches the exception type, then the exception is unhandled and execution stops. </a:t>
            </a:r>
          </a:p>
        </p:txBody>
      </p:sp>
      <p:sp>
        <p:nvSpPr>
          <p:cNvPr id="4" name="Slide Number Placeholder 3"/>
          <p:cNvSpPr>
            <a:spLocks noGrp="1"/>
          </p:cNvSpPr>
          <p:nvPr>
            <p:ph type="sldNum" sz="quarter" idx="5"/>
          </p:nvPr>
        </p:nvSpPr>
        <p:spPr/>
        <p:txBody>
          <a:bodyPr/>
          <a:lstStyle/>
          <a:p>
            <a:fld id="{88080A87-2811-4F47-8981-5A7E7903AFB6}" type="slidenum">
              <a:rPr lang="en-US" smtClean="0"/>
              <a:t>141</a:t>
            </a:fld>
            <a:endParaRPr lang="en-US"/>
          </a:p>
        </p:txBody>
      </p:sp>
    </p:spTree>
    <p:extLst>
      <p:ext uri="{BB962C8B-B14F-4D97-AF65-F5344CB8AC3E}">
        <p14:creationId xmlns:p14="http://schemas.microsoft.com/office/powerpoint/2010/main" val="1537673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number of ways to form a try/except block.</a:t>
            </a:r>
          </a:p>
          <a:p>
            <a:endParaRPr lang="en-US" dirty="0"/>
          </a:p>
        </p:txBody>
      </p:sp>
      <p:sp>
        <p:nvSpPr>
          <p:cNvPr id="4" name="Slide Number Placeholder 3"/>
          <p:cNvSpPr>
            <a:spLocks noGrp="1"/>
          </p:cNvSpPr>
          <p:nvPr>
            <p:ph type="sldNum" sz="quarter" idx="5"/>
          </p:nvPr>
        </p:nvSpPr>
        <p:spPr/>
        <p:txBody>
          <a:bodyPr/>
          <a:lstStyle/>
          <a:p>
            <a:fld id="{88080A87-2811-4F47-8981-5A7E7903AFB6}" type="slidenum">
              <a:rPr lang="en-US" smtClean="0"/>
              <a:t>143</a:t>
            </a:fld>
            <a:endParaRPr lang="en-US"/>
          </a:p>
        </p:txBody>
      </p:sp>
    </p:spTree>
    <p:extLst>
      <p:ext uri="{BB962C8B-B14F-4D97-AF65-F5344CB8AC3E}">
        <p14:creationId xmlns:p14="http://schemas.microsoft.com/office/powerpoint/2010/main" val="6840741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the raise statement to force an exception to occur. Useful for diverting a program or for raising custom exceptions.  </a:t>
            </a:r>
          </a:p>
          <a:p>
            <a:endParaRPr lang="en-US" dirty="0"/>
          </a:p>
        </p:txBody>
      </p:sp>
      <p:sp>
        <p:nvSpPr>
          <p:cNvPr id="4" name="Slide Number Placeholder 3"/>
          <p:cNvSpPr>
            <a:spLocks noGrp="1"/>
          </p:cNvSpPr>
          <p:nvPr>
            <p:ph type="sldNum" sz="quarter" idx="5"/>
          </p:nvPr>
        </p:nvSpPr>
        <p:spPr/>
        <p:txBody>
          <a:bodyPr/>
          <a:lstStyle/>
          <a:p>
            <a:fld id="{88080A87-2811-4F47-8981-5A7E7903AFB6}" type="slidenum">
              <a:rPr lang="en-US" smtClean="0"/>
              <a:t>144</a:t>
            </a:fld>
            <a:endParaRPr lang="en-US"/>
          </a:p>
        </p:txBody>
      </p:sp>
    </p:spTree>
    <p:extLst>
      <p:ext uri="{BB962C8B-B14F-4D97-AF65-F5344CB8AC3E}">
        <p14:creationId xmlns:p14="http://schemas.microsoft.com/office/powerpoint/2010/main" val="3729705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your own exception by creating a new exception class derived from the </a:t>
            </a:r>
            <a:r>
              <a:rPr lang="en-US" i="1" dirty="0"/>
              <a:t>Exception</a:t>
            </a:r>
            <a:r>
              <a:rPr lang="en-US" dirty="0"/>
              <a:t> class (we will be covering classes soon).</a:t>
            </a:r>
          </a:p>
          <a:p>
            <a:endParaRPr lang="en-US" dirty="0"/>
          </a:p>
        </p:txBody>
      </p:sp>
      <p:sp>
        <p:nvSpPr>
          <p:cNvPr id="4" name="Slide Number Placeholder 3"/>
          <p:cNvSpPr>
            <a:spLocks noGrp="1"/>
          </p:cNvSpPr>
          <p:nvPr>
            <p:ph type="sldNum" sz="quarter" idx="5"/>
          </p:nvPr>
        </p:nvSpPr>
        <p:spPr/>
        <p:txBody>
          <a:bodyPr/>
          <a:lstStyle/>
          <a:p>
            <a:fld id="{88080A87-2811-4F47-8981-5A7E7903AFB6}" type="slidenum">
              <a:rPr lang="en-US" smtClean="0"/>
              <a:t>145</a:t>
            </a:fld>
            <a:endParaRPr lang="en-US"/>
          </a:p>
        </p:txBody>
      </p:sp>
    </p:spTree>
    <p:extLst>
      <p:ext uri="{BB962C8B-B14F-4D97-AF65-F5344CB8AC3E}">
        <p14:creationId xmlns:p14="http://schemas.microsoft.com/office/powerpoint/2010/main" val="1282744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list is available </a:t>
            </a:r>
            <a:r>
              <a:rPr lang="en-US" sz="1200" dirty="0">
                <a:hlinkClick r:id="rId3"/>
              </a:rPr>
              <a:t>here</a:t>
            </a:r>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12</a:t>
            </a:fld>
            <a:endParaRPr lang="en-US"/>
          </a:p>
        </p:txBody>
      </p:sp>
    </p:spTree>
    <p:extLst>
      <p:ext uri="{BB962C8B-B14F-4D97-AF65-F5344CB8AC3E}">
        <p14:creationId xmlns:p14="http://schemas.microsoft.com/office/powerpoint/2010/main" val="31906106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EB78A-ECEB-B94B-8C61-4478CD76B3BE}" type="slidenum">
              <a:rPr lang="en-US" smtClean="0"/>
              <a:t>147</a:t>
            </a:fld>
            <a:endParaRPr lang="en-US"/>
          </a:p>
        </p:txBody>
      </p:sp>
    </p:spTree>
    <p:extLst>
      <p:ext uri="{BB962C8B-B14F-4D97-AF65-F5344CB8AC3E}">
        <p14:creationId xmlns:p14="http://schemas.microsoft.com/office/powerpoint/2010/main" val="35289295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there is no character data type in Python. A character is simply represented as a string with one character. </a:t>
            </a:r>
          </a:p>
          <a:p>
            <a:endParaRPr lang="en-US" dirty="0"/>
          </a:p>
        </p:txBody>
      </p:sp>
      <p:sp>
        <p:nvSpPr>
          <p:cNvPr id="4" name="Slide Number Placeholder 3"/>
          <p:cNvSpPr>
            <a:spLocks noGrp="1"/>
          </p:cNvSpPr>
          <p:nvPr>
            <p:ph type="sldNum" sz="quarter" idx="5"/>
          </p:nvPr>
        </p:nvSpPr>
        <p:spPr/>
        <p:txBody>
          <a:bodyPr/>
          <a:lstStyle/>
          <a:p>
            <a:fld id="{55AEB78A-ECEB-B94B-8C61-4478CD76B3BE}" type="slidenum">
              <a:rPr lang="en-US" smtClean="0"/>
              <a:t>148</a:t>
            </a:fld>
            <a:endParaRPr lang="en-US"/>
          </a:p>
        </p:txBody>
      </p:sp>
    </p:spTree>
    <p:extLst>
      <p:ext uri="{BB962C8B-B14F-4D97-AF65-F5344CB8AC3E}">
        <p14:creationId xmlns:p14="http://schemas.microsoft.com/office/powerpoint/2010/main" val="14009935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This will create a substring “Python is so ”, which is concatenated with “cool.”, stored in memory and associated with the name s1. </a:t>
            </a:r>
          </a:p>
          <a:p>
            <a:pPr marL="0" indent="0">
              <a:buNone/>
            </a:pPr>
            <a:r>
              <a:rPr lang="en-US" dirty="0"/>
              <a:t>The </a:t>
            </a:r>
            <a:r>
              <a:rPr lang="en-US" dirty="0">
                <a:solidFill>
                  <a:srgbClr val="FFFF00"/>
                </a:solidFill>
              </a:rPr>
              <a:t>+</a:t>
            </a:r>
            <a:r>
              <a:rPr lang="en-US" dirty="0"/>
              <a:t> operator can be used with two string objects to concatenate them together. </a:t>
            </a:r>
          </a:p>
          <a:p>
            <a:pPr marL="0" indent="0">
              <a:buNone/>
            </a:pPr>
            <a:r>
              <a:rPr lang="en-US" dirty="0"/>
              <a:t>The </a:t>
            </a:r>
            <a:r>
              <a:rPr lang="en-US" dirty="0">
                <a:solidFill>
                  <a:srgbClr val="FFFF00"/>
                </a:solidFill>
              </a:rPr>
              <a:t>*</a:t>
            </a:r>
            <a:r>
              <a:rPr lang="en-US" dirty="0"/>
              <a:t> operator can be used to concatenate multiple copies of a single string object. </a:t>
            </a:r>
          </a:p>
          <a:p>
            <a:pPr marL="0" indent="0">
              <a:buNone/>
            </a:pPr>
            <a:r>
              <a:rPr lang="en-US" dirty="0"/>
              <a:t>We also have </a:t>
            </a:r>
            <a:r>
              <a:rPr lang="en-US" sz="1100" dirty="0">
                <a:latin typeface="Courier New" panose="02070309020205020404" pitchFamily="49" charset="0"/>
                <a:cs typeface="Courier New" panose="02070309020205020404" pitchFamily="49" charset="0"/>
              </a:rPr>
              <a:t>in</a:t>
            </a:r>
            <a:r>
              <a:rPr lang="en-US" dirty="0"/>
              <a:t> and </a:t>
            </a:r>
            <a:r>
              <a:rPr lang="en-US" sz="1100" dirty="0">
                <a:latin typeface="Courier New" panose="02070309020205020404" pitchFamily="49" charset="0"/>
                <a:cs typeface="Courier New" panose="02070309020205020404" pitchFamily="49" charset="0"/>
              </a:rPr>
              <a:t>not in </a:t>
            </a:r>
            <a:r>
              <a:rPr lang="en-US" dirty="0"/>
              <a:t>available for testing character membership within a string. </a:t>
            </a:r>
          </a:p>
          <a:p>
            <a:endParaRPr lang="en-US" dirty="0"/>
          </a:p>
        </p:txBody>
      </p:sp>
      <p:sp>
        <p:nvSpPr>
          <p:cNvPr id="4" name="Slide Number Placeholder 3"/>
          <p:cNvSpPr>
            <a:spLocks noGrp="1"/>
          </p:cNvSpPr>
          <p:nvPr>
            <p:ph type="sldNum" sz="quarter" idx="5"/>
          </p:nvPr>
        </p:nvSpPr>
        <p:spPr/>
        <p:txBody>
          <a:bodyPr/>
          <a:lstStyle/>
          <a:p>
            <a:fld id="{55AEB78A-ECEB-B94B-8C61-4478CD76B3BE}" type="slidenum">
              <a:rPr lang="en-US" smtClean="0"/>
              <a:t>151</a:t>
            </a:fld>
            <a:endParaRPr lang="en-US"/>
          </a:p>
        </p:txBody>
      </p:sp>
    </p:spTree>
    <p:extLst>
      <p:ext uri="{BB962C8B-B14F-4D97-AF65-F5344CB8AC3E}">
        <p14:creationId xmlns:p14="http://schemas.microsoft.com/office/powerpoint/2010/main" val="20728343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includes a number of built-in string methods that are incredibly useful for string manipulation. Note that these </a:t>
            </a:r>
            <a:r>
              <a:rPr lang="en-US" i="1" dirty="0">
                <a:solidFill>
                  <a:srgbClr val="FFFF00"/>
                </a:solidFill>
              </a:rPr>
              <a:t>return</a:t>
            </a:r>
            <a:r>
              <a:rPr lang="en-US" dirty="0"/>
              <a:t> the modified string value; we cannot change the string’s value in place because they’re immutable!</a:t>
            </a:r>
          </a:p>
          <a:p>
            <a:endParaRPr lang="en-US" dirty="0"/>
          </a:p>
        </p:txBody>
      </p:sp>
      <p:sp>
        <p:nvSpPr>
          <p:cNvPr id="4" name="Slide Number Placeholder 3"/>
          <p:cNvSpPr>
            <a:spLocks noGrp="1"/>
          </p:cNvSpPr>
          <p:nvPr>
            <p:ph type="sldNum" sz="quarter" idx="5"/>
          </p:nvPr>
        </p:nvSpPr>
        <p:spPr/>
        <p:txBody>
          <a:bodyPr/>
          <a:lstStyle/>
          <a:p>
            <a:fld id="{55AEB78A-ECEB-B94B-8C61-4478CD76B3BE}" type="slidenum">
              <a:rPr lang="en-US" smtClean="0"/>
              <a:t>153</a:t>
            </a:fld>
            <a:endParaRPr lang="en-US"/>
          </a:p>
        </p:txBody>
      </p:sp>
    </p:spTree>
    <p:extLst>
      <p:ext uri="{BB962C8B-B14F-4D97-AF65-F5344CB8AC3E}">
        <p14:creationId xmlns:p14="http://schemas.microsoft.com/office/powerpoint/2010/main" val="35362206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string on which this method is called can contain literal text or replacement fields delimited by braces {}. Each replacement field contains either the numeric index of a positional argument, or the name of a keyword argument. A copy of the string is returned where each replacement field is replaced with the string value of the corresponding argument.</a:t>
            </a:r>
          </a:p>
        </p:txBody>
      </p:sp>
      <p:sp>
        <p:nvSpPr>
          <p:cNvPr id="4" name="Slide Number Placeholder 3"/>
          <p:cNvSpPr>
            <a:spLocks noGrp="1"/>
          </p:cNvSpPr>
          <p:nvPr>
            <p:ph type="sldNum" sz="quarter" idx="5"/>
          </p:nvPr>
        </p:nvSpPr>
        <p:spPr/>
        <p:txBody>
          <a:bodyPr/>
          <a:lstStyle/>
          <a:p>
            <a:fld id="{55AEB78A-ECEB-B94B-8C61-4478CD76B3BE}" type="slidenum">
              <a:rPr lang="en-US" smtClean="0"/>
              <a:t>165</a:t>
            </a:fld>
            <a:endParaRPr lang="en-US"/>
          </a:p>
        </p:txBody>
      </p:sp>
    </p:spTree>
    <p:extLst>
      <p:ext uri="{BB962C8B-B14F-4D97-AF65-F5344CB8AC3E}">
        <p14:creationId xmlns:p14="http://schemas.microsoft.com/office/powerpoint/2010/main" val="23357186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Within the replacement field, you are able to access attributes and methods of the object passed as an argument to format. Here, we pass a complex number as an argument, but we access its member attributes in the replacement field. </a:t>
            </a:r>
          </a:p>
          <a:p>
            <a:endParaRPr lang="en-US" dirty="0"/>
          </a:p>
        </p:txBody>
      </p:sp>
      <p:sp>
        <p:nvSpPr>
          <p:cNvPr id="4" name="Slide Number Placeholder 3"/>
          <p:cNvSpPr>
            <a:spLocks noGrp="1"/>
          </p:cNvSpPr>
          <p:nvPr>
            <p:ph type="sldNum" sz="quarter" idx="5"/>
          </p:nvPr>
        </p:nvSpPr>
        <p:spPr/>
        <p:txBody>
          <a:bodyPr/>
          <a:lstStyle/>
          <a:p>
            <a:fld id="{55AEB78A-ECEB-B94B-8C61-4478CD76B3BE}" type="slidenum">
              <a:rPr lang="en-US" smtClean="0"/>
              <a:t>168</a:t>
            </a:fld>
            <a:endParaRPr lang="en-US"/>
          </a:p>
        </p:txBody>
      </p:sp>
    </p:spTree>
    <p:extLst>
      <p:ext uri="{BB962C8B-B14F-4D97-AF65-F5344CB8AC3E}">
        <p14:creationId xmlns:p14="http://schemas.microsoft.com/office/powerpoint/2010/main" val="4202491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Supported operations include constructors (i.e. </a:t>
            </a:r>
            <a:r>
              <a:rPr lang="en-US" dirty="0" err="1"/>
              <a:t>int</a:t>
            </a:r>
            <a:r>
              <a:rPr lang="en-US" dirty="0"/>
              <a:t>(3)), arithmetic, negation, modulus, absolute value, exponentiation, etc. </a:t>
            </a:r>
            <a:br>
              <a:rPr lang="en-US" dirty="0"/>
            </a:br>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13</a:t>
            </a:fld>
            <a:endParaRPr lang="en-US"/>
          </a:p>
        </p:txBody>
      </p:sp>
    </p:spTree>
    <p:extLst>
      <p:ext uri="{BB962C8B-B14F-4D97-AF65-F5344CB8AC3E}">
        <p14:creationId xmlns:p14="http://schemas.microsoft.com/office/powerpoint/2010/main" val="3906877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most commonly used sequence data types are strings, lists, and tuples. The </a:t>
            </a:r>
            <a:r>
              <a:rPr lang="en-US" dirty="0" err="1"/>
              <a:t>xrange</a:t>
            </a:r>
            <a:r>
              <a:rPr lang="en-US" dirty="0"/>
              <a:t> data type finds common use in the construction of enumeration-controlled loops. The others are used less commonly. </a:t>
            </a:r>
          </a:p>
          <a:p>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14</a:t>
            </a:fld>
            <a:endParaRPr lang="en-US"/>
          </a:p>
        </p:txBody>
      </p:sp>
    </p:spTree>
    <p:extLst>
      <p:ext uri="{BB962C8B-B14F-4D97-AF65-F5344CB8AC3E}">
        <p14:creationId xmlns:p14="http://schemas.microsoft.com/office/powerpoint/2010/main" val="2446810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methods listed </a:t>
            </a:r>
            <a:r>
              <a:rPr lang="en-US" dirty="0">
                <a:hlinkClick r:id="rId3"/>
              </a:rPr>
              <a:t>here</a:t>
            </a:r>
            <a:endParaRPr lang="en-US" dirty="0"/>
          </a:p>
        </p:txBody>
      </p:sp>
      <p:sp>
        <p:nvSpPr>
          <p:cNvPr id="4" name="Slide Number Placeholder 3"/>
          <p:cNvSpPr>
            <a:spLocks noGrp="1"/>
          </p:cNvSpPr>
          <p:nvPr>
            <p:ph type="sldNum" sz="quarter" idx="5"/>
          </p:nvPr>
        </p:nvSpPr>
        <p:spPr/>
        <p:txBody>
          <a:bodyPr/>
          <a:lstStyle/>
          <a:p>
            <a:fld id="{EA239EE0-6F09-FD4C-85B8-6650D80421DC}" type="slidenum">
              <a:rPr lang="en-US" smtClean="0"/>
              <a:t>15</a:t>
            </a:fld>
            <a:endParaRPr lang="en-US"/>
          </a:p>
        </p:txBody>
      </p:sp>
    </p:spTree>
    <p:extLst>
      <p:ext uri="{BB962C8B-B14F-4D97-AF65-F5344CB8AC3E}">
        <p14:creationId xmlns:p14="http://schemas.microsoft.com/office/powerpoint/2010/main" val="52200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76983"/>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12/9/19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hyperlink" Target="http://www.cs.fsu.edu/~myers/c++/examples/frac/frac.cpp" TargetMode="Externa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hyperlink" Target="https://docs.python.org/2/library/time.html#time.strftime" TargetMode="Externa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3" Type="http://schemas.openxmlformats.org/officeDocument/2006/relationships/hyperlink" Target="https://developers.google.com/edu/python/exercises/baby-names" TargetMode="External"/><Relationship Id="rId2" Type="http://schemas.openxmlformats.org/officeDocument/2006/relationships/hyperlink" Target="https://docs.python.org/2/library/re.html#match-objects" TargetMode="External"/><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ython.org/dev/peps/pep-002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hyperlink" Target="nedbatchelder.com/text/test0.html" TargetMode="External"/><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2" Type="http://schemas.openxmlformats.org/officeDocument/2006/relationships/hyperlink" Target="http://sphinx-doc.org/markup/index.html#sphinxmarkup" TargetMode="External"/><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2" Type="http://schemas.openxmlformats.org/officeDocument/2006/relationships/hyperlink" Target="http://readthedocs.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Getting Started with Python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102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fundamentals</a:t>
            </a:r>
          </a:p>
        </p:txBody>
      </p:sp>
      <p:sp>
        <p:nvSpPr>
          <p:cNvPr id="3" name="Content Placeholder 2"/>
          <p:cNvSpPr>
            <a:spLocks noGrp="1"/>
          </p:cNvSpPr>
          <p:nvPr>
            <p:ph idx="1"/>
          </p:nvPr>
        </p:nvSpPr>
        <p:spPr>
          <a:xfrm>
            <a:off x="1024127" y="2271932"/>
            <a:ext cx="9720073" cy="878179"/>
          </a:xfrm>
        </p:spPr>
        <p:txBody>
          <a:bodyPr/>
          <a:lstStyle/>
          <a:p>
            <a:pPr>
              <a:buFont typeface="Arial" panose="020B0604020202020204" pitchFamily="34" charset="0"/>
              <a:buChar char="•"/>
            </a:pPr>
            <a:r>
              <a:rPr lang="en-US" dirty="0"/>
              <a:t> </a:t>
            </a:r>
            <a:r>
              <a:rPr lang="en-US" dirty="0">
                <a:solidFill>
                  <a:srgbClr val="FFFF00"/>
                </a:solidFill>
              </a:rPr>
              <a:t>Whitespace is significant </a:t>
            </a:r>
            <a:r>
              <a:rPr lang="en-US" dirty="0"/>
              <a:t>in Python. Where other languages may use {} or (), Python uses indentation to denote code blocks. </a:t>
            </a:r>
          </a:p>
          <a:p>
            <a:pPr>
              <a:buFont typeface="Arial" panose="020B0604020202020204" pitchFamily="34" charset="0"/>
              <a:buChar char="•"/>
            </a:pPr>
            <a:endParaRPr lang="en-US" dirty="0"/>
          </a:p>
        </p:txBody>
      </p:sp>
      <p:sp>
        <p:nvSpPr>
          <p:cNvPr id="5" name="Rectangle 4"/>
          <p:cNvSpPr/>
          <p:nvPr/>
        </p:nvSpPr>
        <p:spPr>
          <a:xfrm>
            <a:off x="7372865" y="3150111"/>
            <a:ext cx="4347519" cy="2031325"/>
          </a:xfrm>
          <a:prstGeom prst="rect">
            <a:avLst/>
          </a:prstGeom>
        </p:spPr>
        <p:txBody>
          <a:bodyPr wrap="square">
            <a:spAutoFit/>
          </a:bodyPr>
          <a:lstStyle/>
          <a:p>
            <a:r>
              <a:rPr lang="en-US" i="1" dirty="0">
                <a:solidFill>
                  <a:srgbClr val="00FF00"/>
                </a:solidFill>
                <a:latin typeface="Courier New" panose="02070309020205020404" pitchFamily="49" charset="0"/>
              </a:rPr>
              <a:t># here’s a comment</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endParaRPr lang="en-US" dirty="0">
              <a:solidFill>
                <a:srgbClr val="FFFFFF"/>
              </a:solidFill>
              <a:latin typeface="Courier New" panose="02070309020205020404" pitchFamily="49" charset="0"/>
            </a:endParaRPr>
          </a:p>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myfunc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"""here’s a comment about</a:t>
            </a:r>
          </a:p>
          <a:p>
            <a:r>
              <a:rPr lang="en-US" dirty="0">
                <a:solidFill>
                  <a:srgbClr val="FFFFFF"/>
                </a:solidFill>
                <a:latin typeface="Courier New" panose="02070309020205020404" pitchFamily="49" charset="0"/>
              </a:rPr>
              <a:t>	the </a:t>
            </a:r>
            <a:r>
              <a:rPr lang="en-US" dirty="0" err="1">
                <a:solidFill>
                  <a:srgbClr val="FFFFFF"/>
                </a:solidFill>
                <a:latin typeface="Courier New" panose="02070309020205020404" pitchFamily="49" charset="0"/>
              </a:rPr>
              <a:t>myfunc</a:t>
            </a:r>
            <a:r>
              <a:rPr lang="en-US" dirty="0">
                <a:solidFill>
                  <a:srgbClr val="FFFFFF"/>
                </a:solidFill>
                <a:latin typeface="Courier New" panose="02070309020205020404" pitchFamily="49" charset="0"/>
              </a:rPr>
              <a:t> function"""</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"I'm in a function!"</a:t>
            </a:r>
            <a:r>
              <a:rPr lang="en-US" dirty="0">
                <a:solidFill>
                  <a:srgbClr val="FFFFFF"/>
                </a:solidFill>
                <a:latin typeface="Courier New" panose="02070309020205020404" pitchFamily="49" charset="0"/>
              </a:rPr>
              <a:t> </a:t>
            </a:r>
            <a:endParaRPr lang="en-US" dirty="0">
              <a:effectLst/>
            </a:endParaRPr>
          </a:p>
        </p:txBody>
      </p:sp>
      <p:sp>
        <p:nvSpPr>
          <p:cNvPr id="4" name="TextBox 3">
            <a:extLst>
              <a:ext uri="{FF2B5EF4-FFF2-40B4-BE49-F238E27FC236}">
                <a16:creationId xmlns:a16="http://schemas.microsoft.com/office/drawing/2014/main" id="{7EEB163D-AFEE-0D47-A65F-2D6CC9B59A3C}"/>
              </a:ext>
            </a:extLst>
          </p:cNvPr>
          <p:cNvSpPr txBox="1"/>
          <p:nvPr/>
        </p:nvSpPr>
        <p:spPr>
          <a:xfrm>
            <a:off x="1024127" y="3150111"/>
            <a:ext cx="5717635" cy="2893100"/>
          </a:xfrm>
          <a:prstGeom prst="rect">
            <a:avLst/>
          </a:prstGeom>
          <a:noFill/>
        </p:spPr>
        <p:txBody>
          <a:bodyPr wrap="square" rtlCol="0">
            <a:spAutoFit/>
          </a:bodyPr>
          <a:lstStyle/>
          <a:p>
            <a:pPr>
              <a:buFont typeface="Arial" panose="020B0604020202020204" pitchFamily="34" charset="0"/>
              <a:buChar char="•"/>
            </a:pPr>
            <a:r>
              <a:rPr lang="en-US" sz="2400" dirty="0"/>
              <a:t> Comments </a:t>
            </a:r>
          </a:p>
          <a:p>
            <a:pPr lvl="1">
              <a:buFont typeface="Arial" panose="020B0604020202020204" pitchFamily="34" charset="0"/>
              <a:buChar char="•"/>
            </a:pPr>
            <a:r>
              <a:rPr lang="en-US" sz="2000" dirty="0"/>
              <a:t> Single-line comments denoted by #. </a:t>
            </a:r>
          </a:p>
          <a:p>
            <a:pPr lvl="1">
              <a:buFont typeface="Arial" panose="020B0604020202020204" pitchFamily="34" charset="0"/>
              <a:buChar char="•"/>
            </a:pPr>
            <a:r>
              <a:rPr lang="en-US" sz="2000" dirty="0"/>
              <a:t> Multi-line comments begin and end with three “s.</a:t>
            </a:r>
          </a:p>
          <a:p>
            <a:pPr lvl="1">
              <a:buFont typeface="Arial" panose="020B0604020202020204" pitchFamily="34" charset="0"/>
              <a:buChar char="•"/>
            </a:pPr>
            <a:r>
              <a:rPr lang="en-US" sz="2000" dirty="0"/>
              <a:t> Typically, multi-line comments are meant for documentation.</a:t>
            </a:r>
          </a:p>
          <a:p>
            <a:pPr lvl="1">
              <a:buFont typeface="Arial" panose="020B0604020202020204" pitchFamily="34" charset="0"/>
              <a:buChar char="•"/>
            </a:pPr>
            <a:r>
              <a:rPr lang="en-US" sz="2000" dirty="0"/>
              <a:t> Comments should express information that cannot be expressed in code – do not restate code. </a:t>
            </a:r>
          </a:p>
          <a:p>
            <a:endParaRPr lang="en-US" dirty="0"/>
          </a:p>
        </p:txBody>
      </p:sp>
    </p:spTree>
    <p:extLst>
      <p:ext uri="{BB962C8B-B14F-4D97-AF65-F5344CB8AC3E}">
        <p14:creationId xmlns:p14="http://schemas.microsoft.com/office/powerpoint/2010/main" val="39564462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as queues </a:t>
            </a:r>
          </a:p>
        </p:txBody>
      </p:sp>
      <p:sp>
        <p:nvSpPr>
          <p:cNvPr id="3" name="Content Placeholder 2"/>
          <p:cNvSpPr>
            <a:spLocks noGrp="1"/>
          </p:cNvSpPr>
          <p:nvPr>
            <p:ph idx="1"/>
          </p:nvPr>
        </p:nvSpPr>
        <p:spPr>
          <a:xfrm>
            <a:off x="1024128" y="2176816"/>
            <a:ext cx="4420231" cy="4023360"/>
          </a:xfrm>
        </p:spPr>
        <p:txBody>
          <a:bodyPr/>
          <a:lstStyle/>
          <a:p>
            <a:pPr>
              <a:buFont typeface="Arial" panose="020B0604020202020204" pitchFamily="34" charset="0"/>
              <a:buChar char="•"/>
            </a:pPr>
            <a:r>
              <a:rPr lang="en-US" dirty="0"/>
              <a:t> Lists </a:t>
            </a:r>
            <a:r>
              <a:rPr lang="en-US" i="1" dirty="0"/>
              <a:t>can </a:t>
            </a:r>
            <a:r>
              <a:rPr lang="en-US" dirty="0"/>
              <a:t>be used as queues natively since insert() and pop() both support indexing</a:t>
            </a:r>
          </a:p>
        </p:txBody>
      </p:sp>
      <p:sp>
        <p:nvSpPr>
          <p:cNvPr id="4" name="Rectangle 3"/>
          <p:cNvSpPr/>
          <p:nvPr/>
        </p:nvSpPr>
        <p:spPr>
          <a:xfrm>
            <a:off x="5413917" y="2178002"/>
            <a:ext cx="5330284" cy="317009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collections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deque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queue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deque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67</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queue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append</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42</a:t>
            </a:r>
            <a:r>
              <a:rPr lang="en-US" sz="2000" b="1" dirty="0">
                <a:solidFill>
                  <a:srgbClr val="FFCC00"/>
                </a:solidFill>
                <a:latin typeface="Courier New" panose="02070309020205020404" pitchFamily="49" charset="0"/>
              </a:rPr>
              <a:t>)</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queue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append</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23</a:t>
            </a:r>
            <a:r>
              <a:rPr lang="en-US" sz="2000" b="1" dirty="0">
                <a:solidFill>
                  <a:srgbClr val="FFCC00"/>
                </a:solidFill>
                <a:latin typeface="Courier New" panose="02070309020205020404" pitchFamily="49" charset="0"/>
              </a:rPr>
              <a:t>)</a:t>
            </a:r>
            <a:br>
              <a:rPr lang="en-US" sz="2000" b="1" dirty="0">
                <a:solidFill>
                  <a:srgbClr val="FFCC00"/>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queue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popleft</a:t>
            </a:r>
            <a:r>
              <a:rPr lang="en-US" sz="2000" b="1" dirty="0">
                <a:solidFill>
                  <a:srgbClr val="FFCC00"/>
                </a:solidFill>
                <a:latin typeface="Courier New" panose="02070309020205020404" pitchFamily="49" charset="0"/>
              </a:rPr>
              <a:t>()</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35</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queue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popleft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19</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queue</a:t>
            </a:r>
            <a:br>
              <a:rPr lang="en-US" sz="2000" dirty="0">
                <a:solidFill>
                  <a:srgbClr val="FFFFFF"/>
                </a:solidFill>
                <a:latin typeface="Courier New" panose="02070309020205020404" pitchFamily="49" charset="0"/>
              </a:rPr>
            </a:br>
            <a:r>
              <a:rPr lang="en-US" sz="2000" dirty="0" err="1">
                <a:solidFill>
                  <a:schemeClr val="tx1">
                    <a:lumMod val="95000"/>
                  </a:schemeClr>
                </a:solidFill>
                <a:latin typeface="Courier New" panose="02070309020205020404" pitchFamily="49" charset="0"/>
              </a:rPr>
              <a:t>deque</a:t>
            </a:r>
            <a:r>
              <a:rPr lang="en-US" sz="2000" dirty="0">
                <a:solidFill>
                  <a:schemeClr val="tx1">
                    <a:lumMod val="95000"/>
                  </a:schemeClr>
                </a:solidFill>
                <a:latin typeface="Courier New" panose="02070309020205020404" pitchFamily="49" charset="0"/>
              </a:rPr>
              <a:t>([67, 42, 23])</a:t>
            </a:r>
            <a:endParaRPr lang="en-US" sz="2000" dirty="0">
              <a:solidFill>
                <a:schemeClr val="tx1">
                  <a:lumMod val="95000"/>
                </a:schemeClr>
              </a:solidFill>
              <a:effectLst/>
            </a:endParaRPr>
          </a:p>
        </p:txBody>
      </p:sp>
    </p:spTree>
    <p:extLst>
      <p:ext uri="{BB962C8B-B14F-4D97-AF65-F5344CB8AC3E}">
        <p14:creationId xmlns:p14="http://schemas.microsoft.com/office/powerpoint/2010/main" val="36003845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operations</a:t>
            </a:r>
          </a:p>
        </p:txBody>
      </p:sp>
      <p:sp>
        <p:nvSpPr>
          <p:cNvPr id="3" name="Content Placeholder 2"/>
          <p:cNvSpPr>
            <a:spLocks noGrp="1"/>
          </p:cNvSpPr>
          <p:nvPr>
            <p:ph idx="1"/>
          </p:nvPr>
        </p:nvSpPr>
        <p:spPr>
          <a:xfrm>
            <a:off x="1024128" y="1989435"/>
            <a:ext cx="9720072" cy="4023360"/>
          </a:xfrm>
        </p:spPr>
        <p:txBody>
          <a:bodyPr>
            <a:normAutofit/>
          </a:bodyPr>
          <a:lstStyle/>
          <a:p>
            <a:pPr>
              <a:buFont typeface="Arial" panose="020B0604020202020204" pitchFamily="34" charset="0"/>
              <a:buChar char="•"/>
            </a:pPr>
            <a:r>
              <a:rPr lang="en-US" dirty="0"/>
              <a:t> The </a:t>
            </a:r>
            <a:r>
              <a:rPr lang="en-US" dirty="0">
                <a:solidFill>
                  <a:srgbClr val="FFFF00"/>
                </a:solidFill>
              </a:rPr>
              <a:t>count</a:t>
            </a:r>
            <a:r>
              <a:rPr lang="en-US" dirty="0"/>
              <a:t>(x) method will give you the number of occurrences of item x within the list.</a:t>
            </a:r>
          </a:p>
          <a:p>
            <a:pPr>
              <a:buFont typeface="Arial" panose="020B0604020202020204" pitchFamily="34" charset="0"/>
              <a:buChar char="•"/>
            </a:pPr>
            <a:endParaRPr lang="en-US" dirty="0"/>
          </a:p>
          <a:p>
            <a:pPr marL="0" indent="0">
              <a:buNone/>
            </a:pPr>
            <a:endParaRPr lang="en-US" dirty="0"/>
          </a:p>
        </p:txBody>
      </p:sp>
      <p:sp>
        <p:nvSpPr>
          <p:cNvPr id="4" name="Rectangle 3"/>
          <p:cNvSpPr/>
          <p:nvPr/>
        </p:nvSpPr>
        <p:spPr>
          <a:xfrm>
            <a:off x="1839507" y="2668174"/>
            <a:ext cx="8120039" cy="1015663"/>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mylist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count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2</a:t>
            </a:r>
            <a:endParaRPr lang="en-US" sz="2000" dirty="0">
              <a:solidFill>
                <a:schemeClr val="tx1">
                  <a:lumMod val="95000"/>
                </a:schemeClr>
              </a:solidFill>
              <a:effectLst/>
            </a:endParaRPr>
          </a:p>
        </p:txBody>
      </p:sp>
    </p:spTree>
    <p:extLst>
      <p:ext uri="{BB962C8B-B14F-4D97-AF65-F5344CB8AC3E}">
        <p14:creationId xmlns:p14="http://schemas.microsoft.com/office/powerpoint/2010/main" val="27099464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operations</a:t>
            </a:r>
          </a:p>
        </p:txBody>
      </p:sp>
      <p:sp>
        <p:nvSpPr>
          <p:cNvPr id="3" name="Content Placeholder 2"/>
          <p:cNvSpPr>
            <a:spLocks noGrp="1"/>
          </p:cNvSpPr>
          <p:nvPr>
            <p:ph idx="1"/>
          </p:nvPr>
        </p:nvSpPr>
        <p:spPr>
          <a:xfrm>
            <a:off x="1024128" y="1989435"/>
            <a:ext cx="4953591" cy="4023360"/>
          </a:xfrm>
        </p:spPr>
        <p:txBody>
          <a:bodyPr>
            <a:normAutofit/>
          </a:bodyPr>
          <a:lstStyle/>
          <a:p>
            <a:pPr marL="0" indent="0">
              <a:buNone/>
            </a:pPr>
            <a:endParaRPr lang="en-US" dirty="0"/>
          </a:p>
          <a:p>
            <a:pPr>
              <a:buFont typeface="Arial" panose="020B0604020202020204" pitchFamily="34" charset="0"/>
              <a:buChar char="•"/>
            </a:pPr>
            <a:r>
              <a:rPr lang="en-US" dirty="0"/>
              <a:t> The </a:t>
            </a:r>
            <a:r>
              <a:rPr lang="en-US" dirty="0">
                <a:solidFill>
                  <a:srgbClr val="FFFF00"/>
                </a:solidFill>
              </a:rPr>
              <a:t>sort</a:t>
            </a:r>
            <a:r>
              <a:rPr lang="en-US" dirty="0"/>
              <a:t>() and </a:t>
            </a:r>
            <a:r>
              <a:rPr lang="en-US" dirty="0">
                <a:solidFill>
                  <a:srgbClr val="FFFF00"/>
                </a:solidFill>
              </a:rPr>
              <a:t>reverse</a:t>
            </a:r>
            <a:r>
              <a:rPr lang="en-US" dirty="0"/>
              <a:t>() methods sort and reverse the list in place. </a:t>
            </a:r>
          </a:p>
          <a:p>
            <a:pPr>
              <a:buFont typeface="Arial" panose="020B0604020202020204" pitchFamily="34" charset="0"/>
              <a:buChar char="•"/>
            </a:pPr>
            <a:r>
              <a:rPr lang="en-US" dirty="0"/>
              <a:t> The </a:t>
            </a:r>
            <a:r>
              <a:rPr lang="en-US" dirty="0">
                <a:solidFill>
                  <a:srgbClr val="FFFF00"/>
                </a:solidFill>
              </a:rPr>
              <a:t>sorted</a:t>
            </a:r>
            <a:r>
              <a:rPr lang="en-US" dirty="0"/>
              <a:t>(</a:t>
            </a:r>
            <a:r>
              <a:rPr lang="en-US" dirty="0" err="1"/>
              <a:t>mylist</a:t>
            </a:r>
            <a:r>
              <a:rPr lang="en-US" dirty="0"/>
              <a:t>) and </a:t>
            </a:r>
            <a:r>
              <a:rPr lang="en-US" dirty="0">
                <a:solidFill>
                  <a:srgbClr val="FFFF00"/>
                </a:solidFill>
              </a:rPr>
              <a:t>reversed</a:t>
            </a:r>
            <a:r>
              <a:rPr lang="en-US" dirty="0"/>
              <a:t>(</a:t>
            </a:r>
            <a:r>
              <a:rPr lang="en-US" dirty="0" err="1"/>
              <a:t>mylist</a:t>
            </a:r>
            <a:r>
              <a:rPr lang="en-US" dirty="0"/>
              <a:t>) built-in functions will return a sorted and reversed copy of the list, respectively.   </a:t>
            </a:r>
          </a:p>
        </p:txBody>
      </p:sp>
      <p:sp>
        <p:nvSpPr>
          <p:cNvPr id="5" name="Rectangle 4"/>
          <p:cNvSpPr/>
          <p:nvPr/>
        </p:nvSpPr>
        <p:spPr>
          <a:xfrm>
            <a:off x="5977719" y="2360004"/>
            <a:ext cx="6096000" cy="2462213"/>
          </a:xfrm>
          <a:prstGeom prst="rect">
            <a:avLst/>
          </a:prstGeom>
        </p:spPr>
        <p:txBody>
          <a:bodyPr>
            <a:spAutoFit/>
          </a:bodyPr>
          <a:lstStyle/>
          <a:p>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a:t>
            </a:r>
            <a:r>
              <a:rPr lang="en-US" sz="2200" dirty="0" err="1">
                <a:solidFill>
                  <a:srgbClr val="FFFFFF"/>
                </a:solidFill>
                <a:latin typeface="Courier New" panose="02070309020205020404" pitchFamily="49" charset="0"/>
              </a:rPr>
              <a:t>mylist</a:t>
            </a:r>
            <a:r>
              <a:rPr lang="en-US" sz="2200" dirty="0">
                <a:solidFill>
                  <a:srgbClr val="FFFFFF"/>
                </a:solidFill>
                <a:latin typeface="Courier New" panose="02070309020205020404" pitchFamily="49" charset="0"/>
              </a:rPr>
              <a:t> </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b="1" dirty="0">
                <a:solidFill>
                  <a:srgbClr val="FFCC00"/>
                </a:solidFill>
                <a:latin typeface="Courier New" panose="02070309020205020404" pitchFamily="49" charset="0"/>
              </a:rPr>
              <a:t>[</a:t>
            </a:r>
            <a:r>
              <a:rPr lang="en-US" sz="2200" dirty="0">
                <a:solidFill>
                  <a:srgbClr val="99CC99"/>
                </a:solidFill>
                <a:latin typeface="Courier New" panose="02070309020205020404" pitchFamily="49" charset="0"/>
              </a:rPr>
              <a:t>5</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99CC99"/>
                </a:solidFill>
                <a:latin typeface="Courier New" panose="02070309020205020404" pitchFamily="49" charset="0"/>
              </a:rPr>
              <a:t>2</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99CC99"/>
                </a:solidFill>
                <a:latin typeface="Courier New" panose="02070309020205020404" pitchFamily="49" charset="0"/>
              </a:rPr>
              <a:t>3</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99CC99"/>
                </a:solidFill>
                <a:latin typeface="Courier New" panose="02070309020205020404" pitchFamily="49" charset="0"/>
              </a:rPr>
              <a:t>4</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99CC99"/>
                </a:solidFill>
                <a:latin typeface="Courier New" panose="02070309020205020404" pitchFamily="49" charset="0"/>
              </a:rPr>
              <a:t>1</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a:t>
            </a:r>
            <a:r>
              <a:rPr lang="en-US" sz="2200" dirty="0" err="1">
                <a:solidFill>
                  <a:srgbClr val="FFFFFF"/>
                </a:solidFill>
                <a:latin typeface="Courier New" panose="02070309020205020404" pitchFamily="49" charset="0"/>
              </a:rPr>
              <a:t>mylist</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sort</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a:t>
            </a:r>
            <a:r>
              <a:rPr lang="en-US" sz="2200" dirty="0" err="1">
                <a:solidFill>
                  <a:srgbClr val="FFFFFF"/>
                </a:solidFill>
                <a:latin typeface="Courier New" panose="02070309020205020404" pitchFamily="49" charset="0"/>
              </a:rPr>
              <a:t>mylist</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dirty="0">
                <a:solidFill>
                  <a:schemeClr val="tx1">
                    <a:lumMod val="95000"/>
                  </a:schemeClr>
                </a:solidFill>
                <a:latin typeface="Courier New" panose="02070309020205020404" pitchFamily="49" charset="0"/>
              </a:rPr>
              <a:t>[1, 2, 3, 4, 5] </a:t>
            </a:r>
            <a:br>
              <a:rPr lang="en-US" sz="2200"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a:t>
            </a:r>
            <a:r>
              <a:rPr lang="en-US" sz="2200" dirty="0" err="1">
                <a:solidFill>
                  <a:srgbClr val="FFFFFF"/>
                </a:solidFill>
                <a:latin typeface="Courier New" panose="02070309020205020404" pitchFamily="49" charset="0"/>
              </a:rPr>
              <a:t>mylist</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reverse</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p>
          <a:p>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a:t>
            </a:r>
            <a:r>
              <a:rPr lang="en-US" sz="2200" dirty="0" err="1">
                <a:solidFill>
                  <a:srgbClr val="FFFFFF"/>
                </a:solidFill>
                <a:latin typeface="Courier New" panose="02070309020205020404" pitchFamily="49" charset="0"/>
              </a:rPr>
              <a:t>mylist</a:t>
            </a:r>
            <a:br>
              <a:rPr lang="en-US" sz="2200" dirty="0">
                <a:solidFill>
                  <a:srgbClr val="FFFFFF"/>
                </a:solidFill>
                <a:latin typeface="Courier New" panose="02070309020205020404" pitchFamily="49" charset="0"/>
              </a:rPr>
            </a:br>
            <a:r>
              <a:rPr lang="en-US" sz="2200" dirty="0">
                <a:solidFill>
                  <a:schemeClr val="tx1">
                    <a:lumMod val="95000"/>
                  </a:schemeClr>
                </a:solidFill>
                <a:latin typeface="Courier New" panose="02070309020205020404" pitchFamily="49" charset="0"/>
              </a:rPr>
              <a:t>[5, 4, 3, 2, 1]</a:t>
            </a:r>
            <a:endParaRPr lang="en-US" sz="2200" dirty="0">
              <a:solidFill>
                <a:schemeClr val="tx1">
                  <a:lumMod val="95000"/>
                </a:schemeClr>
              </a:solidFill>
              <a:effectLst/>
            </a:endParaRPr>
          </a:p>
        </p:txBody>
      </p:sp>
    </p:spTree>
    <p:extLst>
      <p:ext uri="{BB962C8B-B14F-4D97-AF65-F5344CB8AC3E}">
        <p14:creationId xmlns:p14="http://schemas.microsoft.com/office/powerpoint/2010/main" val="31688268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sorting</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 Both the sorted() built-in function and the sort() method of lists accept some optional arguments. </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a:t>
            </a:r>
            <a:r>
              <a:rPr lang="en-US" i="1" dirty="0" err="1">
                <a:solidFill>
                  <a:srgbClr val="FFFF00"/>
                </a:solidFill>
              </a:rPr>
              <a:t>cmp</a:t>
            </a:r>
            <a:r>
              <a:rPr lang="en-US" dirty="0"/>
              <a:t> argument specifies a custom comparison function of two arguments which should return a negative, zero or positive number </a:t>
            </a:r>
          </a:p>
          <a:p>
            <a:pPr>
              <a:buFont typeface="Arial" panose="020B0604020202020204" pitchFamily="34" charset="0"/>
              <a:buChar char="•"/>
            </a:pPr>
            <a:r>
              <a:rPr lang="en-US" i="1" dirty="0">
                <a:solidFill>
                  <a:srgbClr val="FFFF00"/>
                </a:solidFill>
              </a:rPr>
              <a:t> key</a:t>
            </a:r>
            <a:r>
              <a:rPr lang="en-US" dirty="0"/>
              <a:t> argument specifies a function of one argument that is used to extract a comparison key from each list element</a:t>
            </a:r>
          </a:p>
          <a:p>
            <a:pPr>
              <a:buFont typeface="Arial" panose="020B0604020202020204" pitchFamily="34" charset="0"/>
              <a:buChar char="•"/>
            </a:pPr>
            <a:r>
              <a:rPr lang="en-US" dirty="0"/>
              <a:t> </a:t>
            </a:r>
            <a:r>
              <a:rPr lang="en-US" i="1" dirty="0">
                <a:solidFill>
                  <a:srgbClr val="FFFF00"/>
                </a:solidFill>
              </a:rPr>
              <a:t>reverse</a:t>
            </a:r>
            <a:r>
              <a:rPr lang="en-US" dirty="0"/>
              <a:t> argument is a Boolean value</a:t>
            </a:r>
          </a:p>
        </p:txBody>
      </p:sp>
      <p:sp>
        <p:nvSpPr>
          <p:cNvPr id="4" name="Rectangle 3"/>
          <p:cNvSpPr/>
          <p:nvPr/>
        </p:nvSpPr>
        <p:spPr>
          <a:xfrm>
            <a:off x="2012751" y="3050406"/>
            <a:ext cx="7742825" cy="461665"/>
          </a:xfrm>
          <a:prstGeom prst="rect">
            <a:avLst/>
          </a:prstGeom>
        </p:spPr>
        <p:txBody>
          <a:bodyPr wrap="none">
            <a:spAutoFit/>
          </a:bodyPr>
          <a:lstStyle/>
          <a:p>
            <a:r>
              <a:rPr lang="en-US" sz="2400" dirty="0">
                <a:solidFill>
                  <a:srgbClr val="FFFFFF"/>
                </a:solidFill>
                <a:latin typeface="Courier New" panose="02070309020205020404" pitchFamily="49" charset="0"/>
              </a:rPr>
              <a:t>sorted</a:t>
            </a:r>
            <a:r>
              <a:rPr lang="en-US" sz="2400" b="1" dirty="0">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iterable</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cmp</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key</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reverse</a:t>
            </a:r>
            <a:r>
              <a:rPr lang="en-US" sz="2400" b="1" dirty="0">
                <a:solidFill>
                  <a:srgbClr val="FFCC00"/>
                </a:solidFill>
                <a:latin typeface="Courier New" panose="02070309020205020404" pitchFamily="49" charset="0"/>
              </a:rPr>
              <a:t>]]])</a:t>
            </a:r>
            <a:endParaRPr lang="en-US" sz="2400" dirty="0">
              <a:effectLst/>
            </a:endParaRPr>
          </a:p>
        </p:txBody>
      </p:sp>
    </p:spTree>
    <p:extLst>
      <p:ext uri="{BB962C8B-B14F-4D97-AF65-F5344CB8AC3E}">
        <p14:creationId xmlns:p14="http://schemas.microsoft.com/office/powerpoint/2010/main" val="8881613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sorting</a:t>
            </a:r>
          </a:p>
        </p:txBody>
      </p:sp>
      <p:sp>
        <p:nvSpPr>
          <p:cNvPr id="3" name="Content Placeholder 2"/>
          <p:cNvSpPr>
            <a:spLocks noGrp="1"/>
          </p:cNvSpPr>
          <p:nvPr>
            <p:ph idx="1"/>
          </p:nvPr>
        </p:nvSpPr>
        <p:spPr/>
        <p:txBody>
          <a:bodyPr/>
          <a:lstStyle/>
          <a:p>
            <a:br>
              <a:rPr lang="en-US" dirty="0"/>
            </a:br>
            <a:br>
              <a:rPr lang="en-US" dirty="0"/>
            </a:br>
            <a:br>
              <a:rPr lang="en-US" dirty="0"/>
            </a:br>
            <a:br>
              <a:rPr lang="en-US" dirty="0"/>
            </a:br>
            <a:br>
              <a:rPr lang="en-US" dirty="0"/>
            </a:br>
            <a:br>
              <a:rPr lang="en-US" dirty="0"/>
            </a:br>
            <a:r>
              <a:rPr lang="en-US" dirty="0"/>
              <a:t>Alternatively, </a:t>
            </a:r>
          </a:p>
        </p:txBody>
      </p:sp>
      <p:sp>
        <p:nvSpPr>
          <p:cNvPr id="4" name="Rectangle 3"/>
          <p:cNvSpPr/>
          <p:nvPr/>
        </p:nvSpPr>
        <p:spPr>
          <a:xfrm>
            <a:off x="1024129" y="2464296"/>
            <a:ext cx="9720072" cy="132343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'b'</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mylist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sort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cmp</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lambda</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cmp</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lower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y</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lower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mylist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a:t>
            </a:r>
            <a:r>
              <a:rPr lang="en-US" sz="2000" b="1" dirty="0">
                <a:solidFill>
                  <a:srgbClr val="FFCC00"/>
                </a:solidFill>
                <a:latin typeface="Courier New" panose="02070309020205020404" pitchFamily="49" charset="0"/>
              </a:rPr>
              <a:t>]</a:t>
            </a:r>
            <a:endParaRPr lang="en-US" sz="2000" dirty="0">
              <a:effectLst/>
            </a:endParaRPr>
          </a:p>
        </p:txBody>
      </p:sp>
      <p:sp>
        <p:nvSpPr>
          <p:cNvPr id="5" name="Rectangle 4"/>
          <p:cNvSpPr/>
          <p:nvPr/>
        </p:nvSpPr>
        <p:spPr>
          <a:xfrm>
            <a:off x="1024128" y="4663599"/>
            <a:ext cx="6332015" cy="132343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'b'</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mylist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sort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key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lower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mylist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a:t>
            </a:r>
            <a:r>
              <a:rPr lang="en-US" sz="2000" b="1" dirty="0">
                <a:solidFill>
                  <a:srgbClr val="FFCC00"/>
                </a:solidFill>
                <a:latin typeface="Courier New" panose="02070309020205020404" pitchFamily="49" charset="0"/>
              </a:rPr>
              <a:t>]</a:t>
            </a:r>
            <a:endParaRPr lang="en-US" sz="2000" dirty="0">
              <a:effectLst/>
            </a:endParaRPr>
          </a:p>
        </p:txBody>
      </p:sp>
      <p:sp>
        <p:nvSpPr>
          <p:cNvPr id="6" name="TextBox 5"/>
          <p:cNvSpPr txBox="1"/>
          <p:nvPr/>
        </p:nvSpPr>
        <p:spPr>
          <a:xfrm>
            <a:off x="7738110" y="5658802"/>
            <a:ext cx="3584315" cy="369332"/>
          </a:xfrm>
          <a:prstGeom prst="rect">
            <a:avLst/>
          </a:prstGeom>
          <a:noFill/>
        </p:spPr>
        <p:txBody>
          <a:bodyPr wrap="none" rtlCol="0">
            <a:spAutoFit/>
          </a:bodyPr>
          <a:lstStyle/>
          <a:p>
            <a:r>
              <a:rPr lang="en-US" dirty="0" err="1"/>
              <a:t>str.lower</a:t>
            </a:r>
            <a:r>
              <a:rPr lang="en-US" dirty="0"/>
              <a:t>() is a built-in string method. </a:t>
            </a:r>
          </a:p>
        </p:txBody>
      </p:sp>
    </p:spTree>
    <p:extLst>
      <p:ext uri="{BB962C8B-B14F-4D97-AF65-F5344CB8AC3E}">
        <p14:creationId xmlns:p14="http://schemas.microsoft.com/office/powerpoint/2010/main" val="17170517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sets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When the elements must be unique</a:t>
            </a:r>
          </a:p>
          <a:p>
            <a:pPr>
              <a:buFont typeface="Arial" panose="020B0604020202020204" pitchFamily="34" charset="0"/>
              <a:buChar char="•"/>
            </a:pPr>
            <a:r>
              <a:rPr lang="en-US" dirty="0"/>
              <a:t> When you need to be able to modify or add to the collection</a:t>
            </a:r>
          </a:p>
          <a:p>
            <a:pPr>
              <a:buFont typeface="Arial" panose="020B0604020202020204" pitchFamily="34" charset="0"/>
              <a:buChar char="•"/>
            </a:pPr>
            <a:r>
              <a:rPr lang="en-US" dirty="0"/>
              <a:t> When you need support for mathematical set operations</a:t>
            </a:r>
          </a:p>
          <a:p>
            <a:pPr>
              <a:buFont typeface="Arial" panose="020B0604020202020204" pitchFamily="34" charset="0"/>
              <a:buChar char="•"/>
            </a:pPr>
            <a:r>
              <a:rPr lang="en-US" dirty="0"/>
              <a:t> When you don't need to store nested lists, sets, or dictionaries as elements</a:t>
            </a:r>
          </a:p>
          <a:p>
            <a:endParaRPr lang="en-US" dirty="0"/>
          </a:p>
        </p:txBody>
      </p:sp>
    </p:spTree>
    <p:extLst>
      <p:ext uri="{BB962C8B-B14F-4D97-AF65-F5344CB8AC3E}">
        <p14:creationId xmlns:p14="http://schemas.microsoft.com/office/powerpoint/2010/main" val="27181847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sets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Create an empty set with the set constructor.</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 Create an initialized set with the set constructor or the { } notation. Do not use empty curly braces to create an empty set – you’ll get an empty dictionary instead.  </a:t>
            </a:r>
          </a:p>
        </p:txBody>
      </p:sp>
      <p:sp>
        <p:nvSpPr>
          <p:cNvPr id="4" name="Rectangle 3"/>
          <p:cNvSpPr/>
          <p:nvPr/>
        </p:nvSpPr>
        <p:spPr>
          <a:xfrm>
            <a:off x="1818290" y="2811545"/>
            <a:ext cx="7726402" cy="830997"/>
          </a:xfrm>
          <a:prstGeom prst="rect">
            <a:avLst/>
          </a:prstGeom>
        </p:spPr>
        <p:txBody>
          <a:bodyPr wrap="square">
            <a:spAutoFit/>
          </a:bodyPr>
          <a:lstStyle/>
          <a:p>
            <a:r>
              <a:rPr lang="en-US" sz="2400" dirty="0">
                <a:solidFill>
                  <a:srgbClr val="FFFFFF"/>
                </a:solidFill>
                <a:latin typeface="Courier New" panose="02070309020205020404" pitchFamily="49" charset="0"/>
              </a:rPr>
              <a:t>myset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set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rgbClr val="FFFFFF"/>
                </a:solidFill>
                <a:latin typeface="Courier New" panose="02070309020205020404" pitchFamily="49" charset="0"/>
              </a:rPr>
              <a:t>myset2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set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both are empty sets</a:t>
            </a:r>
            <a:endParaRPr lang="en-US" sz="2000" dirty="0">
              <a:effectLst/>
            </a:endParaRPr>
          </a:p>
        </p:txBody>
      </p:sp>
      <p:sp>
        <p:nvSpPr>
          <p:cNvPr id="5" name="Rectangle 4"/>
          <p:cNvSpPr/>
          <p:nvPr/>
        </p:nvSpPr>
        <p:spPr>
          <a:xfrm>
            <a:off x="1818290" y="4591230"/>
            <a:ext cx="9154510" cy="830997"/>
          </a:xfrm>
          <a:prstGeom prst="rect">
            <a:avLst/>
          </a:prstGeom>
        </p:spPr>
        <p:txBody>
          <a:bodyPr wrap="square">
            <a:spAutoFit/>
          </a:bodyPr>
          <a:lstStyle/>
          <a:p>
            <a:r>
              <a:rPr lang="en-US" sz="2400" dirty="0">
                <a:solidFill>
                  <a:srgbClr val="FFFFFF"/>
                </a:solidFill>
                <a:latin typeface="Courier New" panose="02070309020205020404" pitchFamily="49" charset="0"/>
              </a:rPr>
              <a:t>myset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set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sequence</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rgbClr val="FFFFFF"/>
                </a:solidFill>
                <a:latin typeface="Courier New" panose="02070309020205020404" pitchFamily="49" charset="0"/>
              </a:rPr>
              <a:t>myset2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expression </a:t>
            </a:r>
            <a:r>
              <a:rPr lang="en-US" sz="2400" b="1" dirty="0">
                <a:solidFill>
                  <a:srgbClr val="FF6600"/>
                </a:solidFill>
                <a:latin typeface="Courier New" panose="02070309020205020404" pitchFamily="49" charset="0"/>
              </a:rPr>
              <a:t>for</a:t>
            </a:r>
            <a:r>
              <a:rPr lang="en-US" sz="2400" dirty="0">
                <a:solidFill>
                  <a:srgbClr val="FFFFFF"/>
                </a:solidFill>
                <a:latin typeface="Courier New" panose="02070309020205020404" pitchFamily="49" charset="0"/>
              </a:rPr>
              <a:t> variable </a:t>
            </a:r>
            <a:r>
              <a:rPr lang="en-US" sz="2400" b="1" dirty="0">
                <a:solidFill>
                  <a:srgbClr val="FF6600"/>
                </a:solidFill>
                <a:latin typeface="Courier New" panose="02070309020205020404" pitchFamily="49" charset="0"/>
              </a:rPr>
              <a:t>in</a:t>
            </a:r>
            <a:r>
              <a:rPr lang="en-US" sz="2400" dirty="0">
                <a:solidFill>
                  <a:srgbClr val="FFFFFF"/>
                </a:solidFill>
                <a:latin typeface="Courier New" panose="02070309020205020404" pitchFamily="49" charset="0"/>
              </a:rPr>
              <a:t> sequence</a:t>
            </a:r>
            <a:r>
              <a:rPr lang="en-US" sz="2400" b="1" dirty="0">
                <a:solidFill>
                  <a:srgbClr val="FFCC00"/>
                </a:solidFill>
                <a:latin typeface="Courier New" panose="02070309020205020404" pitchFamily="49" charset="0"/>
              </a:rPr>
              <a:t>}</a:t>
            </a:r>
            <a:endParaRPr lang="en-US" sz="2400" dirty="0">
              <a:effectLst/>
            </a:endParaRPr>
          </a:p>
        </p:txBody>
      </p:sp>
    </p:spTree>
    <p:extLst>
      <p:ext uri="{BB962C8B-B14F-4D97-AF65-F5344CB8AC3E}">
        <p14:creationId xmlns:p14="http://schemas.microsoft.com/office/powerpoint/2010/main" val="12024677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Hashable</a:t>
            </a:r>
            <a:r>
              <a:rPr lang="en-US" dirty="0"/>
              <a:t> items</a:t>
            </a:r>
          </a:p>
        </p:txBody>
      </p:sp>
      <p:sp>
        <p:nvSpPr>
          <p:cNvPr id="3" name="Content Placeholder 2"/>
          <p:cNvSpPr>
            <a:spLocks noGrp="1"/>
          </p:cNvSpPr>
          <p:nvPr>
            <p:ph idx="1"/>
          </p:nvPr>
        </p:nvSpPr>
        <p:spPr/>
        <p:txBody>
          <a:bodyPr/>
          <a:lstStyle/>
          <a:p>
            <a:r>
              <a:rPr lang="en-US" dirty="0"/>
              <a:t>The way a set detects non-unique elements is by indexing the data in memory, creating a hash for each element. This means that all elements in a set must be </a:t>
            </a:r>
            <a:r>
              <a:rPr lang="en-US" i="1" dirty="0" err="1">
                <a:solidFill>
                  <a:srgbClr val="FFFF00"/>
                </a:solidFill>
              </a:rPr>
              <a:t>hashable</a:t>
            </a:r>
            <a:r>
              <a:rPr lang="en-US" dirty="0"/>
              <a:t>.</a:t>
            </a:r>
          </a:p>
          <a:p>
            <a:r>
              <a:rPr lang="en-US" dirty="0"/>
              <a:t>All of Python’s immutable built-in objects are </a:t>
            </a:r>
            <a:r>
              <a:rPr lang="en-US" dirty="0" err="1"/>
              <a:t>hashable</a:t>
            </a:r>
            <a:r>
              <a:rPr lang="en-US" dirty="0"/>
              <a:t>, while no mutable containers (such as lists or dictionaries) are. Objects which are instances of user-defined classes are also </a:t>
            </a:r>
            <a:r>
              <a:rPr lang="en-US" dirty="0" err="1"/>
              <a:t>hashable</a:t>
            </a:r>
            <a:r>
              <a:rPr lang="en-US" dirty="0"/>
              <a:t> by default.</a:t>
            </a:r>
          </a:p>
        </p:txBody>
      </p:sp>
    </p:spTree>
    <p:extLst>
      <p:ext uri="{BB962C8B-B14F-4D97-AF65-F5344CB8AC3E}">
        <p14:creationId xmlns:p14="http://schemas.microsoft.com/office/powerpoint/2010/main" val="259114869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Mutable operations</a:t>
            </a:r>
          </a:p>
        </p:txBody>
      </p:sp>
      <p:sp>
        <p:nvSpPr>
          <p:cNvPr id="3" name="Content Placeholder 2"/>
          <p:cNvSpPr>
            <a:spLocks noGrp="1"/>
          </p:cNvSpPr>
          <p:nvPr>
            <p:ph idx="1"/>
          </p:nvPr>
        </p:nvSpPr>
        <p:spPr>
          <a:xfrm>
            <a:off x="1024129" y="2286000"/>
            <a:ext cx="4782311" cy="4023360"/>
          </a:xfrm>
        </p:spPr>
        <p:txBody>
          <a:bodyPr>
            <a:normAutofit/>
          </a:bodyPr>
          <a:lstStyle/>
          <a:p>
            <a:r>
              <a:rPr lang="en-US" dirty="0"/>
              <a:t>The </a:t>
            </a:r>
            <a:r>
              <a:rPr lang="en-US" dirty="0">
                <a:solidFill>
                  <a:srgbClr val="FFFF00"/>
                </a:solidFill>
              </a:rPr>
              <a:t>add</a:t>
            </a:r>
            <a:r>
              <a:rPr lang="en-US" dirty="0"/>
              <a:t>(x) method will add element x to the set if it’s not already there. The remove(x) and discard(x) methods will remove x from the set.</a:t>
            </a:r>
          </a:p>
          <a:p>
            <a:pPr>
              <a:buFont typeface="Arial" panose="020B0604020202020204" pitchFamily="34" charset="0"/>
              <a:buChar char="•"/>
            </a:pPr>
            <a:r>
              <a:rPr lang="en-US" dirty="0"/>
              <a:t> The </a:t>
            </a:r>
            <a:r>
              <a:rPr lang="en-US" dirty="0">
                <a:solidFill>
                  <a:srgbClr val="FFFF00"/>
                </a:solidFill>
              </a:rPr>
              <a:t>pop</a:t>
            </a:r>
            <a:r>
              <a:rPr lang="en-US" dirty="0"/>
              <a:t>() method will remove and return an arbitrary element from the set. Raises an error if the set is empty. </a:t>
            </a:r>
          </a:p>
          <a:p>
            <a:pPr>
              <a:buFont typeface="Arial" panose="020B0604020202020204" pitchFamily="34" charset="0"/>
              <a:buChar char="•"/>
            </a:pPr>
            <a:r>
              <a:rPr lang="en-US" dirty="0"/>
              <a:t> The </a:t>
            </a:r>
            <a:r>
              <a:rPr lang="en-US" dirty="0">
                <a:solidFill>
                  <a:srgbClr val="FFFF00"/>
                </a:solidFill>
              </a:rPr>
              <a:t>clear</a:t>
            </a:r>
            <a:r>
              <a:rPr lang="en-US" dirty="0"/>
              <a:t>() method removes all elements from the set. </a:t>
            </a:r>
          </a:p>
          <a:p>
            <a:pPr>
              <a:buFont typeface="Arial" panose="020B0604020202020204" pitchFamily="34" charset="0"/>
              <a:buChar char="•"/>
            </a:pPr>
            <a:r>
              <a:rPr lang="en-US" i="1" dirty="0"/>
              <a:t> These operations are not available for </a:t>
            </a:r>
            <a:r>
              <a:rPr lang="en-US" i="1" dirty="0" err="1"/>
              <a:t>frozensets</a:t>
            </a:r>
            <a:r>
              <a:rPr lang="en-US" i="1" dirty="0"/>
              <a:t>. </a:t>
            </a:r>
          </a:p>
          <a:p>
            <a:pPr>
              <a:buFont typeface="Arial" panose="020B0604020202020204" pitchFamily="34" charset="0"/>
              <a:buChar char="•"/>
            </a:pPr>
            <a:endParaRPr lang="en-US" dirty="0"/>
          </a:p>
        </p:txBody>
      </p:sp>
      <p:sp>
        <p:nvSpPr>
          <p:cNvPr id="4" name="Rectangle 3"/>
          <p:cNvSpPr/>
          <p:nvPr/>
        </p:nvSpPr>
        <p:spPr>
          <a:xfrm>
            <a:off x="5806440" y="1899769"/>
            <a:ext cx="6305550" cy="4601260"/>
          </a:xfrm>
          <a:prstGeom prst="rect">
            <a:avLst/>
          </a:prstGeom>
        </p:spPr>
        <p:txBody>
          <a:bodyPr wrap="square">
            <a:spAutoFit/>
          </a:bodyPr>
          <a:lstStyle/>
          <a:p>
            <a:r>
              <a:rPr lang="en-US" sz="2100" b="1" dirty="0">
                <a:solidFill>
                  <a:srgbClr val="FFCC00"/>
                </a:solidFill>
                <a:latin typeface="Courier New" panose="02070309020205020404" pitchFamily="49" charset="0"/>
              </a:rPr>
              <a:t>&gt;&gt;&gt;</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myset</a:t>
            </a:r>
            <a:r>
              <a:rPr lang="en-US" sz="2100" dirty="0">
                <a:solidFill>
                  <a:srgbClr val="FFFFFF"/>
                </a:solidFill>
                <a:latin typeface="Courier New" panose="02070309020205020404" pitchFamily="49" charset="0"/>
              </a:rPr>
              <a:t> </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x </a:t>
            </a:r>
            <a:r>
              <a:rPr lang="en-US" sz="2100" b="1" dirty="0">
                <a:solidFill>
                  <a:srgbClr val="FF6600"/>
                </a:solidFill>
                <a:latin typeface="Courier New" panose="02070309020205020404" pitchFamily="49" charset="0"/>
              </a:rPr>
              <a:t>for</a:t>
            </a:r>
            <a:r>
              <a:rPr lang="en-US" sz="2100" dirty="0">
                <a:solidFill>
                  <a:srgbClr val="FFFFFF"/>
                </a:solidFill>
                <a:latin typeface="Courier New" panose="02070309020205020404" pitchFamily="49" charset="0"/>
              </a:rPr>
              <a:t> x </a:t>
            </a:r>
            <a:r>
              <a:rPr lang="en-US" sz="2100" b="1" dirty="0">
                <a:solidFill>
                  <a:srgbClr val="FF6600"/>
                </a:solidFill>
                <a:latin typeface="Courier New" panose="02070309020205020404" pitchFamily="49" charset="0"/>
              </a:rPr>
              <a:t>in</a:t>
            </a:r>
            <a:r>
              <a:rPr lang="en-US" sz="2100" dirty="0">
                <a:solidFill>
                  <a:srgbClr val="FFFFFF"/>
                </a:solidFill>
                <a:latin typeface="Courier New" panose="02070309020205020404" pitchFamily="49" charset="0"/>
              </a:rPr>
              <a:t> </a:t>
            </a:r>
            <a:r>
              <a:rPr lang="en-US" sz="2100" dirty="0">
                <a:solidFill>
                  <a:srgbClr val="66FF00"/>
                </a:solidFill>
                <a:latin typeface="Courier New" panose="02070309020205020404" pitchFamily="49" charset="0"/>
              </a:rPr>
              <a:t>'abracadabra'</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b="1" dirty="0">
                <a:solidFill>
                  <a:srgbClr val="FFCC00"/>
                </a:solidFill>
                <a:latin typeface="Courier New" panose="02070309020205020404" pitchFamily="49" charset="0"/>
              </a:rPr>
              <a:t>&gt;&gt;&gt;</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myset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dirty="0">
                <a:solidFill>
                  <a:schemeClr val="tx1">
                    <a:lumMod val="95000"/>
                  </a:schemeClr>
                </a:solidFill>
                <a:latin typeface="Courier New" panose="02070309020205020404" pitchFamily="49" charset="0"/>
              </a:rPr>
              <a:t>set</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'a'</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'b'</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'r'</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'c'</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'd'</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b="1" dirty="0">
                <a:solidFill>
                  <a:srgbClr val="FFCC00"/>
                </a:solidFill>
                <a:latin typeface="Courier New" panose="02070309020205020404" pitchFamily="49" charset="0"/>
              </a:rPr>
              <a:t>&gt;&gt;&gt;</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myset</a:t>
            </a:r>
            <a:r>
              <a:rPr lang="en-US" sz="2100" b="1" dirty="0" err="1">
                <a:solidFill>
                  <a:srgbClr val="FFCC00"/>
                </a:solidFill>
                <a:latin typeface="Courier New" panose="02070309020205020404" pitchFamily="49" charset="0"/>
              </a:rPr>
              <a:t>.</a:t>
            </a:r>
            <a:r>
              <a:rPr lang="en-US" sz="2100" dirty="0" err="1">
                <a:solidFill>
                  <a:srgbClr val="FFFFFF"/>
                </a:solidFill>
                <a:latin typeface="Courier New" panose="02070309020205020404" pitchFamily="49" charset="0"/>
              </a:rPr>
              <a:t>add</a:t>
            </a:r>
            <a:r>
              <a:rPr lang="en-US" sz="2100" b="1" dirty="0">
                <a:solidFill>
                  <a:srgbClr val="FFCC00"/>
                </a:solidFill>
                <a:latin typeface="Courier New" panose="02070309020205020404" pitchFamily="49" charset="0"/>
              </a:rPr>
              <a:t>(</a:t>
            </a:r>
            <a:r>
              <a:rPr lang="en-US" sz="2100" dirty="0">
                <a:solidFill>
                  <a:srgbClr val="66FF00"/>
                </a:solidFill>
                <a:latin typeface="Courier New" panose="02070309020205020404" pitchFamily="49" charset="0"/>
              </a:rPr>
              <a:t>'y'</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b="1" dirty="0">
                <a:solidFill>
                  <a:srgbClr val="FFCC00"/>
                </a:solidFill>
                <a:latin typeface="Courier New" panose="02070309020205020404" pitchFamily="49" charset="0"/>
              </a:rPr>
              <a:t>&gt;&gt;&gt;</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myset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dirty="0">
                <a:solidFill>
                  <a:schemeClr val="tx1">
                    <a:lumMod val="95000"/>
                  </a:schemeClr>
                </a:solidFill>
                <a:latin typeface="Courier New" panose="02070309020205020404" pitchFamily="49" charset="0"/>
              </a:rPr>
              <a:t>set</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'a'</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'b'</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'r'</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'c'</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'd'</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'y'</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b="1" dirty="0">
                <a:solidFill>
                  <a:srgbClr val="FFCC00"/>
                </a:solidFill>
                <a:latin typeface="Courier New" panose="02070309020205020404" pitchFamily="49" charset="0"/>
              </a:rPr>
              <a:t>&gt;&gt;&gt;</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myset</a:t>
            </a:r>
            <a:r>
              <a:rPr lang="en-US" sz="2100" b="1" dirty="0" err="1">
                <a:solidFill>
                  <a:srgbClr val="FFCC00"/>
                </a:solidFill>
                <a:latin typeface="Courier New" panose="02070309020205020404" pitchFamily="49" charset="0"/>
              </a:rPr>
              <a:t>.</a:t>
            </a:r>
            <a:r>
              <a:rPr lang="en-US" sz="2100" dirty="0" err="1">
                <a:solidFill>
                  <a:srgbClr val="FFFFFF"/>
                </a:solidFill>
                <a:latin typeface="Courier New" panose="02070309020205020404" pitchFamily="49" charset="0"/>
              </a:rPr>
              <a:t>remove</a:t>
            </a:r>
            <a:r>
              <a:rPr lang="en-US" sz="2100" b="1" dirty="0">
                <a:solidFill>
                  <a:srgbClr val="FFCC00"/>
                </a:solidFill>
                <a:latin typeface="Courier New" panose="02070309020205020404" pitchFamily="49" charset="0"/>
              </a:rPr>
              <a:t>(</a:t>
            </a:r>
            <a:r>
              <a:rPr lang="en-US" sz="2100" dirty="0">
                <a:solidFill>
                  <a:srgbClr val="66FF00"/>
                </a:solidFill>
                <a:latin typeface="Courier New" panose="02070309020205020404" pitchFamily="49" charset="0"/>
              </a:rPr>
              <a:t>'a'</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b="1" dirty="0">
                <a:solidFill>
                  <a:srgbClr val="FFCC00"/>
                </a:solidFill>
                <a:latin typeface="Courier New" panose="02070309020205020404" pitchFamily="49" charset="0"/>
              </a:rPr>
              <a:t>&gt;&gt;&gt;</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myset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dirty="0">
                <a:solidFill>
                  <a:schemeClr val="tx1">
                    <a:lumMod val="95000"/>
                  </a:schemeClr>
                </a:solidFill>
                <a:latin typeface="Courier New" panose="02070309020205020404" pitchFamily="49" charset="0"/>
              </a:rPr>
              <a:t>set</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'b'</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'r'</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'c'</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'd'</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'y'</a:t>
            </a:r>
            <a:r>
              <a:rPr lang="en-US" sz="2100" b="1" dirty="0">
                <a:solidFill>
                  <a:schemeClr val="tx1">
                    <a:lumMod val="95000"/>
                  </a:schemeClr>
                </a:solidFill>
                <a:latin typeface="Courier New" panose="02070309020205020404" pitchFamily="49" charset="0"/>
              </a:rPr>
              <a:t>])</a:t>
            </a:r>
            <a:br>
              <a:rPr lang="en-US" sz="2100" b="1" dirty="0">
                <a:solidFill>
                  <a:schemeClr val="tx1">
                    <a:lumMod val="95000"/>
                  </a:schemeClr>
                </a:solidFill>
                <a:latin typeface="Courier New" panose="02070309020205020404" pitchFamily="49" charset="0"/>
              </a:rPr>
            </a:br>
            <a:r>
              <a:rPr lang="en-US" sz="2100" b="1" dirty="0">
                <a:solidFill>
                  <a:srgbClr val="FFCC00"/>
                </a:solidFill>
                <a:latin typeface="Courier New" panose="02070309020205020404" pitchFamily="49" charset="0"/>
              </a:rPr>
              <a:t>&gt;&gt;&gt;</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myset</a:t>
            </a:r>
            <a:r>
              <a:rPr lang="en-US" sz="2100" b="1" dirty="0" err="1">
                <a:solidFill>
                  <a:srgbClr val="FFCC00"/>
                </a:solidFill>
                <a:latin typeface="Courier New" panose="02070309020205020404" pitchFamily="49" charset="0"/>
              </a:rPr>
              <a:t>.</a:t>
            </a:r>
            <a:r>
              <a:rPr lang="en-US" sz="2100" dirty="0" err="1">
                <a:solidFill>
                  <a:srgbClr val="FFFFFF"/>
                </a:solidFill>
                <a:latin typeface="Courier New" panose="02070309020205020404" pitchFamily="49" charset="0"/>
              </a:rPr>
              <a:t>pop</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dirty="0">
                <a:solidFill>
                  <a:schemeClr val="tx1">
                    <a:lumMod val="95000"/>
                  </a:schemeClr>
                </a:solidFill>
                <a:latin typeface="Courier New" panose="02070309020205020404" pitchFamily="49" charset="0"/>
              </a:rPr>
              <a:t>'b' </a:t>
            </a:r>
            <a:br>
              <a:rPr lang="en-US" sz="2100" dirty="0">
                <a:solidFill>
                  <a:srgbClr val="FFFFFF"/>
                </a:solidFill>
                <a:latin typeface="Courier New" panose="02070309020205020404" pitchFamily="49" charset="0"/>
              </a:rPr>
            </a:br>
            <a:r>
              <a:rPr lang="en-US" sz="2100" b="1" dirty="0">
                <a:solidFill>
                  <a:srgbClr val="FFCC00"/>
                </a:solidFill>
                <a:latin typeface="Courier New" panose="02070309020205020404" pitchFamily="49" charset="0"/>
              </a:rPr>
              <a:t>&gt;&gt;&gt;</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myset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dirty="0">
                <a:solidFill>
                  <a:schemeClr val="tx1">
                    <a:lumMod val="95000"/>
                  </a:schemeClr>
                </a:solidFill>
                <a:latin typeface="Courier New" panose="02070309020205020404" pitchFamily="49" charset="0"/>
              </a:rPr>
              <a:t>set</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'r'</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'c'</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'd'</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'y'</a:t>
            </a:r>
            <a:r>
              <a:rPr lang="en-US" sz="2100" b="1" dirty="0">
                <a:solidFill>
                  <a:schemeClr val="tx1">
                    <a:lumMod val="95000"/>
                  </a:schemeClr>
                </a:solidFill>
                <a:latin typeface="Courier New" panose="02070309020205020404" pitchFamily="49" charset="0"/>
              </a:rPr>
              <a:t>])</a:t>
            </a:r>
            <a:r>
              <a:rPr lang="en-US" sz="2100" dirty="0">
                <a:solidFill>
                  <a:schemeClr val="tx1">
                    <a:lumMod val="95000"/>
                  </a:schemeClr>
                </a:solidFill>
                <a:latin typeface="Courier New" panose="02070309020205020404" pitchFamily="49" charset="0"/>
              </a:rPr>
              <a:t> </a:t>
            </a:r>
            <a:endParaRPr lang="en-US" sz="2100" dirty="0">
              <a:solidFill>
                <a:schemeClr val="tx1">
                  <a:lumMod val="95000"/>
                </a:schemeClr>
              </a:solidFill>
            </a:endParaRPr>
          </a:p>
          <a:p>
            <a:endParaRPr lang="en-US" sz="2000" dirty="0">
              <a:solidFill>
                <a:schemeClr val="tx1">
                  <a:lumMod val="95000"/>
                </a:schemeClr>
              </a:solidFill>
              <a:effectLst/>
            </a:endParaRPr>
          </a:p>
        </p:txBody>
      </p:sp>
    </p:spTree>
    <p:extLst>
      <p:ext uri="{BB962C8B-B14F-4D97-AF65-F5344CB8AC3E}">
        <p14:creationId xmlns:p14="http://schemas.microsoft.com/office/powerpoint/2010/main" val="3302154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Mutable operations continued</a:t>
            </a:r>
          </a:p>
        </p:txBody>
      </p:sp>
      <p:sp>
        <p:nvSpPr>
          <p:cNvPr id="4" name="Rectangle 1"/>
          <p:cNvSpPr>
            <a:spLocks noGrp="1" noChangeArrowheads="1"/>
          </p:cNvSpPr>
          <p:nvPr>
            <p:ph idx="1"/>
          </p:nvPr>
        </p:nvSpPr>
        <p:spPr bwMode="auto">
          <a:xfrm>
            <a:off x="1024128" y="2174027"/>
            <a:ext cx="958839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set</a:t>
            </a: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en-US" altLang="en-US"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other</a:t>
            </a: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Update the set, adding elements from all others.</a:t>
            </a: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set</a:t>
            </a: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&amp;=</a:t>
            </a:r>
            <a:r>
              <a:rPr kumimoji="0" lang="en-US" altLang="en-US"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other </a:t>
            </a: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&amp;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Update the set, keeping only elements found in it and all others.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set</a:t>
            </a: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en-US" altLang="en-US"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other</a:t>
            </a: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Update the set, removing elements found in others.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set</a:t>
            </a: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en-US" altLang="en-US"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other</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Update the set, keeping only elements found in either set, but not in both</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7780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typing</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solidFill>
                  <a:srgbClr val="FFFF00"/>
                </a:solidFill>
              </a:rPr>
              <a:t> Strong Typing</a:t>
            </a:r>
          </a:p>
          <a:p>
            <a:pPr lvl="1">
              <a:buFont typeface="Arial" panose="020B0604020202020204" pitchFamily="34" charset="0"/>
              <a:buChar char="•"/>
            </a:pPr>
            <a:r>
              <a:rPr lang="en-US" dirty="0"/>
              <a:t> Obviously, Python isn’t performing static type checking, but it does prevent mixing operations between mismatched types. </a:t>
            </a:r>
          </a:p>
          <a:p>
            <a:pPr lvl="1">
              <a:buFont typeface="Arial" panose="020B0604020202020204" pitchFamily="34" charset="0"/>
              <a:buChar char="•"/>
            </a:pPr>
            <a:r>
              <a:rPr lang="en-US" dirty="0"/>
              <a:t> Explicit conversions are required in order to mix types. </a:t>
            </a:r>
          </a:p>
          <a:p>
            <a:pPr lvl="1">
              <a:buFont typeface="Arial" panose="020B0604020202020204" pitchFamily="34" charset="0"/>
              <a:buChar char="•"/>
            </a:pPr>
            <a:r>
              <a:rPr lang="en-US" dirty="0"/>
              <a:t> Example: </a:t>
            </a:r>
            <a:r>
              <a:rPr lang="en-US" sz="1600" dirty="0">
                <a:latin typeface="Consolas" panose="020B0609020204030204" pitchFamily="49" charset="0"/>
                <a:cs typeface="Consolas" panose="020B0609020204030204" pitchFamily="49" charset="0"/>
              </a:rPr>
              <a:t>2 + “four” </a:t>
            </a:r>
            <a:r>
              <a:rPr lang="en-US" dirty="0">
                <a:sym typeface="Wingdings" panose="05000000000000000000" pitchFamily="2" charset="2"/>
              </a:rPr>
              <a:t> not going to fly</a:t>
            </a:r>
            <a:endParaRPr lang="en-US" dirty="0"/>
          </a:p>
          <a:p>
            <a:pPr>
              <a:buFont typeface="Arial" panose="020B0604020202020204" pitchFamily="34" charset="0"/>
              <a:buChar char="•"/>
            </a:pPr>
            <a:r>
              <a:rPr lang="en-US" dirty="0"/>
              <a:t> </a:t>
            </a:r>
            <a:r>
              <a:rPr lang="en-US" dirty="0">
                <a:solidFill>
                  <a:srgbClr val="FFFF00"/>
                </a:solidFill>
              </a:rPr>
              <a:t>Dynamic Typing</a:t>
            </a:r>
          </a:p>
          <a:p>
            <a:pPr lvl="1">
              <a:buFont typeface="Arial" panose="020B0604020202020204" pitchFamily="34" charset="0"/>
              <a:buChar char="•"/>
            </a:pPr>
            <a:r>
              <a:rPr lang="en-US" dirty="0"/>
              <a:t> All type checking is done at runtime. </a:t>
            </a:r>
          </a:p>
          <a:p>
            <a:pPr lvl="1">
              <a:buFont typeface="Arial" panose="020B0604020202020204" pitchFamily="34" charset="0"/>
              <a:buChar char="•"/>
            </a:pPr>
            <a:r>
              <a:rPr lang="en-US" dirty="0"/>
              <a:t> No need to declare a variable or give it a type before use. </a:t>
            </a:r>
          </a:p>
          <a:p>
            <a:pPr lvl="1">
              <a:buFont typeface="Arial" panose="020B0604020202020204" pitchFamily="34" charset="0"/>
              <a:buChar char="•"/>
            </a:pPr>
            <a:endParaRPr lang="en-US" dirty="0"/>
          </a:p>
          <a:p>
            <a:pPr marL="128016" lvl="1" indent="0">
              <a:buNone/>
            </a:pPr>
            <a:r>
              <a:rPr lang="en-US" dirty="0"/>
              <a:t>Let’s start by looking at Python’s built-in data types. </a:t>
            </a:r>
          </a:p>
        </p:txBody>
      </p:sp>
    </p:spTree>
    <p:extLst>
      <p:ext uri="{BB962C8B-B14F-4D97-AF65-F5344CB8AC3E}">
        <p14:creationId xmlns:p14="http://schemas.microsoft.com/office/powerpoint/2010/main" val="10988830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Mutable operations continued</a:t>
            </a:r>
          </a:p>
        </p:txBody>
      </p:sp>
      <p:sp>
        <p:nvSpPr>
          <p:cNvPr id="4" name="Rectangle 3"/>
          <p:cNvSpPr/>
          <p:nvPr/>
        </p:nvSpPr>
        <p:spPr>
          <a:xfrm>
            <a:off x="1461542" y="1950744"/>
            <a:ext cx="7382207" cy="4093428"/>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'abracadabra'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s2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alacazam</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set(['a', 'b', 'r', 'c', 'd'])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s2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set(['a', 'l', 'c', 'z', 'm'])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s2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set(['a', 'b', 'r', 'c', 'd', 'l', 'z', 'm'])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'abracadabra'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&amp;=</a:t>
            </a:r>
            <a:r>
              <a:rPr lang="en-US" sz="2000" dirty="0">
                <a:solidFill>
                  <a:srgbClr val="FFFFFF"/>
                </a:solidFill>
                <a:latin typeface="Courier New" panose="02070309020205020404" pitchFamily="49" charset="0"/>
              </a:rPr>
              <a:t> s2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set(['a', 'c'])</a:t>
            </a:r>
            <a:endParaRPr lang="en-US" sz="2000" dirty="0">
              <a:solidFill>
                <a:schemeClr val="tx1">
                  <a:lumMod val="95000"/>
                </a:schemeClr>
              </a:solidFill>
              <a:effectLst/>
            </a:endParaRPr>
          </a:p>
        </p:txBody>
      </p:sp>
    </p:spTree>
    <p:extLst>
      <p:ext uri="{BB962C8B-B14F-4D97-AF65-F5344CB8AC3E}">
        <p14:creationId xmlns:p14="http://schemas.microsoft.com/office/powerpoint/2010/main" val="12735653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p>
        </p:txBody>
      </p:sp>
      <p:sp>
        <p:nvSpPr>
          <p:cNvPr id="3" name="Content Placeholder 2"/>
          <p:cNvSpPr>
            <a:spLocks noGrp="1"/>
          </p:cNvSpPr>
          <p:nvPr>
            <p:ph idx="1"/>
          </p:nvPr>
        </p:nvSpPr>
        <p:spPr>
          <a:xfrm>
            <a:off x="1024127" y="1977081"/>
            <a:ext cx="9720073" cy="4023360"/>
          </a:xfrm>
        </p:spPr>
        <p:txBody>
          <a:bodyPr/>
          <a:lstStyle/>
          <a:p>
            <a:pPr>
              <a:buFont typeface="Arial" panose="020B0604020202020204" pitchFamily="34" charset="0"/>
              <a:buChar char="•"/>
            </a:pPr>
            <a:r>
              <a:rPr lang="en-US" dirty="0"/>
              <a:t> The following operations are available for both set and </a:t>
            </a:r>
            <a:r>
              <a:rPr lang="en-US" dirty="0" err="1"/>
              <a:t>frozenset</a:t>
            </a:r>
            <a:r>
              <a:rPr lang="en-US" dirty="0"/>
              <a:t> types.</a:t>
            </a:r>
          </a:p>
          <a:p>
            <a:pPr>
              <a:buFont typeface="Arial" panose="020B0604020202020204" pitchFamily="34" charset="0"/>
              <a:buChar char="•"/>
            </a:pPr>
            <a:r>
              <a:rPr lang="en-US" dirty="0"/>
              <a:t> Comparison operators &gt;=, &lt;= test whether a set is a superset or subset, respectively, of some other set. The &gt; and &lt; operators check for proper supersets/subsets.  </a:t>
            </a:r>
          </a:p>
        </p:txBody>
      </p:sp>
      <p:sp>
        <p:nvSpPr>
          <p:cNvPr id="4" name="Rectangle 3"/>
          <p:cNvSpPr/>
          <p:nvPr/>
        </p:nvSpPr>
        <p:spPr>
          <a:xfrm>
            <a:off x="1902688" y="3625806"/>
            <a:ext cx="6096000" cy="2800767"/>
          </a:xfrm>
          <a:prstGeom prst="rect">
            <a:avLst/>
          </a:prstGeom>
        </p:spPr>
        <p:txBody>
          <a:bodyPr>
            <a:spAutoFit/>
          </a:bodyPr>
          <a:lstStyle/>
          <a:p>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s1 </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set</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'abracadabra'</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s2 </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set</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'bard'</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s1 </a:t>
            </a:r>
            <a:r>
              <a:rPr lang="en-US" sz="2200" b="1" dirty="0">
                <a:solidFill>
                  <a:srgbClr val="FFCC00"/>
                </a:solidFill>
                <a:latin typeface="Courier New" panose="02070309020205020404" pitchFamily="49" charset="0"/>
              </a:rPr>
              <a:t>&gt;=</a:t>
            </a:r>
            <a:r>
              <a:rPr lang="en-US" sz="2200" dirty="0">
                <a:solidFill>
                  <a:srgbClr val="FFFFFF"/>
                </a:solidFill>
                <a:latin typeface="Courier New" panose="02070309020205020404" pitchFamily="49" charset="0"/>
              </a:rPr>
              <a:t> s2 </a:t>
            </a:r>
            <a:br>
              <a:rPr lang="en-US" sz="2200" dirty="0">
                <a:solidFill>
                  <a:srgbClr val="FFFFFF"/>
                </a:solidFill>
                <a:latin typeface="Courier New" panose="02070309020205020404" pitchFamily="49" charset="0"/>
              </a:rPr>
            </a:br>
            <a:r>
              <a:rPr lang="en-US" sz="2200" dirty="0">
                <a:solidFill>
                  <a:schemeClr val="tx1">
                    <a:lumMod val="95000"/>
                  </a:schemeClr>
                </a:solidFill>
                <a:latin typeface="Courier New" panose="02070309020205020404" pitchFamily="49" charset="0"/>
              </a:rPr>
              <a:t>True</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s1 </a:t>
            </a:r>
            <a:r>
              <a:rPr lang="en-US" sz="2200" b="1" dirty="0">
                <a:solidFill>
                  <a:srgbClr val="FFCC00"/>
                </a:solidFill>
                <a:latin typeface="Courier New" panose="02070309020205020404" pitchFamily="49" charset="0"/>
              </a:rPr>
              <a:t>&gt;</a:t>
            </a:r>
            <a:r>
              <a:rPr lang="en-US" sz="2200" dirty="0">
                <a:solidFill>
                  <a:srgbClr val="FFFFFF"/>
                </a:solidFill>
                <a:latin typeface="Courier New" panose="02070309020205020404" pitchFamily="49" charset="0"/>
              </a:rPr>
              <a:t> s2 </a:t>
            </a:r>
            <a:br>
              <a:rPr lang="en-US" sz="2200" dirty="0">
                <a:solidFill>
                  <a:srgbClr val="FFFFFF"/>
                </a:solidFill>
                <a:latin typeface="Courier New" panose="02070309020205020404" pitchFamily="49" charset="0"/>
              </a:rPr>
            </a:br>
            <a:r>
              <a:rPr lang="en-US" sz="2200" dirty="0">
                <a:solidFill>
                  <a:schemeClr val="tx1">
                    <a:lumMod val="95000"/>
                  </a:schemeClr>
                </a:solidFill>
                <a:latin typeface="Courier New" panose="02070309020205020404" pitchFamily="49" charset="0"/>
              </a:rPr>
              <a:t>True </a:t>
            </a:r>
            <a:br>
              <a:rPr lang="en-US" sz="2200"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s1 </a:t>
            </a:r>
            <a:r>
              <a:rPr lang="en-US" sz="2200" b="1" dirty="0">
                <a:solidFill>
                  <a:srgbClr val="FFCC00"/>
                </a:solidFill>
                <a:latin typeface="Courier New" panose="02070309020205020404" pitchFamily="49" charset="0"/>
              </a:rPr>
              <a:t>&lt;=</a:t>
            </a:r>
            <a:r>
              <a:rPr lang="en-US" sz="2200" dirty="0">
                <a:solidFill>
                  <a:srgbClr val="FFFFFF"/>
                </a:solidFill>
                <a:latin typeface="Courier New" panose="02070309020205020404" pitchFamily="49" charset="0"/>
              </a:rPr>
              <a:t> s2 </a:t>
            </a:r>
            <a:br>
              <a:rPr lang="en-US" sz="2200" dirty="0">
                <a:solidFill>
                  <a:srgbClr val="FFFFFF"/>
                </a:solidFill>
                <a:latin typeface="Courier New" panose="02070309020205020404" pitchFamily="49" charset="0"/>
              </a:rPr>
            </a:br>
            <a:r>
              <a:rPr lang="en-US" sz="2200" dirty="0">
                <a:solidFill>
                  <a:schemeClr val="tx1">
                    <a:lumMod val="95000"/>
                  </a:schemeClr>
                </a:solidFill>
                <a:latin typeface="Courier New" panose="02070309020205020404" pitchFamily="49" charset="0"/>
              </a:rPr>
              <a:t>False</a:t>
            </a:r>
            <a:endParaRPr lang="en-US" sz="2200" dirty="0">
              <a:solidFill>
                <a:schemeClr val="tx1">
                  <a:lumMod val="95000"/>
                </a:schemeClr>
              </a:solidFill>
              <a:effectLst/>
            </a:endParaRPr>
          </a:p>
        </p:txBody>
      </p:sp>
    </p:spTree>
    <p:extLst>
      <p:ext uri="{BB962C8B-B14F-4D97-AF65-F5344CB8AC3E}">
        <p14:creationId xmlns:p14="http://schemas.microsoft.com/office/powerpoint/2010/main" val="36303566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a:solidFill>
                  <a:srgbClr val="FFFF00"/>
                </a:solidFill>
              </a:rPr>
              <a:t>Union</a:t>
            </a:r>
            <a:r>
              <a:rPr lang="en-US" dirty="0"/>
              <a:t>:     </a:t>
            </a:r>
            <a:r>
              <a:rPr lang="en-US" dirty="0">
                <a:latin typeface="Courier New" panose="02070309020205020404" pitchFamily="49" charset="0"/>
                <a:cs typeface="Courier New" panose="02070309020205020404" pitchFamily="49" charset="0"/>
              </a:rPr>
              <a:t>set | other | …</a:t>
            </a:r>
          </a:p>
          <a:p>
            <a:pPr lvl="1">
              <a:buFont typeface="Arial" panose="020B0604020202020204" pitchFamily="34" charset="0"/>
              <a:buChar char="•"/>
            </a:pPr>
            <a:r>
              <a:rPr lang="en-US" dirty="0"/>
              <a:t> </a:t>
            </a:r>
            <a:r>
              <a:rPr lang="en-US" sz="2000" dirty="0"/>
              <a:t>Return a new set with elements from the set and all others.</a:t>
            </a:r>
          </a:p>
          <a:p>
            <a:pPr>
              <a:buFont typeface="Arial" panose="020B0604020202020204" pitchFamily="34" charset="0"/>
              <a:buChar char="•"/>
            </a:pPr>
            <a:r>
              <a:rPr lang="en-US" dirty="0"/>
              <a:t> </a:t>
            </a:r>
            <a:r>
              <a:rPr lang="en-US" dirty="0">
                <a:solidFill>
                  <a:srgbClr val="FFFF00"/>
                </a:solidFill>
              </a:rPr>
              <a:t>Intersection</a:t>
            </a:r>
            <a:r>
              <a:rPr lang="en-US" dirty="0"/>
              <a:t>:     </a:t>
            </a:r>
            <a:r>
              <a:rPr lang="en-US" dirty="0">
                <a:latin typeface="Courier New" panose="02070309020205020404" pitchFamily="49" charset="0"/>
                <a:cs typeface="Courier New" panose="02070309020205020404" pitchFamily="49" charset="0"/>
              </a:rPr>
              <a:t>set &amp; other &amp; …</a:t>
            </a:r>
          </a:p>
          <a:p>
            <a:pPr lvl="1">
              <a:buFont typeface="Arial" panose="020B0604020202020204" pitchFamily="34" charset="0"/>
              <a:buChar char="•"/>
            </a:pPr>
            <a:r>
              <a:rPr lang="en-US" dirty="0"/>
              <a:t> </a:t>
            </a:r>
            <a:r>
              <a:rPr lang="en-US" sz="2000" dirty="0"/>
              <a:t>Return a new set with elements common to the set and all others.</a:t>
            </a:r>
          </a:p>
          <a:p>
            <a:pPr>
              <a:buFont typeface="Arial" panose="020B0604020202020204" pitchFamily="34" charset="0"/>
              <a:buChar char="•"/>
            </a:pPr>
            <a:r>
              <a:rPr lang="en-US" dirty="0"/>
              <a:t> </a:t>
            </a:r>
            <a:r>
              <a:rPr lang="en-US" dirty="0">
                <a:solidFill>
                  <a:srgbClr val="FFFF00"/>
                </a:solidFill>
              </a:rPr>
              <a:t>Difference</a:t>
            </a:r>
            <a:r>
              <a:rPr lang="en-US" dirty="0"/>
              <a:t>:    </a:t>
            </a:r>
            <a:r>
              <a:rPr lang="en-US" dirty="0">
                <a:latin typeface="Courier New" panose="02070309020205020404" pitchFamily="49" charset="0"/>
                <a:cs typeface="Courier New" panose="02070309020205020404" pitchFamily="49" charset="0"/>
              </a:rPr>
              <a:t> set – other – … </a:t>
            </a:r>
          </a:p>
          <a:p>
            <a:pPr lvl="1">
              <a:buFont typeface="Arial" panose="020B0604020202020204" pitchFamily="34" charset="0"/>
              <a:buChar char="•"/>
            </a:pPr>
            <a:r>
              <a:rPr lang="en-US" dirty="0"/>
              <a:t> </a:t>
            </a:r>
            <a:r>
              <a:rPr lang="en-US" sz="2000" dirty="0"/>
              <a:t>Return a new set with elements in the set that are not in the others.</a:t>
            </a:r>
          </a:p>
          <a:p>
            <a:pPr>
              <a:buFont typeface="Arial" panose="020B0604020202020204" pitchFamily="34" charset="0"/>
              <a:buChar char="•"/>
            </a:pPr>
            <a:r>
              <a:rPr lang="en-US" dirty="0"/>
              <a:t> </a:t>
            </a:r>
            <a:r>
              <a:rPr lang="en-US" dirty="0">
                <a:solidFill>
                  <a:srgbClr val="FFFF00"/>
                </a:solidFill>
              </a:rPr>
              <a:t>Symmetric Difference</a:t>
            </a:r>
            <a:r>
              <a:rPr lang="en-US" dirty="0"/>
              <a:t>:    </a:t>
            </a:r>
            <a:r>
              <a:rPr lang="en-US" dirty="0">
                <a:latin typeface="Courier New" panose="02070309020205020404" pitchFamily="49" charset="0"/>
                <a:cs typeface="Courier New" panose="02070309020205020404" pitchFamily="49" charset="0"/>
              </a:rPr>
              <a:t>set ^ other</a:t>
            </a:r>
          </a:p>
          <a:p>
            <a:pPr lvl="1">
              <a:buFont typeface="Arial" panose="020B0604020202020204" pitchFamily="34" charset="0"/>
              <a:buChar char="•"/>
            </a:pPr>
            <a:r>
              <a:rPr lang="en-US" dirty="0"/>
              <a:t> </a:t>
            </a:r>
            <a:r>
              <a:rPr lang="en-US" sz="2000" dirty="0"/>
              <a:t>Return a new set with elements in either the set or other but not both.</a:t>
            </a:r>
          </a:p>
        </p:txBody>
      </p:sp>
    </p:spTree>
    <p:extLst>
      <p:ext uri="{BB962C8B-B14F-4D97-AF65-F5344CB8AC3E}">
        <p14:creationId xmlns:p14="http://schemas.microsoft.com/office/powerpoint/2010/main" val="35626057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p>
        </p:txBody>
      </p:sp>
      <p:sp>
        <p:nvSpPr>
          <p:cNvPr id="4" name="Rectangle 3"/>
          <p:cNvSpPr/>
          <p:nvPr/>
        </p:nvSpPr>
        <p:spPr>
          <a:xfrm>
            <a:off x="1292403" y="1961542"/>
            <a:ext cx="7719060"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'abracadabra'</a:t>
            </a:r>
            <a:r>
              <a:rPr lang="en-US" sz="2000" b="1" dirty="0">
                <a:solidFill>
                  <a:srgbClr val="FFCC00"/>
                </a:solidFill>
                <a:latin typeface="Courier New" panose="02070309020205020404" pitchFamily="49" charset="0"/>
              </a:rPr>
              <a:t>)</a:t>
            </a:r>
            <a:br>
              <a:rPr lang="en-US" sz="2000" b="1" dirty="0">
                <a:solidFill>
                  <a:srgbClr val="FFCC00"/>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set(['a', 'b', 'r', 'c', 'd'])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s2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alacazam</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s2</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set(['a', 'l', 'c', 'z', 'm'])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s2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set(['a', 'b', 'r', 'c', 'd', 'l', 'z', 'm'])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&amp;</a:t>
            </a:r>
            <a:r>
              <a:rPr lang="en-US" sz="2000" dirty="0">
                <a:solidFill>
                  <a:srgbClr val="FFFFFF"/>
                </a:solidFill>
                <a:latin typeface="Courier New" panose="02070309020205020404" pitchFamily="49" charset="0"/>
              </a:rPr>
              <a:t> s2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set(['a', 'c'])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s2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set(['b', 'r', 'd'])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s2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set(['b', 'r', 'd', 'l', 'z', 'm'])</a:t>
            </a:r>
            <a:endParaRPr lang="en-US" sz="2000" dirty="0">
              <a:solidFill>
                <a:schemeClr val="tx1">
                  <a:lumMod val="95000"/>
                </a:schemeClr>
              </a:solidFill>
              <a:effectLst/>
            </a:endParaRPr>
          </a:p>
        </p:txBody>
      </p:sp>
    </p:spTree>
    <p:extLst>
      <p:ext uri="{BB962C8B-B14F-4D97-AF65-F5344CB8AC3E}">
        <p14:creationId xmlns:p14="http://schemas.microsoft.com/office/powerpoint/2010/main" val="21009273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operations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sz="2000" dirty="0" err="1">
                <a:latin typeface="Courier New" panose="02070309020205020404" pitchFamily="49" charset="0"/>
                <a:cs typeface="Courier New" panose="02070309020205020404" pitchFamily="49" charset="0"/>
              </a:rPr>
              <a:t>s.copy</a:t>
            </a:r>
            <a:r>
              <a:rPr lang="en-US" sz="2000" dirty="0">
                <a:latin typeface="Courier New" panose="02070309020205020404" pitchFamily="49" charset="0"/>
                <a:cs typeface="Courier New" panose="02070309020205020404" pitchFamily="49" charset="0"/>
              </a:rPr>
              <a:t>() </a:t>
            </a:r>
            <a:r>
              <a:rPr lang="en-US" dirty="0"/>
              <a:t>returns a shallow copy of the set </a:t>
            </a:r>
            <a:r>
              <a:rPr lang="en-US" i="1" dirty="0"/>
              <a:t>s</a:t>
            </a:r>
            <a:endParaRPr lang="en-US" dirty="0"/>
          </a:p>
          <a:p>
            <a:pPr>
              <a:buFont typeface="Arial" panose="020B0604020202020204" pitchFamily="34" charset="0"/>
              <a:buChar char="•"/>
            </a:pPr>
            <a:r>
              <a:rPr lang="en-US" dirty="0"/>
              <a:t> </a:t>
            </a:r>
            <a:r>
              <a:rPr lang="en-US" sz="2000" dirty="0" err="1">
                <a:latin typeface="Courier New" panose="02070309020205020404" pitchFamily="49" charset="0"/>
                <a:cs typeface="Courier New" panose="02070309020205020404" pitchFamily="49" charset="0"/>
              </a:rPr>
              <a:t>s.isdisjoint</a:t>
            </a:r>
            <a:r>
              <a:rPr lang="en-US" sz="2000" dirty="0">
                <a:latin typeface="Courier New" panose="02070309020205020404" pitchFamily="49" charset="0"/>
                <a:cs typeface="Courier New" panose="02070309020205020404" pitchFamily="49" charset="0"/>
              </a:rPr>
              <a:t>(other) </a:t>
            </a:r>
            <a:r>
              <a:rPr lang="en-US" dirty="0"/>
              <a:t>returns True if set </a:t>
            </a:r>
            <a:r>
              <a:rPr lang="en-US" i="1" dirty="0"/>
              <a:t>s</a:t>
            </a:r>
            <a:r>
              <a:rPr lang="en-US" dirty="0"/>
              <a:t> has no elements in common with set </a:t>
            </a:r>
            <a:r>
              <a:rPr lang="en-US" i="1" dirty="0"/>
              <a:t>other</a:t>
            </a:r>
            <a:endParaRPr lang="en-US" dirty="0"/>
          </a:p>
          <a:p>
            <a:pPr>
              <a:buFont typeface="Arial" panose="020B0604020202020204" pitchFamily="34" charset="0"/>
              <a:buChar char="•"/>
            </a:pPr>
            <a:r>
              <a:rPr lang="en-US" dirty="0"/>
              <a:t> </a:t>
            </a:r>
            <a:r>
              <a:rPr lang="en-US" sz="2000" dirty="0" err="1">
                <a:latin typeface="Courier New" panose="02070309020205020404" pitchFamily="49" charset="0"/>
                <a:cs typeface="Courier New" panose="02070309020205020404" pitchFamily="49" charset="0"/>
              </a:rPr>
              <a:t>s.issubset</a:t>
            </a:r>
            <a:r>
              <a:rPr lang="en-US" sz="2000" dirty="0">
                <a:latin typeface="Courier New" panose="02070309020205020404" pitchFamily="49" charset="0"/>
                <a:cs typeface="Courier New" panose="02070309020205020404" pitchFamily="49" charset="0"/>
              </a:rPr>
              <a:t>(other) </a:t>
            </a:r>
            <a:r>
              <a:rPr lang="en-US" dirty="0"/>
              <a:t>returns True if set</a:t>
            </a:r>
            <a:r>
              <a:rPr lang="en-US" i="1" dirty="0"/>
              <a:t> s </a:t>
            </a:r>
            <a:r>
              <a:rPr lang="en-US" dirty="0"/>
              <a:t>is a subset of set </a:t>
            </a:r>
            <a:r>
              <a:rPr lang="en-US" i="1" dirty="0"/>
              <a:t>other</a:t>
            </a:r>
            <a:endParaRPr lang="en-US" dirty="0"/>
          </a:p>
          <a:p>
            <a:pPr>
              <a:buFont typeface="Arial" panose="020B0604020202020204" pitchFamily="34" charset="0"/>
              <a:buChar char="•"/>
            </a:pPr>
            <a:r>
              <a:rPr lang="en-US" dirty="0"/>
              <a:t> </a:t>
            </a:r>
            <a:r>
              <a:rPr lang="en-US" sz="2000" dirty="0" err="1">
                <a:latin typeface="Courier New" panose="02070309020205020404" pitchFamily="49" charset="0"/>
                <a:cs typeface="Courier New" panose="02070309020205020404" pitchFamily="49" charset="0"/>
              </a:rPr>
              <a:t>len</a:t>
            </a:r>
            <a:r>
              <a:rPr lang="en-US" dirty="0"/>
              <a:t>, </a:t>
            </a:r>
            <a:r>
              <a:rPr lang="en-US" sz="2000" dirty="0">
                <a:latin typeface="Courier New" panose="02070309020205020404" pitchFamily="49" charset="0"/>
                <a:cs typeface="Courier New" panose="02070309020205020404" pitchFamily="49" charset="0"/>
              </a:rPr>
              <a:t>in</a:t>
            </a:r>
            <a:r>
              <a:rPr lang="en-US" dirty="0"/>
              <a:t>, and </a:t>
            </a:r>
            <a:r>
              <a:rPr lang="en-US" sz="2000" dirty="0">
                <a:latin typeface="Courier New" panose="02070309020205020404" pitchFamily="49" charset="0"/>
                <a:cs typeface="Courier New" panose="02070309020205020404" pitchFamily="49" charset="0"/>
              </a:rPr>
              <a:t>not in </a:t>
            </a:r>
            <a:r>
              <a:rPr lang="en-US" dirty="0"/>
              <a:t>are also supported</a:t>
            </a:r>
          </a:p>
        </p:txBody>
      </p:sp>
    </p:spTree>
    <p:extLst>
      <p:ext uri="{BB962C8B-B14F-4D97-AF65-F5344CB8AC3E}">
        <p14:creationId xmlns:p14="http://schemas.microsoft.com/office/powerpoint/2010/main" val="16916147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tuples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When storing elements that will not need to be changed</a:t>
            </a:r>
          </a:p>
          <a:p>
            <a:pPr>
              <a:buFont typeface="Arial" panose="020B0604020202020204" pitchFamily="34" charset="0"/>
              <a:buChar char="•"/>
            </a:pPr>
            <a:r>
              <a:rPr lang="en-US" dirty="0"/>
              <a:t> When performance is a concern</a:t>
            </a:r>
          </a:p>
          <a:p>
            <a:pPr>
              <a:buFont typeface="Arial" panose="020B0604020202020204" pitchFamily="34" charset="0"/>
              <a:buChar char="•"/>
            </a:pPr>
            <a:r>
              <a:rPr lang="en-US" dirty="0"/>
              <a:t> When you want to store your data in logical immutable pairs, triples, </a:t>
            </a:r>
            <a:r>
              <a:rPr lang="en-US" dirty="0" err="1"/>
              <a:t>etc</a:t>
            </a:r>
            <a:endParaRPr lang="en-US" dirty="0"/>
          </a:p>
          <a:p>
            <a:pPr marL="0" indent="0">
              <a:buNone/>
            </a:pPr>
            <a:endParaRPr lang="en-US" dirty="0"/>
          </a:p>
        </p:txBody>
      </p:sp>
    </p:spTree>
    <p:extLst>
      <p:ext uri="{BB962C8B-B14F-4D97-AF65-F5344CB8AC3E}">
        <p14:creationId xmlns:p14="http://schemas.microsoft.com/office/powerpoint/2010/main" val="11536009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tuples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An empty tuple can be created with an empty set of parentheses</a:t>
            </a:r>
          </a:p>
          <a:p>
            <a:pPr>
              <a:buFont typeface="Arial" panose="020B0604020202020204" pitchFamily="34" charset="0"/>
              <a:buChar char="•"/>
            </a:pPr>
            <a:r>
              <a:rPr lang="en-US" dirty="0"/>
              <a:t> Pass a sequence type object into the tuple() constructor</a:t>
            </a:r>
          </a:p>
          <a:p>
            <a:pPr>
              <a:buFont typeface="Arial" panose="020B0604020202020204" pitchFamily="34" charset="0"/>
              <a:buChar char="•"/>
            </a:pPr>
            <a:r>
              <a:rPr lang="en-US" dirty="0"/>
              <a:t> Tuples can be initialized by listing comma-separated values. These do not need to be in parentheses but they can be </a:t>
            </a:r>
          </a:p>
          <a:p>
            <a:pPr>
              <a:buFont typeface="Arial" panose="020B0604020202020204" pitchFamily="34" charset="0"/>
              <a:buChar char="•"/>
            </a:pPr>
            <a:r>
              <a:rPr lang="en-US" dirty="0"/>
              <a:t> One quirk: to initialize a tuple with a single value, use a trailing comma</a:t>
            </a:r>
          </a:p>
        </p:txBody>
      </p:sp>
      <p:sp>
        <p:nvSpPr>
          <p:cNvPr id="4" name="Rectangle 3"/>
          <p:cNvSpPr/>
          <p:nvPr/>
        </p:nvSpPr>
        <p:spPr>
          <a:xfrm>
            <a:off x="2316480" y="4557445"/>
            <a:ext cx="6096000" cy="1569660"/>
          </a:xfrm>
          <a:prstGeom prst="rect">
            <a:avLst/>
          </a:prstGeom>
        </p:spPr>
        <p:txBody>
          <a:bodyPr>
            <a:spAutoFit/>
          </a:bodyPr>
          <a:lstStyle/>
          <a:p>
            <a:r>
              <a:rPr lang="fr-FR" sz="2400" b="1" dirty="0">
                <a:solidFill>
                  <a:srgbClr val="FFCC00"/>
                </a:solidFill>
                <a:latin typeface="Courier New" panose="02070309020205020404" pitchFamily="49" charset="0"/>
              </a:rPr>
              <a:t>&gt;&gt;&gt;</a:t>
            </a:r>
            <a:r>
              <a:rPr lang="fr-FR" sz="2400" dirty="0">
                <a:solidFill>
                  <a:srgbClr val="FFFFFF"/>
                </a:solidFill>
                <a:latin typeface="Courier New" panose="02070309020205020404" pitchFamily="49" charset="0"/>
              </a:rPr>
              <a:t> t1 </a:t>
            </a:r>
            <a:r>
              <a:rPr lang="fr-FR" sz="2400" b="1" dirty="0">
                <a:solidFill>
                  <a:srgbClr val="FFCC00"/>
                </a:solidFill>
                <a:latin typeface="Courier New" panose="02070309020205020404" pitchFamily="49" charset="0"/>
              </a:rPr>
              <a:t>=</a:t>
            </a:r>
            <a:r>
              <a:rPr lang="fr-FR" sz="2400" dirty="0">
                <a:solidFill>
                  <a:srgbClr val="FFFFFF"/>
                </a:solidFill>
                <a:latin typeface="Courier New" panose="02070309020205020404" pitchFamily="49" charset="0"/>
              </a:rPr>
              <a:t> </a:t>
            </a:r>
            <a:r>
              <a:rPr lang="fr-FR" sz="2400" b="1" dirty="0">
                <a:solidFill>
                  <a:srgbClr val="FFCC00"/>
                </a:solidFill>
                <a:latin typeface="Courier New" panose="02070309020205020404" pitchFamily="49" charset="0"/>
              </a:rPr>
              <a:t>(</a:t>
            </a:r>
            <a:r>
              <a:rPr lang="fr-FR" sz="2400" dirty="0">
                <a:solidFill>
                  <a:srgbClr val="99CC99"/>
                </a:solidFill>
                <a:latin typeface="Courier New" panose="02070309020205020404" pitchFamily="49" charset="0"/>
              </a:rPr>
              <a:t>1</a:t>
            </a:r>
            <a:r>
              <a:rPr lang="fr-FR" sz="2400" b="1" dirty="0">
                <a:solidFill>
                  <a:srgbClr val="FFCC00"/>
                </a:solidFill>
                <a:latin typeface="Courier New" panose="02070309020205020404" pitchFamily="49" charset="0"/>
              </a:rPr>
              <a:t>,</a:t>
            </a:r>
            <a:r>
              <a:rPr lang="fr-FR" sz="2400" dirty="0">
                <a:solidFill>
                  <a:srgbClr val="FFFFFF"/>
                </a:solidFill>
                <a:latin typeface="Courier New" panose="02070309020205020404" pitchFamily="49" charset="0"/>
              </a:rPr>
              <a:t> </a:t>
            </a:r>
            <a:r>
              <a:rPr lang="fr-FR" sz="2400" dirty="0">
                <a:solidFill>
                  <a:srgbClr val="99CC99"/>
                </a:solidFill>
                <a:latin typeface="Courier New" panose="02070309020205020404" pitchFamily="49" charset="0"/>
              </a:rPr>
              <a:t>2</a:t>
            </a:r>
            <a:r>
              <a:rPr lang="fr-FR" sz="2400" b="1" dirty="0">
                <a:solidFill>
                  <a:srgbClr val="FFCC00"/>
                </a:solidFill>
                <a:latin typeface="Courier New" panose="02070309020205020404" pitchFamily="49" charset="0"/>
              </a:rPr>
              <a:t>,</a:t>
            </a:r>
            <a:r>
              <a:rPr lang="fr-FR" sz="2400" dirty="0">
                <a:solidFill>
                  <a:srgbClr val="FFFFFF"/>
                </a:solidFill>
                <a:latin typeface="Courier New" panose="02070309020205020404" pitchFamily="49" charset="0"/>
              </a:rPr>
              <a:t> </a:t>
            </a:r>
            <a:r>
              <a:rPr lang="fr-FR" sz="2400" dirty="0">
                <a:solidFill>
                  <a:srgbClr val="99CC99"/>
                </a:solidFill>
                <a:latin typeface="Courier New" panose="02070309020205020404" pitchFamily="49" charset="0"/>
              </a:rPr>
              <a:t>3</a:t>
            </a:r>
            <a:r>
              <a:rPr lang="fr-FR" sz="2400" b="1" dirty="0">
                <a:solidFill>
                  <a:srgbClr val="FFCC00"/>
                </a:solidFill>
                <a:latin typeface="Courier New" panose="02070309020205020404" pitchFamily="49" charset="0"/>
              </a:rPr>
              <a:t>,</a:t>
            </a:r>
            <a:r>
              <a:rPr lang="fr-FR" sz="2400" dirty="0">
                <a:solidFill>
                  <a:srgbClr val="FFFFFF"/>
                </a:solidFill>
                <a:latin typeface="Courier New" panose="02070309020205020404" pitchFamily="49" charset="0"/>
              </a:rPr>
              <a:t> </a:t>
            </a:r>
            <a:r>
              <a:rPr lang="fr-FR" sz="2400" dirty="0">
                <a:solidFill>
                  <a:srgbClr val="99CC99"/>
                </a:solidFill>
                <a:latin typeface="Courier New" panose="02070309020205020404" pitchFamily="49" charset="0"/>
              </a:rPr>
              <a:t>4</a:t>
            </a:r>
            <a:r>
              <a:rPr lang="fr-FR" sz="2400" b="1" dirty="0">
                <a:solidFill>
                  <a:srgbClr val="FFCC00"/>
                </a:solidFill>
                <a:latin typeface="Courier New" panose="02070309020205020404" pitchFamily="49" charset="0"/>
              </a:rPr>
              <a:t>)</a:t>
            </a:r>
            <a:br>
              <a:rPr lang="fr-FR" sz="2400" b="1" dirty="0">
                <a:solidFill>
                  <a:srgbClr val="FFCC00"/>
                </a:solidFill>
                <a:latin typeface="Courier New" panose="02070309020205020404" pitchFamily="49" charset="0"/>
              </a:rPr>
            </a:br>
            <a:r>
              <a:rPr lang="fr-FR" sz="2400" b="1" dirty="0">
                <a:solidFill>
                  <a:srgbClr val="FFCC00"/>
                </a:solidFill>
                <a:latin typeface="Courier New" panose="02070309020205020404" pitchFamily="49" charset="0"/>
              </a:rPr>
              <a:t>&gt;&gt;&gt;</a:t>
            </a:r>
            <a:r>
              <a:rPr lang="fr-FR" sz="2400" dirty="0">
                <a:solidFill>
                  <a:srgbClr val="FFFFFF"/>
                </a:solidFill>
                <a:latin typeface="Courier New" panose="02070309020205020404" pitchFamily="49" charset="0"/>
              </a:rPr>
              <a:t> t2 </a:t>
            </a:r>
            <a:r>
              <a:rPr lang="fr-FR" sz="2400" b="1" dirty="0">
                <a:solidFill>
                  <a:srgbClr val="FFCC00"/>
                </a:solidFill>
                <a:latin typeface="Courier New" panose="02070309020205020404" pitchFamily="49" charset="0"/>
              </a:rPr>
              <a:t>=</a:t>
            </a:r>
            <a:r>
              <a:rPr lang="fr-FR" sz="2400" dirty="0">
                <a:solidFill>
                  <a:srgbClr val="FFFFFF"/>
                </a:solidFill>
                <a:latin typeface="Courier New" panose="02070309020205020404" pitchFamily="49" charset="0"/>
              </a:rPr>
              <a:t> </a:t>
            </a:r>
            <a:r>
              <a:rPr lang="fr-FR" sz="2400" dirty="0">
                <a:solidFill>
                  <a:srgbClr val="66FF00"/>
                </a:solidFill>
                <a:latin typeface="Courier New" panose="02070309020205020404" pitchFamily="49" charset="0"/>
              </a:rPr>
              <a:t>"a"</a:t>
            </a:r>
            <a:r>
              <a:rPr lang="fr-FR" sz="2400" b="1" dirty="0">
                <a:solidFill>
                  <a:srgbClr val="FFCC00"/>
                </a:solidFill>
                <a:latin typeface="Courier New" panose="02070309020205020404" pitchFamily="49" charset="0"/>
              </a:rPr>
              <a:t>,</a:t>
            </a:r>
            <a:r>
              <a:rPr lang="fr-FR" sz="2400" dirty="0">
                <a:solidFill>
                  <a:srgbClr val="FFFFFF"/>
                </a:solidFill>
                <a:latin typeface="Courier New" panose="02070309020205020404" pitchFamily="49" charset="0"/>
              </a:rPr>
              <a:t> </a:t>
            </a:r>
            <a:r>
              <a:rPr lang="fr-FR" sz="2400" dirty="0">
                <a:solidFill>
                  <a:srgbClr val="66FF00"/>
                </a:solidFill>
                <a:latin typeface="Courier New" panose="02070309020205020404" pitchFamily="49" charset="0"/>
              </a:rPr>
              <a:t>"b"</a:t>
            </a:r>
            <a:r>
              <a:rPr lang="fr-FR" sz="2400" b="1" dirty="0">
                <a:solidFill>
                  <a:srgbClr val="FFCC00"/>
                </a:solidFill>
                <a:latin typeface="Courier New" panose="02070309020205020404" pitchFamily="49" charset="0"/>
              </a:rPr>
              <a:t>,</a:t>
            </a:r>
            <a:r>
              <a:rPr lang="fr-FR" sz="2400" dirty="0">
                <a:solidFill>
                  <a:srgbClr val="FFFFFF"/>
                </a:solidFill>
                <a:latin typeface="Courier New" panose="02070309020205020404" pitchFamily="49" charset="0"/>
              </a:rPr>
              <a:t> </a:t>
            </a:r>
            <a:r>
              <a:rPr lang="fr-FR" sz="2400" dirty="0">
                <a:solidFill>
                  <a:srgbClr val="66FF00"/>
                </a:solidFill>
                <a:latin typeface="Courier New" panose="02070309020205020404" pitchFamily="49" charset="0"/>
              </a:rPr>
              <a:t>"c"</a:t>
            </a:r>
            <a:r>
              <a:rPr lang="fr-FR" sz="2400" b="1" dirty="0">
                <a:solidFill>
                  <a:srgbClr val="FFCC00"/>
                </a:solidFill>
                <a:latin typeface="Courier New" panose="02070309020205020404" pitchFamily="49" charset="0"/>
              </a:rPr>
              <a:t>,</a:t>
            </a:r>
            <a:r>
              <a:rPr lang="fr-FR" sz="2400" dirty="0">
                <a:solidFill>
                  <a:srgbClr val="FFFFFF"/>
                </a:solidFill>
                <a:latin typeface="Courier New" panose="02070309020205020404" pitchFamily="49" charset="0"/>
              </a:rPr>
              <a:t> </a:t>
            </a:r>
            <a:r>
              <a:rPr lang="fr-FR" sz="2400" dirty="0">
                <a:solidFill>
                  <a:srgbClr val="66FF00"/>
                </a:solidFill>
                <a:latin typeface="Courier New" panose="02070309020205020404" pitchFamily="49" charset="0"/>
              </a:rPr>
              <a:t>"d" </a:t>
            </a:r>
            <a:br>
              <a:rPr lang="fr-FR" sz="2400" dirty="0">
                <a:solidFill>
                  <a:srgbClr val="66FF00"/>
                </a:solidFill>
                <a:latin typeface="Courier New" panose="02070309020205020404" pitchFamily="49" charset="0"/>
              </a:rPr>
            </a:br>
            <a:r>
              <a:rPr lang="fr-FR" sz="2400" b="1" dirty="0">
                <a:solidFill>
                  <a:srgbClr val="FFCC00"/>
                </a:solidFill>
                <a:latin typeface="Courier New" panose="02070309020205020404" pitchFamily="49" charset="0"/>
              </a:rPr>
              <a:t>&gt;&gt;&gt;</a:t>
            </a:r>
            <a:r>
              <a:rPr lang="fr-FR" sz="2400" dirty="0">
                <a:solidFill>
                  <a:srgbClr val="FFFFFF"/>
                </a:solidFill>
                <a:latin typeface="Courier New" panose="02070309020205020404" pitchFamily="49" charset="0"/>
              </a:rPr>
              <a:t> t3 </a:t>
            </a:r>
            <a:r>
              <a:rPr lang="fr-FR" sz="2400" b="1" dirty="0">
                <a:solidFill>
                  <a:srgbClr val="FFCC00"/>
                </a:solidFill>
                <a:latin typeface="Courier New" panose="02070309020205020404" pitchFamily="49" charset="0"/>
              </a:rPr>
              <a:t>=</a:t>
            </a:r>
            <a:r>
              <a:rPr lang="fr-FR" sz="2400" dirty="0">
                <a:solidFill>
                  <a:srgbClr val="FFFFFF"/>
                </a:solidFill>
                <a:latin typeface="Courier New" panose="02070309020205020404" pitchFamily="49" charset="0"/>
              </a:rPr>
              <a:t> </a:t>
            </a:r>
            <a:r>
              <a:rPr lang="fr-FR" sz="2400" b="1" dirty="0">
                <a:solidFill>
                  <a:srgbClr val="FFCC00"/>
                </a:solidFill>
                <a:latin typeface="Courier New" panose="02070309020205020404" pitchFamily="49" charset="0"/>
              </a:rPr>
              <a:t>()</a:t>
            </a:r>
            <a:r>
              <a:rPr lang="fr-FR" sz="2400" dirty="0">
                <a:solidFill>
                  <a:srgbClr val="FFFFFF"/>
                </a:solidFill>
                <a:latin typeface="Courier New" panose="02070309020205020404" pitchFamily="49" charset="0"/>
              </a:rPr>
              <a:t> </a:t>
            </a:r>
            <a:br>
              <a:rPr lang="fr-FR" sz="2400" dirty="0">
                <a:solidFill>
                  <a:srgbClr val="FFFFFF"/>
                </a:solidFill>
                <a:latin typeface="Courier New" panose="02070309020205020404" pitchFamily="49" charset="0"/>
              </a:rPr>
            </a:br>
            <a:r>
              <a:rPr lang="fr-FR" sz="2400" b="1" dirty="0">
                <a:solidFill>
                  <a:srgbClr val="FFCC00"/>
                </a:solidFill>
                <a:latin typeface="Courier New" panose="02070309020205020404" pitchFamily="49" charset="0"/>
              </a:rPr>
              <a:t>&gt;&gt;&gt;</a:t>
            </a:r>
            <a:r>
              <a:rPr lang="fr-FR" sz="2400" dirty="0">
                <a:solidFill>
                  <a:srgbClr val="FFFFFF"/>
                </a:solidFill>
                <a:latin typeface="Courier New" panose="02070309020205020404" pitchFamily="49" charset="0"/>
              </a:rPr>
              <a:t> t4 </a:t>
            </a:r>
            <a:r>
              <a:rPr lang="fr-FR" sz="2400" b="1" dirty="0">
                <a:solidFill>
                  <a:srgbClr val="FFCC00"/>
                </a:solidFill>
                <a:latin typeface="Courier New" panose="02070309020205020404" pitchFamily="49" charset="0"/>
              </a:rPr>
              <a:t>=</a:t>
            </a:r>
            <a:r>
              <a:rPr lang="fr-FR" sz="2400" dirty="0">
                <a:solidFill>
                  <a:srgbClr val="FFFFFF"/>
                </a:solidFill>
                <a:latin typeface="Courier New" panose="02070309020205020404" pitchFamily="49" charset="0"/>
              </a:rPr>
              <a:t> </a:t>
            </a:r>
            <a:r>
              <a:rPr lang="fr-FR" sz="2400" b="1" dirty="0">
                <a:solidFill>
                  <a:srgbClr val="FFCC00"/>
                </a:solidFill>
                <a:latin typeface="Courier New" panose="02070309020205020404" pitchFamily="49" charset="0"/>
              </a:rPr>
              <a:t>(</a:t>
            </a:r>
            <a:r>
              <a:rPr lang="fr-FR" sz="2400" dirty="0">
                <a:solidFill>
                  <a:srgbClr val="66FF00"/>
                </a:solidFill>
                <a:latin typeface="Courier New" panose="02070309020205020404" pitchFamily="49" charset="0"/>
              </a:rPr>
              <a:t>"</a:t>
            </a:r>
            <a:r>
              <a:rPr lang="fr-FR" sz="2400" dirty="0" err="1">
                <a:solidFill>
                  <a:srgbClr val="66FF00"/>
                </a:solidFill>
                <a:latin typeface="Courier New" panose="02070309020205020404" pitchFamily="49" charset="0"/>
              </a:rPr>
              <a:t>red</a:t>
            </a:r>
            <a:r>
              <a:rPr lang="fr-FR" sz="2400" dirty="0">
                <a:solidFill>
                  <a:srgbClr val="66FF00"/>
                </a:solidFill>
                <a:latin typeface="Courier New" panose="02070309020205020404" pitchFamily="49" charset="0"/>
              </a:rPr>
              <a:t>"</a:t>
            </a:r>
            <a:r>
              <a:rPr lang="fr-FR" sz="2400" b="1" dirty="0">
                <a:solidFill>
                  <a:srgbClr val="FFCC00"/>
                </a:solidFill>
                <a:latin typeface="Courier New" panose="02070309020205020404" pitchFamily="49" charset="0"/>
              </a:rPr>
              <a:t>,</a:t>
            </a:r>
            <a:r>
              <a:rPr lang="fr-FR" sz="2400" dirty="0">
                <a:solidFill>
                  <a:srgbClr val="FFFFFF"/>
                </a:solidFill>
                <a:latin typeface="Courier New" panose="02070309020205020404" pitchFamily="49" charset="0"/>
              </a:rPr>
              <a:t> </a:t>
            </a:r>
            <a:r>
              <a:rPr lang="fr-FR" sz="2400" b="1" dirty="0">
                <a:solidFill>
                  <a:srgbClr val="FFCC00"/>
                </a:solidFill>
                <a:latin typeface="Courier New" panose="02070309020205020404" pitchFamily="49" charset="0"/>
              </a:rPr>
              <a:t>)</a:t>
            </a:r>
            <a:endParaRPr lang="fr-FR" sz="2400" dirty="0">
              <a:effectLst/>
            </a:endParaRPr>
          </a:p>
        </p:txBody>
      </p:sp>
    </p:spTree>
    <p:extLst>
      <p:ext uri="{BB962C8B-B14F-4D97-AF65-F5344CB8AC3E}">
        <p14:creationId xmlns:p14="http://schemas.microsoft.com/office/powerpoint/2010/main" val="43096116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 operations</a:t>
            </a:r>
          </a:p>
        </p:txBody>
      </p:sp>
      <p:sp>
        <p:nvSpPr>
          <p:cNvPr id="3" name="Content Placeholder 2"/>
          <p:cNvSpPr>
            <a:spLocks noGrp="1"/>
          </p:cNvSpPr>
          <p:nvPr>
            <p:ph idx="1"/>
          </p:nvPr>
        </p:nvSpPr>
        <p:spPr/>
        <p:txBody>
          <a:bodyPr/>
          <a:lstStyle/>
          <a:p>
            <a:r>
              <a:rPr lang="en-US" dirty="0"/>
              <a:t>Tuples are very similar to lists and support a lot of the same operations</a:t>
            </a:r>
          </a:p>
          <a:p>
            <a:pPr>
              <a:buFont typeface="Arial" panose="020B0604020202020204" pitchFamily="34" charset="0"/>
              <a:buChar char="•"/>
            </a:pPr>
            <a:r>
              <a:rPr lang="en-US" dirty="0"/>
              <a:t> Accessing elements: use bracket notation (e.g. </a:t>
            </a:r>
            <a:r>
              <a:rPr lang="en-US" dirty="0">
                <a:latin typeface="Courier New" panose="02070309020205020404" pitchFamily="49" charset="0"/>
                <a:cs typeface="Courier New" panose="02070309020205020404" pitchFamily="49" charset="0"/>
              </a:rPr>
              <a:t>t1[2]</a:t>
            </a:r>
            <a:r>
              <a:rPr lang="en-US" dirty="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t>and slicing</a:t>
            </a:r>
          </a:p>
          <a:p>
            <a:pPr>
              <a:buFont typeface="Arial" panose="020B0604020202020204" pitchFamily="34" charset="0"/>
              <a:buChar char="•"/>
            </a:pPr>
            <a:r>
              <a:rPr lang="en-US" dirty="0"/>
              <a:t> Use </a:t>
            </a:r>
            <a:r>
              <a:rPr lang="en-US" sz="2000" dirty="0" err="1">
                <a:latin typeface="Courier New" panose="02070309020205020404" pitchFamily="49" charset="0"/>
                <a:cs typeface="Courier New" panose="02070309020205020404" pitchFamily="49" charset="0"/>
              </a:rPr>
              <a:t>len</a:t>
            </a:r>
            <a:r>
              <a:rPr lang="en-US" sz="2000" dirty="0">
                <a:latin typeface="Courier New" panose="02070309020205020404" pitchFamily="49" charset="0"/>
                <a:cs typeface="Courier New" panose="02070309020205020404" pitchFamily="49" charset="0"/>
              </a:rPr>
              <a:t>(t1) </a:t>
            </a:r>
            <a:r>
              <a:rPr lang="en-US" dirty="0"/>
              <a:t>to obtain the length of a tuple</a:t>
            </a:r>
          </a:p>
          <a:p>
            <a:pPr>
              <a:buFont typeface="Arial" panose="020B0604020202020204" pitchFamily="34" charset="0"/>
              <a:buChar char="•"/>
            </a:pPr>
            <a:r>
              <a:rPr lang="en-US" dirty="0"/>
              <a:t> The universal immutable sequence type operations are all supported by tuples</a:t>
            </a:r>
          </a:p>
          <a:p>
            <a:pPr lvl="1">
              <a:buFont typeface="Arial" panose="020B0604020202020204" pitchFamily="34" charset="0"/>
              <a:buChar char="•"/>
            </a:pPr>
            <a:r>
              <a:rPr lang="en-US" sz="2000" dirty="0"/>
              <a:t> +, *</a:t>
            </a:r>
          </a:p>
          <a:p>
            <a:pPr lvl="1">
              <a:buFont typeface="Arial" panose="020B0604020202020204" pitchFamily="34" charset="0"/>
              <a:buChar char="•"/>
            </a:pPr>
            <a:r>
              <a:rPr lang="en-US" sz="2000" dirty="0"/>
              <a:t> in, not in</a:t>
            </a:r>
          </a:p>
          <a:p>
            <a:pPr lvl="1">
              <a:buFont typeface="Arial" panose="020B0604020202020204" pitchFamily="34" charset="0"/>
              <a:buChar char="•"/>
            </a:pPr>
            <a:r>
              <a:rPr lang="en-US" sz="2000" dirty="0"/>
              <a:t> min(t), max(t), </a:t>
            </a:r>
            <a:r>
              <a:rPr lang="en-US" sz="2000" dirty="0" err="1"/>
              <a:t>t.index</a:t>
            </a:r>
            <a:r>
              <a:rPr lang="en-US" sz="2000" dirty="0"/>
              <a:t>(x), </a:t>
            </a:r>
            <a:r>
              <a:rPr lang="en-US" sz="2000" dirty="0" err="1"/>
              <a:t>t.count</a:t>
            </a:r>
            <a:r>
              <a:rPr lang="en-US" sz="2000" dirty="0"/>
              <a:t>(x)</a:t>
            </a:r>
          </a:p>
        </p:txBody>
      </p:sp>
    </p:spTree>
    <p:extLst>
      <p:ext uri="{BB962C8B-B14F-4D97-AF65-F5344CB8AC3E}">
        <p14:creationId xmlns:p14="http://schemas.microsoft.com/office/powerpoint/2010/main" val="609483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Packing/unpacking</a:t>
            </a:r>
          </a:p>
        </p:txBody>
      </p:sp>
      <p:sp>
        <p:nvSpPr>
          <p:cNvPr id="3" name="Content Placeholder 2"/>
          <p:cNvSpPr>
            <a:spLocks noGrp="1"/>
          </p:cNvSpPr>
          <p:nvPr>
            <p:ph idx="1"/>
          </p:nvPr>
        </p:nvSpPr>
        <p:spPr/>
        <p:txBody>
          <a:bodyPr/>
          <a:lstStyle/>
          <a:p>
            <a:r>
              <a:rPr lang="en-US" dirty="0"/>
              <a:t>Tuple packing is used to “pack” a collection of items into a tuple</a:t>
            </a:r>
          </a:p>
        </p:txBody>
      </p:sp>
      <p:sp>
        <p:nvSpPr>
          <p:cNvPr id="4" name="Rectangle 3"/>
          <p:cNvSpPr/>
          <p:nvPr/>
        </p:nvSpPr>
        <p:spPr>
          <a:xfrm>
            <a:off x="1840854" y="3011792"/>
            <a:ext cx="9265509" cy="2800767"/>
          </a:xfrm>
          <a:prstGeom prst="rect">
            <a:avLst/>
          </a:prstGeom>
        </p:spPr>
        <p:txBody>
          <a:bodyPr wrap="square">
            <a:spAutoFit/>
          </a:bodyPr>
          <a:lstStyle/>
          <a:p>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s </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"Susan"</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99CC99"/>
                </a:solidFill>
                <a:latin typeface="Courier New" panose="02070309020205020404" pitchFamily="49" charset="0"/>
              </a:rPr>
              <a:t>19</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"CS"</a:t>
            </a:r>
            <a:r>
              <a:rPr lang="en-US" sz="2200" dirty="0">
                <a:solidFill>
                  <a:srgbClr val="FFFFFF"/>
                </a:solidFill>
                <a:latin typeface="Courier New" panose="02070309020205020404" pitchFamily="49" charset="0"/>
              </a:rPr>
              <a:t> </a:t>
            </a:r>
            <a:r>
              <a:rPr lang="en-US" sz="2200" i="1" dirty="0">
                <a:solidFill>
                  <a:srgbClr val="00FF00"/>
                </a:solidFill>
                <a:latin typeface="Courier New" panose="02070309020205020404" pitchFamily="49" charset="0"/>
              </a:rPr>
              <a:t># tuple packing</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name</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age</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major </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s </a:t>
            </a:r>
            <a:r>
              <a:rPr lang="en-US" sz="2200" i="1" dirty="0">
                <a:solidFill>
                  <a:srgbClr val="00FF00"/>
                </a:solidFill>
                <a:latin typeface="Courier New" panose="02070309020205020404" pitchFamily="49" charset="0"/>
              </a:rPr>
              <a:t># tuple unpacking</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name </a:t>
            </a:r>
            <a:br>
              <a:rPr lang="en-US" sz="2200" dirty="0">
                <a:solidFill>
                  <a:srgbClr val="FFFFFF"/>
                </a:solidFill>
                <a:latin typeface="Courier New" panose="02070309020205020404" pitchFamily="49" charset="0"/>
              </a:rPr>
            </a:br>
            <a:r>
              <a:rPr lang="en-US" sz="2200" dirty="0">
                <a:solidFill>
                  <a:schemeClr val="tx1">
                    <a:lumMod val="95000"/>
                  </a:schemeClr>
                </a:solidFill>
                <a:latin typeface="Courier New" panose="02070309020205020404" pitchFamily="49" charset="0"/>
              </a:rPr>
              <a:t>'Susan' </a:t>
            </a:r>
            <a:br>
              <a:rPr lang="en-US" sz="2200"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age </a:t>
            </a:r>
            <a:br>
              <a:rPr lang="en-US" sz="2200" dirty="0">
                <a:solidFill>
                  <a:srgbClr val="FFFFFF"/>
                </a:solidFill>
                <a:latin typeface="Courier New" panose="02070309020205020404" pitchFamily="49" charset="0"/>
              </a:rPr>
            </a:br>
            <a:r>
              <a:rPr lang="en-US" sz="2200" dirty="0">
                <a:solidFill>
                  <a:schemeClr val="tx1">
                    <a:lumMod val="95000"/>
                  </a:schemeClr>
                </a:solidFill>
                <a:latin typeface="Courier New" panose="02070309020205020404" pitchFamily="49" charset="0"/>
              </a:rPr>
              <a:t>19</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major </a:t>
            </a:r>
            <a:br>
              <a:rPr lang="en-US" sz="2200" dirty="0">
                <a:solidFill>
                  <a:srgbClr val="FFFFFF"/>
                </a:solidFill>
                <a:latin typeface="Courier New" panose="02070309020205020404" pitchFamily="49" charset="0"/>
              </a:rPr>
            </a:br>
            <a:r>
              <a:rPr lang="en-US" sz="2200" dirty="0">
                <a:solidFill>
                  <a:schemeClr val="tx1">
                    <a:lumMod val="95000"/>
                  </a:schemeClr>
                </a:solidFill>
                <a:latin typeface="Courier New" panose="02070309020205020404" pitchFamily="49" charset="0"/>
              </a:rPr>
              <a:t>'CS'</a:t>
            </a:r>
            <a:endParaRPr lang="en-US" sz="2200" dirty="0">
              <a:solidFill>
                <a:schemeClr val="tx1">
                  <a:lumMod val="95000"/>
                </a:schemeClr>
              </a:solidFill>
              <a:effectLst/>
            </a:endParaRPr>
          </a:p>
        </p:txBody>
      </p:sp>
    </p:spTree>
    <p:extLst>
      <p:ext uri="{BB962C8B-B14F-4D97-AF65-F5344CB8AC3E}">
        <p14:creationId xmlns:p14="http://schemas.microsoft.com/office/powerpoint/2010/main" val="35870507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dictionaries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When you need to create associations in the form of </a:t>
            </a:r>
            <a:r>
              <a:rPr lang="en-US" dirty="0" err="1"/>
              <a:t>key:value</a:t>
            </a:r>
            <a:r>
              <a:rPr lang="en-US" dirty="0"/>
              <a:t> pairs</a:t>
            </a:r>
          </a:p>
          <a:p>
            <a:pPr>
              <a:buFont typeface="Arial" panose="020B0604020202020204" pitchFamily="34" charset="0"/>
              <a:buChar char="•"/>
            </a:pPr>
            <a:r>
              <a:rPr lang="en-US" dirty="0"/>
              <a:t> When you need fast lookup for your data, based on a custom key</a:t>
            </a:r>
          </a:p>
          <a:p>
            <a:pPr>
              <a:buFont typeface="Arial" panose="020B0604020202020204" pitchFamily="34" charset="0"/>
              <a:buChar char="•"/>
            </a:pPr>
            <a:r>
              <a:rPr lang="en-US" dirty="0"/>
              <a:t> When you need to modify or add to your </a:t>
            </a:r>
            <a:r>
              <a:rPr lang="en-US" dirty="0" err="1"/>
              <a:t>key:value</a:t>
            </a:r>
            <a:r>
              <a:rPr lang="en-US" dirty="0"/>
              <a:t> pairs</a:t>
            </a:r>
          </a:p>
          <a:p>
            <a:endParaRPr lang="en-US" dirty="0"/>
          </a:p>
        </p:txBody>
      </p:sp>
    </p:spTree>
    <p:extLst>
      <p:ext uri="{BB962C8B-B14F-4D97-AF65-F5344CB8AC3E}">
        <p14:creationId xmlns:p14="http://schemas.microsoft.com/office/powerpoint/2010/main" val="3066113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Types</a:t>
            </a:r>
          </a:p>
        </p:txBody>
      </p:sp>
      <p:sp>
        <p:nvSpPr>
          <p:cNvPr id="3" name="Content Placeholder 2"/>
          <p:cNvSpPr>
            <a:spLocks noGrp="1"/>
          </p:cNvSpPr>
          <p:nvPr>
            <p:ph idx="1"/>
          </p:nvPr>
        </p:nvSpPr>
        <p:spPr/>
        <p:txBody>
          <a:bodyPr>
            <a:normAutofit/>
          </a:bodyPr>
          <a:lstStyle/>
          <a:p>
            <a:r>
              <a:rPr lang="en-US" sz="2800" dirty="0"/>
              <a:t>The subtypes are </a:t>
            </a:r>
            <a:r>
              <a:rPr lang="en-US" sz="2800" dirty="0" err="1">
                <a:solidFill>
                  <a:srgbClr val="FFFF00"/>
                </a:solidFill>
              </a:rPr>
              <a:t>int</a:t>
            </a:r>
            <a:r>
              <a:rPr lang="en-US" sz="2800" dirty="0"/>
              <a:t>, </a:t>
            </a:r>
            <a:r>
              <a:rPr lang="en-US" sz="2800" dirty="0">
                <a:solidFill>
                  <a:srgbClr val="FFFF00"/>
                </a:solidFill>
              </a:rPr>
              <a:t>long</a:t>
            </a:r>
            <a:r>
              <a:rPr lang="en-US" sz="2800" dirty="0"/>
              <a:t>, </a:t>
            </a:r>
            <a:r>
              <a:rPr lang="en-US" sz="2800" dirty="0">
                <a:solidFill>
                  <a:srgbClr val="FFFF00"/>
                </a:solidFill>
              </a:rPr>
              <a:t>float</a:t>
            </a:r>
            <a:r>
              <a:rPr lang="en-US" sz="2800" dirty="0"/>
              <a:t> and </a:t>
            </a:r>
            <a:r>
              <a:rPr lang="en-US" sz="2800" dirty="0">
                <a:solidFill>
                  <a:srgbClr val="FFFF00"/>
                </a:solidFill>
              </a:rPr>
              <a:t>complex</a:t>
            </a:r>
          </a:p>
          <a:p>
            <a:pPr lvl="1">
              <a:buFont typeface="Arial" panose="020B0604020202020204" pitchFamily="34" charset="0"/>
              <a:buChar char="•"/>
            </a:pPr>
            <a:r>
              <a:rPr lang="en-US" sz="2400" dirty="0"/>
              <a:t> Their respective constructors are </a:t>
            </a:r>
            <a:r>
              <a:rPr lang="en-US" sz="2400" dirty="0" err="1"/>
              <a:t>int</a:t>
            </a:r>
            <a:r>
              <a:rPr lang="en-US" sz="2400" dirty="0"/>
              <a:t>(), long(), float(), and complex()</a:t>
            </a:r>
          </a:p>
          <a:p>
            <a:pPr>
              <a:buFont typeface="Arial" panose="020B0604020202020204" pitchFamily="34" charset="0"/>
              <a:buChar char="•"/>
            </a:pPr>
            <a:r>
              <a:rPr lang="en-US" sz="2800" dirty="0"/>
              <a:t> All numeric types, except complex, support the typical numeric operations you’d expect to find</a:t>
            </a:r>
          </a:p>
          <a:p>
            <a:pPr>
              <a:buFont typeface="Arial" panose="020B0604020202020204" pitchFamily="34" charset="0"/>
              <a:buChar char="•"/>
            </a:pPr>
            <a:r>
              <a:rPr lang="en-US" sz="2800" dirty="0"/>
              <a:t> Mixed arithmetic is supported, with the “narrower” type widened to that of the other. The same rule is used for mixed comparisons</a:t>
            </a:r>
          </a:p>
        </p:txBody>
      </p:sp>
    </p:spTree>
    <p:extLst>
      <p:ext uri="{BB962C8B-B14F-4D97-AF65-F5344CB8AC3E}">
        <p14:creationId xmlns:p14="http://schemas.microsoft.com/office/powerpoint/2010/main" val="29135265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a dictionary</a:t>
            </a:r>
          </a:p>
        </p:txBody>
      </p:sp>
      <p:sp>
        <p:nvSpPr>
          <p:cNvPr id="3" name="Content Placeholder 2"/>
          <p:cNvSpPr>
            <a:spLocks noGrp="1"/>
          </p:cNvSpPr>
          <p:nvPr>
            <p:ph idx="1"/>
          </p:nvPr>
        </p:nvSpPr>
        <p:spPr>
          <a:xfrm>
            <a:off x="1024128" y="1917509"/>
            <a:ext cx="9720073" cy="4023360"/>
          </a:xfrm>
        </p:spPr>
        <p:txBody>
          <a:bodyPr/>
          <a:lstStyle/>
          <a:p>
            <a:pPr>
              <a:buFont typeface="Arial" panose="020B0604020202020204" pitchFamily="34" charset="0"/>
              <a:buChar char="•"/>
            </a:pPr>
            <a:r>
              <a:rPr lang="en-US" dirty="0"/>
              <a:t> Create an empty dictionary with empty curly braces or the </a:t>
            </a:r>
            <a:r>
              <a:rPr lang="en-US" dirty="0" err="1"/>
              <a:t>dict</a:t>
            </a:r>
            <a:r>
              <a:rPr lang="en-US" dirty="0"/>
              <a:t>() constructor</a:t>
            </a:r>
          </a:p>
          <a:p>
            <a:pPr>
              <a:buFont typeface="Arial" panose="020B0604020202020204" pitchFamily="34" charset="0"/>
              <a:buChar char="•"/>
            </a:pPr>
            <a:r>
              <a:rPr lang="en-US" dirty="0"/>
              <a:t> You can initialize a dictionary by specifying each </a:t>
            </a:r>
            <a:r>
              <a:rPr lang="en-US" dirty="0" err="1"/>
              <a:t>key:value</a:t>
            </a:r>
            <a:r>
              <a:rPr lang="en-US" dirty="0"/>
              <a:t> pair within the curly braces</a:t>
            </a:r>
          </a:p>
          <a:p>
            <a:pPr>
              <a:buFont typeface="Arial" panose="020B0604020202020204" pitchFamily="34" charset="0"/>
              <a:buChar char="•"/>
            </a:pPr>
            <a:r>
              <a:rPr lang="en-US" dirty="0"/>
              <a:t> Note that keys must be</a:t>
            </a:r>
            <a:r>
              <a:rPr lang="en-US" i="1" dirty="0"/>
              <a:t> </a:t>
            </a:r>
            <a:r>
              <a:rPr lang="en-US" i="1" dirty="0" err="1"/>
              <a:t>hashable</a:t>
            </a:r>
            <a:r>
              <a:rPr lang="en-US" i="1" dirty="0"/>
              <a:t> </a:t>
            </a:r>
            <a:r>
              <a:rPr lang="en-US" dirty="0"/>
              <a:t>objects</a:t>
            </a:r>
          </a:p>
        </p:txBody>
      </p:sp>
      <p:sp>
        <p:nvSpPr>
          <p:cNvPr id="4" name="Rectangle 3"/>
          <p:cNvSpPr/>
          <p:nvPr/>
        </p:nvSpPr>
        <p:spPr>
          <a:xfrm>
            <a:off x="1162050" y="4137928"/>
            <a:ext cx="10187940" cy="193899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d2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dict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both empty </a:t>
            </a:r>
            <a:br>
              <a:rPr lang="en-US" sz="2000" i="1" dirty="0">
                <a:solidFill>
                  <a:srgbClr val="00FF00"/>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d3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"Susan"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"Major"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d4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dict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"Susan"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Major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"CS"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d5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dict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zip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'Major'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"Susan"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d6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dict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"Susan"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'Major'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"CS"</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312468767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dictionary</a:t>
            </a:r>
          </a:p>
        </p:txBody>
      </p:sp>
      <p:sp>
        <p:nvSpPr>
          <p:cNvPr id="3" name="Content Placeholder 2"/>
          <p:cNvSpPr>
            <a:spLocks noGrp="1"/>
          </p:cNvSpPr>
          <p:nvPr>
            <p:ph idx="1"/>
          </p:nvPr>
        </p:nvSpPr>
        <p:spPr/>
        <p:txBody>
          <a:bodyPr/>
          <a:lstStyle/>
          <a:p>
            <a:r>
              <a:rPr lang="en-US" dirty="0"/>
              <a:t>To access a dictionary, simply index the dictionary by the key to obtain the value. An exception will be raised if the key is not in the dictionary. </a:t>
            </a:r>
          </a:p>
        </p:txBody>
      </p:sp>
      <p:sp>
        <p:nvSpPr>
          <p:cNvPr id="4" name="Rectangle 3"/>
          <p:cNvSpPr/>
          <p:nvPr/>
        </p:nvSpPr>
        <p:spPr>
          <a:xfrm>
            <a:off x="1687829" y="3271034"/>
            <a:ext cx="9367163" cy="1938992"/>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d1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'Age'</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19</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Name'</a:t>
            </a:r>
            <a:r>
              <a:rPr lang="en-US" sz="2400" b="1" dirty="0" err="1">
                <a:solidFill>
                  <a:srgbClr val="FFCC00"/>
                </a:solidFill>
                <a:latin typeface="Courier New" panose="02070309020205020404" pitchFamily="49" charset="0"/>
              </a:rPr>
              <a:t>:</a:t>
            </a:r>
            <a:r>
              <a:rPr lang="en-US" sz="2400" dirty="0" err="1">
                <a:solidFill>
                  <a:srgbClr val="66FF00"/>
                </a:solidFill>
                <a:latin typeface="Courier New" panose="02070309020205020404" pitchFamily="49" charset="0"/>
              </a:rPr>
              <a:t>"Susan</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Major'</a:t>
            </a:r>
            <a:r>
              <a:rPr lang="en-US" sz="2400" b="1" dirty="0" err="1">
                <a:solidFill>
                  <a:srgbClr val="FFCC00"/>
                </a:solidFill>
                <a:latin typeface="Courier New" panose="02070309020205020404" pitchFamily="49" charset="0"/>
              </a:rPr>
              <a:t>:</a:t>
            </a:r>
            <a:r>
              <a:rPr lang="en-US" sz="2400" dirty="0" err="1">
                <a:solidFill>
                  <a:srgbClr val="66FF00"/>
                </a:solidFill>
                <a:latin typeface="Courier New" panose="02070309020205020404" pitchFamily="49" charset="0"/>
              </a:rPr>
              <a:t>"CS</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d1</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'Age'</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19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d1</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'Name'</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'Susan'</a:t>
            </a:r>
            <a:endParaRPr lang="en-US" sz="2400" dirty="0">
              <a:solidFill>
                <a:schemeClr val="tx1">
                  <a:lumMod val="95000"/>
                </a:schemeClr>
              </a:solidFill>
              <a:effectLst/>
            </a:endParaRPr>
          </a:p>
        </p:txBody>
      </p:sp>
    </p:spTree>
    <p:extLst>
      <p:ext uri="{BB962C8B-B14F-4D97-AF65-F5344CB8AC3E}">
        <p14:creationId xmlns:p14="http://schemas.microsoft.com/office/powerpoint/2010/main" val="245794842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a dictionary</a:t>
            </a:r>
          </a:p>
        </p:txBody>
      </p:sp>
      <p:sp>
        <p:nvSpPr>
          <p:cNvPr id="3" name="Content Placeholder 2"/>
          <p:cNvSpPr>
            <a:spLocks noGrp="1"/>
          </p:cNvSpPr>
          <p:nvPr>
            <p:ph idx="1"/>
          </p:nvPr>
        </p:nvSpPr>
        <p:spPr>
          <a:xfrm>
            <a:off x="1024128" y="1977075"/>
            <a:ext cx="9720073" cy="4023360"/>
          </a:xfrm>
        </p:spPr>
        <p:txBody>
          <a:bodyPr/>
          <a:lstStyle/>
          <a:p>
            <a:r>
              <a:rPr lang="en-US" dirty="0"/>
              <a:t>Simply assign a </a:t>
            </a:r>
            <a:r>
              <a:rPr lang="en-US" dirty="0" err="1"/>
              <a:t>key:value</a:t>
            </a:r>
            <a:r>
              <a:rPr lang="en-US" dirty="0"/>
              <a:t> pair to modify it or add a new pair</a:t>
            </a:r>
          </a:p>
        </p:txBody>
      </p:sp>
      <p:sp>
        <p:nvSpPr>
          <p:cNvPr id="5" name="Rectangle 4"/>
          <p:cNvSpPr/>
          <p:nvPr/>
        </p:nvSpPr>
        <p:spPr>
          <a:xfrm>
            <a:off x="1320800" y="2518781"/>
            <a:ext cx="9423400" cy="378565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Name'</a:t>
            </a:r>
            <a:r>
              <a:rPr lang="en-US" sz="2000" b="1" dirty="0" err="1">
                <a:solidFill>
                  <a:srgbClr val="FFCC00"/>
                </a:solidFill>
                <a:latin typeface="Courier New" panose="02070309020205020404" pitchFamily="49" charset="0"/>
              </a:rPr>
              <a:t>:</a:t>
            </a:r>
            <a:r>
              <a:rPr lang="en-US" sz="2000" dirty="0" err="1">
                <a:solidFill>
                  <a:srgbClr val="66FF00"/>
                </a:solidFill>
                <a:latin typeface="Courier New" panose="02070309020205020404" pitchFamily="49" charset="0"/>
              </a:rPr>
              <a:t>"Susan</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Major'</a:t>
            </a:r>
            <a:r>
              <a:rPr lang="en-US" sz="2000" b="1" dirty="0" err="1">
                <a:solidFill>
                  <a:srgbClr val="FFCC00"/>
                </a:solidFill>
                <a:latin typeface="Courier New" panose="02070309020205020404" pitchFamily="49" charset="0"/>
              </a:rPr>
              <a:t>:</a:t>
            </a:r>
            <a:r>
              <a:rPr lang="en-US" sz="2000" dirty="0" err="1">
                <a:solidFill>
                  <a:srgbClr val="66FF00"/>
                </a:solidFill>
                <a:latin typeface="Courier New" panose="02070309020205020404" pitchFamily="49" charset="0"/>
              </a:rPr>
              <a:t>"CS</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d1</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21</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d1</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'Year'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"Junior"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d1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{'Age': 21, 'Name': 'Susan', 'Major': 'CS', 'Year': 'Junior'}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del</a:t>
            </a:r>
            <a:r>
              <a:rPr lang="en-US" sz="2000" dirty="0">
                <a:solidFill>
                  <a:srgbClr val="FFFFFF"/>
                </a:solidFill>
                <a:latin typeface="Courier New" panose="02070309020205020404" pitchFamily="49" charset="0"/>
              </a:rPr>
              <a:t> d1</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'Major'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d1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{'Age': 21, 'Name': 'Susan', 'Year': 'Junior'}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clear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d1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4252054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dictionary methods</a:t>
            </a:r>
          </a:p>
        </p:txBody>
      </p:sp>
      <p:sp>
        <p:nvSpPr>
          <p:cNvPr id="4" name="Rectangle 3"/>
          <p:cNvSpPr/>
          <p:nvPr/>
        </p:nvSpPr>
        <p:spPr>
          <a:xfrm>
            <a:off x="1130300" y="2163064"/>
            <a:ext cx="8394700" cy="347787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Name'</a:t>
            </a:r>
            <a:r>
              <a:rPr lang="en-US" sz="2000" b="1" dirty="0" err="1">
                <a:solidFill>
                  <a:srgbClr val="FFCC00"/>
                </a:solidFill>
                <a:latin typeface="Courier New" panose="02070309020205020404" pitchFamily="49" charset="0"/>
              </a:rPr>
              <a:t>:</a:t>
            </a:r>
            <a:r>
              <a:rPr lang="en-US" sz="2000" dirty="0" err="1">
                <a:solidFill>
                  <a:srgbClr val="66FF00"/>
                </a:solidFill>
                <a:latin typeface="Courier New" panose="02070309020205020404" pitchFamily="49" charset="0"/>
              </a:rPr>
              <a:t>"Susan</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Major'</a:t>
            </a:r>
            <a:r>
              <a:rPr lang="en-US" sz="2000" b="1" dirty="0" err="1">
                <a:solidFill>
                  <a:srgbClr val="FFCC00"/>
                </a:solidFill>
                <a:latin typeface="Courier New" panose="02070309020205020404" pitchFamily="49" charset="0"/>
              </a:rPr>
              <a:t>:</a:t>
            </a:r>
            <a:r>
              <a:rPr lang="en-US" sz="2000" dirty="0" err="1">
                <a:solidFill>
                  <a:srgbClr val="66FF00"/>
                </a:solidFill>
                <a:latin typeface="Courier New" panose="02070309020205020404" pitchFamily="49" charset="0"/>
              </a:rPr>
              <a:t>"CS</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has_key</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True if key exists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True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has_key</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'Year'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False otherwise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False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d1</a:t>
            </a:r>
            <a:r>
              <a:rPr lang="en-US" sz="2000" b="1" dirty="0">
                <a:solidFill>
                  <a:srgbClr val="FFCC00"/>
                </a:solidFill>
                <a:latin typeface="Courier New" panose="02070309020205020404" pitchFamily="49" charset="0"/>
              </a:rPr>
              <a:t>.</a:t>
            </a:r>
            <a:r>
              <a:rPr lang="en-US" sz="2000" dirty="0">
                <a:solidFill>
                  <a:srgbClr val="FFFF00"/>
                </a:solidFill>
                <a:latin typeface="Courier New" panose="02070309020205020404" pitchFamily="49" charset="0"/>
              </a:rPr>
              <a:t>keys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Return a list of keys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['Age', 'Name', 'Major']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items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Return a list of </a:t>
            </a:r>
            <a:r>
              <a:rPr lang="en-US" sz="2000" i="1" dirty="0" err="1">
                <a:solidFill>
                  <a:srgbClr val="00FF00"/>
                </a:solidFill>
                <a:latin typeface="Courier New" panose="02070309020205020404" pitchFamily="49" charset="0"/>
              </a:rPr>
              <a:t>key:value</a:t>
            </a:r>
            <a:r>
              <a:rPr lang="en-US" sz="2000" i="1" dirty="0">
                <a:solidFill>
                  <a:srgbClr val="00FF00"/>
                </a:solidFill>
                <a:latin typeface="Courier New" panose="02070309020205020404" pitchFamily="49" charset="0"/>
              </a:rPr>
              <a:t> pairs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[('Age', 19), ('Name', 'Susan'), ('Major', 'CS')]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values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Returns a list of values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[19, 'Susan', 'CS']</a:t>
            </a:r>
            <a:endParaRPr lang="en-US" sz="2000" dirty="0">
              <a:solidFill>
                <a:schemeClr val="tx1">
                  <a:lumMod val="95000"/>
                </a:schemeClr>
              </a:solidFill>
              <a:effectLst/>
            </a:endParaRPr>
          </a:p>
        </p:txBody>
      </p:sp>
      <p:sp>
        <p:nvSpPr>
          <p:cNvPr id="5" name="TextBox 4"/>
          <p:cNvSpPr txBox="1"/>
          <p:nvPr/>
        </p:nvSpPr>
        <p:spPr>
          <a:xfrm>
            <a:off x="749300" y="5829300"/>
            <a:ext cx="184731" cy="400110"/>
          </a:xfrm>
          <a:prstGeom prst="rect">
            <a:avLst/>
          </a:prstGeom>
          <a:noFill/>
        </p:spPr>
        <p:txBody>
          <a:bodyPr wrap="none" rtlCol="0">
            <a:spAutoFit/>
          </a:bodyPr>
          <a:lstStyle/>
          <a:p>
            <a:endParaRPr lang="en-US" sz="2000" dirty="0"/>
          </a:p>
        </p:txBody>
      </p:sp>
    </p:spTree>
    <p:extLst>
      <p:ext uri="{BB962C8B-B14F-4D97-AF65-F5344CB8AC3E}">
        <p14:creationId xmlns:p14="http://schemas.microsoft.com/office/powerpoint/2010/main" val="402501260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dictionary</a:t>
            </a:r>
          </a:p>
        </p:txBody>
      </p:sp>
      <p:sp>
        <p:nvSpPr>
          <p:cNvPr id="3" name="Content Placeholder 2"/>
          <p:cNvSpPr>
            <a:spLocks noGrp="1"/>
          </p:cNvSpPr>
          <p:nvPr>
            <p:ph idx="1"/>
          </p:nvPr>
        </p:nvSpPr>
        <p:spPr/>
        <p:txBody>
          <a:bodyPr/>
          <a:lstStyle/>
          <a:p>
            <a:pPr marL="0" indent="0">
              <a:buNone/>
            </a:pPr>
            <a:br>
              <a:rPr lang="en-US" dirty="0"/>
            </a:br>
            <a:r>
              <a:rPr lang="en-US" dirty="0"/>
              <a:t>An additional method supported by OrderedDict is the following: </a:t>
            </a:r>
          </a:p>
        </p:txBody>
      </p:sp>
      <p:sp>
        <p:nvSpPr>
          <p:cNvPr id="4" name="Rectangle 3"/>
          <p:cNvSpPr/>
          <p:nvPr/>
        </p:nvSpPr>
        <p:spPr>
          <a:xfrm>
            <a:off x="1024128" y="3233221"/>
            <a:ext cx="10084812" cy="461665"/>
          </a:xfrm>
          <a:prstGeom prst="rect">
            <a:avLst/>
          </a:prstGeom>
        </p:spPr>
        <p:txBody>
          <a:bodyPr wrap="none">
            <a:spAutoFit/>
          </a:bodyPr>
          <a:lstStyle/>
          <a:p>
            <a:r>
              <a:rPr lang="en-US" sz="2400" dirty="0" err="1">
                <a:solidFill>
                  <a:srgbClr val="FFFFFF"/>
                </a:solidFill>
                <a:latin typeface="Courier New" panose="02070309020205020404" pitchFamily="49" charset="0"/>
              </a:rPr>
              <a:t>OrderedDict</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popitem</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last</a:t>
            </a:r>
            <a:r>
              <a:rPr lang="en-US" sz="2400" b="1" dirty="0">
                <a:solidFill>
                  <a:srgbClr val="FFCC00"/>
                </a:solidFill>
                <a:latin typeface="Courier New" panose="02070309020205020404" pitchFamily="49" charset="0"/>
              </a:rPr>
              <a:t>=</a:t>
            </a:r>
            <a:r>
              <a:rPr lang="en-US" sz="2400" b="1" dirty="0">
                <a:solidFill>
                  <a:srgbClr val="FF6600"/>
                </a:solidFill>
                <a:latin typeface="Courier New" panose="02070309020205020404" pitchFamily="49" charset="0"/>
              </a:rPr>
              <a:t>True</a:t>
            </a:r>
            <a:r>
              <a:rPr lang="en-US" sz="2400" b="1" dirty="0">
                <a:solidFill>
                  <a:srgbClr val="FFCC00"/>
                </a:solidFill>
                <a:latin typeface="Courier New" panose="02070309020205020404" pitchFamily="49" charset="0"/>
              </a:rPr>
              <a:t>)  </a:t>
            </a:r>
            <a:r>
              <a:rPr lang="en-US" sz="2000" b="1" dirty="0">
                <a:solidFill>
                  <a:srgbClr val="FFCC00"/>
                </a:solidFill>
                <a:latin typeface="Courier New" panose="02070309020205020404" pitchFamily="49" charset="0"/>
              </a:rPr>
              <a:t># pops items in LIFO order</a:t>
            </a:r>
            <a:endParaRPr lang="en-US" sz="2000" dirty="0">
              <a:effectLst/>
            </a:endParaRPr>
          </a:p>
        </p:txBody>
      </p:sp>
    </p:spTree>
    <p:extLst>
      <p:ext uri="{BB962C8B-B14F-4D97-AF65-F5344CB8AC3E}">
        <p14:creationId xmlns:p14="http://schemas.microsoft.com/office/powerpoint/2010/main" val="204148659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dictionary</a:t>
            </a:r>
          </a:p>
        </p:txBody>
      </p:sp>
      <p:sp>
        <p:nvSpPr>
          <p:cNvPr id="4" name="Rectangle 3"/>
          <p:cNvSpPr/>
          <p:nvPr/>
        </p:nvSpPr>
        <p:spPr>
          <a:xfrm>
            <a:off x="620014" y="2084832"/>
            <a:ext cx="11356086"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regular unsorted dictionary</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'banana'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'apple'</a:t>
            </a:r>
            <a:r>
              <a:rPr lang="en-US" sz="2000" b="1" dirty="0">
                <a:solidFill>
                  <a:srgbClr val="FFCC00"/>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'pear'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'orange'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dictionary sorted by key</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OrderedDict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sorted</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items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key</a:t>
            </a:r>
            <a:r>
              <a:rPr lang="en-US" sz="2000" b="1" dirty="0">
                <a:solidFill>
                  <a:srgbClr val="FFCC00"/>
                </a:solidFill>
                <a:latin typeface="Courier New" panose="02070309020205020404" pitchFamily="49" charset="0"/>
              </a:rPr>
              <a:t>=</a:t>
            </a:r>
            <a:r>
              <a:rPr lang="en-US" sz="2000" b="1" dirty="0">
                <a:solidFill>
                  <a:srgbClr val="FF6600"/>
                </a:solidFill>
                <a:latin typeface="Courier New" panose="02070309020205020404" pitchFamily="49" charset="0"/>
              </a:rPr>
              <a:t>lambda</a:t>
            </a:r>
            <a:r>
              <a:rPr lang="en-US" sz="2000" dirty="0">
                <a:solidFill>
                  <a:srgbClr val="FFFFFF"/>
                </a:solidFill>
                <a:latin typeface="Courier New" panose="02070309020205020404" pitchFamily="49" charset="0"/>
              </a:rPr>
              <a:t> 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OrderedDict([('apple', 4), ('banana', 3), ('orange', 2), ('pear', 1)])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dictionary sorted by value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OrderedDict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sorted</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items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key</a:t>
            </a:r>
            <a:r>
              <a:rPr lang="en-US" sz="2000" b="1" dirty="0">
                <a:solidFill>
                  <a:srgbClr val="FFCC00"/>
                </a:solidFill>
                <a:latin typeface="Courier New" panose="02070309020205020404" pitchFamily="49" charset="0"/>
              </a:rPr>
              <a:t>=</a:t>
            </a:r>
            <a:r>
              <a:rPr lang="en-US" sz="2000" b="1" dirty="0">
                <a:solidFill>
                  <a:srgbClr val="FF6600"/>
                </a:solidFill>
                <a:latin typeface="Courier New" panose="02070309020205020404" pitchFamily="49" charset="0"/>
              </a:rPr>
              <a:t>lambda</a:t>
            </a:r>
            <a:r>
              <a:rPr lang="en-US" sz="2000" dirty="0">
                <a:solidFill>
                  <a:srgbClr val="FFFFFF"/>
                </a:solidFill>
                <a:latin typeface="Courier New" panose="02070309020205020404" pitchFamily="49" charset="0"/>
              </a:rPr>
              <a:t> 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OrderedDict([('pear', 1), ('orange', 2), ('banana', 3), ('apple', 4)])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dictionary sorted by length of the key string</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OrderedDict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sorted</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items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key</a:t>
            </a:r>
            <a:r>
              <a:rPr lang="en-US" sz="2000" b="1" dirty="0">
                <a:solidFill>
                  <a:srgbClr val="FFCC00"/>
                </a:solidFill>
                <a:latin typeface="Courier New" panose="02070309020205020404" pitchFamily="49" charset="0"/>
              </a:rPr>
              <a:t>=</a:t>
            </a:r>
            <a:r>
              <a:rPr lang="en-US" sz="2000" b="1" dirty="0">
                <a:solidFill>
                  <a:srgbClr val="FF6600"/>
                </a:solidFill>
                <a:latin typeface="Courier New" panose="02070309020205020404" pitchFamily="49" charset="0"/>
              </a:rPr>
              <a:t>lambda</a:t>
            </a:r>
            <a:r>
              <a:rPr lang="en-US" sz="2000" dirty="0">
                <a:solidFill>
                  <a:srgbClr val="FFFFFF"/>
                </a:solidFill>
                <a:latin typeface="Courier New" panose="02070309020205020404" pitchFamily="49" charset="0"/>
              </a:rPr>
              <a:t> 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len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OrderedDict([('pear', 1), ('apple', 4), ('orange', 2), ('banana', 3)])</a:t>
            </a:r>
            <a:endParaRPr lang="en-US" sz="2000" dirty="0">
              <a:solidFill>
                <a:schemeClr val="tx1">
                  <a:lumMod val="95000"/>
                </a:schemeClr>
              </a:solidFill>
              <a:effectLst/>
            </a:endParaRPr>
          </a:p>
        </p:txBody>
      </p:sp>
    </p:spTree>
    <p:extLst>
      <p:ext uri="{BB962C8B-B14F-4D97-AF65-F5344CB8AC3E}">
        <p14:creationId xmlns:p14="http://schemas.microsoft.com/office/powerpoint/2010/main" val="254075645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Files &amp; Input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5069960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a:t>
            </a:r>
          </a:p>
        </p:txBody>
      </p:sp>
      <p:sp>
        <p:nvSpPr>
          <p:cNvPr id="3" name="Content Placeholder 2"/>
          <p:cNvSpPr>
            <a:spLocks noGrp="1"/>
          </p:cNvSpPr>
          <p:nvPr>
            <p:ph idx="1"/>
          </p:nvPr>
        </p:nvSpPr>
        <p:spPr>
          <a:xfrm>
            <a:off x="1024129" y="2286000"/>
            <a:ext cx="4948304" cy="4023360"/>
          </a:xfrm>
        </p:spPr>
        <p:txBody>
          <a:bodyPr>
            <a:normAutofit lnSpcReduction="10000"/>
          </a:bodyPr>
          <a:lstStyle/>
          <a:p>
            <a:r>
              <a:rPr lang="en-US" dirty="0"/>
              <a:t>We’ve already seen two useful functions for grabbing input from a user:</a:t>
            </a:r>
          </a:p>
          <a:p>
            <a:pPr>
              <a:buFont typeface="Arial" panose="020B0604020202020204" pitchFamily="34" charset="0"/>
              <a:buChar char="•"/>
            </a:pPr>
            <a:r>
              <a:rPr lang="en-US" dirty="0"/>
              <a:t> </a:t>
            </a:r>
            <a:r>
              <a:rPr lang="en-US" dirty="0" err="1"/>
              <a:t>raw_input</a:t>
            </a:r>
            <a:r>
              <a:rPr lang="en-US" dirty="0"/>
              <a:t>()</a:t>
            </a:r>
          </a:p>
          <a:p>
            <a:pPr lvl="1">
              <a:buFont typeface="Arial" panose="020B0604020202020204" pitchFamily="34" charset="0"/>
              <a:buChar char="•"/>
            </a:pPr>
            <a:r>
              <a:rPr lang="en-US" dirty="0"/>
              <a:t> Asks the user for a string of input, and returns the string. </a:t>
            </a:r>
          </a:p>
          <a:p>
            <a:pPr lvl="1">
              <a:buFont typeface="Arial" panose="020B0604020202020204" pitchFamily="34" charset="0"/>
              <a:buChar char="•"/>
            </a:pPr>
            <a:r>
              <a:rPr lang="en-US" dirty="0"/>
              <a:t> If you provide an argument, it will be used as a prompt.</a:t>
            </a:r>
          </a:p>
          <a:p>
            <a:pPr>
              <a:buFont typeface="Arial" panose="020B0604020202020204" pitchFamily="34" charset="0"/>
              <a:buChar char="•"/>
            </a:pPr>
            <a:r>
              <a:rPr lang="en-US" dirty="0"/>
              <a:t> input()</a:t>
            </a:r>
          </a:p>
          <a:p>
            <a:pPr lvl="1">
              <a:buFont typeface="Arial" panose="020B0604020202020204" pitchFamily="34" charset="0"/>
              <a:buChar char="•"/>
            </a:pPr>
            <a:r>
              <a:rPr lang="en-US" dirty="0"/>
              <a:t> Uses </a:t>
            </a:r>
            <a:r>
              <a:rPr lang="en-US" dirty="0" err="1"/>
              <a:t>raw_input</a:t>
            </a:r>
            <a:r>
              <a:rPr lang="en-US" dirty="0"/>
              <a:t>() to grab a string of data, but then tries to evaluate the string as if it were a Python expression.</a:t>
            </a:r>
          </a:p>
          <a:p>
            <a:pPr lvl="1">
              <a:buFont typeface="Arial" panose="020B0604020202020204" pitchFamily="34" charset="0"/>
              <a:buChar char="•"/>
            </a:pPr>
            <a:r>
              <a:rPr lang="en-US" dirty="0"/>
              <a:t> Returns the value of the expression.</a:t>
            </a:r>
          </a:p>
          <a:p>
            <a:pPr lvl="1">
              <a:buFont typeface="Arial" panose="020B0604020202020204" pitchFamily="34" charset="0"/>
              <a:buChar char="•"/>
            </a:pPr>
            <a:r>
              <a:rPr lang="en-US" dirty="0"/>
              <a:t> Dangerous – don’t use it. </a:t>
            </a:r>
          </a:p>
        </p:txBody>
      </p:sp>
      <p:sp>
        <p:nvSpPr>
          <p:cNvPr id="4" name="TextBox 3"/>
          <p:cNvSpPr txBox="1"/>
          <p:nvPr/>
        </p:nvSpPr>
        <p:spPr>
          <a:xfrm>
            <a:off x="1024128" y="6228352"/>
            <a:ext cx="4744119" cy="369332"/>
          </a:xfrm>
          <a:prstGeom prst="rect">
            <a:avLst/>
          </a:prstGeom>
          <a:noFill/>
        </p:spPr>
        <p:txBody>
          <a:bodyPr wrap="none" rtlCol="0">
            <a:spAutoFit/>
          </a:bodyPr>
          <a:lstStyle/>
          <a:p>
            <a:r>
              <a:rPr lang="en-US" dirty="0"/>
              <a:t>Note: In Python 3.x, input() is now just </a:t>
            </a:r>
            <a:r>
              <a:rPr lang="en-US" dirty="0" err="1"/>
              <a:t>raw_input</a:t>
            </a:r>
            <a:r>
              <a:rPr lang="en-US" dirty="0"/>
              <a:t>().</a:t>
            </a:r>
          </a:p>
        </p:txBody>
      </p:sp>
      <p:sp>
        <p:nvSpPr>
          <p:cNvPr id="6" name="Rectangle 5"/>
          <p:cNvSpPr/>
          <p:nvPr/>
        </p:nvSpPr>
        <p:spPr>
          <a:xfrm>
            <a:off x="5972433" y="2356098"/>
            <a:ext cx="6096000" cy="120032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raw_input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'What is your name?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chemeClr val="tx1">
                    <a:lumMod val="95000"/>
                  </a:schemeClr>
                </a:solidFill>
                <a:latin typeface="Courier New" panose="02070309020205020404" pitchFamily="49" charset="0"/>
              </a:rPr>
              <a:t>What is your name? Caitlin </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Caitlin</a:t>
            </a:r>
            <a:r>
              <a:rPr lang="en-US" dirty="0">
                <a:solidFill>
                  <a:schemeClr val="tx1">
                    <a:lumMod val="95000"/>
                  </a:schemeClr>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endParaRPr lang="en-US" dirty="0">
              <a:effectLst/>
            </a:endParaRPr>
          </a:p>
        </p:txBody>
      </p:sp>
      <p:sp>
        <p:nvSpPr>
          <p:cNvPr id="8" name="Rectangle 7"/>
          <p:cNvSpPr/>
          <p:nvPr/>
        </p:nvSpPr>
        <p:spPr>
          <a:xfrm>
            <a:off x="5972433" y="4297680"/>
            <a:ext cx="6096000" cy="120032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input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Do some math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chemeClr val="tx1">
                    <a:lumMod val="95000"/>
                  </a:schemeClr>
                </a:solidFill>
                <a:latin typeface="Courier New" panose="02070309020205020404" pitchFamily="49" charset="0"/>
              </a:rPr>
              <a:t>Do some math: 2+2*5 </a:t>
            </a:r>
          </a:p>
          <a:p>
            <a:r>
              <a:rPr lang="en-US" dirty="0">
                <a:solidFill>
                  <a:schemeClr val="tx1">
                    <a:lumMod val="95000"/>
                  </a:schemeClr>
                </a:solidFill>
                <a:latin typeface="Courier New" panose="02070309020205020404" pitchFamily="49" charset="0"/>
              </a:rPr>
              <a:t>12 </a:t>
            </a:r>
          </a:p>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endParaRPr lang="en-US" dirty="0">
              <a:effectLst/>
            </a:endParaRPr>
          </a:p>
        </p:txBody>
      </p:sp>
      <p:sp>
        <p:nvSpPr>
          <p:cNvPr id="5" name="TextBox 4"/>
          <p:cNvSpPr txBox="1"/>
          <p:nvPr/>
        </p:nvSpPr>
        <p:spPr>
          <a:xfrm>
            <a:off x="6837239" y="6124694"/>
            <a:ext cx="4366388" cy="369332"/>
          </a:xfrm>
          <a:prstGeom prst="rect">
            <a:avLst/>
          </a:prstGeom>
          <a:noFill/>
          <a:ln>
            <a:solidFill>
              <a:schemeClr val="accent2">
                <a:lumMod val="75000"/>
              </a:schemeClr>
            </a:solidFill>
          </a:ln>
        </p:spPr>
        <p:txBody>
          <a:bodyPr wrap="none" rtlCol="0">
            <a:spAutoFit/>
          </a:bodyPr>
          <a:lstStyle/>
          <a:p>
            <a:r>
              <a:rPr lang="en-US" dirty="0"/>
              <a:t>Note: reading an EOF will raise an </a:t>
            </a:r>
            <a:r>
              <a:rPr lang="en-US" dirty="0" err="1"/>
              <a:t>EOFError</a:t>
            </a:r>
            <a:r>
              <a:rPr lang="en-US" dirty="0"/>
              <a:t>. </a:t>
            </a:r>
          </a:p>
        </p:txBody>
      </p:sp>
    </p:spTree>
    <p:extLst>
      <p:ext uri="{BB962C8B-B14F-4D97-AF65-F5344CB8AC3E}">
        <p14:creationId xmlns:p14="http://schemas.microsoft.com/office/powerpoint/2010/main" val="30615412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a:t>
            </a:r>
          </a:p>
        </p:txBody>
      </p:sp>
      <p:sp>
        <p:nvSpPr>
          <p:cNvPr id="3" name="Content Placeholder 2"/>
          <p:cNvSpPr>
            <a:spLocks noGrp="1"/>
          </p:cNvSpPr>
          <p:nvPr>
            <p:ph idx="1"/>
          </p:nvPr>
        </p:nvSpPr>
        <p:spPr>
          <a:xfrm>
            <a:off x="1024128" y="2089048"/>
            <a:ext cx="9720073" cy="4023360"/>
          </a:xfrm>
        </p:spPr>
        <p:txBody>
          <a:bodyPr/>
          <a:lstStyle/>
          <a:p>
            <a:pPr marL="0" indent="0">
              <a:buNone/>
            </a:pPr>
            <a:r>
              <a:rPr lang="en-US" dirty="0"/>
              <a:t>Python includes a file object that we can use to manipulate files. There are two ways to create file objects.  </a:t>
            </a:r>
          </a:p>
          <a:p>
            <a:pPr>
              <a:buFont typeface="Arial" panose="020B0604020202020204" pitchFamily="34" charset="0"/>
              <a:buChar char="•"/>
            </a:pPr>
            <a:r>
              <a:rPr lang="en-US" dirty="0"/>
              <a:t> Use the file() constructor.</a:t>
            </a:r>
          </a:p>
          <a:p>
            <a:pPr lvl="1">
              <a:buFont typeface="Arial" panose="020B0604020202020204" pitchFamily="34" charset="0"/>
              <a:buChar char="•"/>
            </a:pPr>
            <a:r>
              <a:rPr lang="en-US" dirty="0"/>
              <a:t> The second argument accepts a few special characters: ‘r’ for reading (default), ‘w’ for writing, ‘a’ for appending, ‘r+’ for reading and writing, ‘b’ for binary mode.</a:t>
            </a:r>
          </a:p>
          <a:p>
            <a:pPr>
              <a:buFont typeface="Arial" panose="020B0604020202020204" pitchFamily="34" charset="0"/>
              <a:buChar char="•"/>
            </a:pPr>
            <a:endParaRPr lang="en-US" dirty="0"/>
          </a:p>
          <a:p>
            <a:pPr>
              <a:buFont typeface="Arial" panose="020B0604020202020204" pitchFamily="34" charset="0"/>
              <a:buChar char="•"/>
            </a:pPr>
            <a:r>
              <a:rPr lang="en-US" dirty="0"/>
              <a:t> Use the open() method.</a:t>
            </a:r>
          </a:p>
          <a:p>
            <a:pPr lvl="1">
              <a:buFont typeface="Arial" panose="020B0604020202020204" pitchFamily="34" charset="0"/>
              <a:buChar char="•"/>
            </a:pPr>
            <a:r>
              <a:rPr lang="en-US" dirty="0"/>
              <a:t> The first argument is the filename, the second is the mode.  </a:t>
            </a:r>
          </a:p>
        </p:txBody>
      </p:sp>
      <p:sp>
        <p:nvSpPr>
          <p:cNvPr id="6" name="TextBox 5"/>
          <p:cNvSpPr txBox="1"/>
          <p:nvPr/>
        </p:nvSpPr>
        <p:spPr>
          <a:xfrm>
            <a:off x="1024128" y="6160402"/>
            <a:ext cx="7341049" cy="369332"/>
          </a:xfrm>
          <a:prstGeom prst="rect">
            <a:avLst/>
          </a:prstGeom>
          <a:noFill/>
        </p:spPr>
        <p:txBody>
          <a:bodyPr wrap="none" rtlCol="0">
            <a:spAutoFit/>
          </a:bodyPr>
          <a:lstStyle/>
          <a:p>
            <a:r>
              <a:rPr lang="en-US" dirty="0"/>
              <a:t>Use the open() method typically. The file() constructor is removed in Python 3.x.</a:t>
            </a:r>
          </a:p>
        </p:txBody>
      </p:sp>
      <p:sp>
        <p:nvSpPr>
          <p:cNvPr id="8" name="Rectangle 7"/>
          <p:cNvSpPr/>
          <p:nvPr/>
        </p:nvSpPr>
        <p:spPr>
          <a:xfrm>
            <a:off x="2843139" y="4097625"/>
            <a:ext cx="5416868" cy="400110"/>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"filename.txt"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9" name="Rectangle 8"/>
          <p:cNvSpPr/>
          <p:nvPr/>
        </p:nvSpPr>
        <p:spPr>
          <a:xfrm>
            <a:off x="2843139" y="5459653"/>
            <a:ext cx="5570756" cy="400110"/>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"filename.txt"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rb</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4" name="TextBox 3"/>
          <p:cNvSpPr txBox="1"/>
          <p:nvPr/>
        </p:nvSpPr>
        <p:spPr>
          <a:xfrm>
            <a:off x="8494738" y="5837236"/>
            <a:ext cx="3476336" cy="646331"/>
          </a:xfrm>
          <a:prstGeom prst="rect">
            <a:avLst/>
          </a:prstGeom>
          <a:noFill/>
          <a:ln>
            <a:solidFill>
              <a:schemeClr val="accent2">
                <a:lumMod val="75000"/>
              </a:schemeClr>
            </a:solidFill>
          </a:ln>
        </p:spPr>
        <p:txBody>
          <a:bodyPr wrap="none" rtlCol="0">
            <a:spAutoFit/>
          </a:bodyPr>
          <a:lstStyle/>
          <a:p>
            <a:r>
              <a:rPr lang="en-US" dirty="0"/>
              <a:t>Note: when a file operation fails,</a:t>
            </a:r>
            <a:br>
              <a:rPr lang="en-US" dirty="0"/>
            </a:br>
            <a:r>
              <a:rPr lang="en-US" dirty="0"/>
              <a:t>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IOError</a:t>
            </a:r>
            <a:r>
              <a:rPr lang="en-US" dirty="0">
                <a:latin typeface="Courier New" panose="02070309020205020404" pitchFamily="49" charset="0"/>
                <a:cs typeface="Courier New" panose="02070309020205020404" pitchFamily="49" charset="0"/>
              </a:rPr>
              <a:t> </a:t>
            </a:r>
            <a:r>
              <a:rPr lang="en-US" dirty="0"/>
              <a:t>exception is raised. </a:t>
            </a:r>
          </a:p>
        </p:txBody>
      </p:sp>
    </p:spTree>
    <p:extLst>
      <p:ext uri="{BB962C8B-B14F-4D97-AF65-F5344CB8AC3E}">
        <p14:creationId xmlns:p14="http://schemas.microsoft.com/office/powerpoint/2010/main" val="34272053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input</a:t>
            </a:r>
          </a:p>
        </p:txBody>
      </p:sp>
      <p:sp>
        <p:nvSpPr>
          <p:cNvPr id="3" name="Content Placeholder 2"/>
          <p:cNvSpPr>
            <a:spLocks noGrp="1"/>
          </p:cNvSpPr>
          <p:nvPr>
            <p:ph idx="1"/>
          </p:nvPr>
        </p:nvSpPr>
        <p:spPr>
          <a:xfrm>
            <a:off x="667266" y="2286000"/>
            <a:ext cx="5066270" cy="4023360"/>
          </a:xfrm>
        </p:spPr>
        <p:txBody>
          <a:bodyPr>
            <a:normAutofit lnSpcReduction="10000"/>
          </a:bodyPr>
          <a:lstStyle/>
          <a:p>
            <a:r>
              <a:rPr lang="en-US" dirty="0"/>
              <a:t>There are a few ways to grab input from a file. </a:t>
            </a:r>
          </a:p>
          <a:p>
            <a:pPr>
              <a:buFont typeface="Arial" panose="020B0604020202020204" pitchFamily="34" charset="0"/>
              <a:buChar char="•"/>
            </a:pPr>
            <a:r>
              <a:rPr lang="en-US" dirty="0"/>
              <a:t> </a:t>
            </a:r>
            <a:r>
              <a:rPr lang="en-US" dirty="0" err="1">
                <a:solidFill>
                  <a:srgbClr val="FFFF00"/>
                </a:solidFill>
              </a:rPr>
              <a:t>f.read</a:t>
            </a:r>
            <a:r>
              <a:rPr lang="en-US" dirty="0">
                <a:solidFill>
                  <a:srgbClr val="FFFF00"/>
                </a:solidFill>
              </a:rPr>
              <a:t>()</a:t>
            </a:r>
          </a:p>
          <a:p>
            <a:pPr lvl="1">
              <a:buFont typeface="Arial" panose="020B0604020202020204" pitchFamily="34" charset="0"/>
              <a:buChar char="•"/>
            </a:pPr>
            <a:r>
              <a:rPr lang="en-US" dirty="0"/>
              <a:t> Returns the entire contents of a file as a string.</a:t>
            </a:r>
          </a:p>
          <a:p>
            <a:pPr lvl="1">
              <a:buFont typeface="Arial" panose="020B0604020202020204" pitchFamily="34" charset="0"/>
              <a:buChar char="•"/>
            </a:pPr>
            <a:r>
              <a:rPr lang="en-US" dirty="0"/>
              <a:t> Provide an argument to limit the number of characters you pick up. </a:t>
            </a:r>
          </a:p>
          <a:p>
            <a:pPr>
              <a:buFont typeface="Arial" panose="020B0604020202020204" pitchFamily="34" charset="0"/>
              <a:buChar char="•"/>
            </a:pPr>
            <a:r>
              <a:rPr lang="en-US" dirty="0"/>
              <a:t> </a:t>
            </a:r>
            <a:r>
              <a:rPr lang="en-US" dirty="0" err="1">
                <a:solidFill>
                  <a:srgbClr val="FFFF00"/>
                </a:solidFill>
              </a:rPr>
              <a:t>f.readline</a:t>
            </a:r>
            <a:r>
              <a:rPr lang="en-US" dirty="0">
                <a:solidFill>
                  <a:srgbClr val="FFFF00"/>
                </a:solidFill>
              </a:rPr>
              <a:t>()</a:t>
            </a:r>
          </a:p>
          <a:p>
            <a:pPr lvl="1">
              <a:buFont typeface="Arial" panose="020B0604020202020204" pitchFamily="34" charset="0"/>
              <a:buChar char="•"/>
            </a:pPr>
            <a:r>
              <a:rPr lang="en-US" dirty="0"/>
              <a:t> One by one, returns each line of a file as a string (ends with a newline).</a:t>
            </a:r>
          </a:p>
          <a:p>
            <a:pPr lvl="1">
              <a:buFont typeface="Arial" panose="020B0604020202020204" pitchFamily="34" charset="0"/>
              <a:buChar char="•"/>
            </a:pPr>
            <a:r>
              <a:rPr lang="en-US" dirty="0"/>
              <a:t> End-of-file reached when return string is empty.  </a:t>
            </a:r>
          </a:p>
          <a:p>
            <a:pPr>
              <a:buFont typeface="Arial" panose="020B0604020202020204" pitchFamily="34" charset="0"/>
              <a:buChar char="•"/>
            </a:pPr>
            <a:r>
              <a:rPr lang="en-US" dirty="0"/>
              <a:t> Loop over the file object.</a:t>
            </a:r>
          </a:p>
          <a:p>
            <a:pPr lvl="1">
              <a:buFont typeface="Arial" panose="020B0604020202020204" pitchFamily="34" charset="0"/>
              <a:buChar char="•"/>
            </a:pPr>
            <a:r>
              <a:rPr lang="en-US" dirty="0"/>
              <a:t> Most common, just use a for loop!</a:t>
            </a:r>
          </a:p>
        </p:txBody>
      </p:sp>
      <p:sp>
        <p:nvSpPr>
          <p:cNvPr id="5" name="Rectangle 4"/>
          <p:cNvSpPr/>
          <p:nvPr/>
        </p:nvSpPr>
        <p:spPr>
          <a:xfrm>
            <a:off x="6203091" y="954048"/>
            <a:ext cx="6096000" cy="5355312"/>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file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somefile.txt"</a:t>
            </a:r>
            <a:r>
              <a:rPr lang="en-US" b="1" dirty="0" err="1">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'r</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"Here's a line.\</a:t>
            </a:r>
            <a:r>
              <a:rPr lang="en-US" dirty="0" err="1">
                <a:solidFill>
                  <a:schemeClr val="tx1">
                    <a:lumMod val="95000"/>
                  </a:schemeClr>
                </a:solidFill>
                <a:latin typeface="Courier New" panose="02070309020205020404" pitchFamily="49" charset="0"/>
              </a:rPr>
              <a:t>nHere's</a:t>
            </a:r>
            <a:r>
              <a:rPr lang="en-US" dirty="0">
                <a:solidFill>
                  <a:schemeClr val="tx1">
                    <a:lumMod val="95000"/>
                  </a:schemeClr>
                </a:solidFill>
                <a:latin typeface="Courier New" panose="02070309020205020404" pitchFamily="49" charset="0"/>
              </a:rPr>
              <a:t> another line.\n" </a:t>
            </a: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close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file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somefile.txt"</a:t>
            </a:r>
            <a:r>
              <a:rPr lang="en-US" b="1" dirty="0" err="1">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'r</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readline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"Here's a line.\n"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readline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"Here's another line.\n"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readline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close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file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somefile.txt"</a:t>
            </a:r>
            <a:r>
              <a:rPr lang="en-US" b="1" dirty="0" err="1">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'r</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line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line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Here's a line.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Here's another line.</a:t>
            </a:r>
            <a:endParaRPr lang="en-US" dirty="0">
              <a:effectLst/>
            </a:endParaRPr>
          </a:p>
        </p:txBody>
      </p:sp>
    </p:spTree>
    <p:extLst>
      <p:ext uri="{BB962C8B-B14F-4D97-AF65-F5344CB8AC3E}">
        <p14:creationId xmlns:p14="http://schemas.microsoft.com/office/powerpoint/2010/main" val="1641013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Types</a:t>
            </a:r>
          </a:p>
        </p:txBody>
      </p:sp>
      <p:sp>
        <p:nvSpPr>
          <p:cNvPr id="3" name="Content Placeholder 2"/>
          <p:cNvSpPr>
            <a:spLocks noGrp="1"/>
          </p:cNvSpPr>
          <p:nvPr>
            <p:ph idx="1"/>
          </p:nvPr>
        </p:nvSpPr>
        <p:spPr>
          <a:xfrm>
            <a:off x="1024128" y="2286000"/>
            <a:ext cx="6027601" cy="4023360"/>
          </a:xfrm>
        </p:spPr>
        <p:txBody>
          <a:bodyPr>
            <a:normAutofit/>
          </a:bodyPr>
          <a:lstStyle/>
          <a:p>
            <a:pPr>
              <a:buFont typeface="Arial" panose="020B0604020202020204" pitchFamily="34" charset="0"/>
              <a:buChar char="•"/>
            </a:pPr>
            <a:r>
              <a:rPr lang="en-US" sz="2400" dirty="0"/>
              <a:t> Numeric</a:t>
            </a:r>
          </a:p>
          <a:p>
            <a:pPr lvl="1">
              <a:buFont typeface="Arial" panose="020B0604020202020204" pitchFamily="34" charset="0"/>
              <a:buChar char="•"/>
            </a:pPr>
            <a:r>
              <a:rPr lang="en-US" sz="2000" dirty="0"/>
              <a:t> </a:t>
            </a:r>
            <a:r>
              <a:rPr lang="en-US" sz="2000" b="1" dirty="0" err="1">
                <a:solidFill>
                  <a:srgbClr val="FFFF00"/>
                </a:solidFill>
              </a:rPr>
              <a:t>int</a:t>
            </a:r>
            <a:r>
              <a:rPr lang="en-US" sz="2000" dirty="0"/>
              <a:t>: equivalent to C’s long </a:t>
            </a:r>
            <a:r>
              <a:rPr lang="en-US" sz="2000" dirty="0" err="1"/>
              <a:t>int</a:t>
            </a:r>
            <a:r>
              <a:rPr lang="en-US" sz="2000" dirty="0"/>
              <a:t> in 2.x but unlimited in 3.x</a:t>
            </a:r>
          </a:p>
          <a:p>
            <a:pPr lvl="1">
              <a:buFont typeface="Arial" panose="020B0604020202020204" pitchFamily="34" charset="0"/>
              <a:buChar char="•"/>
            </a:pPr>
            <a:r>
              <a:rPr lang="en-US" sz="2000" dirty="0"/>
              <a:t> </a:t>
            </a:r>
            <a:r>
              <a:rPr lang="en-US" sz="2000" b="1" dirty="0">
                <a:solidFill>
                  <a:srgbClr val="FFFF00"/>
                </a:solidFill>
              </a:rPr>
              <a:t>float</a:t>
            </a:r>
            <a:r>
              <a:rPr lang="en-US" sz="2000" dirty="0"/>
              <a:t>: equivalent to C’s doubles</a:t>
            </a:r>
          </a:p>
          <a:p>
            <a:pPr lvl="1">
              <a:buFont typeface="Arial" panose="020B0604020202020204" pitchFamily="34" charset="0"/>
              <a:buChar char="•"/>
            </a:pPr>
            <a:r>
              <a:rPr lang="en-US" sz="2000" dirty="0"/>
              <a:t> </a:t>
            </a:r>
            <a:r>
              <a:rPr lang="en-US" sz="2000" b="1" dirty="0">
                <a:solidFill>
                  <a:srgbClr val="FFFF00"/>
                </a:solidFill>
              </a:rPr>
              <a:t>long</a:t>
            </a:r>
            <a:r>
              <a:rPr lang="en-US" sz="2000" dirty="0"/>
              <a:t>: unlimited in 2.x and unavailable in 3.x</a:t>
            </a:r>
          </a:p>
          <a:p>
            <a:pPr lvl="1">
              <a:buFont typeface="Arial" panose="020B0604020202020204" pitchFamily="34" charset="0"/>
              <a:buChar char="•"/>
            </a:pPr>
            <a:r>
              <a:rPr lang="en-US" sz="2000" b="1" dirty="0"/>
              <a:t> </a:t>
            </a:r>
            <a:r>
              <a:rPr lang="en-US" sz="2000" b="1" dirty="0">
                <a:solidFill>
                  <a:srgbClr val="FFFF00"/>
                </a:solidFill>
              </a:rPr>
              <a:t>complex</a:t>
            </a:r>
            <a:r>
              <a:rPr lang="en-US" sz="2000" dirty="0"/>
              <a:t>: complex numbers</a:t>
            </a:r>
          </a:p>
          <a:p>
            <a:pPr lvl="1">
              <a:buFont typeface="Arial" panose="020B0604020202020204" pitchFamily="34" charset="0"/>
              <a:buChar char="•"/>
            </a:pPr>
            <a:endParaRPr lang="en-US" dirty="0"/>
          </a:p>
        </p:txBody>
      </p:sp>
      <p:sp>
        <p:nvSpPr>
          <p:cNvPr id="5" name="Rectangle 4"/>
          <p:cNvSpPr/>
          <p:nvPr/>
        </p:nvSpPr>
        <p:spPr>
          <a:xfrm>
            <a:off x="7390613" y="1600449"/>
            <a:ext cx="4138367" cy="4708981"/>
          </a:xfrm>
          <a:prstGeom prst="rect">
            <a:avLst/>
          </a:prstGeom>
        </p:spPr>
        <p:txBody>
          <a:bodyPr wrap="square">
            <a:spAutoFit/>
          </a:bodyPr>
          <a:lstStyle/>
          <a:p>
            <a:r>
              <a:rPr lang="en-US" sz="2000" dirty="0">
                <a:solidFill>
                  <a:srgbClr val="FFFFFF"/>
                </a:solidFill>
                <a:latin typeface="Courier New" panose="02070309020205020404" pitchFamily="49" charset="0"/>
              </a:rPr>
              <a:t>$ python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5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18</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3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abs</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7</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7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float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9.0</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int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5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complex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(1+2j)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8</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256</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506381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input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Close the file with </a:t>
            </a:r>
            <a:r>
              <a:rPr lang="en-US" dirty="0" err="1"/>
              <a:t>f.close</a:t>
            </a:r>
            <a:r>
              <a:rPr lang="en-US" dirty="0"/>
              <a:t>()</a:t>
            </a:r>
          </a:p>
          <a:p>
            <a:pPr lvl="1">
              <a:buFont typeface="Arial" panose="020B0604020202020204" pitchFamily="34" charset="0"/>
              <a:buChar char="•"/>
            </a:pPr>
            <a:r>
              <a:rPr lang="en-US" dirty="0"/>
              <a:t> Close it up and free up resources. </a:t>
            </a:r>
            <a:br>
              <a:rPr lang="en-US" dirty="0"/>
            </a:br>
            <a:br>
              <a:rPr lang="en-US" dirty="0"/>
            </a:b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a:buFont typeface="Arial" panose="020B0604020202020204" pitchFamily="34" charset="0"/>
              <a:buChar char="•"/>
            </a:pPr>
            <a:r>
              <a:rPr lang="en-US" dirty="0"/>
              <a:t> Another way to open and read:</a:t>
            </a:r>
          </a:p>
          <a:p>
            <a:pPr lvl="1">
              <a:buFont typeface="Arial" panose="020B0604020202020204" pitchFamily="34" charset="0"/>
              <a:buChar char="•"/>
            </a:pPr>
            <a:r>
              <a:rPr lang="en-US" dirty="0"/>
              <a:t> No need to close, file objects automatically close when they go out of scope.  </a:t>
            </a:r>
          </a:p>
        </p:txBody>
      </p:sp>
      <p:sp>
        <p:nvSpPr>
          <p:cNvPr id="6" name="Rectangle 5"/>
          <p:cNvSpPr/>
          <p:nvPr/>
        </p:nvSpPr>
        <p:spPr>
          <a:xfrm>
            <a:off x="2627870" y="3049713"/>
            <a:ext cx="6096000" cy="1323439"/>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"somefile.txt"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readline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"Here’s line in the file! \n"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close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7" name="Rectangle 6"/>
          <p:cNvSpPr/>
          <p:nvPr/>
        </p:nvSpPr>
        <p:spPr>
          <a:xfrm>
            <a:off x="2627870" y="5321813"/>
            <a:ext cx="6096000" cy="1015663"/>
          </a:xfrm>
          <a:prstGeom prst="rect">
            <a:avLst/>
          </a:prstGeom>
        </p:spPr>
        <p:txBody>
          <a:bodyPr>
            <a:spAutoFit/>
          </a:bodyPr>
          <a:lstStyle/>
          <a:p>
            <a:r>
              <a:rPr lang="en-US" sz="2000" b="1" dirty="0">
                <a:solidFill>
                  <a:srgbClr val="FF6600"/>
                </a:solidFill>
                <a:latin typeface="Courier New" panose="02070309020205020404" pitchFamily="49" charset="0"/>
              </a:rPr>
              <a:t>with</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"text.txt"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a:t>
            </a:r>
            <a:r>
              <a:rPr lang="en-US" sz="2000" dirty="0">
                <a:solidFill>
                  <a:srgbClr val="FFFFFF"/>
                </a:solidFill>
                <a:latin typeface="Courier New" panose="02070309020205020404" pitchFamily="49" charset="0"/>
              </a:rPr>
              <a:t> 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line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line </a:t>
            </a:r>
            <a:endParaRPr lang="en-US" sz="2000" dirty="0">
              <a:effectLst/>
            </a:endParaRPr>
          </a:p>
        </p:txBody>
      </p:sp>
    </p:spTree>
    <p:extLst>
      <p:ext uri="{BB962C8B-B14F-4D97-AF65-F5344CB8AC3E}">
        <p14:creationId xmlns:p14="http://schemas.microsoft.com/office/powerpoint/2010/main" val="264601635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file objects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Just as C++ has </a:t>
            </a:r>
            <a:r>
              <a:rPr lang="en-US" dirty="0" err="1"/>
              <a:t>cin</a:t>
            </a:r>
            <a:r>
              <a:rPr lang="en-US" dirty="0"/>
              <a:t>, </a:t>
            </a:r>
            <a:r>
              <a:rPr lang="en-US" dirty="0" err="1"/>
              <a:t>cout</a:t>
            </a:r>
            <a:r>
              <a:rPr lang="en-US" dirty="0"/>
              <a:t>, and </a:t>
            </a:r>
            <a:r>
              <a:rPr lang="en-US" dirty="0" err="1"/>
              <a:t>cerr</a:t>
            </a:r>
            <a:r>
              <a:rPr lang="en-US" dirty="0"/>
              <a:t>, Python has standard file objects for input, output, and error in the sys module. </a:t>
            </a:r>
          </a:p>
          <a:p>
            <a:pPr lvl="1">
              <a:buFont typeface="Arial" panose="020B0604020202020204" pitchFamily="34" charset="0"/>
              <a:buChar char="•"/>
            </a:pPr>
            <a:r>
              <a:rPr lang="en-US" dirty="0"/>
              <a:t> Treat them like a regular file object.</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 You can also receive command line arguments from </a:t>
            </a:r>
            <a:r>
              <a:rPr lang="en-US" dirty="0" err="1"/>
              <a:t>sys.argv</a:t>
            </a:r>
            <a:r>
              <a:rPr lang="en-US" dirty="0"/>
              <a:t>[ ].</a:t>
            </a:r>
          </a:p>
        </p:txBody>
      </p:sp>
      <p:sp>
        <p:nvSpPr>
          <p:cNvPr id="4" name="TextBox 3"/>
          <p:cNvSpPr txBox="1"/>
          <p:nvPr/>
        </p:nvSpPr>
        <p:spPr>
          <a:xfrm>
            <a:off x="4983116" y="4805392"/>
            <a:ext cx="4519507" cy="1754326"/>
          </a:xfrm>
          <a:prstGeom prst="rect">
            <a:avLst/>
          </a:prstGeom>
          <a:noFill/>
        </p:spPr>
        <p:txBody>
          <a:bodyPr wrap="none" rtlCol="0">
            <a:spAutoFit/>
          </a:bodyPr>
          <a:lstStyle/>
          <a:p>
            <a:r>
              <a:rPr lang="en-US" dirty="0"/>
              <a:t>$ python program.py here are some arguments</a:t>
            </a:r>
          </a:p>
          <a:p>
            <a:r>
              <a:rPr lang="en-US" dirty="0"/>
              <a:t>program.py</a:t>
            </a:r>
          </a:p>
          <a:p>
            <a:r>
              <a:rPr lang="en-US" dirty="0"/>
              <a:t>here</a:t>
            </a:r>
          </a:p>
          <a:p>
            <a:r>
              <a:rPr lang="en-US" dirty="0"/>
              <a:t>are</a:t>
            </a:r>
          </a:p>
          <a:p>
            <a:r>
              <a:rPr lang="en-US" dirty="0"/>
              <a:t>some</a:t>
            </a:r>
          </a:p>
          <a:p>
            <a:r>
              <a:rPr lang="en-US" dirty="0"/>
              <a:t>arguments</a:t>
            </a:r>
          </a:p>
        </p:txBody>
      </p:sp>
      <p:sp>
        <p:nvSpPr>
          <p:cNvPr id="6" name="Rectangle 5"/>
          <p:cNvSpPr/>
          <p:nvPr/>
        </p:nvSpPr>
        <p:spPr>
          <a:xfrm>
            <a:off x="2751438" y="3282017"/>
            <a:ext cx="6096000" cy="1015663"/>
          </a:xfrm>
          <a:prstGeom prst="rect">
            <a:avLst/>
          </a:prstGeom>
        </p:spPr>
        <p:txBody>
          <a:bodyPr>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sys </a:t>
            </a: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line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sys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stdin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line </a:t>
            </a:r>
            <a:endParaRPr lang="en-US" sz="2000" dirty="0">
              <a:effectLst/>
            </a:endParaRPr>
          </a:p>
        </p:txBody>
      </p:sp>
      <p:sp>
        <p:nvSpPr>
          <p:cNvPr id="8" name="Rectangle 7"/>
          <p:cNvSpPr/>
          <p:nvPr/>
        </p:nvSpPr>
        <p:spPr>
          <a:xfrm>
            <a:off x="1295462" y="4820504"/>
            <a:ext cx="3416320" cy="707886"/>
          </a:xfrm>
          <a:prstGeom prst="rect">
            <a:avLst/>
          </a:prstGeom>
        </p:spPr>
        <p:txBody>
          <a:bodyPr wrap="none">
            <a:spAutoFit/>
          </a:bodyPr>
          <a:lstStyle/>
          <a:p>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arg</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sys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argv</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arg</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55810479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print or print()</a:t>
            </a:r>
          </a:p>
          <a:p>
            <a:pPr lvl="1">
              <a:buFont typeface="Arial" panose="020B0604020202020204" pitchFamily="34" charset="0"/>
              <a:buChar char="•"/>
            </a:pPr>
            <a:r>
              <a:rPr lang="en-US" dirty="0"/>
              <a:t> Use the print statement or 3.x-style print() function to print to the user.</a:t>
            </a:r>
          </a:p>
          <a:p>
            <a:pPr lvl="1">
              <a:buFont typeface="Arial" panose="020B0604020202020204" pitchFamily="34" charset="0"/>
              <a:buChar char="•"/>
            </a:pPr>
            <a:r>
              <a:rPr lang="en-US" dirty="0"/>
              <a:t> Use comma-separated arguments (separates with space) or concatenate strings.</a:t>
            </a:r>
          </a:p>
          <a:p>
            <a:pPr lvl="1">
              <a:buFont typeface="Arial" panose="020B0604020202020204" pitchFamily="34" charset="0"/>
              <a:buChar char="•"/>
            </a:pPr>
            <a:r>
              <a:rPr lang="en-US" dirty="0"/>
              <a:t> Each argument will be evaluated and converted to a string for output.  </a:t>
            </a:r>
          </a:p>
          <a:p>
            <a:pPr lvl="1">
              <a:buFont typeface="Arial" panose="020B0604020202020204" pitchFamily="34" charset="0"/>
              <a:buChar char="•"/>
            </a:pPr>
            <a:r>
              <a:rPr lang="en-US" dirty="0"/>
              <a:t> print() has two optional keyword </a:t>
            </a:r>
            <a:r>
              <a:rPr lang="en-US" dirty="0" err="1"/>
              <a:t>args</a:t>
            </a:r>
            <a:r>
              <a:rPr lang="en-US" dirty="0"/>
              <a:t>, end and </a:t>
            </a:r>
            <a:r>
              <a:rPr lang="en-US" dirty="0" err="1"/>
              <a:t>sep.</a:t>
            </a:r>
            <a:r>
              <a:rPr lang="en-US" dirty="0"/>
              <a:t> </a:t>
            </a:r>
          </a:p>
        </p:txBody>
      </p:sp>
      <p:sp>
        <p:nvSpPr>
          <p:cNvPr id="7" name="Rectangle 6"/>
          <p:cNvSpPr/>
          <p:nvPr/>
        </p:nvSpPr>
        <p:spPr>
          <a:xfrm>
            <a:off x="2075934" y="4166560"/>
            <a:ext cx="6096000" cy="120032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'World'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2016</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Hello</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World 2016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"World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"2016"</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Hello</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World 2016 </a:t>
            </a:r>
            <a:endParaRPr lang="en-US" dirty="0">
              <a:solidFill>
                <a:schemeClr val="tx1">
                  <a:lumMod val="95000"/>
                </a:schemeClr>
              </a:solidFill>
              <a:effectLst/>
            </a:endParaRPr>
          </a:p>
        </p:txBody>
      </p:sp>
      <p:sp>
        <p:nvSpPr>
          <p:cNvPr id="8" name="Rectangle 7"/>
          <p:cNvSpPr/>
          <p:nvPr/>
        </p:nvSpPr>
        <p:spPr>
          <a:xfrm>
            <a:off x="2075933" y="5280436"/>
            <a:ext cx="7265493" cy="1200329"/>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i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i</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 Do not include trailing newline</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0 1 2 3 4 5 6 7 8 9 </a:t>
            </a:r>
            <a:endParaRPr lang="en-US" dirty="0">
              <a:solidFill>
                <a:schemeClr val="tx1">
                  <a:lumMod val="95000"/>
                </a:schemeClr>
              </a:solidFill>
              <a:effectLst/>
            </a:endParaRPr>
          </a:p>
        </p:txBody>
      </p:sp>
    </p:spTree>
    <p:extLst>
      <p:ext uri="{BB962C8B-B14F-4D97-AF65-F5344CB8AC3E}">
        <p14:creationId xmlns:p14="http://schemas.microsoft.com/office/powerpoint/2010/main" val="137372759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function</a:t>
            </a:r>
          </a:p>
        </p:txBody>
      </p:sp>
      <p:sp>
        <p:nvSpPr>
          <p:cNvPr id="3" name="Content Placeholder 2"/>
          <p:cNvSpPr>
            <a:spLocks noGrp="1"/>
          </p:cNvSpPr>
          <p:nvPr>
            <p:ph idx="1"/>
          </p:nvPr>
        </p:nvSpPr>
        <p:spPr/>
        <p:txBody>
          <a:bodyPr/>
          <a:lstStyle/>
          <a:p>
            <a:r>
              <a:rPr lang="en-US" dirty="0"/>
              <a:t>Using the 3.x style print function is preferable to some people.</a:t>
            </a:r>
          </a:p>
          <a:p>
            <a:endParaRPr lang="en-US" dirty="0"/>
          </a:p>
          <a:p>
            <a:pPr>
              <a:buFont typeface="Arial" panose="020B0604020202020204" pitchFamily="34" charset="0"/>
              <a:buChar char="•"/>
            </a:pPr>
            <a:r>
              <a:rPr lang="en-US" dirty="0"/>
              <a:t> Import with  </a:t>
            </a:r>
          </a:p>
          <a:p>
            <a:pPr>
              <a:buFont typeface="Arial" panose="020B0604020202020204" pitchFamily="34" charset="0"/>
              <a:buChar char="•"/>
            </a:pPr>
            <a:r>
              <a:rPr lang="en-US" dirty="0"/>
              <a:t> Specify the separation string using the </a:t>
            </a:r>
            <a:r>
              <a:rPr lang="en-US" i="1" dirty="0" err="1"/>
              <a:t>sep</a:t>
            </a:r>
            <a:r>
              <a:rPr lang="en-US" i="1" dirty="0"/>
              <a:t> </a:t>
            </a:r>
            <a:r>
              <a:rPr lang="en-US" dirty="0"/>
              <a:t>argument. This is the character printed between comma-separated objects. </a:t>
            </a:r>
          </a:p>
          <a:p>
            <a:pPr>
              <a:buFont typeface="Arial" panose="020B0604020202020204" pitchFamily="34" charset="0"/>
              <a:buChar char="•"/>
            </a:pPr>
            <a:r>
              <a:rPr lang="en-US" dirty="0"/>
              <a:t> Specify the last string printed with the </a:t>
            </a:r>
            <a:r>
              <a:rPr lang="en-US" i="1" dirty="0"/>
              <a:t>end</a:t>
            </a:r>
            <a:r>
              <a:rPr lang="en-US" dirty="0"/>
              <a:t> argument. </a:t>
            </a:r>
          </a:p>
          <a:p>
            <a:pPr>
              <a:buFont typeface="Arial" panose="020B0604020202020204" pitchFamily="34" charset="0"/>
              <a:buChar char="•"/>
            </a:pPr>
            <a:r>
              <a:rPr lang="en-US" dirty="0"/>
              <a:t> Specify the file object to which to print with the </a:t>
            </a:r>
            <a:r>
              <a:rPr lang="en-US" i="1" dirty="0"/>
              <a:t>file </a:t>
            </a:r>
            <a:r>
              <a:rPr lang="en-US" dirty="0"/>
              <a:t>argument. </a:t>
            </a:r>
          </a:p>
        </p:txBody>
      </p:sp>
      <p:sp>
        <p:nvSpPr>
          <p:cNvPr id="4" name="Rectangle 3"/>
          <p:cNvSpPr/>
          <p:nvPr/>
        </p:nvSpPr>
        <p:spPr>
          <a:xfrm>
            <a:off x="1600199" y="2761098"/>
            <a:ext cx="9144001" cy="400110"/>
          </a:xfrm>
          <a:prstGeom prst="rect">
            <a:avLst/>
          </a:prstGeom>
        </p:spPr>
        <p:txBody>
          <a:bodyPr wrap="square">
            <a:spAutoFit/>
          </a:bodyPr>
          <a:lstStyle/>
          <a:p>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objects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end</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file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stdout</a:t>
            </a:r>
            <a:r>
              <a:rPr lang="en-US" sz="2000" b="1" dirty="0">
                <a:solidFill>
                  <a:srgbClr val="FFCC00"/>
                </a:solidFill>
                <a:latin typeface="Courier New" panose="02070309020205020404" pitchFamily="49" charset="0"/>
              </a:rPr>
              <a:t>)</a:t>
            </a:r>
            <a:endParaRPr lang="en-US" sz="2000" dirty="0">
              <a:effectLst/>
            </a:endParaRPr>
          </a:p>
        </p:txBody>
      </p:sp>
      <p:sp>
        <p:nvSpPr>
          <p:cNvPr id="5" name="Rectangle 4"/>
          <p:cNvSpPr/>
          <p:nvPr/>
        </p:nvSpPr>
        <p:spPr>
          <a:xfrm>
            <a:off x="2538888" y="3266974"/>
            <a:ext cx="5285421" cy="369332"/>
          </a:xfrm>
          <a:prstGeom prst="rect">
            <a:avLst/>
          </a:prstGeom>
        </p:spPr>
        <p:txBody>
          <a:bodyPr wrap="non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endParaRPr lang="en-US" dirty="0">
              <a:effectLst/>
            </a:endParaRPr>
          </a:p>
        </p:txBody>
      </p:sp>
    </p:spTree>
    <p:extLst>
      <p:ext uri="{BB962C8B-B14F-4D97-AF65-F5344CB8AC3E}">
        <p14:creationId xmlns:p14="http://schemas.microsoft.com/office/powerpoint/2010/main" val="235500019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function</a:t>
            </a:r>
          </a:p>
        </p:txBody>
      </p:sp>
      <p:sp>
        <p:nvSpPr>
          <p:cNvPr id="4" name="Rectangle 3"/>
          <p:cNvSpPr/>
          <p:nvPr/>
        </p:nvSpPr>
        <p:spPr>
          <a:xfrm>
            <a:off x="1162050" y="2419261"/>
            <a:ext cx="8361218" cy="193899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__future__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print_function</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555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867</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5309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555</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867</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5309</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"Winter"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"is"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"coming"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end</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Winter is coming...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endParaRPr lang="en-US" sz="2000" dirty="0">
              <a:effectLst/>
            </a:endParaRPr>
          </a:p>
        </p:txBody>
      </p:sp>
    </p:spTree>
    <p:extLst>
      <p:ext uri="{BB962C8B-B14F-4D97-AF65-F5344CB8AC3E}">
        <p14:creationId xmlns:p14="http://schemas.microsoft.com/office/powerpoint/2010/main" val="347793762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Output</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 </a:t>
            </a:r>
            <a:r>
              <a:rPr lang="en-US" dirty="0" err="1"/>
              <a:t>f.write</a:t>
            </a:r>
            <a:r>
              <a:rPr lang="en-US" dirty="0"/>
              <a:t>(</a:t>
            </a:r>
            <a:r>
              <a:rPr lang="en-US" i="1" dirty="0" err="1"/>
              <a:t>str</a:t>
            </a:r>
            <a:r>
              <a:rPr lang="en-US" dirty="0"/>
              <a:t>)</a:t>
            </a:r>
          </a:p>
          <a:p>
            <a:pPr lvl="1">
              <a:buFont typeface="Arial" panose="020B0604020202020204" pitchFamily="34" charset="0"/>
              <a:buChar char="•"/>
            </a:pPr>
            <a:r>
              <a:rPr lang="en-US" dirty="0"/>
              <a:t> Writes the string argument </a:t>
            </a:r>
            <a:r>
              <a:rPr lang="en-US" i="1" dirty="0" err="1"/>
              <a:t>str</a:t>
            </a:r>
            <a:r>
              <a:rPr lang="en-US" dirty="0"/>
              <a:t> to the file object and returns None. </a:t>
            </a:r>
          </a:p>
          <a:p>
            <a:pPr lvl="1">
              <a:buFont typeface="Arial" panose="020B0604020202020204" pitchFamily="34" charset="0"/>
              <a:buChar char="•"/>
            </a:pPr>
            <a:r>
              <a:rPr lang="en-US" dirty="0"/>
              <a:t> Make sure to pass strings, using the </a:t>
            </a:r>
            <a:r>
              <a:rPr lang="en-US" dirty="0" err="1"/>
              <a:t>str</a:t>
            </a:r>
            <a:r>
              <a:rPr lang="en-US" dirty="0"/>
              <a:t>() constructor if necessary.</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 print &gt;&gt; f</a:t>
            </a:r>
          </a:p>
          <a:p>
            <a:pPr lvl="1">
              <a:buFont typeface="Arial" panose="020B0604020202020204" pitchFamily="34" charset="0"/>
              <a:buChar char="•"/>
            </a:pPr>
            <a:r>
              <a:rPr lang="en-US" dirty="0"/>
              <a:t> Print to objects that implement write() (i.e. file objects).</a:t>
            </a:r>
          </a:p>
        </p:txBody>
      </p:sp>
      <p:sp>
        <p:nvSpPr>
          <p:cNvPr id="6" name="Rectangle 5"/>
          <p:cNvSpPr/>
          <p:nvPr/>
        </p:nvSpPr>
        <p:spPr>
          <a:xfrm>
            <a:off x="1563418" y="3448490"/>
            <a:ext cx="9598852" cy="707886"/>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"filename.txt"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write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Heres</a:t>
            </a:r>
            <a:r>
              <a:rPr lang="en-US" sz="2000" dirty="0">
                <a:solidFill>
                  <a:srgbClr val="66FF00"/>
                </a:solidFill>
                <a:latin typeface="Courier New" panose="02070309020205020404" pitchFamily="49" charset="0"/>
              </a:rPr>
              <a:t> a string that ends with "</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2017</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7" name="Rectangle 6"/>
          <p:cNvSpPr/>
          <p:nvPr/>
        </p:nvSpPr>
        <p:spPr>
          <a:xfrm>
            <a:off x="1563418" y="5124105"/>
            <a:ext cx="6096000" cy="1323439"/>
          </a:xfrm>
          <a:prstGeom prst="rect">
            <a:avLst/>
          </a:prstGeom>
        </p:spPr>
        <p:txBody>
          <a:bodyPr>
            <a:spAutoFit/>
          </a:bodyPr>
          <a:lstStyle/>
          <a:p>
            <a:r>
              <a:rPr lang="en-US" sz="2000" dirty="0">
                <a:solidFill>
                  <a:srgbClr val="FFFFFF"/>
                </a:solidFill>
                <a:latin typeface="Courier New" panose="02070309020205020404" pitchFamily="49" charset="0"/>
              </a:rPr>
              <a:t>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filename.txt"</a:t>
            </a:r>
            <a:r>
              <a:rPr lang="en-US" sz="2000" b="1" dirty="0" err="1">
                <a:solidFill>
                  <a:srgbClr val="FFCC00"/>
                </a:solidFill>
                <a:latin typeface="Courier New" panose="02070309020205020404" pitchFamily="49" charset="0"/>
              </a:rPr>
              <a:t>,</a:t>
            </a:r>
            <a:r>
              <a:rPr lang="en-US" sz="2000" dirty="0" err="1">
                <a:solidFill>
                  <a:srgbClr val="66FF00"/>
                </a:solidFill>
                <a:latin typeface="Courier New" panose="02070309020205020404" pitchFamily="49" charset="0"/>
              </a:rPr>
              <a:t>"w</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i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 </a:t>
            </a:r>
            <a:r>
              <a:rPr lang="en-US" sz="2000" dirty="0">
                <a:solidFill>
                  <a:srgbClr val="99CC99"/>
                </a:solidFill>
                <a:latin typeface="Courier New" panose="02070309020205020404" pitchFamily="49" charset="0"/>
              </a:rPr>
              <a:t>11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&gt;&gt;</a:t>
            </a:r>
            <a:r>
              <a:rPr lang="en-US" sz="2000" dirty="0">
                <a:solidFill>
                  <a:srgbClr val="FFFFFF"/>
                </a:solidFill>
                <a:latin typeface="Courier New" panose="02070309020205020404" pitchFamily="49" charset="0"/>
              </a:rPr>
              <a:t> 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"i is:",</a:t>
            </a:r>
            <a:r>
              <a:rPr lang="en-US" sz="2000" dirty="0">
                <a:solidFill>
                  <a:srgbClr val="FFFFFF"/>
                </a:solidFill>
                <a:latin typeface="Courier New" panose="02070309020205020404" pitchFamily="49" charset="0"/>
              </a:rPr>
              <a:t> i </a:t>
            </a:r>
            <a:br>
              <a:rPr lang="en-US" sz="2000" dirty="0">
                <a:solidFill>
                  <a:srgbClr val="FFFFFF"/>
                </a:solidFill>
                <a:latin typeface="Courier New" panose="02070309020205020404" pitchFamily="49" charset="0"/>
              </a:rPr>
            </a:b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close</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213780609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files</a:t>
            </a:r>
          </a:p>
        </p:txBody>
      </p:sp>
      <p:sp>
        <p:nvSpPr>
          <p:cNvPr id="3" name="Content Placeholder 2"/>
          <p:cNvSpPr>
            <a:spLocks noGrp="1"/>
          </p:cNvSpPr>
          <p:nvPr>
            <p:ph idx="1"/>
          </p:nvPr>
        </p:nvSpPr>
        <p:spPr/>
        <p:txBody>
          <a:bodyPr/>
          <a:lstStyle/>
          <a:p>
            <a:r>
              <a:rPr lang="en-US" dirty="0"/>
              <a:t>File objects have additional built-in methods. Say I have the file object f:</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f.tell</a:t>
            </a:r>
            <a:r>
              <a:rPr lang="en-US" dirty="0">
                <a:latin typeface="Courier New" panose="02070309020205020404" pitchFamily="49" charset="0"/>
                <a:cs typeface="Courier New" panose="02070309020205020404" pitchFamily="49" charset="0"/>
              </a:rPr>
              <a:t>() </a:t>
            </a:r>
            <a:r>
              <a:rPr lang="en-US" dirty="0"/>
              <a:t>gives current position in the file.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f.seek</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offset</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a:t>offsets the position by </a:t>
            </a:r>
            <a:r>
              <a:rPr lang="en-US" i="1" dirty="0"/>
              <a:t>offset</a:t>
            </a:r>
            <a:r>
              <a:rPr lang="en-US" dirty="0"/>
              <a:t> bytes from </a:t>
            </a:r>
            <a:r>
              <a:rPr lang="en-US" i="1" dirty="0" err="1"/>
              <a:t>from</a:t>
            </a:r>
            <a:r>
              <a:rPr lang="en-US" dirty="0"/>
              <a:t> position.</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f.flush</a:t>
            </a:r>
            <a:r>
              <a:rPr lang="en-US" dirty="0">
                <a:latin typeface="Courier New" panose="02070309020205020404" pitchFamily="49" charset="0"/>
                <a:cs typeface="Courier New" panose="02070309020205020404" pitchFamily="49" charset="0"/>
              </a:rPr>
              <a:t>() </a:t>
            </a:r>
            <a:r>
              <a:rPr lang="en-US" dirty="0"/>
              <a:t>flushes the internal buffer.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327816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files and directories</a:t>
            </a:r>
          </a:p>
        </p:txBody>
      </p:sp>
      <p:sp>
        <p:nvSpPr>
          <p:cNvPr id="3" name="Content Placeholder 2"/>
          <p:cNvSpPr>
            <a:spLocks noGrp="1"/>
          </p:cNvSpPr>
          <p:nvPr>
            <p:ph idx="1"/>
          </p:nvPr>
        </p:nvSpPr>
        <p:spPr/>
        <p:txBody>
          <a:bodyPr/>
          <a:lstStyle/>
          <a:p>
            <a:r>
              <a:rPr lang="en-US" dirty="0"/>
              <a:t>Use the </a:t>
            </a:r>
            <a:r>
              <a:rPr lang="en-US" dirty="0" err="1"/>
              <a:t>os</a:t>
            </a:r>
            <a:r>
              <a:rPr lang="en-US" dirty="0"/>
              <a:t> module to perform some file-processing operations.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os.rename</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current_name</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new_name</a:t>
            </a:r>
            <a:r>
              <a:rPr lang="en-US" dirty="0">
                <a:latin typeface="Courier New" panose="02070309020205020404" pitchFamily="49" charset="0"/>
                <a:cs typeface="Courier New" panose="02070309020205020404" pitchFamily="49" charset="0"/>
              </a:rPr>
              <a:t>) </a:t>
            </a:r>
            <a:r>
              <a:rPr lang="en-US" dirty="0"/>
              <a:t>renames the file </a:t>
            </a:r>
            <a:r>
              <a:rPr lang="en-US" i="1" dirty="0" err="1"/>
              <a:t>current_name</a:t>
            </a:r>
            <a:r>
              <a:rPr lang="en-US" i="1" dirty="0"/>
              <a:t> </a:t>
            </a:r>
            <a:r>
              <a:rPr lang="en-US" dirty="0"/>
              <a:t>to </a:t>
            </a:r>
            <a:r>
              <a:rPr lang="en-US" i="1" dirty="0" err="1"/>
              <a:t>new_name</a:t>
            </a:r>
            <a:r>
              <a:rPr lang="en-US" i="1" dirty="0"/>
              <a:t>.</a:t>
            </a:r>
            <a:endParaRPr lang="en-US" dirty="0"/>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os.remove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filename</a:t>
            </a:r>
            <a:r>
              <a:rPr lang="en-US" dirty="0">
                <a:latin typeface="Courier New" panose="02070309020205020404" pitchFamily="49" charset="0"/>
                <a:cs typeface="Courier New" panose="02070309020205020404" pitchFamily="49" charset="0"/>
              </a:rPr>
              <a:t>) </a:t>
            </a:r>
            <a:r>
              <a:rPr lang="en-US" dirty="0"/>
              <a:t>deletes an existing file named filename.</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os.mkdir</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newdirname</a:t>
            </a:r>
            <a:r>
              <a:rPr lang="en-US" dirty="0">
                <a:latin typeface="Courier New" panose="02070309020205020404" pitchFamily="49" charset="0"/>
                <a:cs typeface="Courier New" panose="02070309020205020404" pitchFamily="49" charset="0"/>
              </a:rPr>
              <a:t>) </a:t>
            </a:r>
            <a:r>
              <a:rPr lang="en-US" dirty="0"/>
              <a:t>creates a directory called </a:t>
            </a:r>
            <a:r>
              <a:rPr lang="en-US" i="1" dirty="0" err="1"/>
              <a:t>newdirname</a:t>
            </a:r>
            <a:r>
              <a:rPr lang="en-US" i="1" dirty="0"/>
              <a:t>.</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os.chdir</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newcwd</a:t>
            </a:r>
            <a:r>
              <a:rPr lang="en-US" dirty="0">
                <a:latin typeface="Courier New" panose="02070309020205020404" pitchFamily="49" charset="0"/>
                <a:cs typeface="Courier New" panose="02070309020205020404" pitchFamily="49" charset="0"/>
              </a:rPr>
              <a:t>) </a:t>
            </a:r>
            <a:r>
              <a:rPr lang="en-US" dirty="0"/>
              <a:t>changes the </a:t>
            </a:r>
            <a:r>
              <a:rPr lang="en-US" dirty="0" err="1"/>
              <a:t>cwd</a:t>
            </a:r>
            <a:r>
              <a:rPr lang="en-US" dirty="0"/>
              <a:t> to </a:t>
            </a:r>
            <a:r>
              <a:rPr lang="en-US" i="1" dirty="0" err="1"/>
              <a:t>newcwd</a:t>
            </a:r>
            <a:r>
              <a:rPr lang="en-US" i="1" dirty="0"/>
              <a:t>.</a:t>
            </a:r>
            <a:endParaRPr lang="en-US" dirty="0"/>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os.getcwd</a:t>
            </a:r>
            <a:r>
              <a:rPr lang="en-US" dirty="0">
                <a:latin typeface="Courier New" panose="02070309020205020404" pitchFamily="49" charset="0"/>
                <a:cs typeface="Courier New" panose="02070309020205020404" pitchFamily="49" charset="0"/>
              </a:rPr>
              <a:t>() </a:t>
            </a:r>
            <a:r>
              <a:rPr lang="en-US" dirty="0"/>
              <a:t>returns the current working directory.</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os.rmdir</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dirname</a:t>
            </a:r>
            <a:r>
              <a:rPr lang="en-US" dirty="0">
                <a:latin typeface="Courier New" panose="02070309020205020404" pitchFamily="49" charset="0"/>
                <a:cs typeface="Courier New" panose="02070309020205020404" pitchFamily="49" charset="0"/>
              </a:rPr>
              <a:t>) </a:t>
            </a:r>
            <a:r>
              <a:rPr lang="en-US" dirty="0"/>
              <a:t>deletes the empty directory </a:t>
            </a:r>
            <a:r>
              <a:rPr lang="en-US" i="1" dirty="0" err="1"/>
              <a:t>dirname</a:t>
            </a:r>
            <a:r>
              <a:rPr lang="en-US" i="1" dirty="0"/>
              <a:t>.</a:t>
            </a:r>
            <a:r>
              <a:rPr lang="en-US" dirty="0"/>
              <a:t> </a:t>
            </a:r>
          </a:p>
        </p:txBody>
      </p:sp>
    </p:spTree>
    <p:extLst>
      <p:ext uri="{BB962C8B-B14F-4D97-AF65-F5344CB8AC3E}">
        <p14:creationId xmlns:p14="http://schemas.microsoft.com/office/powerpoint/2010/main" val="32905272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Errors that are encountered during the execution of a Python program are </a:t>
            </a:r>
            <a:r>
              <a:rPr lang="en-US" i="1" dirty="0"/>
              <a:t>exceptions.</a:t>
            </a:r>
          </a:p>
        </p:txBody>
      </p:sp>
      <p:sp>
        <p:nvSpPr>
          <p:cNvPr id="7" name="Rectangle 6"/>
          <p:cNvSpPr/>
          <p:nvPr/>
        </p:nvSpPr>
        <p:spPr>
          <a:xfrm>
            <a:off x="2252870" y="2816260"/>
            <a:ext cx="6096000" cy="1323439"/>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spam</a:t>
            </a:r>
          </a:p>
          <a:p>
            <a:r>
              <a:rPr lang="en-US" sz="2000" dirty="0" err="1">
                <a:solidFill>
                  <a:schemeClr val="tx1">
                    <a:lumMod val="95000"/>
                  </a:schemeClr>
                </a:solidFill>
                <a:latin typeface="Courier New" panose="02070309020205020404" pitchFamily="49" charset="0"/>
              </a:rPr>
              <a:t>Traceback</a:t>
            </a:r>
            <a:r>
              <a:rPr lang="en-US" sz="2000" dirty="0">
                <a:solidFill>
                  <a:schemeClr val="tx1">
                    <a:lumMod val="95000"/>
                  </a:schemeClr>
                </a:solidFill>
                <a:latin typeface="Courier New" panose="02070309020205020404" pitchFamily="49" charset="0"/>
              </a:rPr>
              <a:t> </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most recent call last</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p>
          <a:p>
            <a:r>
              <a:rPr lang="en-US" sz="2000" dirty="0">
                <a:solidFill>
                  <a:schemeClr val="tx1">
                    <a:lumMod val="95000"/>
                  </a:schemeClr>
                </a:solidFill>
                <a:latin typeface="Courier New" panose="02070309020205020404" pitchFamily="49" charset="0"/>
              </a:rPr>
              <a:t>  File "&lt;</a:t>
            </a:r>
            <a:r>
              <a:rPr lang="en-US" sz="2000" dirty="0" err="1">
                <a:solidFill>
                  <a:schemeClr val="tx1">
                    <a:lumMod val="95000"/>
                  </a:schemeClr>
                </a:solidFill>
                <a:latin typeface="Courier New" panose="02070309020205020404" pitchFamily="49" charset="0"/>
              </a:rPr>
              <a:t>stdin</a:t>
            </a:r>
            <a:r>
              <a:rPr lang="en-US" sz="2000" dirty="0">
                <a:solidFill>
                  <a:schemeClr val="tx1">
                    <a:lumMod val="95000"/>
                  </a:schemeClr>
                </a:solidFill>
                <a:latin typeface="Courier New" panose="02070309020205020404" pitchFamily="49" charset="0"/>
              </a:rPr>
              <a:t>&gt;"</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line 1</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in ? </a:t>
            </a:r>
          </a:p>
          <a:p>
            <a:r>
              <a:rPr lang="en-US" sz="2000" dirty="0" err="1">
                <a:solidFill>
                  <a:schemeClr val="tx1">
                    <a:lumMod val="95000"/>
                  </a:schemeClr>
                </a:solidFill>
                <a:latin typeface="Courier New" panose="02070309020205020404" pitchFamily="49" charset="0"/>
              </a:rPr>
              <a:t>NameError</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name 'spam' is not defined </a:t>
            </a:r>
            <a:endParaRPr lang="en-US" sz="2000" dirty="0">
              <a:solidFill>
                <a:schemeClr val="tx1">
                  <a:lumMod val="95000"/>
                </a:schemeClr>
              </a:solidFill>
              <a:effectLst/>
            </a:endParaRPr>
          </a:p>
        </p:txBody>
      </p:sp>
      <p:sp>
        <p:nvSpPr>
          <p:cNvPr id="8" name="Rectangle 7"/>
          <p:cNvSpPr/>
          <p:nvPr/>
        </p:nvSpPr>
        <p:spPr>
          <a:xfrm>
            <a:off x="2252869" y="4342365"/>
            <a:ext cx="7726017" cy="1200329"/>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p>
          <a:p>
            <a:r>
              <a:rPr lang="en-US" dirty="0" err="1">
                <a:solidFill>
                  <a:schemeClr val="tx1">
                    <a:lumMod val="95000"/>
                  </a:schemeClr>
                </a:solidFill>
                <a:latin typeface="Courier New" panose="02070309020205020404" pitchFamily="49" charset="0"/>
              </a:rPr>
              <a:t>Traceback</a:t>
            </a:r>
            <a:r>
              <a:rPr lang="en-US" dirty="0">
                <a:solidFill>
                  <a:schemeClr val="tx1">
                    <a:lumMod val="95000"/>
                  </a:schemeClr>
                </a:solidFill>
                <a:latin typeface="Courier New" panose="02070309020205020404" pitchFamily="49" charset="0"/>
              </a:rPr>
              <a:t> </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most recent call last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p>
          <a:p>
            <a:r>
              <a:rPr lang="en-US" dirty="0">
                <a:solidFill>
                  <a:schemeClr val="tx1">
                    <a:lumMod val="95000"/>
                  </a:schemeClr>
                </a:solidFill>
                <a:latin typeface="Courier New" panose="02070309020205020404" pitchFamily="49" charset="0"/>
              </a:rPr>
              <a:t>  File "&lt;</a:t>
            </a:r>
            <a:r>
              <a:rPr lang="en-US" dirty="0" err="1">
                <a:solidFill>
                  <a:schemeClr val="tx1">
                    <a:lumMod val="95000"/>
                  </a:schemeClr>
                </a:solidFill>
                <a:latin typeface="Courier New" panose="02070309020205020404" pitchFamily="49" charset="0"/>
              </a:rPr>
              <a:t>stdin</a:t>
            </a:r>
            <a:r>
              <a:rPr lang="en-US" dirty="0">
                <a:solidFill>
                  <a:schemeClr val="tx1">
                    <a:lumMod val="95000"/>
                  </a:schemeClr>
                </a:solidFill>
                <a:latin typeface="Courier New" panose="02070309020205020404" pitchFamily="49" charset="0"/>
              </a:rPr>
              <a:t>&gt;"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line 1</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in ? </a:t>
            </a:r>
          </a:p>
          <a:p>
            <a:r>
              <a:rPr lang="en-US" dirty="0" err="1">
                <a:solidFill>
                  <a:schemeClr val="tx1">
                    <a:lumMod val="95000"/>
                  </a:schemeClr>
                </a:solidFill>
                <a:latin typeface="Courier New" panose="02070309020205020404" pitchFamily="49" charset="0"/>
              </a:rPr>
              <a:t>TypeError</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cannot concatenate '</a:t>
            </a:r>
            <a:r>
              <a:rPr lang="en-US" dirty="0" err="1">
                <a:solidFill>
                  <a:schemeClr val="tx1">
                    <a:lumMod val="95000"/>
                  </a:schemeClr>
                </a:solidFill>
                <a:latin typeface="Courier New" panose="02070309020205020404" pitchFamily="49" charset="0"/>
              </a:rPr>
              <a:t>str</a:t>
            </a:r>
            <a:r>
              <a:rPr lang="en-US" dirty="0">
                <a:solidFill>
                  <a:schemeClr val="tx1">
                    <a:lumMod val="95000"/>
                  </a:schemeClr>
                </a:solidFill>
                <a:latin typeface="Courier New" panose="02070309020205020404" pitchFamily="49" charset="0"/>
              </a:rPr>
              <a:t>' and '</a:t>
            </a:r>
            <a:r>
              <a:rPr lang="en-US" dirty="0" err="1">
                <a:solidFill>
                  <a:schemeClr val="tx1">
                    <a:lumMod val="95000"/>
                  </a:schemeClr>
                </a:solidFill>
                <a:latin typeface="Courier New" panose="02070309020205020404" pitchFamily="49" charset="0"/>
              </a:rPr>
              <a:t>int</a:t>
            </a:r>
            <a:r>
              <a:rPr lang="en-US" dirty="0">
                <a:solidFill>
                  <a:schemeClr val="tx1">
                    <a:lumMod val="95000"/>
                  </a:schemeClr>
                </a:solidFill>
                <a:latin typeface="Courier New" panose="02070309020205020404" pitchFamily="49" charset="0"/>
              </a:rPr>
              <a:t>' objects </a:t>
            </a:r>
            <a:endParaRPr lang="en-US" dirty="0">
              <a:solidFill>
                <a:schemeClr val="tx1">
                  <a:lumMod val="95000"/>
                </a:schemeClr>
              </a:solidFill>
              <a:effectLst/>
            </a:endParaRPr>
          </a:p>
        </p:txBody>
      </p:sp>
    </p:spTree>
    <p:extLst>
      <p:ext uri="{BB962C8B-B14F-4D97-AF65-F5344CB8AC3E}">
        <p14:creationId xmlns:p14="http://schemas.microsoft.com/office/powerpoint/2010/main" val="190583064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exceptions</a:t>
            </a:r>
          </a:p>
        </p:txBody>
      </p:sp>
      <p:sp>
        <p:nvSpPr>
          <p:cNvPr id="5" name="Rectangle 4"/>
          <p:cNvSpPr/>
          <p:nvPr/>
        </p:nvSpPr>
        <p:spPr>
          <a:xfrm>
            <a:off x="1024128" y="2243150"/>
            <a:ext cx="10748772" cy="286232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while</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int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raw_input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"Enter a number: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except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ValueError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Ooops</a:t>
            </a:r>
            <a:r>
              <a:rPr lang="en-US" sz="2000" dirty="0">
                <a:solidFill>
                  <a:srgbClr val="66FF00"/>
                </a:solidFill>
                <a:latin typeface="Courier New" panose="02070309020205020404" pitchFamily="49" charset="0"/>
              </a:rPr>
              <a:t> !! That was not a valid number. Try again."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dirty="0">
                <a:solidFill>
                  <a:schemeClr val="tx1">
                    <a:lumMod val="95000"/>
                  </a:schemeClr>
                </a:solidFill>
                <a:latin typeface="Courier New" panose="02070309020205020404" pitchFamily="49" charset="0"/>
              </a:rPr>
              <a:t>Enter a number</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two </a:t>
            </a:r>
          </a:p>
          <a:p>
            <a:r>
              <a:rPr lang="en-US" sz="2000" dirty="0" err="1">
                <a:solidFill>
                  <a:schemeClr val="tx1">
                    <a:lumMod val="95000"/>
                  </a:schemeClr>
                </a:solidFill>
                <a:latin typeface="Courier New" panose="02070309020205020404" pitchFamily="49" charset="0"/>
              </a:rPr>
              <a:t>Ooops</a:t>
            </a:r>
            <a:r>
              <a:rPr lang="en-US" sz="2000" dirty="0">
                <a:solidFill>
                  <a:schemeClr val="tx1">
                    <a:lumMod val="95000"/>
                  </a:schemeClr>
                </a:solidFill>
                <a:latin typeface="Courier New" panose="02070309020205020404" pitchFamily="49" charset="0"/>
              </a:rPr>
              <a:t> </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That was not a valid number. Try again.</a:t>
            </a:r>
          </a:p>
          <a:p>
            <a:r>
              <a:rPr lang="en-US" sz="2000" dirty="0">
                <a:solidFill>
                  <a:schemeClr val="tx1">
                    <a:lumMod val="95000"/>
                  </a:schemeClr>
                </a:solidFill>
                <a:latin typeface="Courier New" panose="02070309020205020404" pitchFamily="49" charset="0"/>
              </a:rPr>
              <a:t>Enter a number</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100 </a:t>
            </a:r>
            <a:endParaRPr lang="en-US" sz="2000" dirty="0">
              <a:solidFill>
                <a:schemeClr val="tx1">
                  <a:lumMod val="95000"/>
                </a:schemeClr>
              </a:solidFill>
              <a:effectLst/>
            </a:endParaRPr>
          </a:p>
        </p:txBody>
      </p:sp>
    </p:spTree>
    <p:extLst>
      <p:ext uri="{BB962C8B-B14F-4D97-AF65-F5344CB8AC3E}">
        <p14:creationId xmlns:p14="http://schemas.microsoft.com/office/powerpoint/2010/main" val="225691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data types</a:t>
            </a:r>
          </a:p>
        </p:txBody>
      </p:sp>
      <p:sp>
        <p:nvSpPr>
          <p:cNvPr id="3" name="Content Placeholder 2"/>
          <p:cNvSpPr>
            <a:spLocks noGrp="1"/>
          </p:cNvSpPr>
          <p:nvPr>
            <p:ph idx="1"/>
          </p:nvPr>
        </p:nvSpPr>
        <p:spPr/>
        <p:txBody>
          <a:bodyPr/>
          <a:lstStyle/>
          <a:p>
            <a:r>
              <a:rPr lang="en-US" dirty="0"/>
              <a:t>There are seven sequence subtypes: </a:t>
            </a:r>
            <a:r>
              <a:rPr lang="en-US" dirty="0">
                <a:solidFill>
                  <a:srgbClr val="FFFF00"/>
                </a:solidFill>
              </a:rPr>
              <a:t>strings</a:t>
            </a:r>
            <a:r>
              <a:rPr lang="en-US" dirty="0"/>
              <a:t>, </a:t>
            </a:r>
            <a:r>
              <a:rPr lang="en-US" dirty="0">
                <a:solidFill>
                  <a:srgbClr val="FFFF00"/>
                </a:solidFill>
              </a:rPr>
              <a:t>Unicode strings</a:t>
            </a:r>
            <a:r>
              <a:rPr lang="en-US" dirty="0"/>
              <a:t>, </a:t>
            </a:r>
            <a:r>
              <a:rPr lang="en-US" dirty="0">
                <a:solidFill>
                  <a:srgbClr val="FFFF00"/>
                </a:solidFill>
              </a:rPr>
              <a:t>lists</a:t>
            </a:r>
            <a:r>
              <a:rPr lang="en-US" dirty="0"/>
              <a:t>, </a:t>
            </a:r>
            <a:r>
              <a:rPr lang="en-US" dirty="0">
                <a:solidFill>
                  <a:srgbClr val="FFFF00"/>
                </a:solidFill>
              </a:rPr>
              <a:t>tuples</a:t>
            </a:r>
            <a:r>
              <a:rPr lang="en-US" dirty="0"/>
              <a:t>, </a:t>
            </a:r>
            <a:r>
              <a:rPr lang="en-US" dirty="0" err="1">
                <a:solidFill>
                  <a:srgbClr val="FFFF00"/>
                </a:solidFill>
              </a:rPr>
              <a:t>bytearrays</a:t>
            </a:r>
            <a:r>
              <a:rPr lang="en-US" dirty="0"/>
              <a:t>, </a:t>
            </a:r>
            <a:r>
              <a:rPr lang="en-US" dirty="0">
                <a:solidFill>
                  <a:srgbClr val="FFFF00"/>
                </a:solidFill>
              </a:rPr>
              <a:t>buffers</a:t>
            </a:r>
            <a:r>
              <a:rPr lang="en-US" dirty="0"/>
              <a:t>, and </a:t>
            </a:r>
            <a:r>
              <a:rPr lang="en-US" dirty="0" err="1">
                <a:solidFill>
                  <a:srgbClr val="FFFF00"/>
                </a:solidFill>
              </a:rPr>
              <a:t>xrange</a:t>
            </a:r>
            <a:r>
              <a:rPr lang="en-US" dirty="0"/>
              <a:t> objects.</a:t>
            </a:r>
          </a:p>
          <a:p>
            <a:r>
              <a:rPr lang="en-US" dirty="0"/>
              <a:t>All data types support arrays of objects but with varying limitations. </a:t>
            </a:r>
          </a:p>
        </p:txBody>
      </p:sp>
    </p:spTree>
    <p:extLst>
      <p:ext uri="{BB962C8B-B14F-4D97-AF65-F5344CB8AC3E}">
        <p14:creationId xmlns:p14="http://schemas.microsoft.com/office/powerpoint/2010/main" val="252499807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exceptions</a:t>
            </a:r>
          </a:p>
        </p:txBody>
      </p:sp>
      <p:sp>
        <p:nvSpPr>
          <p:cNvPr id="6" name="Rectangle 5"/>
          <p:cNvSpPr/>
          <p:nvPr/>
        </p:nvSpPr>
        <p:spPr>
          <a:xfrm>
            <a:off x="1038196" y="2193748"/>
            <a:ext cx="10748772" cy="2585323"/>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while</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x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int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raw_input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"Enter a number: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except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ValueError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Ooops</a:t>
            </a:r>
            <a:r>
              <a:rPr lang="en-US" dirty="0">
                <a:solidFill>
                  <a:srgbClr val="66FF00"/>
                </a:solidFill>
                <a:latin typeface="Courier New" panose="02070309020205020404" pitchFamily="49" charset="0"/>
              </a:rPr>
              <a:t> !! That was not a valid number. Try again."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chemeClr val="tx1">
                    <a:lumMod val="95000"/>
                  </a:schemeClr>
                </a:solidFill>
                <a:latin typeface="Courier New" panose="02070309020205020404" pitchFamily="49" charset="0"/>
              </a:rPr>
              <a:t>Enter a number</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two </a:t>
            </a:r>
          </a:p>
          <a:p>
            <a:r>
              <a:rPr lang="en-US" dirty="0" err="1">
                <a:solidFill>
                  <a:schemeClr val="tx1">
                    <a:lumMod val="95000"/>
                  </a:schemeClr>
                </a:solidFill>
                <a:latin typeface="Courier New" panose="02070309020205020404" pitchFamily="49" charset="0"/>
              </a:rPr>
              <a:t>Ooops</a:t>
            </a:r>
            <a:r>
              <a:rPr lang="en-US" dirty="0">
                <a:solidFill>
                  <a:schemeClr val="tx1">
                    <a:lumMod val="95000"/>
                  </a:schemeClr>
                </a:solidFill>
                <a:latin typeface="Courier New" panose="02070309020205020404" pitchFamily="49" charset="0"/>
              </a:rPr>
              <a:t> </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That was not a valid number. Try again.</a:t>
            </a:r>
          </a:p>
          <a:p>
            <a:r>
              <a:rPr lang="en-US" dirty="0">
                <a:solidFill>
                  <a:schemeClr val="tx1">
                    <a:lumMod val="95000"/>
                  </a:schemeClr>
                </a:solidFill>
                <a:latin typeface="Courier New" panose="02070309020205020404" pitchFamily="49" charset="0"/>
              </a:rPr>
              <a:t>Enter a number</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100 </a:t>
            </a:r>
            <a:endParaRPr lang="en-US" dirty="0">
              <a:solidFill>
                <a:schemeClr val="tx1">
                  <a:lumMod val="95000"/>
                </a:schemeClr>
              </a:solidFill>
              <a:effectLst/>
            </a:endParaRPr>
          </a:p>
        </p:txBody>
      </p:sp>
    </p:spTree>
    <p:extLst>
      <p:ext uri="{BB962C8B-B14F-4D97-AF65-F5344CB8AC3E}">
        <p14:creationId xmlns:p14="http://schemas.microsoft.com/office/powerpoint/2010/main" val="106034987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exceptions</a:t>
            </a:r>
          </a:p>
        </p:txBody>
      </p:sp>
      <p:sp>
        <p:nvSpPr>
          <p:cNvPr id="5" name="Rectangle 4"/>
          <p:cNvSpPr/>
          <p:nvPr/>
        </p:nvSpPr>
        <p:spPr>
          <a:xfrm>
            <a:off x="1024128" y="1905820"/>
            <a:ext cx="11031682" cy="347787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while</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input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"Enter a number: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except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ValueError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Ooops</a:t>
            </a:r>
            <a:r>
              <a:rPr lang="en-US" sz="2000" dirty="0">
                <a:solidFill>
                  <a:srgbClr val="66FF00"/>
                </a:solidFill>
                <a:latin typeface="Courier New" panose="02070309020205020404" pitchFamily="49" charset="0"/>
              </a:rPr>
              <a:t> !! That was not a valid number. Try again."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dirty="0">
                <a:solidFill>
                  <a:schemeClr val="tx1">
                    <a:lumMod val="95000"/>
                  </a:schemeClr>
                </a:solidFill>
                <a:latin typeface="Courier New" panose="02070309020205020404" pitchFamily="49" charset="0"/>
              </a:rPr>
              <a:t>Enter a number: 3/0 </a:t>
            </a:r>
          </a:p>
          <a:p>
            <a:r>
              <a:rPr lang="en-US" sz="2000" dirty="0" err="1">
                <a:solidFill>
                  <a:schemeClr val="tx1">
                    <a:lumMod val="95000"/>
                  </a:schemeClr>
                </a:solidFill>
                <a:latin typeface="Courier New" panose="02070309020205020404" pitchFamily="49" charset="0"/>
              </a:rPr>
              <a:t>Traceback</a:t>
            </a:r>
            <a:r>
              <a:rPr lang="en-US" sz="2000" dirty="0">
                <a:solidFill>
                  <a:schemeClr val="tx1">
                    <a:lumMod val="95000"/>
                  </a:schemeClr>
                </a:solidFill>
                <a:latin typeface="Courier New" panose="02070309020205020404" pitchFamily="49" charset="0"/>
              </a:rPr>
              <a:t> (most recent call last): </a:t>
            </a:r>
          </a:p>
          <a:p>
            <a:r>
              <a:rPr lang="en-US" sz="2000" dirty="0">
                <a:solidFill>
                  <a:schemeClr val="tx1">
                    <a:lumMod val="95000"/>
                  </a:schemeClr>
                </a:solidFill>
                <a:latin typeface="Courier New" panose="02070309020205020404" pitchFamily="49" charset="0"/>
              </a:rPr>
              <a:t>  File "&lt;</a:t>
            </a:r>
            <a:r>
              <a:rPr lang="en-US" sz="2000" dirty="0" err="1">
                <a:solidFill>
                  <a:schemeClr val="tx1">
                    <a:lumMod val="95000"/>
                  </a:schemeClr>
                </a:solidFill>
                <a:latin typeface="Courier New" panose="02070309020205020404" pitchFamily="49" charset="0"/>
              </a:rPr>
              <a:t>stdin</a:t>
            </a:r>
            <a:r>
              <a:rPr lang="en-US" sz="2000" dirty="0">
                <a:solidFill>
                  <a:schemeClr val="tx1">
                    <a:lumMod val="95000"/>
                  </a:schemeClr>
                </a:solidFill>
                <a:latin typeface="Courier New" panose="02070309020205020404" pitchFamily="49" charset="0"/>
              </a:rPr>
              <a:t>&gt;", line 3, in &lt;module&gt;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  File "&lt;string&gt;", line 1, in &lt;module&gt; </a:t>
            </a:r>
          </a:p>
          <a:p>
            <a:r>
              <a:rPr lang="en-US" sz="2000" dirty="0" err="1">
                <a:solidFill>
                  <a:schemeClr val="tx1">
                    <a:lumMod val="95000"/>
                  </a:schemeClr>
                </a:solidFill>
                <a:latin typeface="Courier New" panose="02070309020205020404" pitchFamily="49" charset="0"/>
              </a:rPr>
              <a:t>ZeroDivisionError</a:t>
            </a:r>
            <a:r>
              <a:rPr lang="en-US" sz="2000" dirty="0">
                <a:solidFill>
                  <a:schemeClr val="tx1">
                    <a:lumMod val="95000"/>
                  </a:schemeClr>
                </a:solidFill>
                <a:latin typeface="Courier New" panose="02070309020205020404" pitchFamily="49" charset="0"/>
              </a:rPr>
              <a:t>: integer division or modulo by zero </a:t>
            </a:r>
            <a:endParaRPr lang="en-US" sz="2000" dirty="0">
              <a:solidFill>
                <a:schemeClr val="tx1">
                  <a:lumMod val="95000"/>
                </a:schemeClr>
              </a:solidFill>
              <a:effectLst/>
            </a:endParaRPr>
          </a:p>
        </p:txBody>
      </p:sp>
      <p:sp>
        <p:nvSpPr>
          <p:cNvPr id="4" name="Rectangle 3"/>
          <p:cNvSpPr/>
          <p:nvPr/>
        </p:nvSpPr>
        <p:spPr>
          <a:xfrm>
            <a:off x="8664908" y="1627632"/>
            <a:ext cx="1921268"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our change to input here!</a:t>
            </a:r>
          </a:p>
        </p:txBody>
      </p:sp>
    </p:spTree>
    <p:extLst>
      <p:ext uri="{BB962C8B-B14F-4D97-AF65-F5344CB8AC3E}">
        <p14:creationId xmlns:p14="http://schemas.microsoft.com/office/powerpoint/2010/main" val="56691476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exceptions</a:t>
            </a:r>
          </a:p>
        </p:txBody>
      </p:sp>
      <p:sp>
        <p:nvSpPr>
          <p:cNvPr id="3" name="Content Placeholder 2"/>
          <p:cNvSpPr>
            <a:spLocks noGrp="1"/>
          </p:cNvSpPr>
          <p:nvPr>
            <p:ph idx="1"/>
          </p:nvPr>
        </p:nvSpPr>
        <p:spPr/>
        <p:txBody>
          <a:bodyPr/>
          <a:lstStyle/>
          <a:p>
            <a:r>
              <a:rPr lang="en-US" dirty="0"/>
              <a:t>The try/except clause options are as follows: </a:t>
            </a:r>
          </a:p>
        </p:txBody>
      </p:sp>
      <p:sp>
        <p:nvSpPr>
          <p:cNvPr id="4" name="Rectangle 3"/>
          <p:cNvSpPr/>
          <p:nvPr/>
        </p:nvSpPr>
        <p:spPr>
          <a:xfrm>
            <a:off x="1099811" y="3143518"/>
            <a:ext cx="10346030" cy="2554545"/>
          </a:xfrm>
          <a:prstGeom prst="rect">
            <a:avLst/>
          </a:prstGeom>
          <a:noFill/>
        </p:spPr>
        <p:txBody>
          <a:bodyPr wrap="square">
            <a:spAutoFit/>
          </a:bodyPr>
          <a:lstStyle/>
          <a:p>
            <a:r>
              <a:rPr lang="en-US" sz="2000" b="1" u="sng" dirty="0"/>
              <a:t>Clause form</a:t>
            </a:r>
            <a:r>
              <a:rPr lang="en-US" sz="2000" b="1" dirty="0"/>
              <a:t>                                             	 	</a:t>
            </a:r>
            <a:r>
              <a:rPr lang="en-US" sz="2000" b="1" u="sng" dirty="0"/>
              <a:t>Interpretation</a:t>
            </a:r>
          </a:p>
          <a:p>
            <a:r>
              <a:rPr lang="en-US" sz="2000" dirty="0">
                <a:latin typeface="Courier New" panose="02070309020205020404" pitchFamily="49" charset="0"/>
                <a:cs typeface="Courier New" panose="02070309020205020404" pitchFamily="49" charset="0"/>
              </a:rPr>
              <a:t>except:                          </a:t>
            </a:r>
            <a:r>
              <a:rPr lang="en-US" sz="2000" dirty="0"/>
              <a:t>Catch all (or all other) exception types</a:t>
            </a:r>
          </a:p>
          <a:p>
            <a:r>
              <a:rPr lang="en-US" sz="2000" dirty="0">
                <a:latin typeface="Courier New" panose="02070309020205020404" pitchFamily="49" charset="0"/>
                <a:cs typeface="Courier New" panose="02070309020205020404" pitchFamily="49" charset="0"/>
              </a:rPr>
              <a:t>except name:	                  </a:t>
            </a:r>
            <a:r>
              <a:rPr lang="en-US" sz="2000" dirty="0"/>
              <a:t>Catch a specific exception only</a:t>
            </a:r>
          </a:p>
          <a:p>
            <a:r>
              <a:rPr lang="en-US" sz="2000" dirty="0">
                <a:latin typeface="Courier New" panose="02070309020205020404" pitchFamily="49" charset="0"/>
                <a:cs typeface="Courier New" panose="02070309020205020404" pitchFamily="49" charset="0"/>
              </a:rPr>
              <a:t>except name as value:	</a:t>
            </a:r>
            <a:r>
              <a:rPr lang="en-US" sz="2000" dirty="0"/>
              <a:t>                    Catch the listed exception and its instance</a:t>
            </a:r>
          </a:p>
          <a:p>
            <a:r>
              <a:rPr lang="en-US" sz="2000" dirty="0">
                <a:latin typeface="Courier New" panose="02070309020205020404" pitchFamily="49" charset="0"/>
                <a:cs typeface="Courier New" panose="02070309020205020404" pitchFamily="49" charset="0"/>
              </a:rPr>
              <a:t>except (</a:t>
            </a:r>
            <a:r>
              <a:rPr lang="en-US" sz="2000" i="1" dirty="0">
                <a:latin typeface="Courier New" panose="02070309020205020404" pitchFamily="49" charset="0"/>
                <a:cs typeface="Courier New" panose="02070309020205020404" pitchFamily="49" charset="0"/>
              </a:rPr>
              <a:t>name1</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name2</a:t>
            </a:r>
            <a:r>
              <a:rPr lang="en-US" sz="2000" dirty="0">
                <a:latin typeface="Courier New" panose="02070309020205020404" pitchFamily="49" charset="0"/>
                <a:cs typeface="Courier New" panose="02070309020205020404" pitchFamily="49" charset="0"/>
              </a:rPr>
              <a:t>):         </a:t>
            </a:r>
            <a:r>
              <a:rPr lang="en-US" sz="2000" dirty="0"/>
              <a:t>	Catch any of the listed exceptions</a:t>
            </a:r>
          </a:p>
          <a:p>
            <a:r>
              <a:rPr lang="en-US" sz="2000" dirty="0">
                <a:latin typeface="Courier New" panose="02070309020205020404" pitchFamily="49" charset="0"/>
                <a:cs typeface="Courier New" panose="02070309020205020404" pitchFamily="49" charset="0"/>
              </a:rPr>
              <a:t>except (</a:t>
            </a:r>
            <a:r>
              <a:rPr lang="en-US" sz="2000" i="1" dirty="0">
                <a:latin typeface="Courier New" panose="02070309020205020404" pitchFamily="49" charset="0"/>
                <a:cs typeface="Courier New" panose="02070309020205020404" pitchFamily="49" charset="0"/>
              </a:rPr>
              <a:t>name1</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name2</a:t>
            </a:r>
            <a:r>
              <a:rPr lang="en-US" sz="2000" dirty="0">
                <a:latin typeface="Courier New" panose="02070309020205020404" pitchFamily="49" charset="0"/>
                <a:cs typeface="Courier New" panose="02070309020205020404" pitchFamily="49" charset="0"/>
              </a:rPr>
              <a:t>) as value:</a:t>
            </a:r>
            <a:r>
              <a:rPr lang="en-US" sz="2000" dirty="0"/>
              <a:t>	Catch any of the listed exceptions and its instance</a:t>
            </a:r>
          </a:p>
          <a:p>
            <a:r>
              <a:rPr lang="en-US" sz="2000" dirty="0">
                <a:latin typeface="Courier New" panose="02070309020205020404" pitchFamily="49" charset="0"/>
                <a:cs typeface="Courier New" panose="02070309020205020404" pitchFamily="49" charset="0"/>
              </a:rPr>
              <a:t>else:	</a:t>
            </a:r>
            <a:r>
              <a:rPr lang="en-US" sz="2000" dirty="0"/>
              <a:t>									Run if no exception is raised</a:t>
            </a:r>
          </a:p>
          <a:p>
            <a:r>
              <a:rPr lang="en-US" sz="2000" dirty="0">
                <a:latin typeface="Courier New" panose="02070309020205020404" pitchFamily="49" charset="0"/>
                <a:cs typeface="Courier New" panose="02070309020205020404" pitchFamily="49" charset="0"/>
              </a:rPr>
              <a:t>finally:</a:t>
            </a:r>
            <a:r>
              <a:rPr lang="en-US" sz="2000" dirty="0"/>
              <a:t>									Always perform this block</a:t>
            </a:r>
          </a:p>
        </p:txBody>
      </p:sp>
    </p:spTree>
    <p:extLst>
      <p:ext uri="{BB962C8B-B14F-4D97-AF65-F5344CB8AC3E}">
        <p14:creationId xmlns:p14="http://schemas.microsoft.com/office/powerpoint/2010/main" val="856992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Exceptions</a:t>
            </a:r>
          </a:p>
        </p:txBody>
      </p:sp>
      <p:sp>
        <p:nvSpPr>
          <p:cNvPr id="6" name="Rectangle 5"/>
          <p:cNvSpPr/>
          <p:nvPr/>
        </p:nvSpPr>
        <p:spPr>
          <a:xfrm>
            <a:off x="1024129" y="2209395"/>
            <a:ext cx="10778666" cy="378565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while</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int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raw_input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"Enter a number: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except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ValueError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Ooops</a:t>
            </a:r>
            <a:r>
              <a:rPr lang="en-US" sz="2000" dirty="0">
                <a:solidFill>
                  <a:srgbClr val="66FF00"/>
                </a:solidFill>
                <a:latin typeface="Courier New" panose="02070309020205020404" pitchFamily="49" charset="0"/>
              </a:rPr>
              <a:t> !! That was not a valid number. Try again."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except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TypeError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IOError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a:t>
            </a:r>
            <a:r>
              <a:rPr lang="en-US" sz="2000" dirty="0">
                <a:solidFill>
                  <a:srgbClr val="FFFFFF"/>
                </a:solidFill>
                <a:latin typeface="Courier New" panose="02070309020205020404" pitchFamily="49" charset="0"/>
              </a:rPr>
              <a:t> 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else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"No errors encountered!"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finally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 </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"We may or may not have encountered errors…"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5282060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Raising an exception</a:t>
            </a:r>
          </a:p>
        </p:txBody>
      </p:sp>
      <p:sp>
        <p:nvSpPr>
          <p:cNvPr id="5" name="Rectangle 4"/>
          <p:cNvSpPr/>
          <p:nvPr/>
        </p:nvSpPr>
        <p:spPr>
          <a:xfrm>
            <a:off x="1302327" y="2134674"/>
            <a:ext cx="9618518" cy="1323439"/>
          </a:xfrm>
          <a:prstGeom prst="rect">
            <a:avLst/>
          </a:prstGeom>
        </p:spPr>
        <p:txBody>
          <a:bodyPr wrap="square">
            <a:spAutoFit/>
          </a:bodyPr>
          <a:lstStyle/>
          <a:p>
            <a:r>
              <a:rPr lang="en-US" sz="2000" b="1" dirty="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raise</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IndexError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"Index out of range"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except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IndexError</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"Index Error occurred: "</a:t>
            </a:r>
            <a:r>
              <a:rPr lang="en-US" sz="2000" b="1" dirty="0">
                <a:solidFill>
                  <a:srgbClr val="FFCC00"/>
                </a:solidFill>
                <a:latin typeface="Courier New" panose="02070309020205020404" pitchFamily="49" charset="0"/>
              </a:rPr>
              <a:t>, </a:t>
            </a:r>
            <a:r>
              <a:rPr lang="en-US" sz="2000" dirty="0" err="1">
                <a:solidFill>
                  <a:srgbClr val="FFFFFF"/>
                </a:solidFill>
                <a:latin typeface="Courier New" panose="02070309020205020404" pitchFamily="49" charset="0"/>
              </a:rPr>
              <a:t>ie</a:t>
            </a:r>
            <a:r>
              <a:rPr lang="en-US" sz="2000"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4" name="Rectangle 3"/>
          <p:cNvSpPr/>
          <p:nvPr/>
        </p:nvSpPr>
        <p:spPr>
          <a:xfrm>
            <a:off x="1302327" y="3625497"/>
            <a:ext cx="4349717" cy="707886"/>
          </a:xfrm>
          <a:prstGeom prst="rect">
            <a:avLst/>
          </a:prstGeom>
        </p:spPr>
        <p:txBody>
          <a:bodyPr wrap="none">
            <a:spAutoFit/>
          </a:bodyPr>
          <a:lstStyle/>
          <a:p>
            <a:r>
              <a:rPr lang="en-US" sz="2000" dirty="0"/>
              <a:t>Output: </a:t>
            </a:r>
            <a:br>
              <a:rPr lang="en-US" sz="2000" dirty="0"/>
            </a:br>
            <a:r>
              <a:rPr lang="en-US" sz="2000" dirty="0"/>
              <a:t>Index Error occurred:  Index out of range</a:t>
            </a:r>
          </a:p>
        </p:txBody>
      </p:sp>
    </p:spTree>
    <p:extLst>
      <p:ext uri="{BB962C8B-B14F-4D97-AF65-F5344CB8AC3E}">
        <p14:creationId xmlns:p14="http://schemas.microsoft.com/office/powerpoint/2010/main" val="69812004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exception</a:t>
            </a:r>
          </a:p>
        </p:txBody>
      </p:sp>
      <p:sp>
        <p:nvSpPr>
          <p:cNvPr id="3" name="Content Placeholder 2"/>
          <p:cNvSpPr>
            <a:spLocks noGrp="1"/>
          </p:cNvSpPr>
          <p:nvPr>
            <p:ph idx="1"/>
          </p:nvPr>
        </p:nvSpPr>
        <p:spPr/>
        <p:txBody>
          <a:bodyPr/>
          <a:lstStyle/>
          <a:p>
            <a:endParaRPr lang="en-US" dirty="0"/>
          </a:p>
          <a:p>
            <a:endParaRPr lang="en-US" dirty="0"/>
          </a:p>
        </p:txBody>
      </p:sp>
      <p:sp>
        <p:nvSpPr>
          <p:cNvPr id="5" name="Rectangle 4"/>
          <p:cNvSpPr/>
          <p:nvPr/>
        </p:nvSpPr>
        <p:spPr>
          <a:xfrm>
            <a:off x="1024128" y="2007449"/>
            <a:ext cx="9244445" cy="3754874"/>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err="1">
                <a:solidFill>
                  <a:srgbClr val="FFFFFF"/>
                </a:solidFill>
                <a:latin typeface="Courier New" panose="02070309020205020404" pitchFamily="49" charset="0"/>
              </a:rPr>
              <a:t>MyError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Exception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value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value</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value </a:t>
            </a:r>
          </a:p>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str</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repr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value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raise</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MyError</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except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MyError</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a:t>
            </a:r>
            <a:r>
              <a:rPr lang="en-US" sz="2000" dirty="0">
                <a:solidFill>
                  <a:srgbClr val="FFFFFF"/>
                </a:solidFill>
                <a:latin typeface="Courier New" panose="02070309020205020404" pitchFamily="49" charset="0"/>
              </a:rPr>
              <a:t> 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'My exception occurred, value:'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e </a:t>
            </a:r>
          </a:p>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dirty="0">
                <a:solidFill>
                  <a:schemeClr val="tx1">
                    <a:lumMod val="95000"/>
                  </a:schemeClr>
                </a:solidFill>
                <a:latin typeface="Courier New" panose="02070309020205020404" pitchFamily="49" charset="0"/>
              </a:rPr>
              <a:t>My exception occurred</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value</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4 </a:t>
            </a:r>
            <a:endParaRPr lang="en-US" sz="2000" dirty="0">
              <a:solidFill>
                <a:schemeClr val="tx1">
                  <a:lumMod val="95000"/>
                </a:schemeClr>
              </a:solidFill>
              <a:effectLst/>
            </a:endParaRPr>
          </a:p>
        </p:txBody>
      </p:sp>
    </p:spTree>
    <p:extLst>
      <p:ext uri="{BB962C8B-B14F-4D97-AF65-F5344CB8AC3E}">
        <p14:creationId xmlns:p14="http://schemas.microsoft.com/office/powerpoint/2010/main" val="71795402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Assertions</a:t>
            </a:r>
          </a:p>
        </p:txBody>
      </p:sp>
      <p:sp>
        <p:nvSpPr>
          <p:cNvPr id="3" name="Content Placeholder 2"/>
          <p:cNvSpPr>
            <a:spLocks noGrp="1"/>
          </p:cNvSpPr>
          <p:nvPr>
            <p:ph idx="1"/>
          </p:nvPr>
        </p:nvSpPr>
        <p:spPr/>
        <p:txBody>
          <a:bodyPr/>
          <a:lstStyle/>
          <a:p>
            <a:r>
              <a:rPr lang="en-US" dirty="0"/>
              <a:t>Use the assert statement to test a condition and raise an error if the condition is false.</a:t>
            </a:r>
          </a:p>
          <a:p>
            <a:endParaRPr lang="en-US" dirty="0"/>
          </a:p>
          <a:p>
            <a:pPr marL="0" indent="0">
              <a:buNone/>
            </a:pPr>
            <a:br>
              <a:rPr lang="en-US" dirty="0"/>
            </a:br>
            <a:r>
              <a:rPr lang="en-US" dirty="0"/>
              <a:t> is equivalent to</a:t>
            </a:r>
          </a:p>
        </p:txBody>
      </p:sp>
      <p:sp>
        <p:nvSpPr>
          <p:cNvPr id="6" name="Rectangle 5"/>
          <p:cNvSpPr/>
          <p:nvPr/>
        </p:nvSpPr>
        <p:spPr>
          <a:xfrm>
            <a:off x="2248264" y="2932607"/>
            <a:ext cx="2954655" cy="400110"/>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assert</a:t>
            </a:r>
            <a:r>
              <a:rPr lang="en-US" sz="2000" dirty="0">
                <a:solidFill>
                  <a:srgbClr val="FFFFFF"/>
                </a:solidFill>
                <a:latin typeface="Courier New" panose="02070309020205020404" pitchFamily="49" charset="0"/>
              </a:rPr>
              <a:t> 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endParaRPr lang="en-US" sz="2000" dirty="0">
              <a:effectLst/>
            </a:endParaRPr>
          </a:p>
        </p:txBody>
      </p:sp>
      <p:sp>
        <p:nvSpPr>
          <p:cNvPr id="7" name="Rectangle 6"/>
          <p:cNvSpPr/>
          <p:nvPr/>
        </p:nvSpPr>
        <p:spPr>
          <a:xfrm>
            <a:off x="2248264" y="4344242"/>
            <a:ext cx="6096000" cy="707886"/>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not</a:t>
            </a:r>
            <a:r>
              <a:rPr lang="en-US" sz="2000" dirty="0">
                <a:solidFill>
                  <a:srgbClr val="FFFFFF"/>
                </a:solidFill>
                <a:latin typeface="Courier New" panose="02070309020205020404" pitchFamily="49" charset="0"/>
              </a:rPr>
              <a:t> 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raise</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AssertionError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36397847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Strings</a:t>
            </a:r>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0372293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r>
              <a:rPr lang="en-US" dirty="0"/>
              <a:t>Strings are </a:t>
            </a:r>
            <a:r>
              <a:rPr lang="en-US" dirty="0">
                <a:solidFill>
                  <a:srgbClr val="FFFF00"/>
                </a:solidFill>
              </a:rPr>
              <a:t>subtypes</a:t>
            </a:r>
            <a:r>
              <a:rPr lang="en-US" dirty="0"/>
              <a:t> of the sequence data type. </a:t>
            </a:r>
          </a:p>
          <a:p>
            <a:r>
              <a:rPr lang="en-US" dirty="0"/>
              <a:t>Strings are written with either single or double quotes encasing a sequence of characters. </a:t>
            </a:r>
          </a:p>
          <a:p>
            <a:endParaRPr lang="en-US" dirty="0"/>
          </a:p>
          <a:p>
            <a:endParaRPr lang="en-US" dirty="0"/>
          </a:p>
          <a:p>
            <a:endParaRPr lang="en-US" dirty="0"/>
          </a:p>
        </p:txBody>
      </p:sp>
      <p:sp>
        <p:nvSpPr>
          <p:cNvPr id="4" name="Rectangle 3"/>
          <p:cNvSpPr/>
          <p:nvPr/>
        </p:nvSpPr>
        <p:spPr>
          <a:xfrm>
            <a:off x="2181537" y="3739516"/>
            <a:ext cx="6096000" cy="830997"/>
          </a:xfrm>
          <a:prstGeom prst="rect">
            <a:avLst/>
          </a:prstGeom>
        </p:spPr>
        <p:txBody>
          <a:bodyPr>
            <a:spAutoFit/>
          </a:bodyPr>
          <a:lstStyle/>
          <a:p>
            <a:r>
              <a:rPr lang="en-US" sz="2400" dirty="0">
                <a:solidFill>
                  <a:srgbClr val="FFFFFF"/>
                </a:solidFill>
                <a:latin typeface="Courier New" panose="02070309020205020404" pitchFamily="49" charset="0"/>
              </a:rPr>
              <a:t>s1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'This is a string!'</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rgbClr val="FFFFFF"/>
                </a:solidFill>
                <a:latin typeface="Courier New" panose="02070309020205020404" pitchFamily="49" charset="0"/>
              </a:rPr>
              <a:t>s2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"Python is so awesome."</a:t>
            </a:r>
            <a:endParaRPr lang="en-US" sz="2400" dirty="0">
              <a:effectLst/>
            </a:endParaRPr>
          </a:p>
        </p:txBody>
      </p:sp>
    </p:spTree>
    <p:extLst>
      <p:ext uri="{BB962C8B-B14F-4D97-AF65-F5344CB8AC3E}">
        <p14:creationId xmlns:p14="http://schemas.microsoft.com/office/powerpoint/2010/main" val="25143197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Strings</a:t>
            </a:r>
          </a:p>
        </p:txBody>
      </p:sp>
      <p:sp>
        <p:nvSpPr>
          <p:cNvPr id="3" name="Content Placeholder 2"/>
          <p:cNvSpPr>
            <a:spLocks noGrp="1"/>
          </p:cNvSpPr>
          <p:nvPr>
            <p:ph idx="1"/>
          </p:nvPr>
        </p:nvSpPr>
        <p:spPr/>
        <p:txBody>
          <a:bodyPr/>
          <a:lstStyle/>
          <a:p>
            <a:r>
              <a:rPr lang="en-US" dirty="0"/>
              <a:t>As a </a:t>
            </a:r>
            <a:r>
              <a:rPr lang="en-US" dirty="0">
                <a:solidFill>
                  <a:srgbClr val="FFFF00"/>
                </a:solidFill>
              </a:rPr>
              <a:t>subtype</a:t>
            </a:r>
            <a:r>
              <a:rPr lang="en-US" dirty="0"/>
              <a:t> of the sequence data type, strings can be accessed element-wise as they are technically just sequences of character elements. </a:t>
            </a:r>
          </a:p>
          <a:p>
            <a:r>
              <a:rPr lang="en-US" dirty="0"/>
              <a:t>We can index with typical bracket notation, as well as perform slicing. </a:t>
            </a:r>
          </a:p>
        </p:txBody>
      </p:sp>
      <p:sp>
        <p:nvSpPr>
          <p:cNvPr id="4" name="Rectangle 3"/>
          <p:cNvSpPr/>
          <p:nvPr/>
        </p:nvSpPr>
        <p:spPr>
          <a:xfrm>
            <a:off x="1967345" y="3694699"/>
            <a:ext cx="6096000" cy="1938992"/>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"This is a string!"</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s2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so awesome."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s1</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s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s2</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n is so aw</a:t>
            </a:r>
            <a:endParaRPr lang="en-US" sz="2000" dirty="0">
              <a:solidFill>
                <a:schemeClr val="tx1">
                  <a:lumMod val="95000"/>
                </a:schemeClr>
              </a:solidFill>
              <a:effectLst/>
            </a:endParaRPr>
          </a:p>
        </p:txBody>
      </p:sp>
    </p:spTree>
    <p:extLst>
      <p:ext uri="{BB962C8B-B14F-4D97-AF65-F5344CB8AC3E}">
        <p14:creationId xmlns:p14="http://schemas.microsoft.com/office/powerpoint/2010/main" val="800110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types: Strings</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400" dirty="0"/>
              <a:t> Created by simply enclosing characters in either single- or double-quotes</a:t>
            </a:r>
          </a:p>
          <a:p>
            <a:pPr>
              <a:buFont typeface="Courier New" panose="02070309020205020404" pitchFamily="49" charset="0"/>
              <a:buChar char="o"/>
            </a:pPr>
            <a:r>
              <a:rPr lang="en-US" sz="2400" dirty="0"/>
              <a:t> It’s enough to simply assign the string to a variable </a:t>
            </a:r>
          </a:p>
          <a:p>
            <a:pPr>
              <a:buFont typeface="Courier New" panose="02070309020205020404" pitchFamily="49" charset="0"/>
              <a:buChar char="o"/>
            </a:pPr>
            <a:r>
              <a:rPr lang="en-US" sz="2400" dirty="0"/>
              <a:t> Strings are immutable</a:t>
            </a:r>
          </a:p>
          <a:p>
            <a:pPr>
              <a:buFont typeface="Courier New" panose="02070309020205020404" pitchFamily="49" charset="0"/>
              <a:buChar char="o"/>
            </a:pPr>
            <a:r>
              <a:rPr lang="en-US" sz="2400" dirty="0"/>
              <a:t> There are a tremendous amount of built-in string methods</a:t>
            </a:r>
          </a:p>
          <a:p>
            <a:endParaRPr lang="en-US" dirty="0"/>
          </a:p>
        </p:txBody>
      </p:sp>
      <p:sp>
        <p:nvSpPr>
          <p:cNvPr id="4" name="Rectangle 3"/>
          <p:cNvSpPr/>
          <p:nvPr/>
        </p:nvSpPr>
        <p:spPr>
          <a:xfrm>
            <a:off x="1617934" y="4477462"/>
            <a:ext cx="5899372" cy="461665"/>
          </a:xfrm>
          <a:prstGeom prst="rect">
            <a:avLst/>
          </a:prstGeom>
        </p:spPr>
        <p:txBody>
          <a:bodyPr wrap="none">
            <a:spAutoFit/>
          </a:bodyPr>
          <a:lstStyle/>
          <a:p>
            <a:r>
              <a:rPr lang="en-US" sz="2400" dirty="0" err="1">
                <a:solidFill>
                  <a:srgbClr val="FFFFFF"/>
                </a:solidFill>
                <a:latin typeface="Courier New" panose="02070309020205020404" pitchFamily="49" charset="0"/>
              </a:rPr>
              <a:t>mystring</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"Hi, I'm a string!"</a:t>
            </a:r>
            <a:r>
              <a:rPr lang="en-US" sz="2400" dirty="0">
                <a:solidFill>
                  <a:srgbClr val="FFFFFF"/>
                </a:solidFill>
                <a:latin typeface="Courier New" panose="02070309020205020404" pitchFamily="49" charset="0"/>
              </a:rPr>
              <a:t> </a:t>
            </a:r>
            <a:endParaRPr lang="en-US" sz="2400" dirty="0">
              <a:effectLst/>
            </a:endParaRPr>
          </a:p>
        </p:txBody>
      </p:sp>
    </p:spTree>
    <p:extLst>
      <p:ext uri="{BB962C8B-B14F-4D97-AF65-F5344CB8AC3E}">
        <p14:creationId xmlns:p14="http://schemas.microsoft.com/office/powerpoint/2010/main" val="138803103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strings</a:t>
            </a:r>
          </a:p>
        </p:txBody>
      </p:sp>
      <p:sp>
        <p:nvSpPr>
          <p:cNvPr id="3" name="Content Placeholder 2"/>
          <p:cNvSpPr>
            <a:spLocks noGrp="1"/>
          </p:cNvSpPr>
          <p:nvPr>
            <p:ph idx="1"/>
          </p:nvPr>
        </p:nvSpPr>
        <p:spPr/>
        <p:txBody>
          <a:bodyPr/>
          <a:lstStyle/>
          <a:p>
            <a:r>
              <a:rPr lang="en-US" dirty="0"/>
              <a:t>Strings are </a:t>
            </a:r>
            <a:r>
              <a:rPr lang="en-US" i="1" dirty="0">
                <a:solidFill>
                  <a:srgbClr val="FFFF00"/>
                </a:solidFill>
              </a:rPr>
              <a:t>immutable</a:t>
            </a:r>
            <a:r>
              <a:rPr lang="en-US" dirty="0"/>
              <a:t> – you cannot update the value of an existing string object. However, you can reassign your variable name to a new string object to perform an “update”. </a:t>
            </a:r>
          </a:p>
        </p:txBody>
      </p:sp>
      <p:sp>
        <p:nvSpPr>
          <p:cNvPr id="4" name="Rectangle 3"/>
          <p:cNvSpPr/>
          <p:nvPr/>
        </p:nvSpPr>
        <p:spPr>
          <a:xfrm>
            <a:off x="1341418" y="4317415"/>
            <a:ext cx="6096000" cy="707886"/>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so awesome."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so cool."</a:t>
            </a:r>
            <a:endParaRPr lang="en-US" sz="2000" dirty="0">
              <a:effectLst/>
            </a:endParaRPr>
          </a:p>
        </p:txBody>
      </p:sp>
      <p:sp>
        <p:nvSpPr>
          <p:cNvPr id="5" name="TextBox 4"/>
          <p:cNvSpPr txBox="1"/>
          <p:nvPr/>
        </p:nvSpPr>
        <p:spPr>
          <a:xfrm>
            <a:off x="8511277" y="3629717"/>
            <a:ext cx="2371098" cy="369332"/>
          </a:xfrm>
          <a:prstGeom prst="rect">
            <a:avLst/>
          </a:prstGeom>
          <a:noFill/>
          <a:ln>
            <a:solidFill>
              <a:schemeClr val="accent1">
                <a:lumMod val="60000"/>
                <a:lumOff val="40000"/>
              </a:schemeClr>
            </a:solidFill>
          </a:ln>
        </p:spPr>
        <p:txBody>
          <a:bodyPr wrap="none" rtlCol="0">
            <a:spAutoFit/>
          </a:bodyPr>
          <a:lstStyle/>
          <a:p>
            <a:r>
              <a:rPr lang="en-US" dirty="0"/>
              <a:t>“Python is so awesome.”</a:t>
            </a:r>
          </a:p>
        </p:txBody>
      </p:sp>
      <p:sp>
        <p:nvSpPr>
          <p:cNvPr id="6" name="TextBox 5"/>
          <p:cNvSpPr txBox="1"/>
          <p:nvPr/>
        </p:nvSpPr>
        <p:spPr>
          <a:xfrm>
            <a:off x="6651305" y="3614328"/>
            <a:ext cx="410690" cy="400110"/>
          </a:xfrm>
          <a:prstGeom prst="rect">
            <a:avLst/>
          </a:prstGeom>
          <a:noFill/>
        </p:spPr>
        <p:txBody>
          <a:bodyPr wrap="none" rtlCol="0">
            <a:spAutoFit/>
          </a:bodyPr>
          <a:lstStyle/>
          <a:p>
            <a:r>
              <a:rPr lang="en-US" sz="2000" dirty="0"/>
              <a:t>s1</a:t>
            </a:r>
          </a:p>
        </p:txBody>
      </p:sp>
      <p:cxnSp>
        <p:nvCxnSpPr>
          <p:cNvPr id="8" name="Straight Arrow Connector 7"/>
          <p:cNvCxnSpPr>
            <a:stCxn id="6" idx="3"/>
            <a:endCxn id="5" idx="1"/>
          </p:cNvCxnSpPr>
          <p:nvPr/>
        </p:nvCxnSpPr>
        <p:spPr>
          <a:xfrm>
            <a:off x="7061995" y="3814383"/>
            <a:ext cx="1449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51305" y="5283237"/>
            <a:ext cx="410690" cy="400110"/>
          </a:xfrm>
          <a:prstGeom prst="rect">
            <a:avLst/>
          </a:prstGeom>
          <a:noFill/>
        </p:spPr>
        <p:txBody>
          <a:bodyPr wrap="none" rtlCol="0">
            <a:spAutoFit/>
          </a:bodyPr>
          <a:lstStyle/>
          <a:p>
            <a:r>
              <a:rPr lang="en-US" sz="2000" dirty="0"/>
              <a:t>s1</a:t>
            </a:r>
          </a:p>
        </p:txBody>
      </p:sp>
      <p:sp>
        <p:nvSpPr>
          <p:cNvPr id="13" name="TextBox 12"/>
          <p:cNvSpPr txBox="1"/>
          <p:nvPr/>
        </p:nvSpPr>
        <p:spPr>
          <a:xfrm>
            <a:off x="8511277" y="5298626"/>
            <a:ext cx="2371098" cy="369332"/>
          </a:xfrm>
          <a:prstGeom prst="rect">
            <a:avLst/>
          </a:prstGeom>
          <a:noFill/>
          <a:ln>
            <a:solidFill>
              <a:schemeClr val="accent1">
                <a:lumMod val="60000"/>
                <a:lumOff val="40000"/>
              </a:schemeClr>
            </a:solidFill>
          </a:ln>
        </p:spPr>
        <p:txBody>
          <a:bodyPr wrap="none" rtlCol="0">
            <a:spAutoFit/>
          </a:bodyPr>
          <a:lstStyle/>
          <a:p>
            <a:r>
              <a:rPr lang="en-US" dirty="0"/>
              <a:t>“Python is so awesome.”</a:t>
            </a:r>
          </a:p>
        </p:txBody>
      </p:sp>
      <p:sp>
        <p:nvSpPr>
          <p:cNvPr id="14" name="TextBox 13"/>
          <p:cNvSpPr txBox="1"/>
          <p:nvPr/>
        </p:nvSpPr>
        <p:spPr>
          <a:xfrm>
            <a:off x="8511277" y="6044718"/>
            <a:ext cx="1897058" cy="369332"/>
          </a:xfrm>
          <a:prstGeom prst="rect">
            <a:avLst/>
          </a:prstGeom>
          <a:noFill/>
          <a:ln>
            <a:solidFill>
              <a:schemeClr val="accent1">
                <a:lumMod val="60000"/>
                <a:lumOff val="40000"/>
              </a:schemeClr>
            </a:solidFill>
          </a:ln>
        </p:spPr>
        <p:txBody>
          <a:bodyPr wrap="none" rtlCol="0">
            <a:spAutoFit/>
          </a:bodyPr>
          <a:lstStyle/>
          <a:p>
            <a:r>
              <a:rPr lang="en-US" dirty="0"/>
              <a:t>“Python is so cool.”</a:t>
            </a:r>
          </a:p>
        </p:txBody>
      </p:sp>
      <p:cxnSp>
        <p:nvCxnSpPr>
          <p:cNvPr id="16" name="Straight Arrow Connector 15"/>
          <p:cNvCxnSpPr>
            <a:stCxn id="12" idx="3"/>
            <a:endCxn id="14" idx="1"/>
          </p:cNvCxnSpPr>
          <p:nvPr/>
        </p:nvCxnSpPr>
        <p:spPr>
          <a:xfrm>
            <a:off x="7061995" y="5483292"/>
            <a:ext cx="1449282" cy="746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05851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strings</a:t>
            </a:r>
          </a:p>
        </p:txBody>
      </p:sp>
      <p:sp>
        <p:nvSpPr>
          <p:cNvPr id="3" name="Content Placeholder 2"/>
          <p:cNvSpPr>
            <a:spLocks noGrp="1"/>
          </p:cNvSpPr>
          <p:nvPr>
            <p:ph idx="1"/>
          </p:nvPr>
        </p:nvSpPr>
        <p:spPr/>
        <p:txBody>
          <a:bodyPr/>
          <a:lstStyle/>
          <a:p>
            <a:pPr marL="0" indent="0">
              <a:buNone/>
            </a:pPr>
            <a:r>
              <a:rPr lang="en-US" dirty="0"/>
              <a:t>Alternatively, we could have done the following: </a:t>
            </a:r>
          </a:p>
          <a:p>
            <a:endParaRPr lang="en-US" dirty="0"/>
          </a:p>
          <a:p>
            <a:endParaRPr lang="en-US" dirty="0"/>
          </a:p>
          <a:p>
            <a:endParaRPr lang="en-US" dirty="0"/>
          </a:p>
        </p:txBody>
      </p:sp>
      <p:sp>
        <p:nvSpPr>
          <p:cNvPr id="5" name="Rectangle 4"/>
          <p:cNvSpPr/>
          <p:nvPr/>
        </p:nvSpPr>
        <p:spPr>
          <a:xfrm>
            <a:off x="1603663" y="2877235"/>
            <a:ext cx="6096000" cy="707886"/>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so awesome."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s1</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"cool."</a:t>
            </a:r>
            <a:endParaRPr lang="en-US" sz="2000" dirty="0">
              <a:effectLst/>
            </a:endParaRPr>
          </a:p>
        </p:txBody>
      </p:sp>
    </p:spTree>
    <p:extLst>
      <p:ext uri="{BB962C8B-B14F-4D97-AF65-F5344CB8AC3E}">
        <p14:creationId xmlns:p14="http://schemas.microsoft.com/office/powerpoint/2010/main" val="14952861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Escape characters </a:t>
            </a:r>
          </a:p>
        </p:txBody>
      </p:sp>
      <p:sp>
        <p:nvSpPr>
          <p:cNvPr id="3" name="Content Placeholder 2"/>
          <p:cNvSpPr>
            <a:spLocks noGrp="1"/>
          </p:cNvSpPr>
          <p:nvPr>
            <p:ph idx="1"/>
          </p:nvPr>
        </p:nvSpPr>
        <p:spPr/>
        <p:txBody>
          <a:bodyPr/>
          <a:lstStyle/>
          <a:p>
            <a:r>
              <a:rPr lang="en-US" dirty="0"/>
              <a:t>As a side note, there are a number of escape characters supported by Python strings. The most common ones are: </a:t>
            </a:r>
          </a:p>
          <a:p>
            <a:pPr>
              <a:buFont typeface="Arial" panose="020B0604020202020204" pitchFamily="34" charset="0"/>
              <a:buChar char="•"/>
            </a:pPr>
            <a:r>
              <a:rPr lang="en-US" dirty="0"/>
              <a:t> </a:t>
            </a:r>
            <a:r>
              <a:rPr lang="en-US" dirty="0">
                <a:solidFill>
                  <a:srgbClr val="FFFF00"/>
                </a:solidFill>
              </a:rPr>
              <a:t>\n </a:t>
            </a:r>
            <a:r>
              <a:rPr lang="en-US" dirty="0"/>
              <a:t>– newline</a:t>
            </a:r>
          </a:p>
          <a:p>
            <a:pPr>
              <a:buFont typeface="Arial" panose="020B0604020202020204" pitchFamily="34" charset="0"/>
              <a:buChar char="•"/>
            </a:pPr>
            <a:r>
              <a:rPr lang="en-US" dirty="0"/>
              <a:t> </a:t>
            </a:r>
            <a:r>
              <a:rPr lang="en-US" dirty="0">
                <a:solidFill>
                  <a:srgbClr val="FFFF00"/>
                </a:solidFill>
              </a:rPr>
              <a:t>\s</a:t>
            </a:r>
            <a:r>
              <a:rPr lang="en-US" dirty="0"/>
              <a:t> – space</a:t>
            </a:r>
          </a:p>
          <a:p>
            <a:pPr>
              <a:buFont typeface="Arial" panose="020B0604020202020204" pitchFamily="34" charset="0"/>
              <a:buChar char="•"/>
            </a:pPr>
            <a:r>
              <a:rPr lang="en-US" dirty="0"/>
              <a:t> </a:t>
            </a:r>
            <a:r>
              <a:rPr lang="en-US" dirty="0">
                <a:solidFill>
                  <a:srgbClr val="FFFF00"/>
                </a:solidFill>
              </a:rPr>
              <a:t>\t</a:t>
            </a:r>
            <a:r>
              <a:rPr lang="en-US" dirty="0"/>
              <a:t> – tab</a:t>
            </a:r>
          </a:p>
          <a:p>
            <a:pPr marL="0" indent="0">
              <a:buNone/>
            </a:pPr>
            <a:endParaRPr lang="en-US" dirty="0"/>
          </a:p>
        </p:txBody>
      </p:sp>
    </p:spTree>
    <p:extLst>
      <p:ext uri="{BB962C8B-B14F-4D97-AF65-F5344CB8AC3E}">
        <p14:creationId xmlns:p14="http://schemas.microsoft.com/office/powerpoint/2010/main" val="361115753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p>
        </p:txBody>
      </p:sp>
      <p:sp>
        <p:nvSpPr>
          <p:cNvPr id="3" name="Content Placeholder 2"/>
          <p:cNvSpPr>
            <a:spLocks noGrp="1"/>
          </p:cNvSpPr>
          <p:nvPr>
            <p:ph idx="1"/>
          </p:nvPr>
        </p:nvSpPr>
        <p:spPr/>
        <p:txBody>
          <a:bodyPr/>
          <a:lstStyle/>
          <a:p>
            <a:r>
              <a:rPr lang="en-US" dirty="0" err="1">
                <a:solidFill>
                  <a:srgbClr val="FFFF00"/>
                </a:solidFill>
                <a:latin typeface="Courier New" panose="02070309020205020404" pitchFamily="49" charset="0"/>
                <a:cs typeface="Courier New" panose="02070309020205020404" pitchFamily="49" charset="0"/>
              </a:rPr>
              <a:t>s.upper</a:t>
            </a:r>
            <a:r>
              <a:rPr lang="en-US" dirty="0">
                <a:solidFill>
                  <a:srgbClr val="FFFF00"/>
                </a:solidFill>
                <a:latin typeface="Courier New" panose="02070309020205020404" pitchFamily="49" charset="0"/>
                <a:cs typeface="Courier New" panose="02070309020205020404" pitchFamily="49" charset="0"/>
              </a:rPr>
              <a:t>() </a:t>
            </a:r>
            <a:r>
              <a:rPr lang="en-US" dirty="0"/>
              <a:t>and  </a:t>
            </a:r>
            <a:r>
              <a:rPr lang="en-US" dirty="0" err="1">
                <a:solidFill>
                  <a:srgbClr val="FFFF00"/>
                </a:solidFill>
                <a:latin typeface="Courier New" panose="02070309020205020404" pitchFamily="49" charset="0"/>
                <a:cs typeface="Courier New" panose="02070309020205020404" pitchFamily="49" charset="0"/>
              </a:rPr>
              <a:t>s.lower</a:t>
            </a:r>
            <a:r>
              <a:rPr lang="en-US" dirty="0">
                <a:solidFill>
                  <a:srgbClr val="FFFF00"/>
                </a:solidFill>
                <a:latin typeface="Courier New" panose="02070309020205020404" pitchFamily="49" charset="0"/>
                <a:cs typeface="Courier New" panose="02070309020205020404" pitchFamily="49" charset="0"/>
              </a:rPr>
              <a:t>()</a:t>
            </a:r>
          </a:p>
        </p:txBody>
      </p:sp>
      <p:sp>
        <p:nvSpPr>
          <p:cNvPr id="4" name="Rectangle 3"/>
          <p:cNvSpPr/>
          <p:nvPr/>
        </p:nvSpPr>
        <p:spPr>
          <a:xfrm>
            <a:off x="2060864" y="2896405"/>
            <a:ext cx="6096000" cy="1631216"/>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so awesome."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s1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upper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PYTHON IS SO AWESOME</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s1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lower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python is so awesome</a:t>
            </a:r>
            <a:r>
              <a:rPr lang="en-US" sz="2000" b="1"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Tree>
    <p:extLst>
      <p:ext uri="{BB962C8B-B14F-4D97-AF65-F5344CB8AC3E}">
        <p14:creationId xmlns:p14="http://schemas.microsoft.com/office/powerpoint/2010/main" val="220374403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s.isalpha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s.isdigit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s.isalnum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s.isspace</a:t>
            </a:r>
            <a:r>
              <a:rPr lang="en-US" dirty="0">
                <a:latin typeface="Courier New" panose="02070309020205020404" pitchFamily="49" charset="0"/>
                <a:cs typeface="Courier New" panose="02070309020205020404" pitchFamily="49" charset="0"/>
              </a:rPr>
              <a:t>() </a:t>
            </a:r>
            <a:r>
              <a:rPr lang="en-US" dirty="0"/>
              <a:t>– return True if string </a:t>
            </a:r>
            <a:r>
              <a:rPr lang="en-US" i="1" dirty="0"/>
              <a:t>s</a:t>
            </a:r>
            <a:r>
              <a:rPr lang="en-US" dirty="0"/>
              <a:t> is composed of alphabetic characters, digits, either alphabetic and/or digits, and entirely whitespace characters, respectively.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s.islower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s.isupper</a:t>
            </a:r>
            <a:r>
              <a:rPr lang="en-US" dirty="0">
                <a:latin typeface="Courier New" panose="02070309020205020404" pitchFamily="49" charset="0"/>
                <a:cs typeface="Courier New" panose="02070309020205020404" pitchFamily="49" charset="0"/>
              </a:rPr>
              <a:t>() </a:t>
            </a:r>
            <a:r>
              <a:rPr lang="en-US" dirty="0"/>
              <a:t>– return True if string </a:t>
            </a:r>
            <a:r>
              <a:rPr lang="en-US" i="1" dirty="0"/>
              <a:t>s</a:t>
            </a:r>
            <a:r>
              <a:rPr lang="en-US" dirty="0"/>
              <a:t> is all lowercase and all uppercase, respectively. </a:t>
            </a:r>
          </a:p>
        </p:txBody>
      </p:sp>
      <p:sp>
        <p:nvSpPr>
          <p:cNvPr id="4" name="Rectangle 3"/>
          <p:cNvSpPr/>
          <p:nvPr/>
        </p:nvSpPr>
        <p:spPr>
          <a:xfrm>
            <a:off x="3151910" y="4111847"/>
            <a:ext cx="6096000" cy="2616101"/>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"WHOA"</a:t>
            </a:r>
            <a:r>
              <a:rPr lang="en-US" sz="2000" b="1" dirty="0">
                <a:solidFill>
                  <a:srgbClr val="FFCC00"/>
                </a:solidFill>
                <a:latin typeface="Courier New" panose="02070309020205020404" pitchFamily="49" charset="0"/>
              </a:rPr>
              <a:t>.</a:t>
            </a:r>
            <a:r>
              <a:rPr lang="en-US" sz="2000" dirty="0" err="1">
                <a:solidFill>
                  <a:schemeClr val="tx1">
                    <a:lumMod val="95000"/>
                  </a:schemeClr>
                </a:solidFill>
                <a:latin typeface="Courier New" panose="02070309020205020404" pitchFamily="49" charset="0"/>
              </a:rPr>
              <a:t>isu</a:t>
            </a:r>
            <a:r>
              <a:rPr lang="en-US" sz="2000" dirty="0" err="1">
                <a:solidFill>
                  <a:srgbClr val="FFFFFF"/>
                </a:solidFill>
                <a:latin typeface="Courier New" panose="02070309020205020404" pitchFamily="49" charset="0"/>
              </a:rPr>
              <a:t>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True</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"12345"</a:t>
            </a:r>
            <a:r>
              <a:rPr lang="en-US" sz="2000" b="1" dirty="0">
                <a:solidFill>
                  <a:srgbClr val="FFCC00"/>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is</a:t>
            </a:r>
            <a:r>
              <a:rPr lang="en-US" sz="2000" dirty="0">
                <a:solidFill>
                  <a:srgbClr val="FFFFFF"/>
                </a:solidFill>
                <a:latin typeface="Courier New" panose="02070309020205020404" pitchFamily="49" charset="0"/>
              </a:rPr>
              <a:t>digit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True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 \n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isspace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True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isalpha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False</a:t>
            </a:r>
            <a:endParaRPr lang="en-US" sz="2000" dirty="0">
              <a:solidFill>
                <a:schemeClr val="tx1">
                  <a:lumMod val="95000"/>
                </a:schemeClr>
              </a:solidFill>
              <a:effectLst/>
            </a:endParaRPr>
          </a:p>
        </p:txBody>
      </p:sp>
    </p:spTree>
    <p:extLst>
      <p:ext uri="{BB962C8B-B14F-4D97-AF65-F5344CB8AC3E}">
        <p14:creationId xmlns:p14="http://schemas.microsoft.com/office/powerpoint/2010/main" val="177375836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err="1">
                <a:solidFill>
                  <a:srgbClr val="FFFF00"/>
                </a:solidFill>
                <a:latin typeface="Courier New" panose="02070309020205020404" pitchFamily="49" charset="0"/>
                <a:cs typeface="Courier New" panose="02070309020205020404" pitchFamily="49" charset="0"/>
              </a:rPr>
              <a:t>str.split</a:t>
            </a:r>
            <a:r>
              <a:rPr lang="en-US" dirty="0">
                <a:solidFill>
                  <a:srgbClr val="FFFF00"/>
                </a:solidFill>
                <a:latin typeface="Courier New" panose="02070309020205020404" pitchFamily="49" charset="0"/>
                <a:cs typeface="Courier New" panose="02070309020205020404" pitchFamily="49" charset="0"/>
              </a:rPr>
              <a:t>([</a:t>
            </a:r>
            <a:r>
              <a:rPr lang="en-US" dirty="0" err="1">
                <a:solidFill>
                  <a:srgbClr val="FFFF00"/>
                </a:solidFill>
                <a:latin typeface="Courier New" panose="02070309020205020404" pitchFamily="49" charset="0"/>
                <a:cs typeface="Courier New" panose="02070309020205020404" pitchFamily="49" charset="0"/>
              </a:rPr>
              <a:t>sep</a:t>
            </a:r>
            <a:r>
              <a:rPr lang="en-US" dirty="0">
                <a:solidFill>
                  <a:srgbClr val="FFFF00"/>
                </a:solidFill>
                <a:latin typeface="Courier New" panose="02070309020205020404" pitchFamily="49" charset="0"/>
                <a:cs typeface="Courier New" panose="02070309020205020404" pitchFamily="49" charset="0"/>
              </a:rPr>
              <a:t>[, </a:t>
            </a:r>
            <a:r>
              <a:rPr lang="en-US" dirty="0" err="1">
                <a:solidFill>
                  <a:srgbClr val="FFFF00"/>
                </a:solidFill>
                <a:latin typeface="Courier New" panose="02070309020205020404" pitchFamily="49" charset="0"/>
                <a:cs typeface="Courier New" panose="02070309020205020404" pitchFamily="49" charset="0"/>
              </a:rPr>
              <a:t>maxsplit</a:t>
            </a:r>
            <a:r>
              <a:rPr lang="en-US" dirty="0">
                <a:solidFill>
                  <a:srgbClr val="FFFF00"/>
                </a:solidFill>
                <a:latin typeface="Courier New" panose="02070309020205020404" pitchFamily="49" charset="0"/>
                <a:cs typeface="Courier New" panose="02070309020205020404" pitchFamily="49" charset="0"/>
              </a:rPr>
              <a:t>]]) </a:t>
            </a:r>
            <a:r>
              <a:rPr lang="en-US" dirty="0"/>
              <a:t>– Split </a:t>
            </a:r>
            <a:r>
              <a:rPr lang="en-US" i="1" dirty="0" err="1"/>
              <a:t>str</a:t>
            </a:r>
            <a:r>
              <a:rPr lang="en-US" dirty="0"/>
              <a:t> into a list of substrings. The </a:t>
            </a:r>
            <a:r>
              <a:rPr lang="en-US" i="1" dirty="0" err="1"/>
              <a:t>sep</a:t>
            </a:r>
            <a:r>
              <a:rPr lang="en-US" dirty="0"/>
              <a:t> argument indicates the delimiting string (defaults to consecutive whitespace).  The </a:t>
            </a:r>
            <a:r>
              <a:rPr lang="en-US" i="1" dirty="0" err="1"/>
              <a:t>maxsplit</a:t>
            </a:r>
            <a:r>
              <a:rPr lang="en-US" i="1" dirty="0"/>
              <a:t> </a:t>
            </a:r>
            <a:r>
              <a:rPr lang="en-US" dirty="0"/>
              <a:t>argument indicates the maximum number of splits to be done (default is -1). </a:t>
            </a:r>
          </a:p>
          <a:p>
            <a:pPr>
              <a:buFont typeface="Arial" panose="020B0604020202020204" pitchFamily="34" charset="0"/>
              <a:buChar char="•"/>
            </a:pPr>
            <a:r>
              <a:rPr lang="en-US" dirty="0"/>
              <a:t> </a:t>
            </a:r>
            <a:r>
              <a:rPr lang="en-US" dirty="0" err="1">
                <a:solidFill>
                  <a:srgbClr val="FFFF00"/>
                </a:solidFill>
                <a:latin typeface="Courier New" panose="02070309020205020404" pitchFamily="49" charset="0"/>
                <a:cs typeface="Courier New" panose="02070309020205020404" pitchFamily="49" charset="0"/>
              </a:rPr>
              <a:t>str.rsplit</a:t>
            </a:r>
            <a:r>
              <a:rPr lang="en-US" dirty="0">
                <a:solidFill>
                  <a:srgbClr val="FFFF00"/>
                </a:solidFill>
                <a:latin typeface="Courier New" panose="02070309020205020404" pitchFamily="49" charset="0"/>
                <a:cs typeface="Courier New" panose="02070309020205020404" pitchFamily="49" charset="0"/>
              </a:rPr>
              <a:t>([</a:t>
            </a:r>
            <a:r>
              <a:rPr lang="en-US" dirty="0" err="1">
                <a:solidFill>
                  <a:srgbClr val="FFFF00"/>
                </a:solidFill>
                <a:latin typeface="Courier New" panose="02070309020205020404" pitchFamily="49" charset="0"/>
                <a:cs typeface="Courier New" panose="02070309020205020404" pitchFamily="49" charset="0"/>
              </a:rPr>
              <a:t>sep</a:t>
            </a:r>
            <a:r>
              <a:rPr lang="en-US" dirty="0">
                <a:solidFill>
                  <a:srgbClr val="FFFF00"/>
                </a:solidFill>
                <a:latin typeface="Courier New" panose="02070309020205020404" pitchFamily="49" charset="0"/>
                <a:cs typeface="Courier New" panose="02070309020205020404" pitchFamily="49" charset="0"/>
              </a:rPr>
              <a:t>[, </a:t>
            </a:r>
            <a:r>
              <a:rPr lang="en-US" dirty="0" err="1">
                <a:solidFill>
                  <a:srgbClr val="FFFF00"/>
                </a:solidFill>
                <a:latin typeface="Courier New" panose="02070309020205020404" pitchFamily="49" charset="0"/>
                <a:cs typeface="Courier New" panose="02070309020205020404" pitchFamily="49" charset="0"/>
              </a:rPr>
              <a:t>maxsplit</a:t>
            </a:r>
            <a:r>
              <a:rPr lang="en-US" dirty="0">
                <a:solidFill>
                  <a:srgbClr val="FFFF00"/>
                </a:solidFill>
                <a:latin typeface="Courier New" panose="02070309020205020404" pitchFamily="49" charset="0"/>
                <a:cs typeface="Courier New" panose="02070309020205020404" pitchFamily="49" charset="0"/>
              </a:rPr>
              <a:t>]]) </a:t>
            </a:r>
            <a:r>
              <a:rPr lang="en-US" dirty="0"/>
              <a:t>– Split </a:t>
            </a:r>
            <a:r>
              <a:rPr lang="en-US" i="1" dirty="0" err="1"/>
              <a:t>str</a:t>
            </a:r>
            <a:r>
              <a:rPr lang="en-US" dirty="0"/>
              <a:t> into a list of substrings, starting from the right. </a:t>
            </a:r>
          </a:p>
          <a:p>
            <a:pPr>
              <a:buFont typeface="Arial" panose="020B0604020202020204" pitchFamily="34" charset="0"/>
              <a:buChar char="•"/>
            </a:pPr>
            <a:r>
              <a:rPr lang="en-US" dirty="0"/>
              <a:t> </a:t>
            </a:r>
            <a:r>
              <a:rPr lang="en-US" dirty="0" err="1">
                <a:solidFill>
                  <a:srgbClr val="FFFF00"/>
                </a:solidFill>
                <a:latin typeface="Courier New" panose="02070309020205020404" pitchFamily="49" charset="0"/>
                <a:cs typeface="Courier New" panose="02070309020205020404" pitchFamily="49" charset="0"/>
              </a:rPr>
              <a:t>str.strip</a:t>
            </a:r>
            <a:r>
              <a:rPr lang="en-US" dirty="0">
                <a:solidFill>
                  <a:srgbClr val="FFFF00"/>
                </a:solidFill>
                <a:latin typeface="Courier New" panose="02070309020205020404" pitchFamily="49" charset="0"/>
                <a:cs typeface="Courier New" panose="02070309020205020404" pitchFamily="49" charset="0"/>
              </a:rPr>
              <a:t>([chars]) </a:t>
            </a:r>
            <a:r>
              <a:rPr lang="en-US" dirty="0"/>
              <a:t>– Return a copy of the string </a:t>
            </a:r>
            <a:r>
              <a:rPr lang="en-US" i="1" dirty="0" err="1"/>
              <a:t>str</a:t>
            </a:r>
            <a:r>
              <a:rPr lang="en-US" dirty="0"/>
              <a:t> with leading and trailing characters removed. The </a:t>
            </a:r>
            <a:r>
              <a:rPr lang="en-US" i="1" dirty="0"/>
              <a:t>chars</a:t>
            </a:r>
            <a:r>
              <a:rPr lang="en-US" dirty="0"/>
              <a:t> string specifies the set of characters to remove (default is whitespace). </a:t>
            </a:r>
          </a:p>
          <a:p>
            <a:pPr>
              <a:buFont typeface="Arial" panose="020B0604020202020204" pitchFamily="34" charset="0"/>
              <a:buChar char="•"/>
            </a:pPr>
            <a:r>
              <a:rPr lang="en-US" dirty="0"/>
              <a:t> </a:t>
            </a:r>
            <a:r>
              <a:rPr lang="en-US" dirty="0" err="1">
                <a:solidFill>
                  <a:srgbClr val="FFFF00"/>
                </a:solidFill>
                <a:latin typeface="Courier New" panose="02070309020205020404" pitchFamily="49" charset="0"/>
                <a:cs typeface="Courier New" panose="02070309020205020404" pitchFamily="49" charset="0"/>
              </a:rPr>
              <a:t>str.rstrip</a:t>
            </a:r>
            <a:r>
              <a:rPr lang="en-US" dirty="0">
                <a:solidFill>
                  <a:srgbClr val="FFFF00"/>
                </a:solidFill>
                <a:latin typeface="Courier New" panose="02070309020205020404" pitchFamily="49" charset="0"/>
                <a:cs typeface="Courier New" panose="02070309020205020404" pitchFamily="49" charset="0"/>
              </a:rPr>
              <a:t>([chars]) </a:t>
            </a:r>
            <a:r>
              <a:rPr lang="en-US" dirty="0"/>
              <a:t>– Return a copy of the string </a:t>
            </a:r>
            <a:r>
              <a:rPr lang="en-US" i="1" dirty="0" err="1"/>
              <a:t>str</a:t>
            </a:r>
            <a:r>
              <a:rPr lang="en-US" i="1" dirty="0"/>
              <a:t> </a:t>
            </a:r>
            <a:r>
              <a:rPr lang="en-US" dirty="0"/>
              <a:t>with only trailing characters removed. </a:t>
            </a:r>
          </a:p>
        </p:txBody>
      </p:sp>
    </p:spTree>
    <p:extLst>
      <p:ext uri="{BB962C8B-B14F-4D97-AF65-F5344CB8AC3E}">
        <p14:creationId xmlns:p14="http://schemas.microsoft.com/office/powerpoint/2010/main" val="15102457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Built-in string methods</a:t>
            </a:r>
          </a:p>
        </p:txBody>
      </p:sp>
      <p:sp>
        <p:nvSpPr>
          <p:cNvPr id="4" name="Rectangle 3"/>
          <p:cNvSpPr/>
          <p:nvPr/>
        </p:nvSpPr>
        <p:spPr>
          <a:xfrm>
            <a:off x="1603663" y="2437537"/>
            <a:ext cx="9680864" cy="2308324"/>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"Python programming is </a:t>
            </a:r>
            <a:r>
              <a:rPr lang="en-US" sz="2400" dirty="0" err="1">
                <a:solidFill>
                  <a:srgbClr val="66FF00"/>
                </a:solidFill>
                <a:latin typeface="Courier New" panose="02070309020205020404" pitchFamily="49" charset="0"/>
              </a:rPr>
              <a:t>fun!"</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split</a:t>
            </a:r>
            <a:r>
              <a:rPr lang="en-US" sz="2400" b="1" dirty="0">
                <a:solidFill>
                  <a:srgbClr val="FFCC00"/>
                </a:solidFill>
                <a:latin typeface="Courier New" panose="02070309020205020404" pitchFamily="49" charset="0"/>
              </a:rPr>
              <a:t>()</a:t>
            </a:r>
            <a:br>
              <a:rPr lang="en-US" sz="2400" b="1" dirty="0">
                <a:solidFill>
                  <a:srgbClr val="FFCC00"/>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['Python', 'programming', 'is', 'fun!']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"555-867-5309"</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split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['555', '867', '5309']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"***Python programming is fun***"</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strip</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'Python programming is fun'</a:t>
            </a:r>
            <a:endParaRPr lang="en-US" sz="2400" dirty="0">
              <a:solidFill>
                <a:schemeClr val="tx1">
                  <a:lumMod val="95000"/>
                </a:schemeClr>
              </a:solidFill>
              <a:effectLst/>
            </a:endParaRPr>
          </a:p>
        </p:txBody>
      </p:sp>
    </p:spTree>
    <p:extLst>
      <p:ext uri="{BB962C8B-B14F-4D97-AF65-F5344CB8AC3E}">
        <p14:creationId xmlns:p14="http://schemas.microsoft.com/office/powerpoint/2010/main" val="338138240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i="1" dirty="0" err="1">
                <a:solidFill>
                  <a:srgbClr val="FFFF00"/>
                </a:solidFill>
                <a:latin typeface="Courier New" panose="02070309020205020404" pitchFamily="49" charset="0"/>
                <a:cs typeface="Courier New" panose="02070309020205020404" pitchFamily="49" charset="0"/>
              </a:rPr>
              <a:t>str</a:t>
            </a:r>
            <a:r>
              <a:rPr lang="en-US" dirty="0" err="1">
                <a:solidFill>
                  <a:srgbClr val="FFFF00"/>
                </a:solidFill>
                <a:latin typeface="Courier New" panose="02070309020205020404" pitchFamily="49" charset="0"/>
                <a:cs typeface="Courier New" panose="02070309020205020404" pitchFamily="49" charset="0"/>
              </a:rPr>
              <a:t>.capitalize</a:t>
            </a:r>
            <a:r>
              <a:rPr lang="en-US" dirty="0">
                <a:solidFill>
                  <a:srgbClr val="FFFF00"/>
                </a:solidFill>
                <a:latin typeface="Courier New" panose="02070309020205020404" pitchFamily="49" charset="0"/>
                <a:cs typeface="Courier New" panose="02070309020205020404" pitchFamily="49" charset="0"/>
              </a:rPr>
              <a:t>() </a:t>
            </a:r>
            <a:r>
              <a:rPr lang="en-US" dirty="0"/>
              <a:t>–  returns a copy of the string with the first character capitalized and the rest lowercase. </a:t>
            </a:r>
          </a:p>
          <a:p>
            <a:pPr>
              <a:buFont typeface="Arial" panose="020B0604020202020204" pitchFamily="34" charset="0"/>
              <a:buChar char="•"/>
            </a:pPr>
            <a:r>
              <a:rPr lang="en-US" dirty="0"/>
              <a:t> </a:t>
            </a:r>
            <a:r>
              <a:rPr lang="en-US" i="1" dirty="0" err="1">
                <a:solidFill>
                  <a:srgbClr val="FFFF00"/>
                </a:solidFill>
                <a:latin typeface="Courier New" panose="02070309020205020404" pitchFamily="49" charset="0"/>
                <a:cs typeface="Courier New" panose="02070309020205020404" pitchFamily="49" charset="0"/>
              </a:rPr>
              <a:t>str</a:t>
            </a:r>
            <a:r>
              <a:rPr lang="en-US" dirty="0" err="1">
                <a:solidFill>
                  <a:srgbClr val="FFFF00"/>
                </a:solidFill>
                <a:latin typeface="Courier New" panose="02070309020205020404" pitchFamily="49" charset="0"/>
                <a:cs typeface="Courier New" panose="02070309020205020404" pitchFamily="49" charset="0"/>
              </a:rPr>
              <a:t>.center</a:t>
            </a:r>
            <a:r>
              <a:rPr lang="en-US" dirty="0">
                <a:solidFill>
                  <a:srgbClr val="FFFF00"/>
                </a:solidFill>
                <a:latin typeface="Courier New" panose="02070309020205020404" pitchFamily="49" charset="0"/>
                <a:cs typeface="Courier New" panose="02070309020205020404" pitchFamily="49" charset="0"/>
              </a:rPr>
              <a:t>(</a:t>
            </a:r>
            <a:r>
              <a:rPr lang="en-US" i="1" dirty="0">
                <a:solidFill>
                  <a:srgbClr val="FFFF00"/>
                </a:solidFill>
                <a:latin typeface="Courier New" panose="02070309020205020404" pitchFamily="49" charset="0"/>
                <a:cs typeface="Courier New" panose="02070309020205020404" pitchFamily="49" charset="0"/>
              </a:rPr>
              <a:t>width</a:t>
            </a:r>
            <a:r>
              <a:rPr lang="en-US" dirty="0">
                <a:solidFill>
                  <a:srgbClr val="FFFF00"/>
                </a:solidFill>
                <a:latin typeface="Courier New" panose="02070309020205020404" pitchFamily="49" charset="0"/>
                <a:cs typeface="Courier New" panose="02070309020205020404" pitchFamily="49" charset="0"/>
              </a:rPr>
              <a:t>[, </a:t>
            </a:r>
            <a:r>
              <a:rPr lang="en-US" i="1" dirty="0" err="1">
                <a:solidFill>
                  <a:srgbClr val="FFFF00"/>
                </a:solidFill>
                <a:latin typeface="Courier New" panose="02070309020205020404" pitchFamily="49" charset="0"/>
                <a:cs typeface="Courier New" panose="02070309020205020404" pitchFamily="49" charset="0"/>
              </a:rPr>
              <a:t>fillchar</a:t>
            </a:r>
            <a:r>
              <a:rPr lang="en-US" dirty="0">
                <a:solidFill>
                  <a:srgbClr val="FFFF00"/>
                </a:solidFill>
                <a:latin typeface="Courier New" panose="02070309020205020404" pitchFamily="49" charset="0"/>
                <a:cs typeface="Courier New" panose="02070309020205020404" pitchFamily="49" charset="0"/>
              </a:rPr>
              <a:t>]) </a:t>
            </a:r>
            <a:r>
              <a:rPr lang="en-US" dirty="0"/>
              <a:t>–  centers the contents of the string </a:t>
            </a:r>
            <a:r>
              <a:rPr lang="en-US" i="1" dirty="0" err="1"/>
              <a:t>str</a:t>
            </a:r>
            <a:r>
              <a:rPr lang="en-US" dirty="0"/>
              <a:t> in field-size </a:t>
            </a:r>
            <a:r>
              <a:rPr lang="en-US" i="1" dirty="0"/>
              <a:t>width</a:t>
            </a:r>
            <a:r>
              <a:rPr lang="en-US" dirty="0"/>
              <a:t>, padded by </a:t>
            </a:r>
            <a:r>
              <a:rPr lang="en-US" i="1" dirty="0" err="1"/>
              <a:t>fillchar</a:t>
            </a:r>
            <a:r>
              <a:rPr lang="en-US" dirty="0"/>
              <a:t> (defaults to a blank space). See also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.ljust</a:t>
            </a:r>
            <a:r>
              <a:rPr lang="en-US" dirty="0">
                <a:latin typeface="Courier New" panose="02070309020205020404" pitchFamily="49" charset="0"/>
                <a:cs typeface="Courier New" panose="02070309020205020404" pitchFamily="49" charset="0"/>
              </a:rPr>
              <a:t>() </a:t>
            </a:r>
            <a:r>
              <a:rPr lang="en-US" dirty="0"/>
              <a:t>and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.rjust</a:t>
            </a:r>
            <a:r>
              <a:rPr lang="en-US" dirty="0">
                <a:latin typeface="Courier New" panose="02070309020205020404" pitchFamily="49" charset="0"/>
                <a:cs typeface="Courier New" panose="02070309020205020404" pitchFamily="49" charset="0"/>
              </a:rPr>
              <a:t>(). </a:t>
            </a:r>
          </a:p>
          <a:p>
            <a:pPr>
              <a:buFont typeface="Arial" panose="020B0604020202020204" pitchFamily="34" charset="0"/>
              <a:buChar char="•"/>
            </a:pPr>
            <a:r>
              <a:rPr lang="en-US" dirty="0"/>
              <a:t> </a:t>
            </a:r>
            <a:r>
              <a:rPr lang="en-US" i="1" dirty="0" err="1">
                <a:solidFill>
                  <a:srgbClr val="FFFF00"/>
                </a:solidFill>
                <a:latin typeface="Courier New" panose="02070309020205020404" pitchFamily="49" charset="0"/>
                <a:cs typeface="Courier New" panose="02070309020205020404" pitchFamily="49" charset="0"/>
              </a:rPr>
              <a:t>str</a:t>
            </a:r>
            <a:r>
              <a:rPr lang="en-US" dirty="0" err="1">
                <a:solidFill>
                  <a:srgbClr val="FFFF00"/>
                </a:solidFill>
                <a:latin typeface="Courier New" panose="02070309020205020404" pitchFamily="49" charset="0"/>
                <a:cs typeface="Courier New" panose="02070309020205020404" pitchFamily="49" charset="0"/>
              </a:rPr>
              <a:t>.count</a:t>
            </a:r>
            <a:r>
              <a:rPr lang="en-US" dirty="0">
                <a:solidFill>
                  <a:srgbClr val="FFFF00"/>
                </a:solidFill>
                <a:latin typeface="Courier New" panose="02070309020205020404" pitchFamily="49" charset="0"/>
                <a:cs typeface="Courier New" panose="02070309020205020404" pitchFamily="49" charset="0"/>
              </a:rPr>
              <a:t>(</a:t>
            </a:r>
            <a:r>
              <a:rPr lang="en-US" i="1" dirty="0">
                <a:solidFill>
                  <a:srgbClr val="FFFF00"/>
                </a:solidFill>
                <a:latin typeface="Courier New" panose="02070309020205020404" pitchFamily="49" charset="0"/>
                <a:cs typeface="Courier New" panose="02070309020205020404" pitchFamily="49" charset="0"/>
              </a:rPr>
              <a:t>sub</a:t>
            </a:r>
            <a:r>
              <a:rPr lang="en-US" dirty="0">
                <a:solidFill>
                  <a:srgbClr val="FFFF00"/>
                </a:solidFill>
                <a:latin typeface="Courier New" panose="02070309020205020404" pitchFamily="49" charset="0"/>
                <a:cs typeface="Courier New" panose="02070309020205020404" pitchFamily="49" charset="0"/>
              </a:rPr>
              <a:t>[, </a:t>
            </a:r>
            <a:r>
              <a:rPr lang="en-US" i="1" dirty="0">
                <a:solidFill>
                  <a:srgbClr val="FFFF00"/>
                </a:solidFill>
                <a:latin typeface="Courier New" panose="02070309020205020404" pitchFamily="49" charset="0"/>
                <a:cs typeface="Courier New" panose="02070309020205020404" pitchFamily="49" charset="0"/>
              </a:rPr>
              <a:t>start</a:t>
            </a:r>
            <a:r>
              <a:rPr lang="en-US" dirty="0">
                <a:solidFill>
                  <a:srgbClr val="FFFF00"/>
                </a:solidFill>
                <a:latin typeface="Courier New" panose="02070309020205020404" pitchFamily="49" charset="0"/>
                <a:cs typeface="Courier New" panose="02070309020205020404" pitchFamily="49" charset="0"/>
              </a:rPr>
              <a:t>[, </a:t>
            </a:r>
            <a:r>
              <a:rPr lang="en-US" i="1" dirty="0">
                <a:solidFill>
                  <a:srgbClr val="FFFF00"/>
                </a:solidFill>
                <a:latin typeface="Courier New" panose="02070309020205020404" pitchFamily="49" charset="0"/>
                <a:cs typeface="Courier New" panose="02070309020205020404" pitchFamily="49" charset="0"/>
              </a:rPr>
              <a:t>end</a:t>
            </a:r>
            <a:r>
              <a:rPr lang="en-US" dirty="0">
                <a:solidFill>
                  <a:srgbClr val="FFFF00"/>
                </a:solidFill>
                <a:latin typeface="Courier New" panose="02070309020205020404" pitchFamily="49" charset="0"/>
                <a:cs typeface="Courier New" panose="02070309020205020404" pitchFamily="49" charset="0"/>
              </a:rPr>
              <a:t>]]) </a:t>
            </a:r>
            <a:r>
              <a:rPr lang="en-US" dirty="0"/>
              <a:t>–  return the number of non-overlapping occurrences of substring </a:t>
            </a:r>
            <a:r>
              <a:rPr lang="en-US" i="1" dirty="0"/>
              <a:t>sub</a:t>
            </a:r>
            <a:r>
              <a:rPr lang="en-US" dirty="0"/>
              <a:t> in the range </a:t>
            </a:r>
            <a:r>
              <a:rPr lang="en-US" i="1" dirty="0"/>
              <a:t>[start</a:t>
            </a:r>
            <a:r>
              <a:rPr lang="en-US" dirty="0"/>
              <a:t>, </a:t>
            </a:r>
            <a:r>
              <a:rPr lang="en-US" i="1" dirty="0"/>
              <a:t>end].</a:t>
            </a:r>
            <a:r>
              <a:rPr lang="en-US" dirty="0"/>
              <a:t> Can use slice notation here. </a:t>
            </a:r>
          </a:p>
          <a:p>
            <a:pPr>
              <a:buFont typeface="Arial" panose="020B0604020202020204" pitchFamily="34" charset="0"/>
              <a:buChar char="•"/>
            </a:pPr>
            <a:r>
              <a:rPr lang="en-US" dirty="0"/>
              <a:t> </a:t>
            </a:r>
            <a:r>
              <a:rPr lang="en-US" i="1" dirty="0" err="1">
                <a:solidFill>
                  <a:srgbClr val="FFFF00"/>
                </a:solidFill>
                <a:latin typeface="Courier New" panose="02070309020205020404" pitchFamily="49" charset="0"/>
                <a:cs typeface="Courier New" panose="02070309020205020404" pitchFamily="49" charset="0"/>
              </a:rPr>
              <a:t>str</a:t>
            </a:r>
            <a:r>
              <a:rPr lang="en-US" dirty="0" err="1">
                <a:solidFill>
                  <a:srgbClr val="FFFF00"/>
                </a:solidFill>
                <a:latin typeface="Courier New" panose="02070309020205020404" pitchFamily="49" charset="0"/>
                <a:cs typeface="Courier New" panose="02070309020205020404" pitchFamily="49" charset="0"/>
              </a:rPr>
              <a:t>.endswith</a:t>
            </a:r>
            <a:r>
              <a:rPr lang="en-US" dirty="0">
                <a:solidFill>
                  <a:srgbClr val="FFFF00"/>
                </a:solidFill>
                <a:latin typeface="Courier New" panose="02070309020205020404" pitchFamily="49" charset="0"/>
                <a:cs typeface="Courier New" panose="02070309020205020404" pitchFamily="49" charset="0"/>
              </a:rPr>
              <a:t>(</a:t>
            </a:r>
            <a:r>
              <a:rPr lang="en-US" i="1" dirty="0">
                <a:solidFill>
                  <a:srgbClr val="FFFF00"/>
                </a:solidFill>
                <a:latin typeface="Courier New" panose="02070309020205020404" pitchFamily="49" charset="0"/>
                <a:cs typeface="Courier New" panose="02070309020205020404" pitchFamily="49" charset="0"/>
              </a:rPr>
              <a:t>suffix</a:t>
            </a:r>
            <a:r>
              <a:rPr lang="en-US" dirty="0">
                <a:solidFill>
                  <a:srgbClr val="FFFF00"/>
                </a:solidFill>
                <a:latin typeface="Courier New" panose="02070309020205020404" pitchFamily="49" charset="0"/>
                <a:cs typeface="Courier New" panose="02070309020205020404" pitchFamily="49" charset="0"/>
              </a:rPr>
              <a:t>[, </a:t>
            </a:r>
            <a:r>
              <a:rPr lang="en-US" i="1" dirty="0">
                <a:solidFill>
                  <a:srgbClr val="FFFF00"/>
                </a:solidFill>
                <a:latin typeface="Courier New" panose="02070309020205020404" pitchFamily="49" charset="0"/>
                <a:cs typeface="Courier New" panose="02070309020205020404" pitchFamily="49" charset="0"/>
              </a:rPr>
              <a:t>start</a:t>
            </a:r>
            <a:r>
              <a:rPr lang="en-US" dirty="0">
                <a:solidFill>
                  <a:srgbClr val="FFFF00"/>
                </a:solidFill>
                <a:latin typeface="Courier New" panose="02070309020205020404" pitchFamily="49" charset="0"/>
                <a:cs typeface="Courier New" panose="02070309020205020404" pitchFamily="49" charset="0"/>
              </a:rPr>
              <a:t>[, </a:t>
            </a:r>
            <a:r>
              <a:rPr lang="en-US" i="1" dirty="0">
                <a:solidFill>
                  <a:srgbClr val="FFFF00"/>
                </a:solidFill>
                <a:latin typeface="Courier New" panose="02070309020205020404" pitchFamily="49" charset="0"/>
                <a:cs typeface="Courier New" panose="02070309020205020404" pitchFamily="49" charset="0"/>
              </a:rPr>
              <a:t>end</a:t>
            </a:r>
            <a:r>
              <a:rPr lang="en-US" dirty="0">
                <a:solidFill>
                  <a:srgbClr val="FFFF00"/>
                </a:solidFill>
                <a:latin typeface="Courier New" panose="02070309020205020404" pitchFamily="49" charset="0"/>
                <a:cs typeface="Courier New" panose="02070309020205020404" pitchFamily="49" charset="0"/>
              </a:rPr>
              <a:t>]]</a:t>
            </a:r>
            <a:r>
              <a:rPr lang="en-US" dirty="0">
                <a:cs typeface="Courier New" panose="02070309020205020404" pitchFamily="49" charset="0"/>
              </a:rPr>
              <a:t>- return True if the string </a:t>
            </a:r>
            <a:r>
              <a:rPr lang="en-US" i="1" dirty="0" err="1">
                <a:cs typeface="Courier New" panose="02070309020205020404" pitchFamily="49" charset="0"/>
              </a:rPr>
              <a:t>str</a:t>
            </a:r>
            <a:r>
              <a:rPr lang="en-US" dirty="0">
                <a:cs typeface="Courier New" panose="02070309020205020404" pitchFamily="49" charset="0"/>
              </a:rPr>
              <a:t> ends with suffix, otherwise return False. Optionally, specify a substring to test. See also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.startswith</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p>
        </p:txBody>
      </p:sp>
    </p:spTree>
    <p:extLst>
      <p:ext uri="{BB962C8B-B14F-4D97-AF65-F5344CB8AC3E}">
        <p14:creationId xmlns:p14="http://schemas.microsoft.com/office/powerpoint/2010/main" val="4646152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p>
        </p:txBody>
      </p:sp>
      <p:sp>
        <p:nvSpPr>
          <p:cNvPr id="4" name="Rectangle 3"/>
          <p:cNvSpPr/>
          <p:nvPr/>
        </p:nvSpPr>
        <p:spPr>
          <a:xfrm>
            <a:off x="1168423" y="2084832"/>
            <a:ext cx="9431481" cy="4524315"/>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66FF00"/>
                </a:solidFill>
                <a:latin typeface="Courier New" panose="02070309020205020404" pitchFamily="49" charset="0"/>
              </a:rPr>
              <a:t>"i</a:t>
            </a:r>
            <a:r>
              <a:rPr lang="en-US" sz="2400" dirty="0">
                <a:solidFill>
                  <a:srgbClr val="66FF00"/>
                </a:solidFill>
                <a:latin typeface="Courier New" panose="02070309020205020404" pitchFamily="49" charset="0"/>
              </a:rPr>
              <a:t> </a:t>
            </a:r>
            <a:r>
              <a:rPr lang="en-US" sz="2400" dirty="0" err="1">
                <a:solidFill>
                  <a:srgbClr val="66FF00"/>
                </a:solidFill>
                <a:latin typeface="Courier New" panose="02070309020205020404" pitchFamily="49" charset="0"/>
              </a:rPr>
              <a:t>LoVe</a:t>
            </a:r>
            <a:r>
              <a:rPr lang="en-US" sz="2400" dirty="0">
                <a:solidFill>
                  <a:srgbClr val="66FF00"/>
                </a:solidFill>
                <a:latin typeface="Courier New" panose="02070309020205020404" pitchFamily="49" charset="0"/>
              </a:rPr>
              <a:t> </a:t>
            </a:r>
            <a:r>
              <a:rPr lang="en-US" sz="2400" dirty="0" err="1">
                <a:solidFill>
                  <a:srgbClr val="66FF00"/>
                </a:solidFill>
                <a:latin typeface="Courier New" panose="02070309020205020404" pitchFamily="49" charset="0"/>
              </a:rPr>
              <a:t>pYtHoN</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capitalize</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'I love python'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centered"</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center</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20,</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br>
              <a:rPr lang="en-US" sz="2400" b="1" dirty="0">
                <a:solidFill>
                  <a:srgbClr val="FFCC00"/>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'******centered******'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mississippi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count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iss</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2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mississippi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count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iss</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4</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1</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1</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mississippi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endswith</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ssi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False</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mississippi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endswith</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ssi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0</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8</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True</a:t>
            </a:r>
            <a:r>
              <a:rPr lang="en-US" sz="2400" dirty="0">
                <a:solidFill>
                  <a:srgbClr val="FFFFFF"/>
                </a:solidFill>
                <a:latin typeface="Courier New" panose="02070309020205020404" pitchFamily="49" charset="0"/>
              </a:rPr>
              <a:t> </a:t>
            </a:r>
            <a:endParaRPr lang="en-US" sz="2400" dirty="0">
              <a:effectLst/>
            </a:endParaRPr>
          </a:p>
        </p:txBody>
      </p:sp>
    </p:spTree>
    <p:extLst>
      <p:ext uri="{BB962C8B-B14F-4D97-AF65-F5344CB8AC3E}">
        <p14:creationId xmlns:p14="http://schemas.microsoft.com/office/powerpoint/2010/main" val="42398322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i="1" dirty="0" err="1">
                <a:solidFill>
                  <a:srgbClr val="FFFF00"/>
                </a:solidFill>
                <a:latin typeface="Courier New" panose="02070309020205020404" pitchFamily="49" charset="0"/>
                <a:cs typeface="Courier New" panose="02070309020205020404" pitchFamily="49" charset="0"/>
              </a:rPr>
              <a:t>str</a:t>
            </a:r>
            <a:r>
              <a:rPr lang="en-US" dirty="0" err="1">
                <a:solidFill>
                  <a:srgbClr val="FFFF00"/>
                </a:solidFill>
                <a:latin typeface="Courier New" panose="02070309020205020404" pitchFamily="49" charset="0"/>
                <a:cs typeface="Courier New" panose="02070309020205020404" pitchFamily="49" charset="0"/>
              </a:rPr>
              <a:t>.find</a:t>
            </a:r>
            <a:r>
              <a:rPr lang="en-US" dirty="0">
                <a:solidFill>
                  <a:srgbClr val="FFFF00"/>
                </a:solidFill>
                <a:latin typeface="Courier New" panose="02070309020205020404" pitchFamily="49" charset="0"/>
                <a:cs typeface="Courier New" panose="02070309020205020404" pitchFamily="49" charset="0"/>
              </a:rPr>
              <a:t>(</a:t>
            </a:r>
            <a:r>
              <a:rPr lang="en-US" i="1" dirty="0">
                <a:solidFill>
                  <a:srgbClr val="FFFF00"/>
                </a:solidFill>
                <a:latin typeface="Courier New" panose="02070309020205020404" pitchFamily="49" charset="0"/>
                <a:cs typeface="Courier New" panose="02070309020205020404" pitchFamily="49" charset="0"/>
              </a:rPr>
              <a:t>sub</a:t>
            </a:r>
            <a:r>
              <a:rPr lang="en-US" dirty="0">
                <a:solidFill>
                  <a:srgbClr val="FFFF00"/>
                </a:solidFill>
                <a:latin typeface="Courier New" panose="02070309020205020404" pitchFamily="49" charset="0"/>
                <a:cs typeface="Courier New" panose="02070309020205020404" pitchFamily="49" charset="0"/>
              </a:rPr>
              <a:t>[, </a:t>
            </a:r>
            <a:r>
              <a:rPr lang="en-US" i="1" dirty="0">
                <a:solidFill>
                  <a:srgbClr val="FFFF00"/>
                </a:solidFill>
                <a:latin typeface="Courier New" panose="02070309020205020404" pitchFamily="49" charset="0"/>
                <a:cs typeface="Courier New" panose="02070309020205020404" pitchFamily="49" charset="0"/>
              </a:rPr>
              <a:t>start</a:t>
            </a:r>
            <a:r>
              <a:rPr lang="en-US" dirty="0">
                <a:solidFill>
                  <a:srgbClr val="FFFF00"/>
                </a:solidFill>
                <a:latin typeface="Courier New" panose="02070309020205020404" pitchFamily="49" charset="0"/>
                <a:cs typeface="Courier New" panose="02070309020205020404" pitchFamily="49" charset="0"/>
              </a:rPr>
              <a:t>[, </a:t>
            </a:r>
            <a:r>
              <a:rPr lang="en-US" i="1" dirty="0">
                <a:solidFill>
                  <a:srgbClr val="FFFF00"/>
                </a:solidFill>
                <a:latin typeface="Courier New" panose="02070309020205020404" pitchFamily="49" charset="0"/>
                <a:cs typeface="Courier New" panose="02070309020205020404" pitchFamily="49" charset="0"/>
              </a:rPr>
              <a:t>end</a:t>
            </a:r>
            <a:r>
              <a:rPr lang="en-US" dirty="0">
                <a:solidFill>
                  <a:srgbClr val="FFFF00"/>
                </a:solidFill>
                <a:latin typeface="Courier New" panose="02070309020205020404" pitchFamily="49" charset="0"/>
                <a:cs typeface="Courier New" panose="02070309020205020404" pitchFamily="49" charset="0"/>
              </a:rPr>
              <a:t>]]) </a:t>
            </a:r>
            <a:r>
              <a:rPr lang="en-US" dirty="0"/>
              <a:t>– return the lowest index in the string where substring </a:t>
            </a:r>
            <a:r>
              <a:rPr lang="en-US" i="1" dirty="0"/>
              <a:t>sub</a:t>
            </a:r>
            <a:r>
              <a:rPr lang="en-US" dirty="0"/>
              <a:t> is found, such that </a:t>
            </a:r>
            <a:r>
              <a:rPr lang="en-US" i="1" dirty="0"/>
              <a:t>sub</a:t>
            </a:r>
            <a:r>
              <a:rPr lang="en-US" dirty="0"/>
              <a:t> is contained in the slice </a:t>
            </a:r>
            <a:r>
              <a:rPr lang="en-US" i="1" dirty="0" err="1"/>
              <a:t>str</a:t>
            </a:r>
            <a:r>
              <a:rPr lang="en-US" dirty="0"/>
              <a:t>[</a:t>
            </a:r>
            <a:r>
              <a:rPr lang="en-US" i="1" dirty="0" err="1"/>
              <a:t>start</a:t>
            </a:r>
            <a:r>
              <a:rPr lang="en-US" dirty="0" err="1"/>
              <a:t>:</a:t>
            </a:r>
            <a:r>
              <a:rPr lang="en-US" i="1" dirty="0" err="1"/>
              <a:t>end</a:t>
            </a:r>
            <a:r>
              <a:rPr lang="en-US" dirty="0"/>
              <a:t>]. Return -1 if </a:t>
            </a:r>
            <a:r>
              <a:rPr lang="en-US" i="1" dirty="0"/>
              <a:t>sub</a:t>
            </a:r>
            <a:r>
              <a:rPr lang="en-US" dirty="0"/>
              <a:t> is not found. See also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.rfind</a:t>
            </a:r>
            <a:r>
              <a:rPr lang="en-US"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i="1" dirty="0" err="1">
                <a:solidFill>
                  <a:srgbClr val="FFFF00"/>
                </a:solidFill>
                <a:latin typeface="Courier New" panose="02070309020205020404" pitchFamily="49" charset="0"/>
                <a:cs typeface="Courier New" panose="02070309020205020404" pitchFamily="49" charset="0"/>
              </a:rPr>
              <a:t>str</a:t>
            </a:r>
            <a:r>
              <a:rPr lang="en-US" dirty="0" err="1">
                <a:solidFill>
                  <a:srgbClr val="FFFF00"/>
                </a:solidFill>
                <a:latin typeface="Courier New" panose="02070309020205020404" pitchFamily="49" charset="0"/>
                <a:cs typeface="Courier New" panose="02070309020205020404" pitchFamily="49" charset="0"/>
              </a:rPr>
              <a:t>.index</a:t>
            </a:r>
            <a:r>
              <a:rPr lang="en-US" dirty="0">
                <a:solidFill>
                  <a:srgbClr val="FFFF00"/>
                </a:solidFill>
                <a:latin typeface="Courier New" panose="02070309020205020404" pitchFamily="49" charset="0"/>
                <a:cs typeface="Courier New" panose="02070309020205020404" pitchFamily="49" charset="0"/>
              </a:rPr>
              <a:t>(</a:t>
            </a:r>
            <a:r>
              <a:rPr lang="en-US" i="1" dirty="0">
                <a:solidFill>
                  <a:srgbClr val="FFFF00"/>
                </a:solidFill>
                <a:latin typeface="Courier New" panose="02070309020205020404" pitchFamily="49" charset="0"/>
                <a:cs typeface="Courier New" panose="02070309020205020404" pitchFamily="49" charset="0"/>
              </a:rPr>
              <a:t>sub</a:t>
            </a:r>
            <a:r>
              <a:rPr lang="en-US" dirty="0">
                <a:solidFill>
                  <a:srgbClr val="FFFF00"/>
                </a:solidFill>
                <a:latin typeface="Courier New" panose="02070309020205020404" pitchFamily="49" charset="0"/>
                <a:cs typeface="Courier New" panose="02070309020205020404" pitchFamily="49" charset="0"/>
              </a:rPr>
              <a:t>[, </a:t>
            </a:r>
            <a:r>
              <a:rPr lang="en-US" i="1" dirty="0">
                <a:solidFill>
                  <a:srgbClr val="FFFF00"/>
                </a:solidFill>
                <a:latin typeface="Courier New" panose="02070309020205020404" pitchFamily="49" charset="0"/>
                <a:cs typeface="Courier New" panose="02070309020205020404" pitchFamily="49" charset="0"/>
              </a:rPr>
              <a:t>start</a:t>
            </a:r>
            <a:r>
              <a:rPr lang="en-US" dirty="0">
                <a:solidFill>
                  <a:srgbClr val="FFFF00"/>
                </a:solidFill>
                <a:latin typeface="Courier New" panose="02070309020205020404" pitchFamily="49" charset="0"/>
                <a:cs typeface="Courier New" panose="02070309020205020404" pitchFamily="49" charset="0"/>
              </a:rPr>
              <a:t>[, </a:t>
            </a:r>
            <a:r>
              <a:rPr lang="en-US" i="1" dirty="0">
                <a:solidFill>
                  <a:srgbClr val="FFFF00"/>
                </a:solidFill>
                <a:latin typeface="Courier New" panose="02070309020205020404" pitchFamily="49" charset="0"/>
                <a:cs typeface="Courier New" panose="02070309020205020404" pitchFamily="49" charset="0"/>
              </a:rPr>
              <a:t>end</a:t>
            </a:r>
            <a:r>
              <a:rPr lang="en-US" dirty="0">
                <a:solidFill>
                  <a:srgbClr val="FFFF00"/>
                </a:solidFill>
                <a:latin typeface="Courier New" panose="02070309020205020404" pitchFamily="49" charset="0"/>
                <a:cs typeface="Courier New" panose="02070309020205020404" pitchFamily="49" charset="0"/>
              </a:rPr>
              <a:t>]]) </a:t>
            </a:r>
            <a:r>
              <a:rPr lang="en-US" dirty="0"/>
              <a:t>– identical to find(), but raises a </a:t>
            </a:r>
            <a:r>
              <a:rPr lang="en-US" i="1" dirty="0" err="1"/>
              <a:t>ValueError</a:t>
            </a:r>
            <a:r>
              <a:rPr lang="en-US" dirty="0"/>
              <a:t> exception when substring </a:t>
            </a:r>
            <a:r>
              <a:rPr lang="en-US" i="1" dirty="0"/>
              <a:t>sub</a:t>
            </a:r>
            <a:r>
              <a:rPr lang="en-US" dirty="0"/>
              <a:t> is not found. See also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.rindex</a:t>
            </a:r>
            <a:r>
              <a:rPr lang="en-US"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i="1" dirty="0" err="1">
                <a:solidFill>
                  <a:srgbClr val="FFFF00"/>
                </a:solidFill>
                <a:latin typeface="Courier New" panose="02070309020205020404" pitchFamily="49" charset="0"/>
                <a:cs typeface="Courier New" panose="02070309020205020404" pitchFamily="49" charset="0"/>
              </a:rPr>
              <a:t>str</a:t>
            </a:r>
            <a:r>
              <a:rPr lang="en-US" dirty="0" err="1">
                <a:solidFill>
                  <a:srgbClr val="FFFF00"/>
                </a:solidFill>
                <a:latin typeface="Courier New" panose="02070309020205020404" pitchFamily="49" charset="0"/>
                <a:cs typeface="Courier New" panose="02070309020205020404" pitchFamily="49" charset="0"/>
              </a:rPr>
              <a:t>.join</a:t>
            </a:r>
            <a:r>
              <a:rPr lang="en-US" dirty="0">
                <a:solidFill>
                  <a:srgbClr val="FFFF00"/>
                </a:solidFill>
                <a:latin typeface="Courier New" panose="02070309020205020404" pitchFamily="49" charset="0"/>
                <a:cs typeface="Courier New" panose="02070309020205020404" pitchFamily="49" charset="0"/>
              </a:rPr>
              <a:t>(</a:t>
            </a:r>
            <a:r>
              <a:rPr lang="en-US" i="1" dirty="0" err="1">
                <a:solidFill>
                  <a:srgbClr val="FFFF00"/>
                </a:solidFill>
                <a:latin typeface="Courier New" panose="02070309020205020404" pitchFamily="49" charset="0"/>
                <a:cs typeface="Courier New" panose="02070309020205020404" pitchFamily="49" charset="0"/>
              </a:rPr>
              <a:t>iterable</a:t>
            </a:r>
            <a:r>
              <a:rPr lang="en-US" dirty="0">
                <a:solidFill>
                  <a:srgbClr val="FFFF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t>– return a string that is the result of concatenating all of the elements of </a:t>
            </a:r>
            <a:r>
              <a:rPr lang="en-US" i="1" dirty="0" err="1"/>
              <a:t>iterable</a:t>
            </a:r>
            <a:r>
              <a:rPr lang="en-US" dirty="0"/>
              <a:t>. The </a:t>
            </a:r>
            <a:r>
              <a:rPr lang="en-US" i="1" dirty="0" err="1"/>
              <a:t>str</a:t>
            </a:r>
            <a:r>
              <a:rPr lang="en-US" i="1" dirty="0"/>
              <a:t> </a:t>
            </a:r>
            <a:r>
              <a:rPr lang="en-US" dirty="0"/>
              <a:t>object here is the delimiter between the concatenated elements. </a:t>
            </a:r>
          </a:p>
          <a:p>
            <a:pPr>
              <a:buFont typeface="Arial" panose="020B0604020202020204" pitchFamily="34" charset="0"/>
              <a:buChar char="•"/>
            </a:pPr>
            <a:r>
              <a:rPr lang="en-US" dirty="0"/>
              <a:t> </a:t>
            </a:r>
            <a:r>
              <a:rPr lang="en-US" i="1" dirty="0" err="1">
                <a:solidFill>
                  <a:srgbClr val="FFFF00"/>
                </a:solidFill>
                <a:latin typeface="Courier New" panose="02070309020205020404" pitchFamily="49" charset="0"/>
                <a:cs typeface="Courier New" panose="02070309020205020404" pitchFamily="49" charset="0"/>
              </a:rPr>
              <a:t>str</a:t>
            </a:r>
            <a:r>
              <a:rPr lang="en-US" dirty="0" err="1">
                <a:solidFill>
                  <a:srgbClr val="FFFF00"/>
                </a:solidFill>
                <a:latin typeface="Courier New" panose="02070309020205020404" pitchFamily="49" charset="0"/>
                <a:cs typeface="Courier New" panose="02070309020205020404" pitchFamily="49" charset="0"/>
              </a:rPr>
              <a:t>.replace</a:t>
            </a:r>
            <a:r>
              <a:rPr lang="en-US" dirty="0">
                <a:solidFill>
                  <a:srgbClr val="FFFF00"/>
                </a:solidFill>
                <a:latin typeface="Courier New" panose="02070309020205020404" pitchFamily="49" charset="0"/>
                <a:cs typeface="Courier New" panose="02070309020205020404" pitchFamily="49" charset="0"/>
              </a:rPr>
              <a:t>(</a:t>
            </a:r>
            <a:r>
              <a:rPr lang="en-US" i="1" dirty="0">
                <a:solidFill>
                  <a:srgbClr val="FFFF00"/>
                </a:solidFill>
                <a:latin typeface="Courier New" panose="02070309020205020404" pitchFamily="49" charset="0"/>
                <a:cs typeface="Courier New" panose="02070309020205020404" pitchFamily="49" charset="0"/>
              </a:rPr>
              <a:t>old</a:t>
            </a:r>
            <a:r>
              <a:rPr lang="en-US" dirty="0">
                <a:solidFill>
                  <a:srgbClr val="FFFF00"/>
                </a:solidFill>
                <a:latin typeface="Courier New" panose="02070309020205020404" pitchFamily="49" charset="0"/>
                <a:cs typeface="Courier New" panose="02070309020205020404" pitchFamily="49" charset="0"/>
              </a:rPr>
              <a:t>, </a:t>
            </a:r>
            <a:r>
              <a:rPr lang="en-US" i="1" dirty="0">
                <a:solidFill>
                  <a:srgbClr val="FFFF00"/>
                </a:solidFill>
                <a:latin typeface="Courier New" panose="02070309020205020404" pitchFamily="49" charset="0"/>
                <a:cs typeface="Courier New" panose="02070309020205020404" pitchFamily="49" charset="0"/>
              </a:rPr>
              <a:t>new</a:t>
            </a:r>
            <a:r>
              <a:rPr lang="en-US" dirty="0">
                <a:solidFill>
                  <a:srgbClr val="FFFF00"/>
                </a:solidFill>
                <a:latin typeface="Courier New" panose="02070309020205020404" pitchFamily="49" charset="0"/>
                <a:cs typeface="Courier New" panose="02070309020205020404" pitchFamily="49" charset="0"/>
              </a:rPr>
              <a:t>[, </a:t>
            </a:r>
            <a:r>
              <a:rPr lang="en-US" i="1" dirty="0">
                <a:solidFill>
                  <a:srgbClr val="FFFF00"/>
                </a:solidFill>
                <a:latin typeface="Courier New" panose="02070309020205020404" pitchFamily="49" charset="0"/>
                <a:cs typeface="Courier New" panose="02070309020205020404" pitchFamily="49" charset="0"/>
              </a:rPr>
              <a:t>count</a:t>
            </a:r>
            <a:r>
              <a:rPr lang="en-US" dirty="0">
                <a:solidFill>
                  <a:srgbClr val="FFFF00"/>
                </a:solidFill>
                <a:latin typeface="Courier New" panose="02070309020205020404" pitchFamily="49" charset="0"/>
                <a:cs typeface="Courier New" panose="02070309020205020404" pitchFamily="49" charset="0"/>
              </a:rPr>
              <a:t>]) </a:t>
            </a:r>
            <a:r>
              <a:rPr lang="en-US" dirty="0"/>
              <a:t>– return a copy of the string </a:t>
            </a:r>
            <a:r>
              <a:rPr lang="en-US" i="1" dirty="0" err="1"/>
              <a:t>str</a:t>
            </a:r>
            <a:r>
              <a:rPr lang="en-US" dirty="0"/>
              <a:t> where all instances of the substring </a:t>
            </a:r>
            <a:r>
              <a:rPr lang="en-US" i="1" dirty="0"/>
              <a:t>old</a:t>
            </a:r>
            <a:r>
              <a:rPr lang="en-US" dirty="0"/>
              <a:t> are replaced by the string </a:t>
            </a:r>
            <a:r>
              <a:rPr lang="en-US" i="1" dirty="0"/>
              <a:t>new</a:t>
            </a:r>
            <a:r>
              <a:rPr lang="en-US" dirty="0"/>
              <a:t> (up to </a:t>
            </a:r>
            <a:r>
              <a:rPr lang="en-US" i="1" dirty="0"/>
              <a:t>count</a:t>
            </a:r>
            <a:r>
              <a:rPr lang="en-US" dirty="0"/>
              <a:t> number of times). </a:t>
            </a:r>
          </a:p>
        </p:txBody>
      </p:sp>
    </p:spTree>
    <p:extLst>
      <p:ext uri="{BB962C8B-B14F-4D97-AF65-F5344CB8AC3E}">
        <p14:creationId xmlns:p14="http://schemas.microsoft.com/office/powerpoint/2010/main" val="844042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types: Strings</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400" dirty="0"/>
              <a:t> Placing ‘r’ before a string will yield its raw value</a:t>
            </a:r>
          </a:p>
          <a:p>
            <a:pPr>
              <a:buFont typeface="Courier New" panose="02070309020205020404" pitchFamily="49" charset="0"/>
              <a:buChar char="o"/>
            </a:pPr>
            <a:r>
              <a:rPr lang="en-US" sz="2400" dirty="0"/>
              <a:t> There is a string formatting operator ‘%’ similar to C</a:t>
            </a:r>
          </a:p>
          <a:p>
            <a:pPr>
              <a:buFont typeface="Courier New" panose="02070309020205020404" pitchFamily="49" charset="0"/>
              <a:buChar char="o"/>
            </a:pPr>
            <a:r>
              <a:rPr lang="en-US" sz="2400" dirty="0"/>
              <a:t> Two string literals beside one another are automatically concatenated together</a:t>
            </a:r>
          </a:p>
          <a:p>
            <a:endParaRPr lang="en-US" dirty="0"/>
          </a:p>
        </p:txBody>
      </p:sp>
      <p:sp>
        <p:nvSpPr>
          <p:cNvPr id="5" name="Rectangle 4"/>
          <p:cNvSpPr/>
          <p:nvPr/>
        </p:nvSpPr>
        <p:spPr>
          <a:xfrm>
            <a:off x="1367481" y="4625090"/>
            <a:ext cx="4769368" cy="1015663"/>
          </a:xfrm>
          <a:prstGeom prst="rect">
            <a:avLst/>
          </a:prstGeom>
        </p:spPr>
        <p:txBody>
          <a:bodyPr wrap="square">
            <a:spAutoFit/>
          </a:bodyPr>
          <a:lstStyle/>
          <a:p>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tHello</a:t>
            </a:r>
            <a:r>
              <a:rPr lang="en-US" sz="2000" dirty="0">
                <a:solidFill>
                  <a:srgbClr val="66FF00"/>
                </a:solidFill>
                <a:latin typeface="Courier New" panose="02070309020205020404" pitchFamily="49" charset="0"/>
              </a:rPr>
              <a:t>,\n"</a:t>
            </a:r>
            <a:endParaRPr lang="en-US" sz="2000" dirty="0">
              <a:solidFill>
                <a:srgbClr val="FFFFFF"/>
              </a:solidFill>
              <a:latin typeface="Courier New" panose="02070309020205020404" pitchFamily="49" charset="0"/>
            </a:endParaRPr>
          </a:p>
          <a:p>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r"\</a:t>
            </a:r>
            <a:r>
              <a:rPr lang="en-US" sz="2000" dirty="0" err="1">
                <a:solidFill>
                  <a:srgbClr val="66FF00"/>
                </a:solidFill>
                <a:latin typeface="Courier New" panose="02070309020205020404" pitchFamily="49" charset="0"/>
              </a:rPr>
              <a:t>tWorld</a:t>
            </a:r>
            <a:r>
              <a:rPr lang="en-US" sz="2000" dirty="0">
                <a:solidFill>
                  <a:srgbClr val="66FF00"/>
                </a:solidFill>
                <a:latin typeface="Courier New" panose="02070309020205020404" pitchFamily="49" charset="0"/>
              </a:rPr>
              <a:t>!\n"</a:t>
            </a:r>
            <a:endParaRPr lang="en-US" sz="2000" dirty="0">
              <a:solidFill>
                <a:srgbClr val="FFFFFF"/>
              </a:solidFill>
              <a:latin typeface="Courier New" panose="02070309020205020404" pitchFamily="49" charset="0"/>
            </a:endParaRPr>
          </a:p>
          <a:p>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"so cool."</a:t>
            </a:r>
            <a:r>
              <a:rPr lang="en-US" sz="2000" dirty="0">
                <a:solidFill>
                  <a:srgbClr val="FFFFFF"/>
                </a:solidFill>
                <a:latin typeface="Courier New" panose="02070309020205020404" pitchFamily="49" charset="0"/>
              </a:rPr>
              <a:t> </a:t>
            </a:r>
            <a:endParaRPr lang="en-US" sz="2000" dirty="0">
              <a:effectLst/>
            </a:endParaRPr>
          </a:p>
        </p:txBody>
      </p:sp>
      <p:sp>
        <p:nvSpPr>
          <p:cNvPr id="6" name="Rectangle 5"/>
          <p:cNvSpPr/>
          <p:nvPr/>
        </p:nvSpPr>
        <p:spPr>
          <a:xfrm>
            <a:off x="6888359" y="4563095"/>
            <a:ext cx="2955900" cy="1477328"/>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 python ex.py</a:t>
            </a:r>
          </a:p>
          <a:p>
            <a:r>
              <a:rPr lang="en-US" dirty="0">
                <a:latin typeface="Consolas" panose="020B0609020204030204" pitchFamily="49" charset="0"/>
                <a:cs typeface="Consolas" panose="020B0609020204030204" pitchFamily="49" charset="0"/>
              </a:rPr>
              <a:t>        Hello,</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tWorld</a:t>
            </a:r>
            <a:r>
              <a:rPr lang="en-US" dirty="0">
                <a:latin typeface="Consolas" panose="020B0609020204030204" pitchFamily="49" charset="0"/>
                <a:cs typeface="Consolas" panose="020B0609020204030204" pitchFamily="49" charset="0"/>
              </a:rPr>
              <a:t>!\n</a:t>
            </a:r>
          </a:p>
          <a:p>
            <a:r>
              <a:rPr lang="en-US" dirty="0">
                <a:latin typeface="Consolas" panose="020B0609020204030204" pitchFamily="49" charset="0"/>
                <a:cs typeface="Consolas" panose="020B0609020204030204" pitchFamily="49" charset="0"/>
              </a:rPr>
              <a:t>Python is so cool.</a:t>
            </a:r>
          </a:p>
        </p:txBody>
      </p:sp>
    </p:spTree>
    <p:extLst>
      <p:ext uri="{BB962C8B-B14F-4D97-AF65-F5344CB8AC3E}">
        <p14:creationId xmlns:p14="http://schemas.microsoft.com/office/powerpoint/2010/main" val="363097452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p>
        </p:txBody>
      </p:sp>
      <p:sp>
        <p:nvSpPr>
          <p:cNvPr id="4" name="Rectangle 3"/>
          <p:cNvSpPr/>
          <p:nvPr/>
        </p:nvSpPr>
        <p:spPr>
          <a:xfrm>
            <a:off x="1178236" y="1838353"/>
            <a:ext cx="10632764" cy="4832092"/>
          </a:xfrm>
          <a:prstGeom prst="rect">
            <a:avLst/>
          </a:prstGeom>
        </p:spPr>
        <p:txBody>
          <a:bodyPr wrap="square">
            <a:spAutoFit/>
          </a:bodyPr>
          <a:lstStyle/>
          <a:p>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dirty="0" err="1">
                <a:solidFill>
                  <a:srgbClr val="66FF00"/>
                </a:solidFill>
                <a:latin typeface="Courier New" panose="02070309020205020404" pitchFamily="49" charset="0"/>
              </a:rPr>
              <a:t>whenever"</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find</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"never"</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dirty="0">
                <a:solidFill>
                  <a:schemeClr val="tx1">
                    <a:lumMod val="95000"/>
                  </a:schemeClr>
                </a:solidFill>
                <a:latin typeface="Courier New" panose="02070309020205020404" pitchFamily="49" charset="0"/>
              </a:rPr>
              <a:t>3 </a:t>
            </a:r>
            <a:br>
              <a:rPr lang="en-US" sz="2200"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dirty="0" err="1">
                <a:solidFill>
                  <a:srgbClr val="66FF00"/>
                </a:solidFill>
                <a:latin typeface="Courier New" panose="02070309020205020404" pitchFamily="49" charset="0"/>
              </a:rPr>
              <a:t>whenever"</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find</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"what"</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b="1" dirty="0">
                <a:solidFill>
                  <a:schemeClr val="tx1">
                    <a:lumMod val="95000"/>
                  </a:schemeClr>
                </a:solidFill>
                <a:latin typeface="Courier New" panose="02070309020205020404" pitchFamily="49" charset="0"/>
              </a:rPr>
              <a:t>-</a:t>
            </a:r>
            <a:r>
              <a:rPr lang="en-US" sz="2200" dirty="0">
                <a:solidFill>
                  <a:schemeClr val="tx1">
                    <a:lumMod val="95000"/>
                  </a:schemeClr>
                </a:solidFill>
                <a:latin typeface="Courier New" panose="02070309020205020404" pitchFamily="49" charset="0"/>
              </a:rPr>
              <a:t>1 </a:t>
            </a:r>
            <a:br>
              <a:rPr lang="en-US" sz="2200"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dirty="0" err="1">
                <a:solidFill>
                  <a:srgbClr val="66FF00"/>
                </a:solidFill>
                <a:latin typeface="Courier New" panose="02070309020205020404" pitchFamily="49" charset="0"/>
              </a:rPr>
              <a:t>whenever"</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index</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"what"</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dirty="0" err="1">
                <a:solidFill>
                  <a:schemeClr val="tx1">
                    <a:lumMod val="95000"/>
                  </a:schemeClr>
                </a:solidFill>
                <a:latin typeface="Courier New" panose="02070309020205020404" pitchFamily="49" charset="0"/>
              </a:rPr>
              <a:t>Traceback</a:t>
            </a:r>
            <a:r>
              <a:rPr lang="en-US" sz="2200" dirty="0">
                <a:solidFill>
                  <a:schemeClr val="tx1">
                    <a:lumMod val="95000"/>
                  </a:schemeClr>
                </a:solidFill>
                <a:latin typeface="Courier New" panose="02070309020205020404" pitchFamily="49" charset="0"/>
              </a:rPr>
              <a:t> (most recent call last):</a:t>
            </a:r>
          </a:p>
          <a:p>
            <a:r>
              <a:rPr lang="en-US" sz="2200" dirty="0">
                <a:solidFill>
                  <a:schemeClr val="tx1">
                    <a:lumMod val="95000"/>
                  </a:schemeClr>
                </a:solidFill>
                <a:latin typeface="Courier New" panose="02070309020205020404" pitchFamily="49" charset="0"/>
              </a:rPr>
              <a:t>  File “&lt;</a:t>
            </a:r>
            <a:r>
              <a:rPr lang="en-US" sz="2200" dirty="0" err="1">
                <a:solidFill>
                  <a:schemeClr val="tx1">
                    <a:lumMod val="95000"/>
                  </a:schemeClr>
                </a:solidFill>
                <a:latin typeface="Courier New" panose="02070309020205020404" pitchFamily="49" charset="0"/>
              </a:rPr>
              <a:t>stdin</a:t>
            </a:r>
            <a:r>
              <a:rPr lang="en-US" sz="2200" dirty="0">
                <a:solidFill>
                  <a:schemeClr val="tx1">
                    <a:lumMod val="95000"/>
                  </a:schemeClr>
                </a:solidFill>
                <a:latin typeface="Courier New" panose="02070309020205020404" pitchFamily="49" charset="0"/>
              </a:rPr>
              <a:t>&gt;”, line 1, in &lt;module&gt;</a:t>
            </a:r>
          </a:p>
          <a:p>
            <a:r>
              <a:rPr lang="en-US" sz="2200" dirty="0" err="1">
                <a:solidFill>
                  <a:schemeClr val="tx1">
                    <a:lumMod val="95000"/>
                  </a:schemeClr>
                </a:solidFill>
                <a:latin typeface="Courier New" panose="02070309020205020404" pitchFamily="49" charset="0"/>
              </a:rPr>
              <a:t>ValueError</a:t>
            </a:r>
            <a:r>
              <a:rPr lang="en-US" sz="2200" dirty="0">
                <a:solidFill>
                  <a:schemeClr val="tx1">
                    <a:lumMod val="95000"/>
                  </a:schemeClr>
                </a:solidFill>
                <a:latin typeface="Courier New" panose="02070309020205020404" pitchFamily="49" charset="0"/>
              </a:rPr>
              <a:t>: substring not found</a:t>
            </a:r>
            <a:br>
              <a:rPr lang="en-US" sz="2200" b="1"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join</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'555'</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'867'</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'5309'</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dirty="0">
                <a:solidFill>
                  <a:schemeClr val="tx1">
                    <a:lumMod val="95000"/>
                  </a:schemeClr>
                </a:solidFill>
                <a:latin typeface="Courier New" panose="02070309020205020404" pitchFamily="49" charset="0"/>
              </a:rPr>
              <a:t>'555-867-5309' </a:t>
            </a:r>
            <a:br>
              <a:rPr lang="en-US" sz="2200"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 "</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join</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'Python'</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'is'</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'awesome'</a:t>
            </a:r>
            <a:r>
              <a:rPr lang="en-US" sz="2200" b="1" dirty="0">
                <a:solidFill>
                  <a:srgbClr val="FFCC00"/>
                </a:solidFill>
                <a:latin typeface="Courier New" panose="02070309020205020404" pitchFamily="49" charset="0"/>
              </a:rPr>
              <a:t>])</a:t>
            </a:r>
            <a:br>
              <a:rPr lang="en-US" sz="2200" b="1" dirty="0">
                <a:solidFill>
                  <a:srgbClr val="FFCC00"/>
                </a:solidFill>
                <a:latin typeface="Courier New" panose="02070309020205020404" pitchFamily="49" charset="0"/>
              </a:rPr>
            </a:br>
            <a:r>
              <a:rPr lang="en-US" sz="2200" dirty="0">
                <a:solidFill>
                  <a:schemeClr val="tx1">
                    <a:lumMod val="95000"/>
                  </a:schemeClr>
                </a:solidFill>
                <a:latin typeface="Courier New" panose="02070309020205020404" pitchFamily="49" charset="0"/>
              </a:rPr>
              <a:t>'Python is awesome'</a:t>
            </a:r>
            <a:br>
              <a:rPr lang="en-US" sz="2200" dirty="0">
                <a:solidFill>
                  <a:srgbClr val="FFFFFF"/>
                </a:solidFill>
                <a:latin typeface="Courier New" panose="02070309020205020404" pitchFamily="49" charset="0"/>
              </a:rPr>
            </a:br>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dirty="0" err="1">
                <a:solidFill>
                  <a:srgbClr val="66FF00"/>
                </a:solidFill>
                <a:latin typeface="Courier New" panose="02070309020205020404" pitchFamily="49" charset="0"/>
              </a:rPr>
              <a:t>whenever"</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replace</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"ever"</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dirty="0" err="1">
                <a:solidFill>
                  <a:srgbClr val="66FF00"/>
                </a:solidFill>
                <a:latin typeface="Courier New" panose="02070309020205020404" pitchFamily="49" charset="0"/>
              </a:rPr>
              <a:t>ce</a:t>
            </a:r>
            <a:r>
              <a:rPr lang="en-US" sz="2200" dirty="0">
                <a:solidFill>
                  <a:srgbClr val="66FF00"/>
                </a:solidFill>
                <a:latin typeface="Courier New" panose="02070309020205020404" pitchFamily="49" charset="0"/>
              </a:rPr>
              <a:t>"</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dirty="0">
                <a:solidFill>
                  <a:schemeClr val="tx1">
                    <a:lumMod val="95000"/>
                  </a:schemeClr>
                </a:solidFill>
                <a:latin typeface="Courier New" panose="02070309020205020404" pitchFamily="49" charset="0"/>
              </a:rPr>
              <a:t>'whence'</a:t>
            </a:r>
            <a:endParaRPr lang="en-US" sz="2200" dirty="0">
              <a:solidFill>
                <a:schemeClr val="tx1">
                  <a:lumMod val="95000"/>
                </a:schemeClr>
              </a:solidFill>
              <a:effectLst/>
            </a:endParaRPr>
          </a:p>
        </p:txBody>
      </p:sp>
    </p:spTree>
    <p:extLst>
      <p:ext uri="{BB962C8B-B14F-4D97-AF65-F5344CB8AC3E}">
        <p14:creationId xmlns:p14="http://schemas.microsoft.com/office/powerpoint/2010/main" val="336167897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string module</a:t>
            </a:r>
          </a:p>
        </p:txBody>
      </p:sp>
      <p:sp>
        <p:nvSpPr>
          <p:cNvPr id="3" name="Content Placeholder 2"/>
          <p:cNvSpPr>
            <a:spLocks noGrp="1"/>
          </p:cNvSpPr>
          <p:nvPr>
            <p:ph idx="1"/>
          </p:nvPr>
        </p:nvSpPr>
        <p:spPr/>
        <p:txBody>
          <a:bodyPr/>
          <a:lstStyle/>
          <a:p>
            <a:r>
              <a:rPr lang="en-US" dirty="0"/>
              <a:t>All of these built-in string methods are methods of any string object. They do not require importing any module or anything – they are part of the core of the language. </a:t>
            </a:r>
          </a:p>
          <a:p>
            <a:r>
              <a:rPr lang="en-US" dirty="0"/>
              <a:t>There is a string module, however, which provides some additional useful string tools. It defines useful string constants, the string formatting class, and some deprecated string functions which have mostly been converted to methods of string objects. </a:t>
            </a:r>
          </a:p>
          <a:p>
            <a:endParaRPr lang="en-US" dirty="0"/>
          </a:p>
        </p:txBody>
      </p:sp>
    </p:spTree>
    <p:extLst>
      <p:ext uri="{BB962C8B-B14F-4D97-AF65-F5344CB8AC3E}">
        <p14:creationId xmlns:p14="http://schemas.microsoft.com/office/powerpoint/2010/main" val="31159894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constants</a:t>
            </a:r>
          </a:p>
        </p:txBody>
      </p:sp>
      <p:sp>
        <p:nvSpPr>
          <p:cNvPr id="4" name="Rectangle 3"/>
          <p:cNvSpPr/>
          <p:nvPr/>
        </p:nvSpPr>
        <p:spPr>
          <a:xfrm>
            <a:off x="1024128" y="2262138"/>
            <a:ext cx="10274300" cy="4154984"/>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import</a:t>
            </a:r>
            <a:r>
              <a:rPr lang="en-US" sz="2400" dirty="0">
                <a:solidFill>
                  <a:srgbClr val="FFFFFF"/>
                </a:solidFill>
                <a:latin typeface="Courier New" panose="02070309020205020404" pitchFamily="49" charset="0"/>
              </a:rPr>
              <a:t> string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00"/>
                </a:solidFill>
                <a:latin typeface="Courier New" panose="02070309020205020404" pitchFamily="49" charset="0"/>
              </a:rPr>
              <a:t>string</a:t>
            </a:r>
            <a:r>
              <a:rPr lang="en-US" sz="2400" b="1" dirty="0" err="1">
                <a:solidFill>
                  <a:srgbClr val="FFFF00"/>
                </a:solidFill>
                <a:latin typeface="Courier New" panose="02070309020205020404" pitchFamily="49" charset="0"/>
              </a:rPr>
              <a:t>.</a:t>
            </a:r>
            <a:r>
              <a:rPr lang="en-US" sz="2400" dirty="0" err="1">
                <a:solidFill>
                  <a:srgbClr val="FFFF00"/>
                </a:solidFill>
                <a:latin typeface="Courier New" panose="02070309020205020404" pitchFamily="49" charset="0"/>
              </a:rPr>
              <a:t>ascii_letters</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a:t>
            </a:r>
            <a:r>
              <a:rPr lang="en-US" sz="2400" dirty="0" err="1">
                <a:solidFill>
                  <a:schemeClr val="tx1">
                    <a:lumMod val="95000"/>
                  </a:schemeClr>
                </a:solidFill>
                <a:latin typeface="Courier New" panose="02070309020205020404" pitchFamily="49" charset="0"/>
              </a:rPr>
              <a:t>abcdefghijklmnopqrstuvwxyzABCDEFGHIJKLMNOPQRSTUVWXYZ</a:t>
            </a:r>
            <a:r>
              <a:rPr lang="en-US" sz="2400" dirty="0">
                <a:solidFill>
                  <a:schemeClr val="tx1">
                    <a:lumMod val="95000"/>
                  </a:schemeClr>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00"/>
                </a:solidFill>
                <a:latin typeface="Courier New" panose="02070309020205020404" pitchFamily="49" charset="0"/>
              </a:rPr>
              <a:t>string</a:t>
            </a:r>
            <a:r>
              <a:rPr lang="en-US" sz="2400" b="1" dirty="0" err="1">
                <a:solidFill>
                  <a:srgbClr val="FFFF00"/>
                </a:solidFill>
                <a:latin typeface="Courier New" panose="02070309020205020404" pitchFamily="49" charset="0"/>
              </a:rPr>
              <a:t>.</a:t>
            </a:r>
            <a:r>
              <a:rPr lang="en-US" sz="2400" dirty="0" err="1">
                <a:solidFill>
                  <a:srgbClr val="FFFF00"/>
                </a:solidFill>
                <a:latin typeface="Courier New" panose="02070309020205020404" pitchFamily="49" charset="0"/>
              </a:rPr>
              <a:t>ascii_lowercase</a:t>
            </a:r>
            <a:r>
              <a:rPr lang="en-US" sz="2400" dirty="0">
                <a:solidFill>
                  <a:srgbClr val="FFFF00"/>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a:t>
            </a:r>
            <a:r>
              <a:rPr lang="en-US" sz="2400" dirty="0" err="1">
                <a:solidFill>
                  <a:schemeClr val="tx1">
                    <a:lumMod val="95000"/>
                  </a:schemeClr>
                </a:solidFill>
                <a:latin typeface="Courier New" panose="02070309020205020404" pitchFamily="49" charset="0"/>
              </a:rPr>
              <a:t>abcdefghijklmnopqrstuvwxyz</a:t>
            </a:r>
            <a:r>
              <a:rPr lang="en-US" sz="2400" dirty="0">
                <a:solidFill>
                  <a:schemeClr val="tx1">
                    <a:lumMod val="95000"/>
                  </a:schemeClr>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00"/>
                </a:solidFill>
                <a:latin typeface="Courier New" panose="02070309020205020404" pitchFamily="49" charset="0"/>
              </a:rPr>
              <a:t>string</a:t>
            </a:r>
            <a:r>
              <a:rPr lang="en-US" sz="2400" b="1" dirty="0" err="1">
                <a:solidFill>
                  <a:srgbClr val="FFFF00"/>
                </a:solidFill>
                <a:latin typeface="Courier New" panose="02070309020205020404" pitchFamily="49" charset="0"/>
              </a:rPr>
              <a:t>.</a:t>
            </a:r>
            <a:r>
              <a:rPr lang="en-US" sz="2400" dirty="0" err="1">
                <a:solidFill>
                  <a:srgbClr val="FFFF00"/>
                </a:solidFill>
                <a:latin typeface="Courier New" panose="02070309020205020404" pitchFamily="49" charset="0"/>
              </a:rPr>
              <a:t>ascii_uppercase</a:t>
            </a:r>
            <a:r>
              <a:rPr lang="en-US" sz="2400" dirty="0">
                <a:solidFill>
                  <a:srgbClr val="FFFF00"/>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'ABCDEFGHIJKLMNOPQRSTUVWXYZ'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00"/>
                </a:solidFill>
                <a:latin typeface="Courier New" panose="02070309020205020404" pitchFamily="49" charset="0"/>
              </a:rPr>
              <a:t>string</a:t>
            </a:r>
            <a:r>
              <a:rPr lang="en-US" sz="2400" b="1" dirty="0" err="1">
                <a:solidFill>
                  <a:srgbClr val="FFFF00"/>
                </a:solidFill>
                <a:latin typeface="Courier New" panose="02070309020205020404" pitchFamily="49" charset="0"/>
              </a:rPr>
              <a:t>.</a:t>
            </a:r>
            <a:r>
              <a:rPr lang="en-US" sz="2400" dirty="0" err="1">
                <a:solidFill>
                  <a:srgbClr val="FFFF00"/>
                </a:solidFill>
                <a:latin typeface="Courier New" panose="02070309020205020404" pitchFamily="49" charset="0"/>
              </a:rPr>
              <a:t>digits</a:t>
            </a:r>
            <a:r>
              <a:rPr lang="en-US" sz="2400" dirty="0">
                <a:solidFill>
                  <a:srgbClr val="FFFF00"/>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'0123456789'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00"/>
                </a:solidFill>
                <a:latin typeface="Courier New" panose="02070309020205020404" pitchFamily="49" charset="0"/>
              </a:rPr>
              <a:t>string</a:t>
            </a:r>
            <a:r>
              <a:rPr lang="en-US" sz="2400" b="1" dirty="0" err="1">
                <a:solidFill>
                  <a:srgbClr val="FFFF00"/>
                </a:solidFill>
                <a:latin typeface="Courier New" panose="02070309020205020404" pitchFamily="49" charset="0"/>
              </a:rPr>
              <a:t>.</a:t>
            </a:r>
            <a:r>
              <a:rPr lang="en-US" sz="2400" dirty="0" err="1">
                <a:solidFill>
                  <a:srgbClr val="FFFF00"/>
                </a:solidFill>
                <a:latin typeface="Courier New" panose="02070309020205020404" pitchFamily="49" charset="0"/>
              </a:rPr>
              <a:t>hexdigits</a:t>
            </a:r>
            <a:r>
              <a:rPr lang="en-US" sz="2400" dirty="0">
                <a:solidFill>
                  <a:srgbClr val="FFFF00"/>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'0123456789abcdefABCDEF'</a:t>
            </a:r>
            <a:endParaRPr lang="en-US" sz="2400" dirty="0">
              <a:solidFill>
                <a:schemeClr val="tx1">
                  <a:lumMod val="95000"/>
                </a:schemeClr>
              </a:solidFill>
              <a:effectLst/>
            </a:endParaRPr>
          </a:p>
        </p:txBody>
      </p:sp>
    </p:spTree>
    <p:extLst>
      <p:ext uri="{BB962C8B-B14F-4D97-AF65-F5344CB8AC3E}">
        <p14:creationId xmlns:p14="http://schemas.microsoft.com/office/powerpoint/2010/main" val="396396840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constants</a:t>
            </a:r>
          </a:p>
        </p:txBody>
      </p:sp>
      <p:sp>
        <p:nvSpPr>
          <p:cNvPr id="4" name="Rectangle 3"/>
          <p:cNvSpPr/>
          <p:nvPr/>
        </p:nvSpPr>
        <p:spPr>
          <a:xfrm>
            <a:off x="914400" y="2084832"/>
            <a:ext cx="10604500" cy="4154984"/>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import</a:t>
            </a:r>
            <a:r>
              <a:rPr lang="en-US" sz="2400" dirty="0">
                <a:solidFill>
                  <a:srgbClr val="FFFFFF"/>
                </a:solidFill>
                <a:latin typeface="Courier New" panose="02070309020205020404" pitchFamily="49" charset="0"/>
              </a:rPr>
              <a:t> string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00"/>
                </a:solidFill>
                <a:latin typeface="Courier New" panose="02070309020205020404" pitchFamily="49" charset="0"/>
              </a:rPr>
              <a:t>string</a:t>
            </a:r>
            <a:r>
              <a:rPr lang="en-US" sz="2400" b="1" dirty="0" err="1">
                <a:solidFill>
                  <a:srgbClr val="FFFF00"/>
                </a:solidFill>
                <a:latin typeface="Courier New" panose="02070309020205020404" pitchFamily="49" charset="0"/>
              </a:rPr>
              <a:t>.</a:t>
            </a:r>
            <a:r>
              <a:rPr lang="en-US" sz="2400" dirty="0" err="1">
                <a:solidFill>
                  <a:srgbClr val="FFFF00"/>
                </a:solidFill>
                <a:latin typeface="Courier New" panose="02070309020205020404" pitchFamily="49" charset="0"/>
              </a:rPr>
              <a:t>lowercase</a:t>
            </a:r>
            <a:r>
              <a:rPr lang="en-US" sz="2400" dirty="0">
                <a:solidFill>
                  <a:srgbClr val="FFFF00"/>
                </a:solidFill>
                <a:latin typeface="Courier New" panose="02070309020205020404" pitchFamily="49" charset="0"/>
              </a:rPr>
              <a:t> </a:t>
            </a:r>
            <a:r>
              <a:rPr lang="en-US" sz="2400" i="1" dirty="0">
                <a:solidFill>
                  <a:srgbClr val="00FF00"/>
                </a:solidFill>
                <a:latin typeface="Courier New" panose="02070309020205020404" pitchFamily="49" charset="0"/>
              </a:rPr>
              <a:t>#locale-dependent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a:t>
            </a:r>
            <a:r>
              <a:rPr lang="en-US" sz="2400" dirty="0" err="1">
                <a:solidFill>
                  <a:schemeClr val="tx1">
                    <a:lumMod val="95000"/>
                  </a:schemeClr>
                </a:solidFill>
                <a:latin typeface="Courier New" panose="02070309020205020404" pitchFamily="49" charset="0"/>
              </a:rPr>
              <a:t>abcdefghijklmnopqrstuvwxyz</a:t>
            </a:r>
            <a:r>
              <a:rPr lang="en-US" sz="2400" dirty="0">
                <a:solidFill>
                  <a:schemeClr val="tx1">
                    <a:lumMod val="95000"/>
                  </a:schemeClr>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00"/>
                </a:solidFill>
                <a:latin typeface="Courier New" panose="02070309020205020404" pitchFamily="49" charset="0"/>
              </a:rPr>
              <a:t>string</a:t>
            </a:r>
            <a:r>
              <a:rPr lang="en-US" sz="2400" b="1" dirty="0" err="1">
                <a:solidFill>
                  <a:srgbClr val="FFFF00"/>
                </a:solidFill>
                <a:latin typeface="Courier New" panose="02070309020205020404" pitchFamily="49" charset="0"/>
              </a:rPr>
              <a:t>.</a:t>
            </a:r>
            <a:r>
              <a:rPr lang="en-US" sz="2400" dirty="0" err="1">
                <a:solidFill>
                  <a:srgbClr val="FFFF00"/>
                </a:solidFill>
                <a:latin typeface="Courier New" panose="02070309020205020404" pitchFamily="49" charset="0"/>
              </a:rPr>
              <a:t>uppercase</a:t>
            </a:r>
            <a:r>
              <a:rPr lang="en-US" sz="2400" dirty="0">
                <a:solidFill>
                  <a:srgbClr val="FFFF00"/>
                </a:solidFill>
                <a:latin typeface="Courier New" panose="02070309020205020404" pitchFamily="49" charset="0"/>
              </a:rPr>
              <a:t> </a:t>
            </a:r>
            <a:r>
              <a:rPr lang="en-US" sz="2400" i="1" dirty="0">
                <a:solidFill>
                  <a:srgbClr val="00FF00"/>
                </a:solidFill>
                <a:latin typeface="Courier New" panose="02070309020205020404" pitchFamily="49" charset="0"/>
              </a:rPr>
              <a:t>#locale-dependent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'ABCDEFGHIJKLMNOPQRSTUVWXYZ'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00"/>
                </a:solidFill>
                <a:latin typeface="Courier New" panose="02070309020205020404" pitchFamily="49" charset="0"/>
              </a:rPr>
              <a:t>string</a:t>
            </a:r>
            <a:r>
              <a:rPr lang="en-US" sz="2400" b="1" dirty="0" err="1">
                <a:solidFill>
                  <a:srgbClr val="FFFF00"/>
                </a:solidFill>
                <a:latin typeface="Courier New" panose="02070309020205020404" pitchFamily="49" charset="0"/>
              </a:rPr>
              <a:t>.</a:t>
            </a:r>
            <a:r>
              <a:rPr lang="en-US" sz="2400" dirty="0" err="1">
                <a:solidFill>
                  <a:srgbClr val="FFFF00"/>
                </a:solidFill>
                <a:latin typeface="Courier New" panose="02070309020205020404" pitchFamily="49" charset="0"/>
              </a:rPr>
              <a:t>letters</a:t>
            </a:r>
            <a:r>
              <a:rPr lang="en-US" sz="2400" dirty="0">
                <a:solidFill>
                  <a:srgbClr val="FFFF00"/>
                </a:solidFill>
                <a:latin typeface="Courier New" panose="02070309020205020404" pitchFamily="49" charset="0"/>
              </a:rPr>
              <a:t> </a:t>
            </a:r>
            <a:r>
              <a:rPr lang="en-US" sz="2400" i="1" dirty="0">
                <a:solidFill>
                  <a:srgbClr val="00FF00"/>
                </a:solidFill>
                <a:latin typeface="Courier New" panose="02070309020205020404" pitchFamily="49" charset="0"/>
              </a:rPr>
              <a:t># </a:t>
            </a:r>
            <a:r>
              <a:rPr lang="en-US" sz="2400" i="1" dirty="0" err="1">
                <a:solidFill>
                  <a:srgbClr val="00FF00"/>
                </a:solidFill>
                <a:latin typeface="Courier New" panose="02070309020205020404" pitchFamily="49" charset="0"/>
              </a:rPr>
              <a:t>lowercase+uppercase</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a:t>
            </a:r>
            <a:r>
              <a:rPr lang="en-US" sz="2400" dirty="0" err="1">
                <a:solidFill>
                  <a:schemeClr val="tx1">
                    <a:lumMod val="95000"/>
                  </a:schemeClr>
                </a:solidFill>
                <a:latin typeface="Courier New" panose="02070309020205020404" pitchFamily="49" charset="0"/>
              </a:rPr>
              <a:t>abcdefghijklmnopqrstuvwxyzABCDEFGHIJKLMNOPQRSTUVWXYZ</a:t>
            </a:r>
            <a:r>
              <a:rPr lang="en-US" sz="2400" dirty="0">
                <a:solidFill>
                  <a:schemeClr val="tx1">
                    <a:lumMod val="95000"/>
                  </a:schemeClr>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00"/>
                </a:solidFill>
                <a:latin typeface="Courier New" panose="02070309020205020404" pitchFamily="49" charset="0"/>
              </a:rPr>
              <a:t>string</a:t>
            </a:r>
            <a:r>
              <a:rPr lang="en-US" sz="2400" b="1" dirty="0" err="1">
                <a:solidFill>
                  <a:srgbClr val="FFFF00"/>
                </a:solidFill>
                <a:latin typeface="Courier New" panose="02070309020205020404" pitchFamily="49" charset="0"/>
              </a:rPr>
              <a:t>.</a:t>
            </a:r>
            <a:r>
              <a:rPr lang="en-US" sz="2400" dirty="0" err="1">
                <a:solidFill>
                  <a:srgbClr val="FFFF00"/>
                </a:solidFill>
                <a:latin typeface="Courier New" panose="02070309020205020404" pitchFamily="49" charset="0"/>
              </a:rPr>
              <a:t>octdigits</a:t>
            </a:r>
            <a:r>
              <a:rPr lang="en-US" sz="2400" dirty="0">
                <a:solidFill>
                  <a:srgbClr val="FFFF00"/>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'01234567'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print</a:t>
            </a:r>
            <a:r>
              <a:rPr lang="en-US" sz="2400" dirty="0">
                <a:solidFill>
                  <a:srgbClr val="FFFFFF"/>
                </a:solidFill>
                <a:latin typeface="Courier New" panose="02070309020205020404" pitchFamily="49" charset="0"/>
              </a:rPr>
              <a:t> </a:t>
            </a:r>
            <a:r>
              <a:rPr lang="en-US" sz="2400" dirty="0" err="1">
                <a:solidFill>
                  <a:srgbClr val="FFFF00"/>
                </a:solidFill>
                <a:latin typeface="Courier New" panose="02070309020205020404" pitchFamily="49" charset="0"/>
              </a:rPr>
              <a:t>string</a:t>
            </a:r>
            <a:r>
              <a:rPr lang="en-US" sz="2400" b="1" dirty="0" err="1">
                <a:solidFill>
                  <a:srgbClr val="FFFF00"/>
                </a:solidFill>
                <a:latin typeface="Courier New" panose="02070309020205020404" pitchFamily="49" charset="0"/>
              </a:rPr>
              <a:t>.</a:t>
            </a:r>
            <a:r>
              <a:rPr lang="en-US" sz="2400" dirty="0" err="1">
                <a:solidFill>
                  <a:srgbClr val="FFFF00"/>
                </a:solidFill>
                <a:latin typeface="Courier New" panose="02070309020205020404" pitchFamily="49" charset="0"/>
              </a:rPr>
              <a:t>punctuation</a:t>
            </a:r>
            <a:r>
              <a:rPr lang="en-US" sz="2400" dirty="0">
                <a:solidFill>
                  <a:srgbClr val="FFFF00"/>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!"#$%&amp;'()*+,-./:;&lt;=&gt;?@[\]^_`{|}~</a:t>
            </a:r>
            <a:r>
              <a:rPr lang="en-US" sz="2400" dirty="0">
                <a:solidFill>
                  <a:srgbClr val="FFFFFF"/>
                </a:solidFill>
                <a:latin typeface="Courier New" panose="02070309020205020404" pitchFamily="49" charset="0"/>
              </a:rPr>
              <a:t> </a:t>
            </a:r>
            <a:endParaRPr lang="en-US" sz="2400" dirty="0">
              <a:effectLst/>
            </a:endParaRPr>
          </a:p>
        </p:txBody>
      </p:sp>
    </p:spTree>
    <p:extLst>
      <p:ext uri="{BB962C8B-B14F-4D97-AF65-F5344CB8AC3E}">
        <p14:creationId xmlns:p14="http://schemas.microsoft.com/office/powerpoint/2010/main" val="119613293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constants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err="1">
                <a:solidFill>
                  <a:srgbClr val="FFFF00"/>
                </a:solidFill>
                <a:latin typeface="Courier New" panose="02070309020205020404" pitchFamily="49" charset="0"/>
                <a:cs typeface="Courier New" panose="02070309020205020404" pitchFamily="49" charset="0"/>
              </a:rPr>
              <a:t>string.whitespace</a:t>
            </a:r>
            <a:r>
              <a:rPr lang="en-US" dirty="0">
                <a:solidFill>
                  <a:srgbClr val="FFFF00"/>
                </a:solidFill>
                <a:latin typeface="Courier New" panose="02070309020205020404" pitchFamily="49" charset="0"/>
                <a:cs typeface="Courier New" panose="02070309020205020404" pitchFamily="49" charset="0"/>
              </a:rPr>
              <a:t> </a:t>
            </a:r>
            <a:r>
              <a:rPr lang="en-US" dirty="0"/>
              <a:t>– a string containing all characters that are considered whitespace. On most systems this includes the characters space, tab, linefeed, return, </a:t>
            </a:r>
            <a:r>
              <a:rPr lang="en-US" dirty="0" err="1"/>
              <a:t>formfeed</a:t>
            </a:r>
            <a:r>
              <a:rPr lang="en-US" dirty="0"/>
              <a:t>, and vertical tab.</a:t>
            </a:r>
          </a:p>
          <a:p>
            <a:pPr>
              <a:buFont typeface="Arial" panose="020B0604020202020204" pitchFamily="34" charset="0"/>
              <a:buChar char="•"/>
            </a:pPr>
            <a:r>
              <a:rPr lang="en-US" dirty="0"/>
              <a:t> </a:t>
            </a:r>
            <a:r>
              <a:rPr lang="en-US" dirty="0" err="1">
                <a:solidFill>
                  <a:srgbClr val="FFFF00"/>
                </a:solidFill>
                <a:latin typeface="Courier New" panose="02070309020205020404" pitchFamily="49" charset="0"/>
                <a:cs typeface="Courier New" panose="02070309020205020404" pitchFamily="49" charset="0"/>
              </a:rPr>
              <a:t>string.printable</a:t>
            </a:r>
            <a:r>
              <a:rPr lang="en-US" dirty="0">
                <a:solidFill>
                  <a:srgbClr val="FFFF00"/>
                </a:solidFill>
                <a:latin typeface="Courier New" panose="02070309020205020404" pitchFamily="49" charset="0"/>
                <a:cs typeface="Courier New" panose="02070309020205020404" pitchFamily="49" charset="0"/>
              </a:rPr>
              <a:t> </a:t>
            </a:r>
            <a:r>
              <a:rPr lang="en-US" dirty="0"/>
              <a:t>– string of characters which are considered printable. This is a combination of digits, letters, punctuation, and whitespace.</a:t>
            </a:r>
          </a:p>
        </p:txBody>
      </p:sp>
    </p:spTree>
    <p:extLst>
      <p:ext uri="{BB962C8B-B14F-4D97-AF65-F5344CB8AC3E}">
        <p14:creationId xmlns:p14="http://schemas.microsoft.com/office/powerpoint/2010/main" val="189623360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formatting</a:t>
            </a:r>
          </a:p>
        </p:txBody>
      </p:sp>
      <p:sp>
        <p:nvSpPr>
          <p:cNvPr id="3" name="Content Placeholder 2"/>
          <p:cNvSpPr>
            <a:spLocks noGrp="1"/>
          </p:cNvSpPr>
          <p:nvPr>
            <p:ph idx="1"/>
          </p:nvPr>
        </p:nvSpPr>
        <p:spPr>
          <a:xfrm>
            <a:off x="1024128" y="2286000"/>
            <a:ext cx="9720073" cy="4229100"/>
          </a:xfrm>
        </p:spPr>
        <p:txBody>
          <a:bodyPr>
            <a:normAutofit/>
          </a:bodyPr>
          <a:lstStyle/>
          <a:p>
            <a:r>
              <a:rPr lang="en-US" dirty="0"/>
              <a:t>String formatting is accomplished via a built-in method of string objects. The signature is:</a:t>
            </a:r>
          </a:p>
          <a:p>
            <a:endParaRPr lang="en-US" dirty="0"/>
          </a:p>
          <a:p>
            <a:endParaRPr lang="en-US" i="1" dirty="0"/>
          </a:p>
          <a:p>
            <a:endParaRPr lang="en-US" i="1" dirty="0"/>
          </a:p>
          <a:p>
            <a:r>
              <a:rPr lang="en-US" i="1" dirty="0"/>
              <a:t>Note that the *</a:t>
            </a:r>
            <a:r>
              <a:rPr lang="en-US" i="1" dirty="0" err="1"/>
              <a:t>args</a:t>
            </a:r>
            <a:r>
              <a:rPr lang="en-US" i="1" dirty="0"/>
              <a:t> argument indicates that format accepts a variable number of positional arguments, and **</a:t>
            </a:r>
            <a:r>
              <a:rPr lang="en-US" i="1" dirty="0" err="1"/>
              <a:t>kwargs</a:t>
            </a:r>
            <a:r>
              <a:rPr lang="en-US" i="1" dirty="0"/>
              <a:t> indicates that format accepts a variable number of keyword arguments. </a:t>
            </a:r>
            <a:br>
              <a:rPr lang="en-US" dirty="0"/>
            </a:br>
            <a:br>
              <a:rPr lang="en-US" dirty="0"/>
            </a:br>
            <a:endParaRPr lang="en-US" dirty="0"/>
          </a:p>
        </p:txBody>
      </p:sp>
      <p:sp>
        <p:nvSpPr>
          <p:cNvPr id="4" name="Rectangle 3"/>
          <p:cNvSpPr/>
          <p:nvPr/>
        </p:nvSpPr>
        <p:spPr>
          <a:xfrm>
            <a:off x="1793080" y="2850634"/>
            <a:ext cx="5161991" cy="461665"/>
          </a:xfrm>
          <a:prstGeom prst="rect">
            <a:avLst/>
          </a:prstGeom>
        </p:spPr>
        <p:txBody>
          <a:bodyPr wrap="none">
            <a:spAutoFit/>
          </a:bodyPr>
          <a:lstStyle/>
          <a:p>
            <a:r>
              <a:rPr lang="en-US" sz="2400" i="1" dirty="0" err="1">
                <a:solidFill>
                  <a:srgbClr val="FFFFFF"/>
                </a:solidFill>
                <a:latin typeface="Courier New" panose="02070309020205020404" pitchFamily="49" charset="0"/>
              </a:rPr>
              <a:t>str</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i="1" dirty="0" err="1">
                <a:solidFill>
                  <a:srgbClr val="FFFFFF"/>
                </a:solidFill>
                <a:latin typeface="Courier New" panose="02070309020205020404" pitchFamily="49" charset="0"/>
              </a:rPr>
              <a:t>args</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i="1" dirty="0" err="1">
                <a:solidFill>
                  <a:srgbClr val="FFFFFF"/>
                </a:solidFill>
                <a:latin typeface="Courier New" panose="02070309020205020404" pitchFamily="49" charset="0"/>
              </a:rPr>
              <a:t>kwargs</a:t>
            </a:r>
            <a:r>
              <a:rPr lang="en-US" sz="2400" b="1" dirty="0">
                <a:solidFill>
                  <a:srgbClr val="FFCC00"/>
                </a:solidFill>
                <a:latin typeface="Courier New" panose="02070309020205020404" pitchFamily="49" charset="0"/>
              </a:rPr>
              <a:t>)</a:t>
            </a:r>
            <a:endParaRPr lang="en-US" sz="2400" dirty="0">
              <a:effectLst/>
            </a:endParaRPr>
          </a:p>
        </p:txBody>
      </p:sp>
    </p:spTree>
    <p:extLst>
      <p:ext uri="{BB962C8B-B14F-4D97-AF65-F5344CB8AC3E}">
        <p14:creationId xmlns:p14="http://schemas.microsoft.com/office/powerpoint/2010/main" val="337205973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formatting</a:t>
            </a:r>
          </a:p>
        </p:txBody>
      </p:sp>
      <p:sp>
        <p:nvSpPr>
          <p:cNvPr id="4" name="Rectangle 3"/>
          <p:cNvSpPr/>
          <p:nvPr/>
        </p:nvSpPr>
        <p:spPr>
          <a:xfrm>
            <a:off x="1024128" y="2412137"/>
            <a:ext cx="8445500" cy="3785652"/>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'{0}, {1}, {2}'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'b'</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'c'</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'a, b, c'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 {},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'b'</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'c'</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'a, b, c'</a:t>
            </a:r>
            <a:br>
              <a:rPr lang="en-US" sz="2400" dirty="0">
                <a:solidFill>
                  <a:srgbClr val="66FF00"/>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'{2}, {1}, {0}'</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'b'</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'c'</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'c, b, a'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'{2}, {1}, {0}'</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abc</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'c, b, a'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'{0}{1}{0}'</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abra</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'cad'</a:t>
            </a:r>
            <a:r>
              <a:rPr lang="en-US" sz="2400" b="1" dirty="0">
                <a:solidFill>
                  <a:srgbClr val="FFCC00"/>
                </a:solidFill>
                <a:latin typeface="Courier New" panose="02070309020205020404" pitchFamily="49" charset="0"/>
              </a:rPr>
              <a:t>)</a:t>
            </a:r>
          </a:p>
          <a:p>
            <a:r>
              <a:rPr lang="en-US" sz="2400" dirty="0">
                <a:solidFill>
                  <a:schemeClr val="tx1">
                    <a:lumMod val="95000"/>
                  </a:schemeClr>
                </a:solidFill>
                <a:latin typeface="Courier New" panose="02070309020205020404" pitchFamily="49" charset="0"/>
              </a:rPr>
              <a:t>'abracadabra'</a:t>
            </a:r>
            <a:endParaRPr lang="en-US" sz="2400" dirty="0">
              <a:solidFill>
                <a:schemeClr val="tx1">
                  <a:lumMod val="95000"/>
                </a:schemeClr>
              </a:solidFill>
              <a:effectLst/>
            </a:endParaRPr>
          </a:p>
        </p:txBody>
      </p:sp>
    </p:spTree>
    <p:extLst>
      <p:ext uri="{BB962C8B-B14F-4D97-AF65-F5344CB8AC3E}">
        <p14:creationId xmlns:p14="http://schemas.microsoft.com/office/powerpoint/2010/main" val="240838589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formatting</a:t>
            </a:r>
          </a:p>
        </p:txBody>
      </p:sp>
      <p:sp>
        <p:nvSpPr>
          <p:cNvPr id="4" name="Rectangle 3"/>
          <p:cNvSpPr/>
          <p:nvPr/>
        </p:nvSpPr>
        <p:spPr>
          <a:xfrm>
            <a:off x="863600" y="3492838"/>
            <a:ext cx="12077700" cy="1631216"/>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Coords</a:t>
            </a:r>
            <a:r>
              <a:rPr lang="en-US" sz="2000" dirty="0">
                <a:solidFill>
                  <a:srgbClr val="66FF00"/>
                </a:solidFill>
                <a:latin typeface="Courier New" panose="02070309020205020404" pitchFamily="49" charset="0"/>
              </a:rPr>
              <a:t>: {</a:t>
            </a:r>
            <a:r>
              <a:rPr lang="en-US" sz="2000" dirty="0" err="1">
                <a:solidFill>
                  <a:srgbClr val="66FF00"/>
                </a:solidFill>
                <a:latin typeface="Courier New" panose="02070309020205020404" pitchFamily="49" charset="0"/>
              </a:rPr>
              <a:t>lat</a:t>
            </a:r>
            <a:r>
              <a:rPr lang="en-US" sz="2000" dirty="0">
                <a:solidFill>
                  <a:srgbClr val="66FF00"/>
                </a:solidFill>
                <a:latin typeface="Courier New" panose="02070309020205020404" pitchFamily="49" charset="0"/>
              </a:rPr>
              <a:t>}, {long}'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'37.24N'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long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'-115.81W'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t>
            </a:r>
            <a:r>
              <a:rPr lang="en-US" sz="2000" dirty="0" err="1">
                <a:solidFill>
                  <a:schemeClr val="tx1">
                    <a:lumMod val="95000"/>
                  </a:schemeClr>
                </a:solidFill>
                <a:latin typeface="Courier New" panose="02070309020205020404" pitchFamily="49" charset="0"/>
              </a:rPr>
              <a:t>Coords</a:t>
            </a:r>
            <a:r>
              <a:rPr lang="en-US" sz="2000" dirty="0">
                <a:solidFill>
                  <a:schemeClr val="tx1">
                    <a:lumMod val="95000"/>
                  </a:schemeClr>
                </a:solidFill>
                <a:latin typeface="Courier New" panose="02070309020205020404" pitchFamily="49" charset="0"/>
              </a:rPr>
              <a:t>: 37.24N, -115.81W'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coord</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lat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'37.24N'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'long'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'-115.81W'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Coords</a:t>
            </a:r>
            <a:r>
              <a:rPr lang="en-US" sz="2000" dirty="0">
                <a:solidFill>
                  <a:srgbClr val="66FF00"/>
                </a:solidFill>
                <a:latin typeface="Courier New" panose="02070309020205020404" pitchFamily="49" charset="0"/>
              </a:rPr>
              <a:t>: {</a:t>
            </a:r>
            <a:r>
              <a:rPr lang="en-US" sz="2000" dirty="0" err="1">
                <a:solidFill>
                  <a:srgbClr val="66FF00"/>
                </a:solidFill>
                <a:latin typeface="Courier New" panose="02070309020205020404" pitchFamily="49" charset="0"/>
              </a:rPr>
              <a:t>lat</a:t>
            </a:r>
            <a:r>
              <a:rPr lang="en-US" sz="2000" dirty="0">
                <a:solidFill>
                  <a:srgbClr val="66FF00"/>
                </a:solidFill>
                <a:latin typeface="Courier New" panose="02070309020205020404" pitchFamily="49" charset="0"/>
              </a:rPr>
              <a:t>}, {long}'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coord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t>
            </a:r>
            <a:r>
              <a:rPr lang="en-US" sz="2000" dirty="0" err="1">
                <a:solidFill>
                  <a:schemeClr val="tx1">
                    <a:lumMod val="95000"/>
                  </a:schemeClr>
                </a:solidFill>
                <a:latin typeface="Courier New" panose="02070309020205020404" pitchFamily="49" charset="0"/>
              </a:rPr>
              <a:t>Coords</a:t>
            </a:r>
            <a:r>
              <a:rPr lang="en-US" sz="2000" dirty="0">
                <a:solidFill>
                  <a:schemeClr val="tx1">
                    <a:lumMod val="95000"/>
                  </a:schemeClr>
                </a:solidFill>
                <a:latin typeface="Courier New" panose="02070309020205020404" pitchFamily="49" charset="0"/>
              </a:rPr>
              <a:t>: 37.24N, -115.81W'</a:t>
            </a:r>
            <a:endParaRPr lang="en-US" sz="2000" dirty="0">
              <a:solidFill>
                <a:schemeClr val="tx1">
                  <a:lumMod val="95000"/>
                </a:schemeClr>
              </a:solidFill>
              <a:effectLst/>
            </a:endParaRPr>
          </a:p>
        </p:txBody>
      </p:sp>
      <p:sp>
        <p:nvSpPr>
          <p:cNvPr id="5" name="TextBox 4"/>
          <p:cNvSpPr txBox="1"/>
          <p:nvPr/>
        </p:nvSpPr>
        <p:spPr>
          <a:xfrm>
            <a:off x="863600" y="2590800"/>
            <a:ext cx="10128477" cy="769441"/>
          </a:xfrm>
          <a:prstGeom prst="rect">
            <a:avLst/>
          </a:prstGeom>
          <a:noFill/>
        </p:spPr>
        <p:txBody>
          <a:bodyPr wrap="square" rtlCol="0">
            <a:spAutoFit/>
          </a:bodyPr>
          <a:lstStyle/>
          <a:p>
            <a:r>
              <a:rPr lang="en-US" sz="2200" dirty="0"/>
              <a:t>You can also use keyword arguments to the format function to specify the value for replacement fields </a:t>
            </a:r>
          </a:p>
        </p:txBody>
      </p:sp>
    </p:spTree>
    <p:extLst>
      <p:ext uri="{BB962C8B-B14F-4D97-AF65-F5344CB8AC3E}">
        <p14:creationId xmlns:p14="http://schemas.microsoft.com/office/powerpoint/2010/main" val="283729385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formatting</a:t>
            </a:r>
          </a:p>
        </p:txBody>
      </p:sp>
      <p:sp>
        <p:nvSpPr>
          <p:cNvPr id="5" name="Rectangle 4"/>
          <p:cNvSpPr/>
          <p:nvPr/>
        </p:nvSpPr>
        <p:spPr>
          <a:xfrm>
            <a:off x="592328" y="2277082"/>
            <a:ext cx="11159961" cy="1015663"/>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c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3j</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'{0} has real part {0.real} and imaginary part {0.imag}.'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'(2+3j) has real part 2.0 and imaginary part 3.0.'</a:t>
            </a:r>
            <a:endParaRPr lang="en-US" sz="2000" dirty="0">
              <a:solidFill>
                <a:schemeClr val="tx1">
                  <a:lumMod val="95000"/>
                </a:schemeClr>
              </a:solidFill>
              <a:effectLst/>
            </a:endParaRPr>
          </a:p>
        </p:txBody>
      </p:sp>
      <p:sp>
        <p:nvSpPr>
          <p:cNvPr id="8" name="Rectangle 7"/>
          <p:cNvSpPr/>
          <p:nvPr/>
        </p:nvSpPr>
        <p:spPr>
          <a:xfrm>
            <a:off x="592328" y="3671092"/>
            <a:ext cx="7522972" cy="1015663"/>
          </a:xfrm>
          <a:prstGeom prst="rect">
            <a:avLst/>
          </a:prstGeom>
        </p:spPr>
        <p:txBody>
          <a:bodyPr wrap="square">
            <a:spAutoFit/>
          </a:bodyPr>
          <a:lstStyle/>
          <a:p>
            <a:r>
              <a:rPr lang="es-ES" sz="2000" b="1" dirty="0">
                <a:solidFill>
                  <a:srgbClr val="FFCC00"/>
                </a:solidFill>
                <a:latin typeface="Courier New" panose="02070309020205020404" pitchFamily="49" charset="0"/>
              </a:rPr>
              <a:t>&gt;&gt;&gt;</a:t>
            </a:r>
            <a:r>
              <a:rPr lang="es-ES" sz="2000" dirty="0">
                <a:solidFill>
                  <a:srgbClr val="FFFFFF"/>
                </a:solidFill>
                <a:latin typeface="Courier New" panose="02070309020205020404" pitchFamily="49" charset="0"/>
              </a:rPr>
              <a:t> </a:t>
            </a:r>
            <a:r>
              <a:rPr lang="es-ES" sz="2000" dirty="0" err="1">
                <a:solidFill>
                  <a:srgbClr val="FFFFFF"/>
                </a:solidFill>
                <a:latin typeface="Courier New" panose="02070309020205020404" pitchFamily="49" charset="0"/>
              </a:rPr>
              <a:t>coord</a:t>
            </a:r>
            <a:r>
              <a:rPr lang="es-ES" sz="2000" dirty="0">
                <a:solidFill>
                  <a:srgbClr val="FFFFFF"/>
                </a:solidFill>
                <a:latin typeface="Courier New" panose="02070309020205020404" pitchFamily="49" charset="0"/>
              </a:rPr>
              <a:t> </a:t>
            </a:r>
            <a:r>
              <a:rPr lang="es-ES" sz="2000" b="1" dirty="0">
                <a:solidFill>
                  <a:srgbClr val="FFCC00"/>
                </a:solidFill>
                <a:latin typeface="Courier New" panose="02070309020205020404" pitchFamily="49" charset="0"/>
              </a:rPr>
              <a:t>=</a:t>
            </a:r>
            <a:r>
              <a:rPr lang="es-ES" sz="2000" dirty="0">
                <a:solidFill>
                  <a:srgbClr val="FFFFFF"/>
                </a:solidFill>
                <a:latin typeface="Courier New" panose="02070309020205020404" pitchFamily="49" charset="0"/>
              </a:rPr>
              <a:t> </a:t>
            </a:r>
            <a:r>
              <a:rPr lang="es-ES" sz="2000" b="1" dirty="0">
                <a:solidFill>
                  <a:srgbClr val="FFCC00"/>
                </a:solidFill>
                <a:latin typeface="Courier New" panose="02070309020205020404" pitchFamily="49" charset="0"/>
              </a:rPr>
              <a:t>(</a:t>
            </a:r>
            <a:r>
              <a:rPr lang="es-ES" sz="2000" dirty="0">
                <a:solidFill>
                  <a:srgbClr val="99CC99"/>
                </a:solidFill>
                <a:latin typeface="Courier New" panose="02070309020205020404" pitchFamily="49" charset="0"/>
              </a:rPr>
              <a:t>3</a:t>
            </a:r>
            <a:r>
              <a:rPr lang="es-ES" sz="2000" b="1" dirty="0">
                <a:solidFill>
                  <a:srgbClr val="FFCC00"/>
                </a:solidFill>
                <a:latin typeface="Courier New" panose="02070309020205020404" pitchFamily="49" charset="0"/>
              </a:rPr>
              <a:t>,</a:t>
            </a:r>
            <a:r>
              <a:rPr lang="es-ES" sz="2000" dirty="0">
                <a:solidFill>
                  <a:srgbClr val="FFFFFF"/>
                </a:solidFill>
                <a:latin typeface="Courier New" panose="02070309020205020404" pitchFamily="49" charset="0"/>
              </a:rPr>
              <a:t> </a:t>
            </a:r>
            <a:r>
              <a:rPr lang="es-ES" sz="2000" dirty="0">
                <a:solidFill>
                  <a:srgbClr val="99CC99"/>
                </a:solidFill>
                <a:latin typeface="Courier New" panose="02070309020205020404" pitchFamily="49" charset="0"/>
              </a:rPr>
              <a:t>5</a:t>
            </a:r>
            <a:r>
              <a:rPr lang="es-ES" sz="2000" b="1" dirty="0">
                <a:solidFill>
                  <a:srgbClr val="FFCC00"/>
                </a:solidFill>
                <a:latin typeface="Courier New" panose="02070309020205020404" pitchFamily="49" charset="0"/>
              </a:rPr>
              <a:t>)</a:t>
            </a:r>
            <a:r>
              <a:rPr lang="es-ES" sz="2000" dirty="0">
                <a:solidFill>
                  <a:srgbClr val="FFFFFF"/>
                </a:solidFill>
                <a:latin typeface="Courier New" panose="02070309020205020404" pitchFamily="49" charset="0"/>
              </a:rPr>
              <a:t> </a:t>
            </a:r>
            <a:br>
              <a:rPr lang="es-ES" sz="2000" dirty="0">
                <a:solidFill>
                  <a:srgbClr val="FFFFFF"/>
                </a:solidFill>
                <a:latin typeface="Courier New" panose="02070309020205020404" pitchFamily="49" charset="0"/>
              </a:rPr>
            </a:br>
            <a:r>
              <a:rPr lang="es-ES" sz="2000" b="1" dirty="0">
                <a:solidFill>
                  <a:srgbClr val="FFCC00"/>
                </a:solidFill>
                <a:latin typeface="Courier New" panose="02070309020205020404" pitchFamily="49" charset="0"/>
              </a:rPr>
              <a:t>&gt;&gt;&gt;</a:t>
            </a:r>
            <a:r>
              <a:rPr lang="es-ES" sz="2000" dirty="0">
                <a:solidFill>
                  <a:srgbClr val="FFFFFF"/>
                </a:solidFill>
                <a:latin typeface="Courier New" panose="02070309020205020404" pitchFamily="49" charset="0"/>
              </a:rPr>
              <a:t> </a:t>
            </a:r>
            <a:r>
              <a:rPr lang="es-ES" sz="2000" dirty="0">
                <a:solidFill>
                  <a:srgbClr val="66FF00"/>
                </a:solidFill>
                <a:latin typeface="Courier New" panose="02070309020205020404" pitchFamily="49" charset="0"/>
              </a:rPr>
              <a:t>'X: {0[0]}; Y: {0[1]}'</a:t>
            </a:r>
            <a:r>
              <a:rPr lang="es-ES" sz="2000" b="1" dirty="0">
                <a:solidFill>
                  <a:srgbClr val="FFCC00"/>
                </a:solidFill>
                <a:latin typeface="Courier New" panose="02070309020205020404" pitchFamily="49" charset="0"/>
              </a:rPr>
              <a:t>.</a:t>
            </a:r>
            <a:r>
              <a:rPr lang="es-ES" sz="2000" dirty="0" err="1">
                <a:solidFill>
                  <a:srgbClr val="FFFFFF"/>
                </a:solidFill>
                <a:latin typeface="Courier New" panose="02070309020205020404" pitchFamily="49" charset="0"/>
              </a:rPr>
              <a:t>format</a:t>
            </a:r>
            <a:r>
              <a:rPr lang="es-ES" sz="2000" b="1" dirty="0">
                <a:solidFill>
                  <a:srgbClr val="FFCC00"/>
                </a:solidFill>
                <a:latin typeface="Courier New" panose="02070309020205020404" pitchFamily="49" charset="0"/>
              </a:rPr>
              <a:t>(</a:t>
            </a:r>
            <a:r>
              <a:rPr lang="es-ES" sz="2000" dirty="0" err="1">
                <a:solidFill>
                  <a:srgbClr val="FFFFFF"/>
                </a:solidFill>
                <a:latin typeface="Courier New" panose="02070309020205020404" pitchFamily="49" charset="0"/>
              </a:rPr>
              <a:t>coord</a:t>
            </a:r>
            <a:r>
              <a:rPr lang="es-ES" sz="2000" b="1" dirty="0">
                <a:solidFill>
                  <a:srgbClr val="FFCC00"/>
                </a:solidFill>
                <a:latin typeface="Courier New" panose="02070309020205020404" pitchFamily="49" charset="0"/>
              </a:rPr>
              <a:t>)</a:t>
            </a:r>
            <a:r>
              <a:rPr lang="es-ES" sz="2000" dirty="0">
                <a:solidFill>
                  <a:srgbClr val="FFFFFF"/>
                </a:solidFill>
                <a:latin typeface="Courier New" panose="02070309020205020404" pitchFamily="49" charset="0"/>
              </a:rPr>
              <a:t> </a:t>
            </a:r>
            <a:br>
              <a:rPr lang="es-ES" sz="2000" dirty="0">
                <a:solidFill>
                  <a:srgbClr val="FFFFFF"/>
                </a:solidFill>
                <a:latin typeface="Courier New" panose="02070309020205020404" pitchFamily="49" charset="0"/>
              </a:rPr>
            </a:br>
            <a:r>
              <a:rPr lang="es-ES" sz="2000" dirty="0">
                <a:solidFill>
                  <a:schemeClr val="tx1">
                    <a:lumMod val="95000"/>
                  </a:schemeClr>
                </a:solidFill>
                <a:latin typeface="Courier New" panose="02070309020205020404" pitchFamily="49" charset="0"/>
              </a:rPr>
              <a:t>'X: 3; Y: 5'</a:t>
            </a:r>
            <a:endParaRPr lang="es-ES" sz="2000" dirty="0">
              <a:solidFill>
                <a:schemeClr val="tx1">
                  <a:lumMod val="95000"/>
                </a:schemeClr>
              </a:solidFill>
              <a:effectLst/>
            </a:endParaRPr>
          </a:p>
        </p:txBody>
      </p:sp>
    </p:spTree>
    <p:extLst>
      <p:ext uri="{BB962C8B-B14F-4D97-AF65-F5344CB8AC3E}">
        <p14:creationId xmlns:p14="http://schemas.microsoft.com/office/powerpoint/2010/main" val="18380224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formatting</a:t>
            </a:r>
          </a:p>
        </p:txBody>
      </p:sp>
      <p:sp>
        <p:nvSpPr>
          <p:cNvPr id="3" name="Content Placeholder 2"/>
          <p:cNvSpPr>
            <a:spLocks noGrp="1"/>
          </p:cNvSpPr>
          <p:nvPr>
            <p:ph idx="1"/>
          </p:nvPr>
        </p:nvSpPr>
        <p:spPr/>
        <p:txBody>
          <a:bodyPr/>
          <a:lstStyle/>
          <a:p>
            <a:r>
              <a:rPr lang="en-US" dirty="0"/>
              <a:t>There are reserved sequences for specifying justification and alignment within a replacement field. </a:t>
            </a:r>
          </a:p>
        </p:txBody>
      </p:sp>
      <p:sp>
        <p:nvSpPr>
          <p:cNvPr id="4" name="Rectangle 3"/>
          <p:cNvSpPr/>
          <p:nvPr/>
        </p:nvSpPr>
        <p:spPr>
          <a:xfrm>
            <a:off x="1435100" y="3282017"/>
            <a:ext cx="9690100"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'{:&lt;30}'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'left aligned'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'left aligned                  '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'{:&gt;30}'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'right aligned'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                 right aligned'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'{:^30}'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'centered'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           centered           '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'{:*^30}'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'centered'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use '*' as a fill char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'***********centered***********'</a:t>
            </a:r>
            <a:endParaRPr lang="en-US" sz="2000" dirty="0">
              <a:solidFill>
                <a:schemeClr val="tx1">
                  <a:lumMod val="95000"/>
                </a:schemeClr>
              </a:solidFill>
              <a:effectLst/>
            </a:endParaRPr>
          </a:p>
        </p:txBody>
      </p:sp>
    </p:spTree>
    <p:extLst>
      <p:ext uri="{BB962C8B-B14F-4D97-AF65-F5344CB8AC3E}">
        <p14:creationId xmlns:p14="http://schemas.microsoft.com/office/powerpoint/2010/main" val="1415399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Types: Unicode Strings</a:t>
            </a:r>
          </a:p>
        </p:txBody>
      </p:sp>
      <p:sp>
        <p:nvSpPr>
          <p:cNvPr id="3" name="Content Placeholder 2"/>
          <p:cNvSpPr>
            <a:spLocks noGrp="1"/>
          </p:cNvSpPr>
          <p:nvPr>
            <p:ph idx="1"/>
          </p:nvPr>
        </p:nvSpPr>
        <p:spPr>
          <a:xfrm>
            <a:off x="1024129" y="2286000"/>
            <a:ext cx="5168854" cy="4023360"/>
          </a:xfrm>
        </p:spPr>
        <p:txBody>
          <a:bodyPr>
            <a:normAutofit/>
          </a:bodyPr>
          <a:lstStyle/>
          <a:p>
            <a:pPr>
              <a:buFont typeface="Courier New" panose="02070309020205020404" pitchFamily="49" charset="0"/>
              <a:buChar char="o"/>
            </a:pPr>
            <a:r>
              <a:rPr lang="en-US" sz="2400" dirty="0"/>
              <a:t> Unicode strings can be used to store and manipulate Unicode data.</a:t>
            </a:r>
          </a:p>
          <a:p>
            <a:pPr>
              <a:buFont typeface="Courier New" panose="02070309020205020404" pitchFamily="49" charset="0"/>
              <a:buChar char="o"/>
            </a:pPr>
            <a:r>
              <a:rPr lang="en-US" sz="2400" dirty="0"/>
              <a:t> As simple as creating a normal string (just put a ‘u’ on it!).</a:t>
            </a:r>
          </a:p>
          <a:p>
            <a:pPr>
              <a:buFont typeface="Courier New" panose="02070309020205020404" pitchFamily="49" charset="0"/>
              <a:buChar char="o"/>
            </a:pPr>
            <a:r>
              <a:rPr lang="en-US" sz="2400" dirty="0"/>
              <a:t> Use Unicode-Escape encoding for special characters.  </a:t>
            </a:r>
          </a:p>
          <a:p>
            <a:pPr>
              <a:buFont typeface="Courier New" panose="02070309020205020404" pitchFamily="49" charset="0"/>
              <a:buChar char="o"/>
            </a:pPr>
            <a:r>
              <a:rPr lang="en-US" sz="2400" dirty="0"/>
              <a:t> Also has a raw mode, use ‘ur’ as a prefix. </a:t>
            </a:r>
          </a:p>
        </p:txBody>
      </p:sp>
      <p:sp>
        <p:nvSpPr>
          <p:cNvPr id="4" name="Rectangle 3"/>
          <p:cNvSpPr/>
          <p:nvPr/>
        </p:nvSpPr>
        <p:spPr>
          <a:xfrm>
            <a:off x="6480463" y="2084832"/>
            <a:ext cx="5095009" cy="2308324"/>
          </a:xfrm>
          <a:prstGeom prst="rect">
            <a:avLst/>
          </a:prstGeom>
        </p:spPr>
        <p:txBody>
          <a:bodyPr wrap="square">
            <a:spAutoFit/>
          </a:bodyPr>
          <a:lstStyle/>
          <a:p>
            <a:r>
              <a:rPr lang="en-US" dirty="0">
                <a:solidFill>
                  <a:srgbClr val="FFFFFF"/>
                </a:solidFill>
                <a:latin typeface="Courier New" panose="02070309020205020404" pitchFamily="49" charset="0"/>
              </a:rPr>
              <a:t>myunicodestr1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66FF00"/>
                </a:solidFill>
                <a:latin typeface="Courier New" panose="02070309020205020404" pitchFamily="49" charset="0"/>
              </a:rPr>
              <a:t>u"Hi</a:t>
            </a:r>
            <a:r>
              <a:rPr lang="en-US" dirty="0">
                <a:solidFill>
                  <a:srgbClr val="66FF00"/>
                </a:solidFill>
                <a:latin typeface="Courier New" panose="02070309020205020404" pitchFamily="49" charset="0"/>
              </a:rPr>
              <a:t> Class!"</a:t>
            </a:r>
            <a:endParaRPr lang="en-US" dirty="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myunicodestr2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66FF00"/>
                </a:solidFill>
                <a:latin typeface="Courier New" panose="02070309020205020404" pitchFamily="49" charset="0"/>
              </a:rPr>
              <a:t>u"Hi</a:t>
            </a:r>
            <a:r>
              <a:rPr lang="en-US" dirty="0">
                <a:solidFill>
                  <a:srgbClr val="66FF00"/>
                </a:solidFill>
                <a:latin typeface="Courier New" panose="02070309020205020404" pitchFamily="49" charset="0"/>
              </a:rPr>
              <a:t>\u0020Class!"</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myunicodestr1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myunicodestr2 </a:t>
            </a:r>
            <a:r>
              <a:rPr lang="en-US" dirty="0" err="1">
                <a:solidFill>
                  <a:srgbClr val="FFFFFF"/>
                </a:solidFill>
                <a:latin typeface="Courier New" panose="02070309020205020404" pitchFamily="49" charset="0"/>
              </a:rPr>
              <a:t>newunicode</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u'\xe4\xf6\</a:t>
            </a:r>
            <a:r>
              <a:rPr lang="en-US" dirty="0" err="1">
                <a:solidFill>
                  <a:srgbClr val="66FF00"/>
                </a:solidFill>
                <a:latin typeface="Courier New" panose="02070309020205020404" pitchFamily="49" charset="0"/>
              </a:rPr>
              <a:t>xfc</a:t>
            </a:r>
            <a:r>
              <a:rPr lang="en-US" dirty="0">
                <a:solidFill>
                  <a:srgbClr val="66FF00"/>
                </a:solidFill>
                <a:latin typeface="Courier New" panose="02070309020205020404" pitchFamily="49" charset="0"/>
              </a:rPr>
              <a:t>'</a:t>
            </a:r>
            <a:br>
              <a:rPr lang="en-US" dirty="0">
                <a:solidFill>
                  <a:srgbClr val="66FF00"/>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newunicode</a:t>
            </a:r>
            <a:r>
              <a:rPr lang="en-US" dirty="0">
                <a:solidFill>
                  <a:srgbClr val="FFFFFF"/>
                </a:solidFill>
                <a:latin typeface="Courier New" panose="02070309020205020404" pitchFamily="49" charset="0"/>
              </a:rPr>
              <a:t> </a:t>
            </a:r>
          </a:p>
          <a:p>
            <a:r>
              <a:rPr lang="en-US" dirty="0" err="1">
                <a:solidFill>
                  <a:srgbClr val="FFFFFF"/>
                </a:solidFill>
                <a:latin typeface="Courier New" panose="02070309020205020404" pitchFamily="49" charset="0"/>
              </a:rPr>
              <a:t>newstr</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newunicode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encode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'utf-8'</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newstr</a:t>
            </a:r>
            <a:r>
              <a:rPr lang="en-US" dirty="0">
                <a:solidFill>
                  <a:srgbClr val="FFFFFF"/>
                </a:solidFill>
                <a:latin typeface="Courier New" panose="02070309020205020404" pitchFamily="49" charset="0"/>
              </a:rPr>
              <a:t> </a:t>
            </a:r>
          </a:p>
          <a:p>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unicode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newstr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'utf-8'</a:t>
            </a:r>
            <a:r>
              <a:rPr lang="en-US" b="1" dirty="0">
                <a:solidFill>
                  <a:srgbClr val="FFCC00"/>
                </a:solidFill>
                <a:latin typeface="Courier New" panose="02070309020205020404" pitchFamily="49" charset="0"/>
              </a:rPr>
              <a:t>)</a:t>
            </a:r>
            <a:endParaRPr lang="en-US" dirty="0">
              <a:effectLst/>
            </a:endParaRPr>
          </a:p>
        </p:txBody>
      </p:sp>
      <p:cxnSp>
        <p:nvCxnSpPr>
          <p:cNvPr id="6" name="Straight Connector 5"/>
          <p:cNvCxnSpPr/>
          <p:nvPr/>
        </p:nvCxnSpPr>
        <p:spPr>
          <a:xfrm>
            <a:off x="6504709" y="4551218"/>
            <a:ext cx="506037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04709" y="4675909"/>
            <a:ext cx="1803699" cy="1477328"/>
          </a:xfrm>
          <a:prstGeom prst="rect">
            <a:avLst/>
          </a:prstGeom>
          <a:noFill/>
        </p:spPr>
        <p:txBody>
          <a:bodyPr wrap="none" rtlCol="0">
            <a:spAutoFit/>
          </a:bodyPr>
          <a:lstStyle/>
          <a:p>
            <a:r>
              <a:rPr lang="en-US" dirty="0"/>
              <a:t>Output: </a:t>
            </a:r>
            <a:br>
              <a:rPr lang="en-US" dirty="0"/>
            </a:br>
            <a:r>
              <a:rPr lang="en-US" dirty="0"/>
              <a:t>Hi Class! Hi Class!</a:t>
            </a:r>
            <a:br>
              <a:rPr lang="en-US" dirty="0"/>
            </a:br>
            <a:r>
              <a:rPr lang="en-US" dirty="0" err="1"/>
              <a:t>äöü</a:t>
            </a:r>
            <a:br>
              <a:rPr lang="en-US" dirty="0"/>
            </a:br>
            <a:r>
              <a:rPr lang="en-US" dirty="0" err="1"/>
              <a:t>äöü</a:t>
            </a:r>
            <a:br>
              <a:rPr lang="en-US" dirty="0"/>
            </a:br>
            <a:r>
              <a:rPr lang="en-US" dirty="0" err="1"/>
              <a:t>äöü</a:t>
            </a:r>
            <a:endParaRPr lang="en-US" dirty="0"/>
          </a:p>
        </p:txBody>
      </p:sp>
    </p:spTree>
    <p:extLst>
      <p:ext uri="{BB962C8B-B14F-4D97-AF65-F5344CB8AC3E}">
        <p14:creationId xmlns:p14="http://schemas.microsoft.com/office/powerpoint/2010/main" val="214385571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formatting</a:t>
            </a:r>
          </a:p>
        </p:txBody>
      </p:sp>
      <p:sp>
        <p:nvSpPr>
          <p:cNvPr id="3" name="Content Placeholder 2"/>
          <p:cNvSpPr>
            <a:spLocks noGrp="1"/>
          </p:cNvSpPr>
          <p:nvPr>
            <p:ph idx="1"/>
          </p:nvPr>
        </p:nvSpPr>
        <p:spPr/>
        <p:txBody>
          <a:bodyPr/>
          <a:lstStyle/>
          <a:p>
            <a:r>
              <a:rPr lang="en-US" dirty="0"/>
              <a:t>There are a number of options for formatting floating-point numbers. </a:t>
            </a:r>
          </a:p>
        </p:txBody>
      </p:sp>
      <p:sp>
        <p:nvSpPr>
          <p:cNvPr id="5" name="Rectangle 4"/>
          <p:cNvSpPr/>
          <p:nvPr/>
        </p:nvSpPr>
        <p:spPr>
          <a:xfrm>
            <a:off x="1024128" y="3303538"/>
            <a:ext cx="10528300"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 {:+f}'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show sign always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'+3.140000; -3.140000'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 f}; {: 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show space for positive</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 3.140000; -3.140000'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 {:-f}'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show only minus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'3.140000; -3.140000'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'{:.3f}'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3.14159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limit to three </a:t>
            </a:r>
            <a:r>
              <a:rPr lang="en-US" sz="2000" i="1" dirty="0" err="1">
                <a:solidFill>
                  <a:srgbClr val="00FF00"/>
                </a:solidFill>
                <a:latin typeface="Courier New" panose="02070309020205020404" pitchFamily="49" charset="0"/>
              </a:rPr>
              <a:t>dec</a:t>
            </a:r>
            <a:r>
              <a:rPr lang="en-US" sz="2000" i="1" dirty="0">
                <a:solidFill>
                  <a:srgbClr val="00FF00"/>
                </a:solidFill>
                <a:latin typeface="Courier New" panose="02070309020205020404" pitchFamily="49" charset="0"/>
              </a:rPr>
              <a:t> places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'3.142'</a:t>
            </a:r>
            <a:endParaRPr lang="en-US" sz="2000" dirty="0">
              <a:solidFill>
                <a:schemeClr val="tx1">
                  <a:lumMod val="95000"/>
                </a:schemeClr>
              </a:solidFill>
              <a:effectLst/>
            </a:endParaRPr>
          </a:p>
        </p:txBody>
      </p:sp>
    </p:spTree>
    <p:extLst>
      <p:ext uri="{BB962C8B-B14F-4D97-AF65-F5344CB8AC3E}">
        <p14:creationId xmlns:p14="http://schemas.microsoft.com/office/powerpoint/2010/main" val="416636336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formatting</a:t>
            </a:r>
          </a:p>
        </p:txBody>
      </p:sp>
      <p:sp>
        <p:nvSpPr>
          <p:cNvPr id="3" name="Content Placeholder 2"/>
          <p:cNvSpPr>
            <a:spLocks noGrp="1"/>
          </p:cNvSpPr>
          <p:nvPr>
            <p:ph idx="1"/>
          </p:nvPr>
        </p:nvSpPr>
        <p:spPr/>
        <p:txBody>
          <a:bodyPr/>
          <a:lstStyle/>
          <a:p>
            <a:r>
              <a:rPr lang="en-US" dirty="0"/>
              <a:t>There are still quite a few more formatting </a:t>
            </a:r>
            <a:r>
              <a:rPr lang="en-US" dirty="0" err="1"/>
              <a:t>specifiers</a:t>
            </a:r>
            <a:r>
              <a:rPr lang="en-US" dirty="0"/>
              <a:t> that we haven’t covered. A list of them is available on the docs site. </a:t>
            </a:r>
          </a:p>
          <a:p>
            <a:r>
              <a:rPr lang="en-US" dirty="0"/>
              <a:t>We’ll now turn our attention back to functions and begin OOP in Python.</a:t>
            </a:r>
          </a:p>
        </p:txBody>
      </p:sp>
    </p:spTree>
    <p:extLst>
      <p:ext uri="{BB962C8B-B14F-4D97-AF65-F5344CB8AC3E}">
        <p14:creationId xmlns:p14="http://schemas.microsoft.com/office/powerpoint/2010/main" val="149733895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Advanced Functions </a:t>
            </a:r>
            <a:br>
              <a:rPr lang="en-US" dirty="0"/>
            </a:br>
            <a:r>
              <a:rPr lang="en-US" dirty="0"/>
              <a:t>and OOP</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601576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lnSpcReduction="10000"/>
          </a:bodyPr>
          <a:lstStyle/>
          <a:p>
            <a:r>
              <a:rPr lang="en-US" dirty="0"/>
              <a:t>Before we start, let’s talk about how name resolution is done in Python: When a function executes, a new namespace is created (locals). New namespaces can also be created by modules, classes, and methods as well.</a:t>
            </a:r>
          </a:p>
          <a:p>
            <a:r>
              <a:rPr lang="en-US" dirty="0"/>
              <a:t>LEGB Rule: </a:t>
            </a:r>
            <a:r>
              <a:rPr lang="en-US" dirty="0">
                <a:solidFill>
                  <a:srgbClr val="FFFF00"/>
                </a:solidFill>
              </a:rPr>
              <a:t>How Python resolves names</a:t>
            </a:r>
            <a:endParaRPr lang="en-US" dirty="0"/>
          </a:p>
          <a:p>
            <a:pPr>
              <a:buFont typeface="Arial" panose="020B0604020202020204" pitchFamily="34" charset="0"/>
              <a:buChar char="•"/>
            </a:pPr>
            <a:r>
              <a:rPr lang="en-US" dirty="0"/>
              <a:t> </a:t>
            </a:r>
            <a:r>
              <a:rPr lang="en-US" i="1" dirty="0"/>
              <a:t>Local</a:t>
            </a:r>
            <a:r>
              <a:rPr lang="en-US" dirty="0"/>
              <a:t> namespace.</a:t>
            </a:r>
          </a:p>
          <a:p>
            <a:pPr>
              <a:buFont typeface="Arial" panose="020B0604020202020204" pitchFamily="34" charset="0"/>
              <a:buChar char="•"/>
            </a:pPr>
            <a:r>
              <a:rPr lang="en-US" dirty="0"/>
              <a:t> </a:t>
            </a:r>
            <a:r>
              <a:rPr lang="en-US" i="1" dirty="0"/>
              <a:t>Enclosing</a:t>
            </a:r>
            <a:r>
              <a:rPr lang="en-US" dirty="0"/>
              <a:t> namespaces: check nonlocal names in the local scope of any enclosing functions from inner to outer.</a:t>
            </a:r>
          </a:p>
          <a:p>
            <a:pPr>
              <a:buFont typeface="Arial" panose="020B0604020202020204" pitchFamily="34" charset="0"/>
              <a:buChar char="•"/>
            </a:pPr>
            <a:r>
              <a:rPr lang="en-US" dirty="0"/>
              <a:t> </a:t>
            </a:r>
            <a:r>
              <a:rPr lang="en-US" i="1" dirty="0"/>
              <a:t>Global</a:t>
            </a:r>
            <a:r>
              <a:rPr lang="en-US" dirty="0"/>
              <a:t> namespace: check names assigned at the top-level of a module file, or declared global in a </a:t>
            </a:r>
            <a:r>
              <a:rPr lang="en-US" dirty="0" err="1"/>
              <a:t>def</a:t>
            </a:r>
            <a:r>
              <a:rPr lang="en-US" dirty="0"/>
              <a:t> within the file.</a:t>
            </a:r>
          </a:p>
          <a:p>
            <a:pPr>
              <a:buFont typeface="Arial" panose="020B0604020202020204" pitchFamily="34" charset="0"/>
              <a:buChar char="•"/>
            </a:pPr>
            <a:r>
              <a:rPr lang="en-US" dirty="0"/>
              <a:t> __</a:t>
            </a:r>
            <a:r>
              <a:rPr lang="en-US" i="1" dirty="0" err="1"/>
              <a:t>builtins</a:t>
            </a:r>
            <a:r>
              <a:rPr lang="en-US" dirty="0"/>
              <a:t>__: Names python assigned in the built-in module.</a:t>
            </a:r>
          </a:p>
          <a:p>
            <a:pPr>
              <a:buFont typeface="Arial" panose="020B0604020202020204" pitchFamily="34" charset="0"/>
              <a:buChar char="•"/>
            </a:pPr>
            <a:r>
              <a:rPr lang="en-US" dirty="0"/>
              <a:t> If all fails: </a:t>
            </a:r>
            <a:r>
              <a:rPr lang="en-US" dirty="0" err="1"/>
              <a:t>NameError</a:t>
            </a:r>
            <a:r>
              <a:rPr lang="en-US" dirty="0"/>
              <a:t>.</a:t>
            </a:r>
          </a:p>
        </p:txBody>
      </p:sp>
    </p:spTree>
    <p:extLst>
      <p:ext uri="{BB962C8B-B14F-4D97-AF65-F5344CB8AC3E}">
        <p14:creationId xmlns:p14="http://schemas.microsoft.com/office/powerpoint/2010/main" val="406658018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 first-class objects</a:t>
            </a:r>
          </a:p>
        </p:txBody>
      </p:sp>
      <p:sp>
        <p:nvSpPr>
          <p:cNvPr id="3" name="Content Placeholder 2"/>
          <p:cNvSpPr>
            <a:spLocks noGrp="1"/>
          </p:cNvSpPr>
          <p:nvPr>
            <p:ph idx="1"/>
          </p:nvPr>
        </p:nvSpPr>
        <p:spPr/>
        <p:txBody>
          <a:bodyPr/>
          <a:lstStyle/>
          <a:p>
            <a:r>
              <a:rPr lang="en-US" dirty="0"/>
              <a:t>We noted a few lectures ago that functions are </a:t>
            </a:r>
            <a:r>
              <a:rPr lang="en-US" i="1" dirty="0"/>
              <a:t>first-class objects </a:t>
            </a:r>
            <a:r>
              <a:rPr lang="en-US" dirty="0"/>
              <a:t>in Python. What exactly does this mean?</a:t>
            </a:r>
          </a:p>
          <a:p>
            <a:r>
              <a:rPr lang="en-US" dirty="0"/>
              <a:t>In short, it basically means that whatever you can do with a variable, you can do with a function. These include: </a:t>
            </a:r>
          </a:p>
          <a:p>
            <a:pPr>
              <a:buFont typeface="Arial" panose="020B0604020202020204" pitchFamily="34" charset="0"/>
              <a:buChar char="•"/>
            </a:pPr>
            <a:r>
              <a:rPr lang="en-US" dirty="0"/>
              <a:t> Assigning a name to it. </a:t>
            </a:r>
          </a:p>
          <a:p>
            <a:pPr>
              <a:buFont typeface="Arial" panose="020B0604020202020204" pitchFamily="34" charset="0"/>
              <a:buChar char="•"/>
            </a:pPr>
            <a:r>
              <a:rPr lang="en-US" dirty="0"/>
              <a:t> Passing it as an argument to a function.</a:t>
            </a:r>
          </a:p>
          <a:p>
            <a:pPr>
              <a:buFont typeface="Arial" panose="020B0604020202020204" pitchFamily="34" charset="0"/>
              <a:buChar char="•"/>
            </a:pPr>
            <a:r>
              <a:rPr lang="en-US" dirty="0"/>
              <a:t> Returning it as the result of a function.</a:t>
            </a:r>
          </a:p>
          <a:p>
            <a:pPr>
              <a:buFont typeface="Arial" panose="020B0604020202020204" pitchFamily="34" charset="0"/>
              <a:buChar char="•"/>
            </a:pPr>
            <a:r>
              <a:rPr lang="en-US" dirty="0"/>
              <a:t> Storing it in data structures. </a:t>
            </a:r>
          </a:p>
          <a:p>
            <a:pPr>
              <a:buFont typeface="Arial" panose="020B0604020202020204" pitchFamily="34" charset="0"/>
              <a:buChar char="•"/>
            </a:pPr>
            <a:r>
              <a:rPr lang="en-US" dirty="0"/>
              <a:t> etc. </a:t>
            </a:r>
          </a:p>
          <a:p>
            <a:endParaRPr lang="en-US" dirty="0"/>
          </a:p>
        </p:txBody>
      </p:sp>
    </p:spTree>
    <p:extLst>
      <p:ext uri="{BB962C8B-B14F-4D97-AF65-F5344CB8AC3E}">
        <p14:creationId xmlns:p14="http://schemas.microsoft.com/office/powerpoint/2010/main" val="76020161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Factory</a:t>
            </a:r>
          </a:p>
        </p:txBody>
      </p:sp>
      <p:sp>
        <p:nvSpPr>
          <p:cNvPr id="3" name="Content Placeholder 2"/>
          <p:cNvSpPr>
            <a:spLocks noGrp="1"/>
          </p:cNvSpPr>
          <p:nvPr>
            <p:ph idx="1"/>
          </p:nvPr>
        </p:nvSpPr>
        <p:spPr>
          <a:xfrm>
            <a:off x="1024128" y="2286000"/>
            <a:ext cx="4655455" cy="4023360"/>
          </a:xfrm>
        </p:spPr>
        <p:txBody>
          <a:bodyPr/>
          <a:lstStyle/>
          <a:p>
            <a:r>
              <a:rPr lang="en-US" dirty="0"/>
              <a:t>a.k.a. Closures.</a:t>
            </a:r>
          </a:p>
          <a:p>
            <a:r>
              <a:rPr lang="en-US" dirty="0"/>
              <a:t>As first-class objects, you can wrap functions within functions.</a:t>
            </a:r>
          </a:p>
          <a:p>
            <a:r>
              <a:rPr lang="en-US" dirty="0"/>
              <a:t>Outer functions have free variables that are bound to inner functions.</a:t>
            </a:r>
          </a:p>
          <a:p>
            <a:r>
              <a:rPr lang="en-US" dirty="0"/>
              <a:t>A closure is a function object that remembers values in enclosing scopes regardless of whether those scopes are still present in memory.</a:t>
            </a:r>
          </a:p>
        </p:txBody>
      </p:sp>
      <p:sp>
        <p:nvSpPr>
          <p:cNvPr id="5" name="Rectangle 4"/>
          <p:cNvSpPr/>
          <p:nvPr/>
        </p:nvSpPr>
        <p:spPr>
          <a:xfrm>
            <a:off x="6217920" y="2286000"/>
            <a:ext cx="5577840" cy="3785652"/>
          </a:xfrm>
          <a:prstGeom prst="rect">
            <a:avLst/>
          </a:prstGeom>
        </p:spPr>
        <p:txBody>
          <a:bodyPr wrap="square">
            <a:spAutoFit/>
          </a:bodyPr>
          <a:lstStyle/>
          <a:p>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make_inc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inc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x is closed in </a:t>
            </a:r>
            <a:br>
              <a:rPr lang="en-US" sz="2000" i="1" dirty="0">
                <a:solidFill>
                  <a:srgbClr val="00FF00"/>
                </a:solidFill>
                <a:latin typeface="Courier New" panose="02070309020205020404" pitchFamily="49" charset="0"/>
              </a:rPr>
            </a:br>
            <a:r>
              <a:rPr lang="en-US" sz="2000" i="1" dirty="0">
                <a:solidFill>
                  <a:srgbClr val="00FF00"/>
                </a:solidFill>
                <a:latin typeface="Courier New" panose="02070309020205020404" pitchFamily="49" charset="0"/>
              </a:rPr>
              <a:t>        # the definition of </a:t>
            </a:r>
            <a:r>
              <a:rPr lang="en-US" sz="2000" i="1" dirty="0" err="1">
                <a:solidFill>
                  <a:srgbClr val="00FF00"/>
                </a:solidFill>
                <a:latin typeface="Courier New" panose="02070309020205020404" pitchFamily="49" charset="0"/>
              </a:rPr>
              <a:t>inc</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y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inc</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inc5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make_inc</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inc10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make_inc</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inc5</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returns 10</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inc10</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returns 15</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67832250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a:t>
            </a:r>
          </a:p>
        </p:txBody>
      </p:sp>
      <p:sp>
        <p:nvSpPr>
          <p:cNvPr id="3" name="Content Placeholder 2"/>
          <p:cNvSpPr>
            <a:spLocks noGrp="1"/>
          </p:cNvSpPr>
          <p:nvPr>
            <p:ph idx="1"/>
          </p:nvPr>
        </p:nvSpPr>
        <p:spPr/>
        <p:txBody>
          <a:bodyPr/>
          <a:lstStyle/>
          <a:p>
            <a:r>
              <a:rPr lang="en-US" dirty="0"/>
              <a:t>Closures are hard to define so follow these three rules for generating a closure: </a:t>
            </a:r>
          </a:p>
          <a:p>
            <a:pPr marL="457200" indent="-457200">
              <a:buFont typeface="+mj-lt"/>
              <a:buAutoNum type="arabicPeriod"/>
            </a:pPr>
            <a:r>
              <a:rPr lang="en-US" dirty="0"/>
              <a:t>We must have a nested function (function inside a function).</a:t>
            </a:r>
          </a:p>
          <a:p>
            <a:pPr marL="457200" indent="-457200">
              <a:buFont typeface="+mj-lt"/>
              <a:buAutoNum type="arabicPeriod"/>
            </a:pPr>
            <a:r>
              <a:rPr lang="en-US" dirty="0"/>
              <a:t>The nested function must refer to a value defined in the enclosing function.</a:t>
            </a:r>
          </a:p>
          <a:p>
            <a:pPr marL="457200" indent="-457200">
              <a:buFont typeface="+mj-lt"/>
              <a:buAutoNum type="arabicPeriod"/>
            </a:pPr>
            <a:r>
              <a:rPr lang="en-US" dirty="0"/>
              <a:t>The enclosing function must return the nested function.</a:t>
            </a:r>
          </a:p>
          <a:p>
            <a:endParaRPr lang="en-US" dirty="0"/>
          </a:p>
        </p:txBody>
      </p:sp>
    </p:spTree>
    <p:extLst>
      <p:ext uri="{BB962C8B-B14F-4D97-AF65-F5344CB8AC3E}">
        <p14:creationId xmlns:p14="http://schemas.microsoft.com/office/powerpoint/2010/main" val="298703405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Decorators</a:t>
            </a:r>
          </a:p>
        </p:txBody>
      </p:sp>
      <p:sp>
        <p:nvSpPr>
          <p:cNvPr id="3" name="Content Placeholder 2"/>
          <p:cNvSpPr>
            <a:spLocks noGrp="1"/>
          </p:cNvSpPr>
          <p:nvPr>
            <p:ph idx="1"/>
          </p:nvPr>
        </p:nvSpPr>
        <p:spPr>
          <a:xfrm>
            <a:off x="1024129" y="2286000"/>
            <a:ext cx="3978945" cy="4023360"/>
          </a:xfrm>
        </p:spPr>
        <p:txBody>
          <a:bodyPr/>
          <a:lstStyle/>
          <a:p>
            <a:r>
              <a:rPr lang="en-US" dirty="0"/>
              <a:t>Wrappers to existing functions. </a:t>
            </a:r>
          </a:p>
          <a:p>
            <a:r>
              <a:rPr lang="en-US" dirty="0"/>
              <a:t>You can extend the functionality of existing functions without</a:t>
            </a:r>
            <a:br>
              <a:rPr lang="en-US" dirty="0"/>
            </a:br>
            <a:r>
              <a:rPr lang="en-US" dirty="0"/>
              <a:t>having to modify them.</a:t>
            </a:r>
          </a:p>
        </p:txBody>
      </p:sp>
      <p:sp>
        <p:nvSpPr>
          <p:cNvPr id="6" name="Rectangle 5"/>
          <p:cNvSpPr/>
          <p:nvPr/>
        </p:nvSpPr>
        <p:spPr>
          <a:xfrm>
            <a:off x="5112801" y="2191269"/>
            <a:ext cx="8799141" cy="3477875"/>
          </a:xfrm>
          <a:prstGeom prst="rect">
            <a:avLst/>
          </a:prstGeom>
        </p:spPr>
        <p:txBody>
          <a:bodyPr wrap="square">
            <a:spAutoFit/>
          </a:bodyPr>
          <a:lstStyle/>
          <a:p>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 "</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p_decorate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func_wrapper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"&lt;p&gt;"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"&lt;/p&gt;"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func_wrapper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dirty="0" err="1">
                <a:solidFill>
                  <a:srgbClr val="FFFFFF"/>
                </a:solidFill>
                <a:latin typeface="Courier New" panose="02070309020205020404" pitchFamily="49" charset="0"/>
              </a:rPr>
              <a:t>my_say_hello</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p_decorate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my_say_hello</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"John"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i="1" dirty="0">
                <a:solidFill>
                  <a:srgbClr val="00FF00"/>
                </a:solidFill>
                <a:latin typeface="Courier New" panose="02070309020205020404" pitchFamily="49" charset="0"/>
              </a:rPr>
              <a:t># Output is: &lt;p&gt;Hello, John!&lt;/p&gt;</a:t>
            </a:r>
            <a:endParaRPr lang="en-US" sz="2000" dirty="0">
              <a:effectLst/>
            </a:endParaRPr>
          </a:p>
        </p:txBody>
      </p:sp>
    </p:spTree>
    <p:extLst>
      <p:ext uri="{BB962C8B-B14F-4D97-AF65-F5344CB8AC3E}">
        <p14:creationId xmlns:p14="http://schemas.microsoft.com/office/powerpoint/2010/main" val="62147138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Decorators</a:t>
            </a:r>
          </a:p>
        </p:txBody>
      </p:sp>
      <p:sp>
        <p:nvSpPr>
          <p:cNvPr id="3" name="Content Placeholder 2"/>
          <p:cNvSpPr>
            <a:spLocks noGrp="1"/>
          </p:cNvSpPr>
          <p:nvPr>
            <p:ph idx="1"/>
          </p:nvPr>
        </p:nvSpPr>
        <p:spPr>
          <a:xfrm>
            <a:off x="1024129" y="2286000"/>
            <a:ext cx="3978945" cy="4023360"/>
          </a:xfrm>
        </p:spPr>
        <p:txBody>
          <a:bodyPr/>
          <a:lstStyle/>
          <a:p>
            <a:r>
              <a:rPr lang="en-US" dirty="0"/>
              <a:t>Wrappers to existing functions. </a:t>
            </a:r>
          </a:p>
          <a:p>
            <a:r>
              <a:rPr lang="en-US" dirty="0"/>
              <a:t>You can extend the functionality of existing functions without</a:t>
            </a:r>
            <a:br>
              <a:rPr lang="en-US" dirty="0"/>
            </a:br>
            <a:r>
              <a:rPr lang="en-US" dirty="0"/>
              <a:t>having to modify them.</a:t>
            </a:r>
          </a:p>
        </p:txBody>
      </p:sp>
      <p:sp>
        <p:nvSpPr>
          <p:cNvPr id="6" name="Rectangle 5"/>
          <p:cNvSpPr/>
          <p:nvPr/>
        </p:nvSpPr>
        <p:spPr>
          <a:xfrm>
            <a:off x="5112801" y="2191269"/>
            <a:ext cx="8799141" cy="3477875"/>
          </a:xfrm>
          <a:prstGeom prst="rect">
            <a:avLst/>
          </a:prstGeom>
        </p:spPr>
        <p:txBody>
          <a:bodyPr wrap="square">
            <a:spAutoFit/>
          </a:bodyPr>
          <a:lstStyle/>
          <a:p>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 "</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p_decorate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func_wrapper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"&lt;p&gt;"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"&lt;/p&gt;"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func_wrapper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dirty="0" err="1">
                <a:solidFill>
                  <a:srgbClr val="FFFFFF"/>
                </a:solidFill>
                <a:latin typeface="Courier New" panose="02070309020205020404" pitchFamily="49" charset="0"/>
              </a:rPr>
              <a:t>my_say_hello</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p_decorate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my_say_hello</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"John"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i="1" dirty="0">
                <a:solidFill>
                  <a:srgbClr val="00FF00"/>
                </a:solidFill>
                <a:latin typeface="Courier New" panose="02070309020205020404" pitchFamily="49" charset="0"/>
              </a:rPr>
              <a:t># Output is: &lt;p&gt;Hello, John!&lt;/p&gt;</a:t>
            </a:r>
            <a:endParaRPr lang="en-US" sz="2000" dirty="0">
              <a:effectLst/>
            </a:endParaRPr>
          </a:p>
        </p:txBody>
      </p:sp>
      <p:sp>
        <p:nvSpPr>
          <p:cNvPr id="4" name="Oval 3"/>
          <p:cNvSpPr/>
          <p:nvPr/>
        </p:nvSpPr>
        <p:spPr>
          <a:xfrm>
            <a:off x="4807132" y="2547257"/>
            <a:ext cx="6648994" cy="23643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3265714" y="4167051"/>
            <a:ext cx="1737360" cy="83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13210" y="5003074"/>
            <a:ext cx="1085554" cy="461665"/>
          </a:xfrm>
          <a:prstGeom prst="rect">
            <a:avLst/>
          </a:prstGeom>
          <a:noFill/>
        </p:spPr>
        <p:txBody>
          <a:bodyPr wrap="none" rtlCol="0">
            <a:spAutoFit/>
          </a:bodyPr>
          <a:lstStyle/>
          <a:p>
            <a:r>
              <a:rPr lang="en-US" sz="2400" dirty="0"/>
              <a:t>Closure</a:t>
            </a:r>
          </a:p>
        </p:txBody>
      </p:sp>
    </p:spTree>
    <p:extLst>
      <p:ext uri="{BB962C8B-B14F-4D97-AF65-F5344CB8AC3E}">
        <p14:creationId xmlns:p14="http://schemas.microsoft.com/office/powerpoint/2010/main" val="82725030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Decorators</a:t>
            </a:r>
          </a:p>
        </p:txBody>
      </p:sp>
      <p:sp>
        <p:nvSpPr>
          <p:cNvPr id="3" name="Content Placeholder 2"/>
          <p:cNvSpPr>
            <a:spLocks noGrp="1"/>
          </p:cNvSpPr>
          <p:nvPr>
            <p:ph idx="1"/>
          </p:nvPr>
        </p:nvSpPr>
        <p:spPr/>
        <p:txBody>
          <a:bodyPr/>
          <a:lstStyle/>
          <a:p>
            <a:r>
              <a:rPr lang="en-US" dirty="0"/>
              <a:t>So what kinds of things can we use decorators for? </a:t>
            </a:r>
          </a:p>
          <a:p>
            <a:pPr>
              <a:buFont typeface="Arial" panose="020B0604020202020204" pitchFamily="34" charset="0"/>
              <a:buChar char="•"/>
            </a:pPr>
            <a:r>
              <a:rPr lang="en-US" dirty="0"/>
              <a:t> Timing the execution of an arbitrary function.</a:t>
            </a:r>
          </a:p>
          <a:p>
            <a:pPr>
              <a:buFont typeface="Arial" panose="020B0604020202020204" pitchFamily="34" charset="0"/>
              <a:buChar char="•"/>
            </a:pPr>
            <a:r>
              <a:rPr lang="en-US" dirty="0"/>
              <a:t> </a:t>
            </a:r>
            <a:r>
              <a:rPr lang="en-US" dirty="0" err="1"/>
              <a:t>Memoization</a:t>
            </a:r>
            <a:r>
              <a:rPr lang="en-US" dirty="0"/>
              <a:t> – </a:t>
            </a:r>
            <a:r>
              <a:rPr lang="en-US" dirty="0" err="1"/>
              <a:t>cacheing</a:t>
            </a:r>
            <a:r>
              <a:rPr lang="en-US" dirty="0"/>
              <a:t> results for specific arguments. </a:t>
            </a:r>
          </a:p>
          <a:p>
            <a:pPr>
              <a:buFont typeface="Arial" panose="020B0604020202020204" pitchFamily="34" charset="0"/>
              <a:buChar char="•"/>
            </a:pPr>
            <a:r>
              <a:rPr lang="en-US" dirty="0"/>
              <a:t> Logging purposes.</a:t>
            </a:r>
          </a:p>
          <a:p>
            <a:pPr>
              <a:buFont typeface="Arial" panose="020B0604020202020204" pitchFamily="34" charset="0"/>
              <a:buChar char="•"/>
            </a:pPr>
            <a:r>
              <a:rPr lang="en-US" dirty="0"/>
              <a:t> Debugging.</a:t>
            </a:r>
          </a:p>
          <a:p>
            <a:pPr>
              <a:buFont typeface="Arial" panose="020B0604020202020204" pitchFamily="34" charset="0"/>
              <a:buChar char="•"/>
            </a:pPr>
            <a:r>
              <a:rPr lang="en-US" dirty="0"/>
              <a:t> Any pre- or post- function processing. </a:t>
            </a:r>
          </a:p>
        </p:txBody>
      </p:sp>
    </p:spTree>
    <p:extLst>
      <p:ext uri="{BB962C8B-B14F-4D97-AF65-F5344CB8AC3E}">
        <p14:creationId xmlns:p14="http://schemas.microsoft.com/office/powerpoint/2010/main" val="2454473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Types: Lists</a:t>
            </a:r>
          </a:p>
        </p:txBody>
      </p:sp>
      <p:sp>
        <p:nvSpPr>
          <p:cNvPr id="3" name="Content Placeholder 2"/>
          <p:cNvSpPr>
            <a:spLocks noGrp="1"/>
          </p:cNvSpPr>
          <p:nvPr>
            <p:ph idx="1"/>
          </p:nvPr>
        </p:nvSpPr>
        <p:spPr>
          <a:xfrm>
            <a:off x="1024129" y="2286000"/>
            <a:ext cx="3620606" cy="4023360"/>
          </a:xfrm>
        </p:spPr>
        <p:txBody>
          <a:bodyPr>
            <a:normAutofit/>
          </a:bodyPr>
          <a:lstStyle/>
          <a:p>
            <a:pPr>
              <a:buFont typeface="Courier New" panose="02070309020205020404" pitchFamily="49" charset="0"/>
              <a:buChar char="o"/>
            </a:pPr>
            <a:r>
              <a:rPr lang="en-US" sz="2800" dirty="0"/>
              <a:t> An incredibly useful </a:t>
            </a:r>
            <a:r>
              <a:rPr lang="en-US" sz="2800" i="1" dirty="0"/>
              <a:t>compound</a:t>
            </a:r>
            <a:r>
              <a:rPr lang="en-US" sz="2800" dirty="0"/>
              <a:t> data type</a:t>
            </a:r>
          </a:p>
          <a:p>
            <a:pPr>
              <a:buFont typeface="Courier New" panose="02070309020205020404" pitchFamily="49" charset="0"/>
              <a:buChar char="o"/>
            </a:pPr>
            <a:r>
              <a:rPr lang="en-US" sz="2800" dirty="0"/>
              <a:t> Initialized by the constructor</a:t>
            </a:r>
          </a:p>
          <a:p>
            <a:pPr>
              <a:buFont typeface="Courier New" panose="02070309020205020404" pitchFamily="49" charset="0"/>
              <a:buChar char="o"/>
            </a:pPr>
            <a:r>
              <a:rPr lang="en-US" sz="2800" dirty="0"/>
              <a:t> Mutable</a:t>
            </a:r>
          </a:p>
          <a:p>
            <a:pPr>
              <a:buFont typeface="Courier New" panose="02070309020205020404" pitchFamily="49" charset="0"/>
              <a:buChar char="o"/>
            </a:pPr>
            <a:r>
              <a:rPr lang="en-US" sz="2800" dirty="0"/>
              <a:t> </a:t>
            </a:r>
            <a:r>
              <a:rPr lang="en-US" sz="2800" dirty="0" err="1"/>
              <a:t>Nestable</a:t>
            </a:r>
            <a:br>
              <a:rPr lang="en-US" dirty="0"/>
            </a:br>
            <a:br>
              <a:rPr lang="en-US" dirty="0"/>
            </a:br>
            <a:endParaRPr lang="en-US" dirty="0"/>
          </a:p>
        </p:txBody>
      </p:sp>
      <p:sp>
        <p:nvSpPr>
          <p:cNvPr id="5" name="Rectangle 4"/>
          <p:cNvSpPr/>
          <p:nvPr/>
        </p:nvSpPr>
        <p:spPr>
          <a:xfrm>
            <a:off x="4572000" y="1877014"/>
            <a:ext cx="7439891" cy="3139321"/>
          </a:xfrm>
          <a:prstGeom prst="rect">
            <a:avLst/>
          </a:prstGeom>
        </p:spPr>
        <p:txBody>
          <a:bodyPr wrap="square">
            <a:spAutoFit/>
          </a:bodyPr>
          <a:lstStyle/>
          <a:p>
            <a:r>
              <a:rPr lang="en-US" dirty="0" err="1">
                <a:solidFill>
                  <a:srgbClr val="FFFFFF"/>
                </a:solidFill>
                <a:latin typeface="Courier New" panose="02070309020205020404" pitchFamily="49" charset="0"/>
              </a:rPr>
              <a:t>mylist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42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'apple'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66FF00"/>
                </a:solidFill>
                <a:latin typeface="Courier New" panose="02070309020205020404" pitchFamily="49" charset="0"/>
              </a:rPr>
              <a:t>u'unicode</a:t>
            </a:r>
            <a:r>
              <a:rPr lang="en-US" dirty="0">
                <a:solidFill>
                  <a:srgbClr val="66FF00"/>
                </a:solidFill>
                <a:latin typeface="Courier New" panose="02070309020205020404" pitchFamily="49" charset="0"/>
              </a:rPr>
              <a:t> apple'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5234656</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mylist</a:t>
            </a:r>
            <a:endParaRPr lang="en-US" dirty="0">
              <a:solidFill>
                <a:srgbClr val="FFFFFF"/>
              </a:solidFill>
              <a:latin typeface="Courier New" panose="02070309020205020404" pitchFamily="49" charset="0"/>
            </a:endParaRPr>
          </a:p>
          <a:p>
            <a:r>
              <a:rPr lang="en-US" dirty="0" err="1">
                <a:solidFill>
                  <a:srgbClr val="FFFFFF"/>
                </a:solidFill>
                <a:latin typeface="Courier New" panose="02070309020205020404" pitchFamily="49" charset="0"/>
              </a:rPr>
              <a:t>mylist</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'banana'</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mylist</a:t>
            </a:r>
            <a:endParaRPr lang="en-US" dirty="0">
              <a:solidFill>
                <a:srgbClr val="FFFFFF"/>
              </a:solidFill>
              <a:latin typeface="Courier New" panose="02070309020205020404" pitchFamily="49" charset="0"/>
            </a:endParaRPr>
          </a:p>
          <a:p>
            <a:r>
              <a:rPr lang="en-US" dirty="0" err="1">
                <a:solidFill>
                  <a:srgbClr val="FFFFFF"/>
                </a:solidFill>
                <a:latin typeface="Courier New" panose="02070309020205020404" pitchFamily="49" charset="0"/>
              </a:rPr>
              <a:t>mylist</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'item1'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'item2'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'item3'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'item4'</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mylist</a:t>
            </a:r>
            <a:endParaRPr lang="en-US" dirty="0">
              <a:solidFill>
                <a:srgbClr val="FFFFFF"/>
              </a:solidFill>
              <a:latin typeface="Courier New" panose="02070309020205020404" pitchFamily="49" charset="0"/>
            </a:endParaRPr>
          </a:p>
          <a:p>
            <a:r>
              <a:rPr lang="en-US" dirty="0" err="1">
                <a:solidFill>
                  <a:srgbClr val="FFFFFF"/>
                </a:solidFill>
                <a:latin typeface="Courier New" panose="02070309020205020404" pitchFamily="49" charset="0"/>
              </a:rPr>
              <a:t>mylist.sort</a:t>
            </a:r>
            <a:r>
              <a:rPr lang="en-US" dirty="0">
                <a:solidFill>
                  <a:srgbClr val="FFFFFF"/>
                </a:solidFill>
                <a:latin typeface="Courier New" panose="02070309020205020404" pitchFamily="49" charset="0"/>
              </a:rPr>
              <a:t>()</a:t>
            </a:r>
          </a:p>
          <a:p>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mylist</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mylist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pop</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dirty="0" err="1">
                <a:solidFill>
                  <a:srgbClr val="FFFFFF"/>
                </a:solidFill>
                <a:latin typeface="Courier New" panose="02070309020205020404" pitchFamily="49" charset="0"/>
              </a:rPr>
              <a:t>mynewlist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x*2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x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mynewlist</a:t>
            </a:r>
            <a:endParaRPr lang="en-US" dirty="0">
              <a:effectLst/>
            </a:endParaRPr>
          </a:p>
        </p:txBody>
      </p:sp>
      <p:cxnSp>
        <p:nvCxnSpPr>
          <p:cNvPr id="7" name="Straight Connector 6"/>
          <p:cNvCxnSpPr/>
          <p:nvPr/>
        </p:nvCxnSpPr>
        <p:spPr>
          <a:xfrm>
            <a:off x="4644735" y="5016335"/>
            <a:ext cx="7294419"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572000" y="5078681"/>
            <a:ext cx="6096000" cy="1569660"/>
          </a:xfrm>
          <a:prstGeom prst="rect">
            <a:avLst/>
          </a:prstGeom>
        </p:spPr>
        <p:txBody>
          <a:bodyPr>
            <a:spAutoFit/>
          </a:bodyPr>
          <a:lstStyle/>
          <a:p>
            <a:r>
              <a:rPr lang="en-US" sz="1600" dirty="0"/>
              <a:t>[42, 'apple', </a:t>
            </a:r>
            <a:r>
              <a:rPr lang="en-US" sz="1600" dirty="0" err="1"/>
              <a:t>u'unicode</a:t>
            </a:r>
            <a:r>
              <a:rPr lang="en-US" sz="1600" dirty="0"/>
              <a:t> apple', 5234656]</a:t>
            </a:r>
          </a:p>
          <a:p>
            <a:r>
              <a:rPr lang="en-US" sz="1600" dirty="0"/>
              <a:t>[42, 'apple', 'banana', 5234656]</a:t>
            </a:r>
          </a:p>
          <a:p>
            <a:r>
              <a:rPr lang="en-US" sz="1600" dirty="0"/>
              <a:t>[42, 'apple', 'banana', [['item1', 'item2'], ['item3', 'item4']]]</a:t>
            </a:r>
          </a:p>
          <a:p>
            <a:r>
              <a:rPr lang="en-US" sz="1600" dirty="0"/>
              <a:t>[42, [['item1', 'item2'], ['item3', 'item4']], 'apple', 'banana']</a:t>
            </a:r>
          </a:p>
          <a:p>
            <a:r>
              <a:rPr lang="en-US" sz="1600" dirty="0"/>
              <a:t>banana</a:t>
            </a:r>
          </a:p>
          <a:p>
            <a:r>
              <a:rPr lang="en-US" sz="1600" dirty="0"/>
              <a:t>[0, 2, 4, 6, 8]</a:t>
            </a:r>
          </a:p>
        </p:txBody>
      </p:sp>
    </p:spTree>
    <p:extLst>
      <p:ext uri="{BB962C8B-B14F-4D97-AF65-F5344CB8AC3E}">
        <p14:creationId xmlns:p14="http://schemas.microsoft.com/office/powerpoint/2010/main" val="363924554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Decorators</a:t>
            </a:r>
          </a:p>
        </p:txBody>
      </p:sp>
      <p:sp>
        <p:nvSpPr>
          <p:cNvPr id="3" name="Content Placeholder 2"/>
          <p:cNvSpPr>
            <a:spLocks noGrp="1"/>
          </p:cNvSpPr>
          <p:nvPr>
            <p:ph idx="1"/>
          </p:nvPr>
        </p:nvSpPr>
        <p:spPr>
          <a:xfrm>
            <a:off x="1024128" y="2286000"/>
            <a:ext cx="3586509" cy="4023360"/>
          </a:xfrm>
        </p:spPr>
        <p:txBody>
          <a:bodyPr/>
          <a:lstStyle/>
          <a:p>
            <a:r>
              <a:rPr lang="en-US" dirty="0"/>
              <a:t>Python allows us some nice syntactic sugar for creating decorators. </a:t>
            </a:r>
          </a:p>
        </p:txBody>
      </p:sp>
      <p:sp>
        <p:nvSpPr>
          <p:cNvPr id="6" name="TextBox 5"/>
          <p:cNvSpPr txBox="1"/>
          <p:nvPr/>
        </p:nvSpPr>
        <p:spPr>
          <a:xfrm>
            <a:off x="833988" y="5125792"/>
            <a:ext cx="3696333" cy="923330"/>
          </a:xfrm>
          <a:prstGeom prst="rect">
            <a:avLst/>
          </a:prstGeom>
          <a:noFill/>
        </p:spPr>
        <p:txBody>
          <a:bodyPr wrap="none" rtlCol="0">
            <a:spAutoFit/>
          </a:bodyPr>
          <a:lstStyle/>
          <a:p>
            <a:r>
              <a:rPr lang="en-US" dirty="0"/>
              <a:t>Notice here how we have to explicitly </a:t>
            </a:r>
          </a:p>
          <a:p>
            <a:r>
              <a:rPr lang="en-US" dirty="0"/>
              <a:t>decorate </a:t>
            </a:r>
            <a:r>
              <a:rPr lang="en-US" dirty="0" err="1"/>
              <a:t>say_hello</a:t>
            </a:r>
            <a:r>
              <a:rPr lang="en-US" dirty="0"/>
              <a:t> by passing it to </a:t>
            </a:r>
            <a:br>
              <a:rPr lang="en-US" dirty="0"/>
            </a:br>
            <a:r>
              <a:rPr lang="en-US" dirty="0"/>
              <a:t>our decorator function.</a:t>
            </a:r>
          </a:p>
        </p:txBody>
      </p:sp>
      <p:cxnSp>
        <p:nvCxnSpPr>
          <p:cNvPr id="8" name="Straight Arrow Connector 7"/>
          <p:cNvCxnSpPr/>
          <p:nvPr/>
        </p:nvCxnSpPr>
        <p:spPr>
          <a:xfrm flipV="1">
            <a:off x="4399005" y="4917989"/>
            <a:ext cx="713796" cy="31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112801" y="2191269"/>
            <a:ext cx="6709085" cy="3477875"/>
          </a:xfrm>
          <a:prstGeom prst="rect">
            <a:avLst/>
          </a:prstGeom>
        </p:spPr>
        <p:txBody>
          <a:bodyPr wrap="square">
            <a:spAutoFit/>
          </a:bodyPr>
          <a:lstStyle/>
          <a:p>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 "</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p_decorate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func_wrapper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"&lt;p&gt;"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"&lt;/p&gt;"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func_wrapper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dirty="0" err="1">
                <a:solidFill>
                  <a:srgbClr val="FFFFFF"/>
                </a:solidFill>
                <a:latin typeface="Courier New" panose="02070309020205020404" pitchFamily="49" charset="0"/>
              </a:rPr>
              <a:t>my_say_hello</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p_decorate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my_say_hello</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"John"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i="1" dirty="0">
                <a:solidFill>
                  <a:srgbClr val="00FF00"/>
                </a:solidFill>
                <a:latin typeface="Courier New" panose="02070309020205020404" pitchFamily="49" charset="0"/>
              </a:rPr>
              <a:t># Output is: &lt;p&gt;Hello, John!&lt;/p&gt;</a:t>
            </a:r>
            <a:endParaRPr lang="en-US" sz="2000" dirty="0">
              <a:effectLst/>
            </a:endParaRPr>
          </a:p>
        </p:txBody>
      </p:sp>
    </p:spTree>
    <p:extLst>
      <p:ext uri="{BB962C8B-B14F-4D97-AF65-F5344CB8AC3E}">
        <p14:creationId xmlns:p14="http://schemas.microsoft.com/office/powerpoint/2010/main" val="59960941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Decorators</a:t>
            </a:r>
          </a:p>
        </p:txBody>
      </p:sp>
      <p:sp>
        <p:nvSpPr>
          <p:cNvPr id="3" name="Content Placeholder 2"/>
          <p:cNvSpPr>
            <a:spLocks noGrp="1"/>
          </p:cNvSpPr>
          <p:nvPr>
            <p:ph idx="1"/>
          </p:nvPr>
        </p:nvSpPr>
        <p:spPr>
          <a:xfrm>
            <a:off x="1024128" y="2286000"/>
            <a:ext cx="3586509" cy="4023360"/>
          </a:xfrm>
        </p:spPr>
        <p:txBody>
          <a:bodyPr/>
          <a:lstStyle/>
          <a:p>
            <a:r>
              <a:rPr lang="en-US" dirty="0"/>
              <a:t>Python allows us some nice syntactic sugar for creating decorators. </a:t>
            </a:r>
          </a:p>
        </p:txBody>
      </p:sp>
      <p:sp>
        <p:nvSpPr>
          <p:cNvPr id="4" name="TextBox 3"/>
          <p:cNvSpPr txBox="1"/>
          <p:nvPr/>
        </p:nvSpPr>
        <p:spPr>
          <a:xfrm>
            <a:off x="2075761" y="4172755"/>
            <a:ext cx="2756079" cy="1631216"/>
          </a:xfrm>
          <a:prstGeom prst="rect">
            <a:avLst/>
          </a:prstGeom>
          <a:noFill/>
        </p:spPr>
        <p:txBody>
          <a:bodyPr wrap="square" rtlCol="0">
            <a:spAutoFit/>
          </a:bodyPr>
          <a:lstStyle/>
          <a:p>
            <a:r>
              <a:rPr lang="en-US" sz="2000" dirty="0"/>
              <a:t>Some nice syntax that does the same thing, </a:t>
            </a:r>
            <a:br>
              <a:rPr lang="en-US" sz="2000" dirty="0"/>
            </a:br>
            <a:r>
              <a:rPr lang="en-US" sz="2000" dirty="0"/>
              <a:t>except this time I can use</a:t>
            </a:r>
            <a:br>
              <a:rPr lang="en-US" sz="2000" dirty="0"/>
            </a:br>
            <a:r>
              <a:rPr lang="en-US" sz="2000" dirty="0" err="1"/>
              <a:t>say_hello</a:t>
            </a:r>
            <a:r>
              <a:rPr lang="en-US" sz="2000" dirty="0"/>
              <a:t> instead of </a:t>
            </a:r>
            <a:br>
              <a:rPr lang="en-US" sz="2000" dirty="0"/>
            </a:br>
            <a:r>
              <a:rPr lang="en-US" sz="2000" dirty="0"/>
              <a:t>assigning a new name.</a:t>
            </a:r>
          </a:p>
        </p:txBody>
      </p:sp>
      <p:cxnSp>
        <p:nvCxnSpPr>
          <p:cNvPr id="9" name="Straight Arrow Connector 8"/>
          <p:cNvCxnSpPr>
            <a:stCxn id="4" idx="0"/>
            <a:endCxn id="6" idx="1"/>
          </p:cNvCxnSpPr>
          <p:nvPr/>
        </p:nvCxnSpPr>
        <p:spPr>
          <a:xfrm flipV="1">
            <a:off x="3453801" y="3823770"/>
            <a:ext cx="1723445" cy="34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77246" y="2084832"/>
            <a:ext cx="7014754" cy="3477875"/>
          </a:xfrm>
          <a:prstGeom prst="rect">
            <a:avLst/>
          </a:prstGeom>
        </p:spPr>
        <p:txBody>
          <a:bodyPr wrap="square">
            <a:spAutoFit/>
          </a:bodyPr>
          <a:lstStyle/>
          <a:p>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p_decorate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func_wrapper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"&lt;p&gt;"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"&lt;/p&gt;"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func_wrapper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a:t>
            </a:r>
            <a:r>
              <a:rPr lang="en-US" sz="2000" dirty="0" err="1">
                <a:solidFill>
                  <a:srgbClr val="FFFFFF"/>
                </a:solidFill>
                <a:latin typeface="Courier New" panose="02070309020205020404" pitchFamily="49" charset="0"/>
              </a:rPr>
              <a:t>p_decorate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 "</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"John"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i="1" dirty="0">
                <a:solidFill>
                  <a:srgbClr val="00FF00"/>
                </a:solidFill>
                <a:latin typeface="Courier New" panose="02070309020205020404" pitchFamily="49" charset="0"/>
              </a:rPr>
              <a:t># Output is: &lt;p&gt;Hello, John!&lt;/p&gt;</a:t>
            </a:r>
            <a:endParaRPr lang="en-US" sz="2000" dirty="0">
              <a:effectLst/>
            </a:endParaRPr>
          </a:p>
        </p:txBody>
      </p:sp>
    </p:spTree>
    <p:extLst>
      <p:ext uri="{BB962C8B-B14F-4D97-AF65-F5344CB8AC3E}">
        <p14:creationId xmlns:p14="http://schemas.microsoft.com/office/powerpoint/2010/main" val="306909825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Decorators</a:t>
            </a:r>
          </a:p>
        </p:txBody>
      </p:sp>
      <p:sp>
        <p:nvSpPr>
          <p:cNvPr id="3" name="Content Placeholder 2"/>
          <p:cNvSpPr>
            <a:spLocks noGrp="1"/>
          </p:cNvSpPr>
          <p:nvPr>
            <p:ph idx="1"/>
          </p:nvPr>
        </p:nvSpPr>
        <p:spPr/>
        <p:txBody>
          <a:bodyPr/>
          <a:lstStyle/>
          <a:p>
            <a:r>
              <a:rPr lang="en-US" dirty="0"/>
              <a:t>You can also stack decorators with the closest decorator to the function definition being applied first. </a:t>
            </a:r>
          </a:p>
        </p:txBody>
      </p:sp>
      <p:sp>
        <p:nvSpPr>
          <p:cNvPr id="5" name="Rectangle 4"/>
          <p:cNvSpPr/>
          <p:nvPr/>
        </p:nvSpPr>
        <p:spPr>
          <a:xfrm>
            <a:off x="1245325" y="3219382"/>
            <a:ext cx="10067109" cy="2554545"/>
          </a:xfrm>
          <a:prstGeom prst="rect">
            <a:avLst/>
          </a:prstGeom>
        </p:spPr>
        <p:txBody>
          <a:bodyPr wrap="square">
            <a:spAutoFit/>
          </a:bodyPr>
          <a:lstStyle/>
          <a:p>
            <a:r>
              <a:rPr lang="en-US" sz="2000" dirty="0">
                <a:solidFill>
                  <a:srgbClr val="FFFFFF"/>
                </a:solidFill>
                <a:latin typeface="Courier New" panose="02070309020205020404" pitchFamily="49" charset="0"/>
              </a:rPr>
              <a:t>@</a:t>
            </a:r>
            <a:r>
              <a:rPr lang="en-US" sz="2000" dirty="0" err="1">
                <a:solidFill>
                  <a:srgbClr val="FFFFFF"/>
                </a:solidFill>
                <a:latin typeface="Courier New" panose="02070309020205020404" pitchFamily="49" charset="0"/>
              </a:rPr>
              <a:t>div_decorate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a:t>
            </a:r>
            <a:r>
              <a:rPr lang="en-US" sz="2000" dirty="0" err="1">
                <a:solidFill>
                  <a:srgbClr val="FFFFFF"/>
                </a:solidFill>
                <a:latin typeface="Courier New" panose="02070309020205020404" pitchFamily="49" charset="0"/>
              </a:rPr>
              <a:t>p_decorate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a:t>
            </a:r>
            <a:r>
              <a:rPr lang="en-US" sz="2000" dirty="0" err="1">
                <a:solidFill>
                  <a:srgbClr val="FFFFFF"/>
                </a:solidFill>
                <a:latin typeface="Courier New" panose="02070309020205020404" pitchFamily="49" charset="0"/>
              </a:rPr>
              <a:t>strong_decorate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"John"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i="1" dirty="0">
                <a:solidFill>
                  <a:srgbClr val="00FF00"/>
                </a:solidFill>
                <a:latin typeface="Courier New" panose="02070309020205020404" pitchFamily="49" charset="0"/>
              </a:rPr>
              <a:t># Outputs &lt;div&gt;&lt;p&gt;&lt;strong&gt;Hello, John!&lt;/strong&gt;&lt;/p&gt;&lt;/div&gt;</a:t>
            </a:r>
            <a:endParaRPr lang="en-US" sz="2000" dirty="0">
              <a:effectLst/>
            </a:endParaRPr>
          </a:p>
        </p:txBody>
      </p:sp>
    </p:spTree>
    <p:extLst>
      <p:ext uri="{BB962C8B-B14F-4D97-AF65-F5344CB8AC3E}">
        <p14:creationId xmlns:p14="http://schemas.microsoft.com/office/powerpoint/2010/main" val="296035359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Decorators</a:t>
            </a:r>
          </a:p>
        </p:txBody>
      </p:sp>
      <p:sp>
        <p:nvSpPr>
          <p:cNvPr id="3" name="Content Placeholder 2"/>
          <p:cNvSpPr>
            <a:spLocks noGrp="1"/>
          </p:cNvSpPr>
          <p:nvPr>
            <p:ph idx="1"/>
          </p:nvPr>
        </p:nvSpPr>
        <p:spPr>
          <a:xfrm>
            <a:off x="1024128" y="2286000"/>
            <a:ext cx="9720072" cy="4023360"/>
          </a:xfrm>
        </p:spPr>
        <p:txBody>
          <a:bodyPr/>
          <a:lstStyle/>
          <a:p>
            <a:r>
              <a:rPr lang="en-US" dirty="0"/>
              <a:t>We can also pass arguments to decorators if we’d like. </a:t>
            </a:r>
          </a:p>
        </p:txBody>
      </p:sp>
      <p:sp>
        <p:nvSpPr>
          <p:cNvPr id="6" name="Rectangle 5"/>
          <p:cNvSpPr/>
          <p:nvPr/>
        </p:nvSpPr>
        <p:spPr>
          <a:xfrm>
            <a:off x="1219200" y="2724876"/>
            <a:ext cx="10158548" cy="3785652"/>
          </a:xfrm>
          <a:prstGeom prst="rect">
            <a:avLst/>
          </a:prstGeom>
        </p:spPr>
        <p:txBody>
          <a:bodyPr wrap="square">
            <a:spAutoFit/>
          </a:bodyPr>
          <a:lstStyle/>
          <a:p>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tags</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tag_name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tags_decorator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func_wrapper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 </a:t>
            </a:r>
            <a:r>
              <a:rPr lang="en-US" sz="2000" dirty="0">
                <a:solidFill>
                  <a:srgbClr val="66FF00"/>
                </a:solidFill>
                <a:latin typeface="Courier New" panose="02070309020205020404" pitchFamily="49" charset="0"/>
              </a:rPr>
              <a:t>"&lt;"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tag_name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"&gt;"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tag_name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"&gt;"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func_wrapper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tags_decorator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@tags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 "</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"John"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 # </a:t>
            </a:r>
            <a:r>
              <a:rPr lang="en-US" sz="2000" i="1" dirty="0">
                <a:solidFill>
                  <a:srgbClr val="66FF00"/>
                </a:solidFill>
                <a:latin typeface="Courier New" panose="02070309020205020404" pitchFamily="49" charset="0"/>
              </a:rPr>
              <a:t>Output is: &lt;p&gt;Hello, John!&lt;/p&gt;</a:t>
            </a:r>
            <a:endParaRPr lang="en-US" sz="2000" i="1" dirty="0">
              <a:effectLst/>
            </a:endParaRPr>
          </a:p>
        </p:txBody>
      </p:sp>
    </p:spTree>
    <p:extLst>
      <p:ext uri="{BB962C8B-B14F-4D97-AF65-F5344CB8AC3E}">
        <p14:creationId xmlns:p14="http://schemas.microsoft.com/office/powerpoint/2010/main" val="143677793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Decorators</a:t>
            </a:r>
          </a:p>
        </p:txBody>
      </p:sp>
      <p:sp>
        <p:nvSpPr>
          <p:cNvPr id="3" name="Content Placeholder 2"/>
          <p:cNvSpPr>
            <a:spLocks noGrp="1"/>
          </p:cNvSpPr>
          <p:nvPr>
            <p:ph idx="1"/>
          </p:nvPr>
        </p:nvSpPr>
        <p:spPr>
          <a:xfrm>
            <a:off x="1024128" y="2286000"/>
            <a:ext cx="9720072" cy="4023360"/>
          </a:xfrm>
        </p:spPr>
        <p:txBody>
          <a:bodyPr/>
          <a:lstStyle/>
          <a:p>
            <a:r>
              <a:rPr lang="en-US" dirty="0"/>
              <a:t>We can also pass arguments to decorators if we’d like. </a:t>
            </a:r>
          </a:p>
        </p:txBody>
      </p:sp>
      <p:sp>
        <p:nvSpPr>
          <p:cNvPr id="6" name="Rectangle 5"/>
          <p:cNvSpPr/>
          <p:nvPr/>
        </p:nvSpPr>
        <p:spPr>
          <a:xfrm>
            <a:off x="1219200" y="2724876"/>
            <a:ext cx="10158548" cy="3785652"/>
          </a:xfrm>
          <a:prstGeom prst="rect">
            <a:avLst/>
          </a:prstGeom>
        </p:spPr>
        <p:txBody>
          <a:bodyPr wrap="square">
            <a:spAutoFit/>
          </a:bodyPr>
          <a:lstStyle/>
          <a:p>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tags</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tag_name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tags_decorator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func_wrapper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 </a:t>
            </a:r>
            <a:r>
              <a:rPr lang="en-US" sz="2000" dirty="0">
                <a:solidFill>
                  <a:srgbClr val="66FF00"/>
                </a:solidFill>
                <a:latin typeface="Courier New" panose="02070309020205020404" pitchFamily="49" charset="0"/>
              </a:rPr>
              <a:t>"&lt;"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tag_name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"&gt;"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tag_name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"&gt;"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func_wrapper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tags_decorator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@tags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 "</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"John"</a:t>
            </a:r>
            <a:r>
              <a:rPr lang="en-US" sz="2000" b="1" dirty="0">
                <a:solidFill>
                  <a:srgbClr val="FFCC00"/>
                </a:solidFill>
                <a:latin typeface="Courier New" panose="02070309020205020404" pitchFamily="49" charset="0"/>
              </a:rPr>
              <a:t>)</a:t>
            </a:r>
            <a:endParaRPr lang="en-US" sz="2000" dirty="0">
              <a:effectLst/>
            </a:endParaRPr>
          </a:p>
        </p:txBody>
      </p:sp>
      <p:sp>
        <p:nvSpPr>
          <p:cNvPr id="4" name="Oval 3"/>
          <p:cNvSpPr/>
          <p:nvPr/>
        </p:nvSpPr>
        <p:spPr>
          <a:xfrm>
            <a:off x="1332411" y="2834641"/>
            <a:ext cx="9776242" cy="1554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739051" y="4389121"/>
            <a:ext cx="990977" cy="400110"/>
          </a:xfrm>
          <a:prstGeom prst="rect">
            <a:avLst/>
          </a:prstGeom>
          <a:noFill/>
        </p:spPr>
        <p:txBody>
          <a:bodyPr wrap="none" rtlCol="0">
            <a:spAutoFit/>
          </a:bodyPr>
          <a:lstStyle/>
          <a:p>
            <a:r>
              <a:rPr lang="en-US" sz="2000" dirty="0"/>
              <a:t>Closure!</a:t>
            </a:r>
          </a:p>
        </p:txBody>
      </p:sp>
    </p:spTree>
    <p:extLst>
      <p:ext uri="{BB962C8B-B14F-4D97-AF65-F5344CB8AC3E}">
        <p14:creationId xmlns:p14="http://schemas.microsoft.com/office/powerpoint/2010/main" val="225906424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Decorators</a:t>
            </a:r>
          </a:p>
        </p:txBody>
      </p:sp>
      <p:sp>
        <p:nvSpPr>
          <p:cNvPr id="3" name="Content Placeholder 2"/>
          <p:cNvSpPr>
            <a:spLocks noGrp="1"/>
          </p:cNvSpPr>
          <p:nvPr>
            <p:ph idx="1"/>
          </p:nvPr>
        </p:nvSpPr>
        <p:spPr>
          <a:xfrm>
            <a:off x="1024128" y="2286000"/>
            <a:ext cx="9720072" cy="4023360"/>
          </a:xfrm>
        </p:spPr>
        <p:txBody>
          <a:bodyPr/>
          <a:lstStyle/>
          <a:p>
            <a:r>
              <a:rPr lang="en-US" dirty="0"/>
              <a:t>We can also pass arguments to decorators if we’d like. </a:t>
            </a:r>
          </a:p>
        </p:txBody>
      </p:sp>
      <p:sp>
        <p:nvSpPr>
          <p:cNvPr id="6" name="Rectangle 5"/>
          <p:cNvSpPr/>
          <p:nvPr/>
        </p:nvSpPr>
        <p:spPr>
          <a:xfrm>
            <a:off x="1219200" y="2724876"/>
            <a:ext cx="10158548" cy="3785652"/>
          </a:xfrm>
          <a:prstGeom prst="rect">
            <a:avLst/>
          </a:prstGeom>
        </p:spPr>
        <p:txBody>
          <a:bodyPr wrap="square">
            <a:spAutoFit/>
          </a:bodyPr>
          <a:lstStyle/>
          <a:p>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tags</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tag_name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tags_decorator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func_wrapper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 </a:t>
            </a:r>
            <a:r>
              <a:rPr lang="en-US" sz="2000" dirty="0">
                <a:solidFill>
                  <a:srgbClr val="66FF00"/>
                </a:solidFill>
                <a:latin typeface="Courier New" panose="02070309020205020404" pitchFamily="49" charset="0"/>
              </a:rPr>
              <a:t>"&lt;"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tag_name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"&gt;"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tag_name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"&gt;"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func_wrapper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tags_decorator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@tags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 "</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say_hello</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"John"</a:t>
            </a:r>
            <a:r>
              <a:rPr lang="en-US" sz="2000" b="1" dirty="0">
                <a:solidFill>
                  <a:srgbClr val="FFCC00"/>
                </a:solidFill>
                <a:latin typeface="Courier New" panose="02070309020205020404" pitchFamily="49" charset="0"/>
              </a:rPr>
              <a:t>)</a:t>
            </a:r>
            <a:endParaRPr lang="en-US" sz="2000" dirty="0">
              <a:effectLst/>
            </a:endParaRPr>
          </a:p>
        </p:txBody>
      </p:sp>
      <p:sp>
        <p:nvSpPr>
          <p:cNvPr id="4" name="Oval 3"/>
          <p:cNvSpPr/>
          <p:nvPr/>
        </p:nvSpPr>
        <p:spPr>
          <a:xfrm>
            <a:off x="1332411" y="2834641"/>
            <a:ext cx="9776242" cy="1554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04672" y="2218056"/>
            <a:ext cx="10573076" cy="27876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360313" y="4841483"/>
            <a:ext cx="1600118" cy="400110"/>
          </a:xfrm>
          <a:prstGeom prst="rect">
            <a:avLst/>
          </a:prstGeom>
          <a:noFill/>
        </p:spPr>
        <p:txBody>
          <a:bodyPr wrap="none" rtlCol="0">
            <a:spAutoFit/>
          </a:bodyPr>
          <a:lstStyle/>
          <a:p>
            <a:r>
              <a:rPr lang="en-US" sz="2000" dirty="0"/>
              <a:t>More Closure!</a:t>
            </a:r>
          </a:p>
        </p:txBody>
      </p:sp>
    </p:spTree>
    <p:extLst>
      <p:ext uri="{BB962C8B-B14F-4D97-AF65-F5344CB8AC3E}">
        <p14:creationId xmlns:p14="http://schemas.microsoft.com/office/powerpoint/2010/main" val="391445224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Accepts example</a:t>
            </a:r>
          </a:p>
        </p:txBody>
      </p:sp>
      <p:sp>
        <p:nvSpPr>
          <p:cNvPr id="3" name="Content Placeholder 2"/>
          <p:cNvSpPr>
            <a:spLocks noGrp="1"/>
          </p:cNvSpPr>
          <p:nvPr>
            <p:ph idx="1"/>
          </p:nvPr>
        </p:nvSpPr>
        <p:spPr>
          <a:xfrm>
            <a:off x="1024128" y="2196834"/>
            <a:ext cx="9720073" cy="4023360"/>
          </a:xfrm>
        </p:spPr>
        <p:txBody>
          <a:bodyPr/>
          <a:lstStyle/>
          <a:p>
            <a:r>
              <a:rPr lang="en-US" dirty="0"/>
              <a:t>Let’s say we wanted to create a general purpose decorator for the common operation of checking validity of function argument types. </a:t>
            </a:r>
          </a:p>
          <a:p>
            <a:r>
              <a:rPr lang="en-US" dirty="0"/>
              <a:t> </a:t>
            </a:r>
          </a:p>
        </p:txBody>
      </p:sp>
      <p:sp>
        <p:nvSpPr>
          <p:cNvPr id="4" name="Rectangle 3"/>
          <p:cNvSpPr/>
          <p:nvPr/>
        </p:nvSpPr>
        <p:spPr>
          <a:xfrm>
            <a:off x="1024128" y="4113038"/>
            <a:ext cx="10041140" cy="2308324"/>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complex_magnitude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latin typeface="Courier New" panose="02070309020205020404" pitchFamily="49" charset="0"/>
              </a:rPr>
              <a:t>Traceback</a:t>
            </a:r>
            <a:r>
              <a:rPr lang="en-US" dirty="0">
                <a:latin typeface="Courier New" panose="02070309020205020404" pitchFamily="49" charset="0"/>
              </a:rPr>
              <a:t> (most recent call last): </a:t>
            </a:r>
            <a:br>
              <a:rPr lang="en-US" dirty="0">
                <a:latin typeface="Courier New" panose="02070309020205020404" pitchFamily="49" charset="0"/>
              </a:rPr>
            </a:br>
            <a:r>
              <a:rPr lang="en-US" dirty="0">
                <a:latin typeface="Courier New" panose="02070309020205020404" pitchFamily="49" charset="0"/>
              </a:rPr>
              <a:t>  File "&lt;</a:t>
            </a:r>
            <a:r>
              <a:rPr lang="en-US" dirty="0" err="1">
                <a:latin typeface="Courier New" panose="02070309020205020404" pitchFamily="49" charset="0"/>
              </a:rPr>
              <a:t>stdin</a:t>
            </a:r>
            <a:r>
              <a:rPr lang="en-US" dirty="0">
                <a:latin typeface="Courier New" panose="02070309020205020404" pitchFamily="49" charset="0"/>
              </a:rPr>
              <a:t>&gt;", line 1, in &lt;module&gt; </a:t>
            </a:r>
            <a:br>
              <a:rPr lang="en-US" dirty="0">
                <a:latin typeface="Courier New" panose="02070309020205020404" pitchFamily="49" charset="0"/>
              </a:rPr>
            </a:br>
            <a:r>
              <a:rPr lang="en-US" dirty="0">
                <a:latin typeface="Courier New" panose="02070309020205020404" pitchFamily="49" charset="0"/>
              </a:rPr>
              <a:t>  File "accepts_test.py", line 4, in </a:t>
            </a:r>
            <a:r>
              <a:rPr lang="en-US" dirty="0" err="1">
                <a:latin typeface="Courier New" panose="02070309020205020404" pitchFamily="49" charset="0"/>
              </a:rPr>
              <a:t>complex_magnitude</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    return </a:t>
            </a:r>
            <a:r>
              <a:rPr lang="en-US" dirty="0" err="1">
                <a:latin typeface="Courier New" panose="02070309020205020404" pitchFamily="49" charset="0"/>
              </a:rPr>
              <a:t>math.sqrt</a:t>
            </a:r>
            <a:r>
              <a:rPr lang="en-US" dirty="0">
                <a:latin typeface="Courier New" panose="02070309020205020404" pitchFamily="49" charset="0"/>
              </a:rPr>
              <a:t>(</a:t>
            </a:r>
            <a:r>
              <a:rPr lang="en-US" dirty="0" err="1">
                <a:latin typeface="Courier New" panose="02070309020205020404" pitchFamily="49" charset="0"/>
              </a:rPr>
              <a:t>z.real</a:t>
            </a:r>
            <a:r>
              <a:rPr lang="en-US" dirty="0">
                <a:latin typeface="Courier New" panose="02070309020205020404" pitchFamily="49" charset="0"/>
              </a:rPr>
              <a:t>**2 + </a:t>
            </a:r>
            <a:r>
              <a:rPr lang="en-US" dirty="0" err="1">
                <a:latin typeface="Courier New" panose="02070309020205020404" pitchFamily="49" charset="0"/>
              </a:rPr>
              <a:t>z.imag</a:t>
            </a:r>
            <a:r>
              <a:rPr lang="en-US" dirty="0">
                <a:latin typeface="Courier New" panose="02070309020205020404" pitchFamily="49" charset="0"/>
              </a:rPr>
              <a:t>**2) </a:t>
            </a:r>
            <a:br>
              <a:rPr lang="en-US" dirty="0">
                <a:latin typeface="Courier New" panose="02070309020205020404" pitchFamily="49" charset="0"/>
              </a:rPr>
            </a:br>
            <a:r>
              <a:rPr lang="en-US" dirty="0" err="1">
                <a:latin typeface="Courier New" panose="02070309020205020404" pitchFamily="49" charset="0"/>
              </a:rPr>
              <a:t>AttributeError</a:t>
            </a:r>
            <a:r>
              <a:rPr lang="en-US" dirty="0">
                <a:latin typeface="Courier New" panose="02070309020205020404" pitchFamily="49" charset="0"/>
              </a:rPr>
              <a:t>: '</a:t>
            </a:r>
            <a:r>
              <a:rPr lang="en-US" dirty="0" err="1">
                <a:latin typeface="Courier New" panose="02070309020205020404" pitchFamily="49" charset="0"/>
              </a:rPr>
              <a:t>str</a:t>
            </a:r>
            <a:r>
              <a:rPr lang="en-US" dirty="0">
                <a:latin typeface="Courier New" panose="02070309020205020404" pitchFamily="49" charset="0"/>
              </a:rPr>
              <a:t>' object has no attribute 'real'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complex_magnitude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2j</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99CC99"/>
                </a:solidFill>
                <a:latin typeface="Courier New" panose="02070309020205020404" pitchFamily="49" charset="0"/>
              </a:rPr>
              <a:t>2.23606797749979</a:t>
            </a:r>
            <a:r>
              <a:rPr lang="en-US" dirty="0">
                <a:solidFill>
                  <a:srgbClr val="FFFFFF"/>
                </a:solidFill>
                <a:latin typeface="Courier New" panose="02070309020205020404" pitchFamily="49" charset="0"/>
              </a:rPr>
              <a:t> </a:t>
            </a:r>
            <a:endParaRPr lang="en-US" dirty="0">
              <a:effectLst/>
            </a:endParaRPr>
          </a:p>
        </p:txBody>
      </p:sp>
      <p:sp>
        <p:nvSpPr>
          <p:cNvPr id="5" name="Rectangle 4"/>
          <p:cNvSpPr/>
          <p:nvPr/>
        </p:nvSpPr>
        <p:spPr>
          <a:xfrm>
            <a:off x="1024128" y="2952126"/>
            <a:ext cx="6096000" cy="923330"/>
          </a:xfrm>
          <a:prstGeom prst="rect">
            <a:avLst/>
          </a:prstGeom>
        </p:spPr>
        <p:txBody>
          <a:bodyPr>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math </a:t>
            </a:r>
            <a:br>
              <a:rPr lang="en-US" dirty="0">
                <a:solidFill>
                  <a:srgbClr val="FFFFFF"/>
                </a:solidFill>
                <a:latin typeface="Courier New" panose="02070309020205020404" pitchFamily="49" charset="0"/>
              </a:rPr>
            </a:b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complex_magnitude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z</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math</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sqrt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z</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real</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z</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imag</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cxnSp>
        <p:nvCxnSpPr>
          <p:cNvPr id="7" name="Straight Connector 6"/>
          <p:cNvCxnSpPr/>
          <p:nvPr/>
        </p:nvCxnSpPr>
        <p:spPr>
          <a:xfrm flipV="1">
            <a:off x="877722" y="3987458"/>
            <a:ext cx="8184085" cy="135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9648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Accepts example</a:t>
            </a:r>
          </a:p>
        </p:txBody>
      </p:sp>
      <p:sp>
        <p:nvSpPr>
          <p:cNvPr id="4" name="Rectangle 3"/>
          <p:cNvSpPr/>
          <p:nvPr/>
        </p:nvSpPr>
        <p:spPr>
          <a:xfrm>
            <a:off x="1291118" y="2567450"/>
            <a:ext cx="10493339" cy="3139321"/>
          </a:xfrm>
          <a:prstGeom prst="rect">
            <a:avLst/>
          </a:prstGeom>
        </p:spPr>
        <p:txBody>
          <a:bodyPr wrap="squar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accepts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arg_types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arg_check</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new_func</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args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arg_type</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zip</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args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arg_types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type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arg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arg_type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"Argument"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"is not of type"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arg_type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a:solidFill>
                  <a:srgbClr val="FFFFFF"/>
                </a:solidFill>
                <a:latin typeface="Courier New" panose="02070309020205020404" pitchFamily="49" charset="0"/>
              </a:rPr>
              <a:t>                    </a:t>
            </a:r>
            <a:r>
              <a:rPr lang="en-US" b="1">
                <a:solidFill>
                  <a:srgbClr val="FF6600"/>
                </a:solidFill>
                <a:latin typeface="Courier New" panose="02070309020205020404" pitchFamily="49" charset="0"/>
              </a:rPr>
              <a:t>break</a:t>
            </a:r>
            <a:r>
              <a:rPr lang="en-US">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args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new_func</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arg_check</a:t>
            </a:r>
            <a:r>
              <a:rPr lang="en-US" dirty="0">
                <a:solidFill>
                  <a:srgbClr val="FFFFFF"/>
                </a:solidFill>
                <a:latin typeface="Courier New" panose="02070309020205020404" pitchFamily="49" charset="0"/>
              </a:rPr>
              <a:t> </a:t>
            </a:r>
            <a:endParaRPr lang="en-US" dirty="0">
              <a:effectLst/>
            </a:endParaRPr>
          </a:p>
        </p:txBody>
      </p:sp>
      <p:sp>
        <p:nvSpPr>
          <p:cNvPr id="5" name="TextBox 4"/>
          <p:cNvSpPr txBox="1"/>
          <p:nvPr/>
        </p:nvSpPr>
        <p:spPr>
          <a:xfrm>
            <a:off x="934948" y="5938463"/>
            <a:ext cx="2594172" cy="369332"/>
          </a:xfrm>
          <a:prstGeom prst="rect">
            <a:avLst/>
          </a:prstGeom>
          <a:noFill/>
        </p:spPr>
        <p:txBody>
          <a:bodyPr wrap="none" rtlCol="0">
            <a:spAutoFit/>
          </a:bodyPr>
          <a:lstStyle/>
          <a:p>
            <a:r>
              <a:rPr lang="en-US" dirty="0"/>
              <a:t>Check out accepts_test.py!</a:t>
            </a:r>
          </a:p>
        </p:txBody>
      </p:sp>
    </p:spTree>
    <p:extLst>
      <p:ext uri="{BB962C8B-B14F-4D97-AF65-F5344CB8AC3E}">
        <p14:creationId xmlns:p14="http://schemas.microsoft.com/office/powerpoint/2010/main" val="122109489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in Python</a:t>
            </a:r>
          </a:p>
        </p:txBody>
      </p:sp>
      <p:sp>
        <p:nvSpPr>
          <p:cNvPr id="3" name="Content Placeholder 2"/>
          <p:cNvSpPr>
            <a:spLocks noGrp="1"/>
          </p:cNvSpPr>
          <p:nvPr>
            <p:ph idx="1"/>
          </p:nvPr>
        </p:nvSpPr>
        <p:spPr/>
        <p:txBody>
          <a:bodyPr/>
          <a:lstStyle/>
          <a:p>
            <a:r>
              <a:rPr lang="en-US" dirty="0"/>
              <a:t>Python is a multi-paradigm language and, as such, supports OOP as well as a variety of other paradigms. </a:t>
            </a:r>
          </a:p>
          <a:p>
            <a:endParaRPr lang="en-US" dirty="0"/>
          </a:p>
          <a:p>
            <a:r>
              <a:rPr lang="en-US" dirty="0"/>
              <a:t>If you are familiar with OOP in C++, for example, it should be very easy for you to pick up the ideas behind Python’s class structures. </a:t>
            </a:r>
          </a:p>
        </p:txBody>
      </p:sp>
    </p:spTree>
    <p:extLst>
      <p:ext uri="{BB962C8B-B14F-4D97-AF65-F5344CB8AC3E}">
        <p14:creationId xmlns:p14="http://schemas.microsoft.com/office/powerpoint/2010/main" val="423711932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a:t>
            </a:r>
          </a:p>
        </p:txBody>
      </p:sp>
      <p:sp>
        <p:nvSpPr>
          <p:cNvPr id="3" name="Content Placeholder 2"/>
          <p:cNvSpPr>
            <a:spLocks noGrp="1"/>
          </p:cNvSpPr>
          <p:nvPr>
            <p:ph idx="1"/>
          </p:nvPr>
        </p:nvSpPr>
        <p:spPr/>
        <p:txBody>
          <a:bodyPr/>
          <a:lstStyle/>
          <a:p>
            <a:r>
              <a:rPr lang="en-US" dirty="0"/>
              <a:t>Classes are defined using the </a:t>
            </a:r>
            <a:r>
              <a:rPr lang="en-US" i="1" dirty="0"/>
              <a:t>class</a:t>
            </a:r>
            <a:r>
              <a:rPr lang="en-US" dirty="0"/>
              <a:t> keyword with a very familiar structure: </a:t>
            </a:r>
          </a:p>
          <a:p>
            <a:endParaRPr lang="en-US" dirty="0"/>
          </a:p>
          <a:p>
            <a:endParaRPr lang="en-US" dirty="0"/>
          </a:p>
          <a:p>
            <a:endParaRPr lang="en-US" dirty="0"/>
          </a:p>
          <a:p>
            <a:endParaRPr lang="en-US" dirty="0"/>
          </a:p>
          <a:p>
            <a:endParaRPr lang="en-US" dirty="0"/>
          </a:p>
          <a:p>
            <a:r>
              <a:rPr lang="en-US" dirty="0"/>
              <a:t>There is no notion of a header file to include so we don’t need to break up the creation of a class into declaration and definition. We just declare and use it!</a:t>
            </a:r>
          </a:p>
        </p:txBody>
      </p:sp>
      <p:sp>
        <p:nvSpPr>
          <p:cNvPr id="5" name="Rectangle 4"/>
          <p:cNvSpPr/>
          <p:nvPr/>
        </p:nvSpPr>
        <p:spPr>
          <a:xfrm>
            <a:off x="2329542" y="2974241"/>
            <a:ext cx="6096000" cy="1446550"/>
          </a:xfrm>
          <a:prstGeom prst="rect">
            <a:avLst/>
          </a:prstGeom>
        </p:spPr>
        <p:txBody>
          <a:bodyPr>
            <a:spAutoFit/>
          </a:bodyPr>
          <a:lstStyle/>
          <a:p>
            <a:r>
              <a:rPr lang="en-US" sz="2200" b="1" dirty="0">
                <a:solidFill>
                  <a:srgbClr val="FF6600"/>
                </a:solidFill>
                <a:latin typeface="Courier New" panose="02070309020205020404" pitchFamily="49" charset="0"/>
              </a:rPr>
              <a:t>class</a:t>
            </a:r>
            <a:r>
              <a:rPr lang="en-US" sz="2200" dirty="0">
                <a:solidFill>
                  <a:srgbClr val="FFFFFF"/>
                </a:solidFill>
                <a:latin typeface="Courier New" panose="02070309020205020404" pitchFamily="49" charset="0"/>
              </a:rPr>
              <a:t> </a:t>
            </a:r>
            <a:r>
              <a:rPr lang="en-US" sz="2200" b="1" dirty="0" err="1">
                <a:solidFill>
                  <a:srgbClr val="FFFFFF"/>
                </a:solidFill>
                <a:latin typeface="Courier New" panose="02070309020205020404" pitchFamily="49" charset="0"/>
              </a:rPr>
              <a:t>ClassName</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dirty="0">
                <a:solidFill>
                  <a:srgbClr val="FFFFFF"/>
                </a:solidFill>
                <a:latin typeface="Courier New" panose="02070309020205020404" pitchFamily="49" charset="0"/>
              </a:rPr>
              <a:t>    </a:t>
            </a:r>
            <a:r>
              <a:rPr lang="en-US" sz="2200" b="1" dirty="0">
                <a:solidFill>
                  <a:srgbClr val="FFCC00"/>
                </a:solidFill>
                <a:latin typeface="Courier New" panose="02070309020205020404" pitchFamily="49" charset="0"/>
              </a:rPr>
              <a:t>&lt;</a:t>
            </a:r>
            <a:r>
              <a:rPr lang="en-US" sz="2200" dirty="0">
                <a:solidFill>
                  <a:srgbClr val="FFFFFF"/>
                </a:solidFill>
                <a:latin typeface="Courier New" panose="02070309020205020404" pitchFamily="49" charset="0"/>
              </a:rPr>
              <a:t>statement</a:t>
            </a:r>
            <a:r>
              <a:rPr lang="en-US" sz="2200" dirty="0">
                <a:solidFill>
                  <a:schemeClr val="tx1">
                    <a:lumMod val="95000"/>
                  </a:schemeClr>
                </a:solidFill>
                <a:latin typeface="Courier New" panose="02070309020205020404" pitchFamily="49" charset="0"/>
              </a:rPr>
              <a:t>-1</a:t>
            </a:r>
            <a:r>
              <a:rPr lang="en-US" sz="2200" b="1" dirty="0">
                <a:solidFill>
                  <a:srgbClr val="FFCC00"/>
                </a:solidFill>
                <a:latin typeface="Courier New" panose="02070309020205020404" pitchFamily="49" charset="0"/>
              </a:rPr>
              <a:t>&gt;</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dirty="0">
                <a:solidFill>
                  <a:srgbClr val="FFFFFF"/>
                </a:solidFill>
                <a:latin typeface="Courier New" panose="02070309020205020404" pitchFamily="49" charset="0"/>
              </a:rPr>
              <a:t>    </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dirty="0">
                <a:solidFill>
                  <a:srgbClr val="FFFFFF"/>
                </a:solidFill>
                <a:latin typeface="Courier New" panose="02070309020205020404" pitchFamily="49" charset="0"/>
              </a:rPr>
              <a:t>    </a:t>
            </a:r>
            <a:r>
              <a:rPr lang="en-US" sz="2200" b="1" dirty="0">
                <a:solidFill>
                  <a:srgbClr val="FFCC00"/>
                </a:solidFill>
                <a:latin typeface="Courier New" panose="02070309020205020404" pitchFamily="49" charset="0"/>
              </a:rPr>
              <a:t>&lt;</a:t>
            </a:r>
            <a:r>
              <a:rPr lang="en-US" sz="2200" dirty="0">
                <a:solidFill>
                  <a:srgbClr val="FFFFFF"/>
                </a:solidFill>
                <a:latin typeface="Courier New" panose="02070309020205020404" pitchFamily="49" charset="0"/>
              </a:rPr>
              <a:t>statemen</a:t>
            </a:r>
            <a:r>
              <a:rPr lang="en-US" sz="2200" dirty="0">
                <a:solidFill>
                  <a:schemeClr val="tx1">
                    <a:lumMod val="95000"/>
                  </a:schemeClr>
                </a:solidFill>
                <a:latin typeface="Courier New" panose="02070309020205020404" pitchFamily="49" charset="0"/>
              </a:rPr>
              <a:t>t-N</a:t>
            </a:r>
            <a:r>
              <a:rPr lang="en-US" sz="2200" b="1" dirty="0">
                <a:solidFill>
                  <a:srgbClr val="FFCC00"/>
                </a:solidFill>
                <a:latin typeface="Courier New" panose="02070309020205020404" pitchFamily="49" charset="0"/>
              </a:rPr>
              <a:t>&gt;</a:t>
            </a:r>
            <a:endParaRPr lang="en-US" sz="2200" dirty="0">
              <a:effectLst/>
            </a:endParaRPr>
          </a:p>
        </p:txBody>
      </p:sp>
    </p:spTree>
    <p:extLst>
      <p:ext uri="{BB962C8B-B14F-4D97-AF65-F5344CB8AC3E}">
        <p14:creationId xmlns:p14="http://schemas.microsoft.com/office/powerpoint/2010/main" val="4042935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data types</a:t>
            </a:r>
          </a:p>
        </p:txBody>
      </p:sp>
      <p:sp>
        <p:nvSpPr>
          <p:cNvPr id="3" name="Content Placeholder 2"/>
          <p:cNvSpPr>
            <a:spLocks noGrp="1"/>
          </p:cNvSpPr>
          <p:nvPr>
            <p:ph idx="1"/>
          </p:nvPr>
        </p:nvSpPr>
        <p:spPr>
          <a:xfrm>
            <a:off x="616356" y="2183686"/>
            <a:ext cx="3618210" cy="4518450"/>
          </a:xfrm>
        </p:spPr>
        <p:txBody>
          <a:bodyPr>
            <a:normAutofit/>
          </a:bodyPr>
          <a:lstStyle/>
          <a:p>
            <a:pPr>
              <a:buFont typeface="Arial" panose="020B0604020202020204" pitchFamily="34" charset="0"/>
              <a:buChar char="•"/>
            </a:pPr>
            <a:r>
              <a:rPr lang="en-US" sz="2800" dirty="0"/>
              <a:t> Sequence</a:t>
            </a:r>
          </a:p>
          <a:p>
            <a:pPr lvl="1">
              <a:buFont typeface="Arial" panose="020B0604020202020204" pitchFamily="34" charset="0"/>
              <a:buChar char="•"/>
            </a:pPr>
            <a:r>
              <a:rPr lang="en-US" sz="2400" dirty="0"/>
              <a:t> </a:t>
            </a:r>
            <a:r>
              <a:rPr lang="en-US" sz="2400" b="1" dirty="0" err="1">
                <a:solidFill>
                  <a:srgbClr val="FFFF00"/>
                </a:solidFill>
              </a:rPr>
              <a:t>str</a:t>
            </a:r>
            <a:r>
              <a:rPr lang="en-US" sz="2400" dirty="0"/>
              <a:t>: string</a:t>
            </a:r>
          </a:p>
          <a:p>
            <a:pPr lvl="1">
              <a:buFont typeface="Arial" panose="020B0604020202020204" pitchFamily="34" charset="0"/>
              <a:buChar char="•"/>
            </a:pPr>
            <a:r>
              <a:rPr lang="en-US" sz="2400" b="1" dirty="0" err="1">
                <a:solidFill>
                  <a:srgbClr val="FFFF00"/>
                </a:solidFill>
              </a:rPr>
              <a:t>unicode</a:t>
            </a:r>
            <a:r>
              <a:rPr lang="en-US" sz="2400" dirty="0"/>
              <a:t>: stores an abstract sequence</a:t>
            </a:r>
          </a:p>
          <a:p>
            <a:pPr lvl="1">
              <a:buFont typeface="Arial" panose="020B0604020202020204" pitchFamily="34" charset="0"/>
              <a:buChar char="•"/>
            </a:pPr>
            <a:r>
              <a:rPr lang="en-US" sz="2400" dirty="0"/>
              <a:t> </a:t>
            </a:r>
            <a:r>
              <a:rPr lang="en-US" sz="2400" b="1" dirty="0">
                <a:solidFill>
                  <a:srgbClr val="FFFF00"/>
                </a:solidFill>
              </a:rPr>
              <a:t>list</a:t>
            </a:r>
            <a:r>
              <a:rPr lang="en-US" sz="2400" dirty="0"/>
              <a:t>: a compound, mutable data type</a:t>
            </a:r>
          </a:p>
          <a:p>
            <a:pPr lvl="1">
              <a:buFont typeface="Arial" panose="020B0604020202020204" pitchFamily="34" charset="0"/>
              <a:buChar char="•"/>
            </a:pPr>
            <a:r>
              <a:rPr lang="en-US" sz="2400" dirty="0"/>
              <a:t> </a:t>
            </a:r>
            <a:r>
              <a:rPr lang="en-US" sz="2400" b="1" dirty="0">
                <a:solidFill>
                  <a:srgbClr val="FFFF00"/>
                </a:solidFill>
              </a:rPr>
              <a:t>tuple</a:t>
            </a:r>
            <a:r>
              <a:rPr lang="en-US" sz="2400" dirty="0"/>
              <a:t>: can hold items of varying types. </a:t>
            </a:r>
          </a:p>
          <a:p>
            <a:pPr lvl="1">
              <a:buFont typeface="Arial" panose="020B0604020202020204" pitchFamily="34" charset="0"/>
              <a:buChar char="•"/>
            </a:pPr>
            <a:r>
              <a:rPr lang="en-US" sz="2400" dirty="0"/>
              <a:t> a few more – we’ll cover them later.</a:t>
            </a:r>
          </a:p>
          <a:p>
            <a:pPr marL="0" indent="0">
              <a:buNone/>
            </a:pPr>
            <a:endParaRPr lang="en-US" dirty="0"/>
          </a:p>
        </p:txBody>
      </p:sp>
      <p:sp>
        <p:nvSpPr>
          <p:cNvPr id="4" name="TextBox 3"/>
          <p:cNvSpPr txBox="1"/>
          <p:nvPr/>
        </p:nvSpPr>
        <p:spPr>
          <a:xfrm>
            <a:off x="4234566" y="1962284"/>
            <a:ext cx="7590539" cy="4278094"/>
          </a:xfrm>
          <a:prstGeom prst="rect">
            <a:avLst/>
          </a:prstGeom>
          <a:solidFill>
            <a:schemeClr val="bg1"/>
          </a:solidFill>
        </p:spPr>
        <p:txBody>
          <a:bodyPr wrap="none" rtlCol="0">
            <a:spAutoFit/>
          </a:bodyPr>
          <a:lstStyle/>
          <a:p>
            <a:r>
              <a:rPr lang="en-US" sz="1600" dirty="0">
                <a:solidFill>
                  <a:srgbClr val="FFFFFF"/>
                </a:solidFill>
                <a:latin typeface="Courier New" panose="02070309020205020404" pitchFamily="49" charset="0"/>
              </a:rPr>
              <a:t>$ python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mylist</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"spam"</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"eggs"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"toast"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i="1" dirty="0">
                <a:solidFill>
                  <a:srgbClr val="00FF00"/>
                </a:solidFill>
                <a:latin typeface="Courier New" panose="02070309020205020404" pitchFamily="49" charset="0"/>
              </a:rPr>
              <a:t># List of strings!</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"eggs"</a:t>
            </a:r>
            <a:r>
              <a:rPr lang="en-US" sz="1600" dirty="0">
                <a:solidFill>
                  <a:srgbClr val="FFFFFF"/>
                </a:solidFill>
                <a:latin typeface="Courier New" panose="02070309020205020404" pitchFamily="49" charset="0"/>
              </a:rPr>
              <a:t> </a:t>
            </a:r>
            <a:r>
              <a:rPr lang="en-US" sz="1600" b="1" dirty="0">
                <a:solidFill>
                  <a:srgbClr val="FF6600"/>
                </a:solidFill>
                <a:latin typeface="Courier New" panose="02070309020205020404" pitchFamily="49" charset="0"/>
              </a:rPr>
              <a:t>in</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mylist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True</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len</a:t>
            </a:r>
            <a:r>
              <a:rPr lang="en-US" sz="1600" b="1" dirty="0">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mylist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3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mynewlist</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"coffee"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"tea"</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mylist</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mynewlist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['spam', 'eggs', 'toast', 'coffee', 'tea']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mytuple</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tuple</a:t>
            </a:r>
            <a:r>
              <a:rPr lang="en-US" sz="1600" b="1" dirty="0">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mynewlist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mytuple</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('coffee', 'tea')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mytuple</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index</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"tea"</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1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mylonglist</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'spam'</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'eggs'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'toast'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'coffee'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'tea'</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mylonglist</a:t>
            </a:r>
            <a:r>
              <a:rPr lang="en-US" sz="1600" b="1" dirty="0">
                <a:solidFill>
                  <a:srgbClr val="FFCC00"/>
                </a:solidFill>
                <a:latin typeface="Courier New" panose="02070309020205020404" pitchFamily="49" charset="0"/>
              </a:rPr>
              <a:t>[</a:t>
            </a:r>
            <a:r>
              <a:rPr lang="en-US" sz="1600" dirty="0">
                <a:solidFill>
                  <a:srgbClr val="99CC99"/>
                </a:solidFill>
                <a:latin typeface="Courier New" panose="02070309020205020404" pitchFamily="49" charset="0"/>
              </a:rPr>
              <a:t>2</a:t>
            </a:r>
            <a:r>
              <a:rPr lang="en-US" sz="1600" b="1" dirty="0">
                <a:solidFill>
                  <a:srgbClr val="FFCC00"/>
                </a:solidFill>
                <a:latin typeface="Courier New" panose="02070309020205020404" pitchFamily="49" charset="0"/>
              </a:rPr>
              <a:t>:</a:t>
            </a:r>
            <a:r>
              <a:rPr lang="en-US" sz="1600" dirty="0">
                <a:solidFill>
                  <a:srgbClr val="99CC99"/>
                </a:solidFill>
                <a:latin typeface="Courier New" panose="02070309020205020404" pitchFamily="49" charset="0"/>
              </a:rPr>
              <a:t>4</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['toast', 'coffee'] </a:t>
            </a:r>
            <a:endParaRPr lang="en-US" sz="1600" dirty="0">
              <a:solidFill>
                <a:schemeClr val="tx1">
                  <a:lumMod val="95000"/>
                </a:schemeClr>
              </a:solidFill>
              <a:effectLst/>
            </a:endParaRPr>
          </a:p>
        </p:txBody>
      </p:sp>
    </p:spTree>
    <p:extLst>
      <p:ext uri="{BB962C8B-B14F-4D97-AF65-F5344CB8AC3E}">
        <p14:creationId xmlns:p14="http://schemas.microsoft.com/office/powerpoint/2010/main" val="425345773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objects</a:t>
            </a:r>
          </a:p>
        </p:txBody>
      </p:sp>
      <p:sp>
        <p:nvSpPr>
          <p:cNvPr id="3" name="Content Placeholder 2"/>
          <p:cNvSpPr>
            <a:spLocks noGrp="1"/>
          </p:cNvSpPr>
          <p:nvPr>
            <p:ph idx="1"/>
          </p:nvPr>
        </p:nvSpPr>
        <p:spPr/>
        <p:txBody>
          <a:bodyPr/>
          <a:lstStyle/>
          <a:p>
            <a:r>
              <a:rPr lang="en-US" dirty="0"/>
              <a:t>Let’s say I have a simple class which does not much of anything at all. </a:t>
            </a:r>
          </a:p>
          <a:p>
            <a:endParaRPr lang="en-US" dirty="0"/>
          </a:p>
          <a:p>
            <a:endParaRPr lang="en-US" dirty="0"/>
          </a:p>
          <a:p>
            <a:endParaRPr lang="en-US" dirty="0"/>
          </a:p>
          <a:p>
            <a:pPr marL="0" indent="0">
              <a:buNone/>
            </a:pPr>
            <a:endParaRPr lang="en-US" dirty="0"/>
          </a:p>
          <a:p>
            <a:r>
              <a:rPr lang="en-US" dirty="0"/>
              <a:t>I can create a new instance of </a:t>
            </a:r>
            <a:r>
              <a:rPr lang="en-US" dirty="0" err="1"/>
              <a:t>MyClass</a:t>
            </a:r>
            <a:r>
              <a:rPr lang="en-US" dirty="0"/>
              <a:t> using the familiar function notation. </a:t>
            </a:r>
          </a:p>
        </p:txBody>
      </p:sp>
      <p:sp>
        <p:nvSpPr>
          <p:cNvPr id="5" name="Rectangle 4"/>
          <p:cNvSpPr/>
          <p:nvPr/>
        </p:nvSpPr>
        <p:spPr>
          <a:xfrm>
            <a:off x="1780901" y="2849769"/>
            <a:ext cx="8532871" cy="1631216"/>
          </a:xfrm>
          <a:prstGeom prst="rect">
            <a:avLst/>
          </a:prstGeom>
        </p:spPr>
        <p:txBody>
          <a:bodyPr wrap="square">
            <a:spAutoFit/>
          </a:bodyPr>
          <a:lstStyle/>
          <a:p>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err="1">
                <a:solidFill>
                  <a:srgbClr val="FFFFFF"/>
                </a:solidFill>
                <a:latin typeface="Courier New" panose="02070309020205020404" pitchFamily="49" charset="0"/>
              </a:rPr>
              <a:t>MyClass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 simple example class </a:t>
            </a:r>
            <a:r>
              <a:rPr lang="en-US" sz="2000" dirty="0" err="1">
                <a:solidFill>
                  <a:srgbClr val="FFFFFF"/>
                </a:solidFill>
                <a:latin typeface="Courier New" panose="02070309020205020404" pitchFamily="49" charset="0"/>
              </a:rPr>
              <a:t>docstring</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12345</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 world'</a:t>
            </a:r>
            <a:r>
              <a:rPr lang="en-US" sz="2000" dirty="0">
                <a:solidFill>
                  <a:srgbClr val="FFFFFF"/>
                </a:solidFill>
                <a:latin typeface="Courier New" panose="02070309020205020404" pitchFamily="49" charset="0"/>
              </a:rPr>
              <a:t> </a:t>
            </a:r>
            <a:endParaRPr lang="en-US" sz="2000" dirty="0">
              <a:effectLst/>
            </a:endParaRPr>
          </a:p>
        </p:txBody>
      </p:sp>
      <p:sp>
        <p:nvSpPr>
          <p:cNvPr id="7" name="Rectangle 6"/>
          <p:cNvSpPr/>
          <p:nvPr/>
        </p:nvSpPr>
        <p:spPr>
          <a:xfrm>
            <a:off x="1780901" y="5260958"/>
            <a:ext cx="2765501" cy="461665"/>
          </a:xfrm>
          <a:prstGeom prst="rect">
            <a:avLst/>
          </a:prstGeom>
        </p:spPr>
        <p:txBody>
          <a:bodyPr wrap="none">
            <a:spAutoFit/>
          </a:bodyPr>
          <a:lstStyle/>
          <a:p>
            <a:r>
              <a:rPr lang="en-US" sz="2400" dirty="0">
                <a:solidFill>
                  <a:srgbClr val="FFFFFF"/>
                </a:solidFill>
                <a:latin typeface="Courier New" panose="02070309020205020404" pitchFamily="49" charset="0"/>
              </a:rPr>
              <a:t>x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MyClass</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endParaRPr lang="en-US" sz="2400" dirty="0">
              <a:effectLst/>
            </a:endParaRPr>
          </a:p>
        </p:txBody>
      </p:sp>
    </p:spTree>
    <p:extLst>
      <p:ext uri="{BB962C8B-B14F-4D97-AF65-F5344CB8AC3E}">
        <p14:creationId xmlns:p14="http://schemas.microsoft.com/office/powerpoint/2010/main" val="385374351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Objects</a:t>
            </a:r>
          </a:p>
        </p:txBody>
      </p:sp>
      <p:sp>
        <p:nvSpPr>
          <p:cNvPr id="3" name="Content Placeholder 2"/>
          <p:cNvSpPr>
            <a:spLocks noGrp="1"/>
          </p:cNvSpPr>
          <p:nvPr>
            <p:ph idx="1"/>
          </p:nvPr>
        </p:nvSpPr>
        <p:spPr/>
        <p:txBody>
          <a:bodyPr/>
          <a:lstStyle/>
          <a:p>
            <a:r>
              <a:rPr lang="en-US" dirty="0"/>
              <a:t>I can access the attributes and methods of my object in the following way:</a:t>
            </a:r>
          </a:p>
          <a:p>
            <a:pPr marL="0" indent="0">
              <a:buNone/>
            </a:pPr>
            <a:br>
              <a:rPr lang="en-US" dirty="0"/>
            </a:br>
            <a:endParaRPr lang="en-US" dirty="0"/>
          </a:p>
          <a:p>
            <a:r>
              <a:rPr lang="en-US" dirty="0"/>
              <a:t>We can define the special method </a:t>
            </a:r>
            <a:r>
              <a:rPr lang="en-US" dirty="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__() </a:t>
            </a:r>
            <a:r>
              <a:rPr lang="en-US" dirty="0"/>
              <a:t>which is automatically invoked for new instances (constructor).  </a:t>
            </a:r>
          </a:p>
        </p:txBody>
      </p:sp>
      <p:sp>
        <p:nvSpPr>
          <p:cNvPr id="5" name="Rectangle 4"/>
          <p:cNvSpPr/>
          <p:nvPr/>
        </p:nvSpPr>
        <p:spPr>
          <a:xfrm>
            <a:off x="1681813" y="2648609"/>
            <a:ext cx="2949846" cy="830997"/>
          </a:xfrm>
          <a:prstGeom prst="rect">
            <a:avLst/>
          </a:prstGeom>
        </p:spPr>
        <p:txBody>
          <a:bodyPr wrap="non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num</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x</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i</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x</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f</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endParaRPr lang="en-US" sz="2400" dirty="0">
              <a:effectLst/>
            </a:endParaRPr>
          </a:p>
        </p:txBody>
      </p:sp>
      <p:sp>
        <p:nvSpPr>
          <p:cNvPr id="7" name="Rectangle 6"/>
          <p:cNvSpPr/>
          <p:nvPr/>
        </p:nvSpPr>
        <p:spPr>
          <a:xfrm>
            <a:off x="1624148" y="4297680"/>
            <a:ext cx="9387841" cy="2246769"/>
          </a:xfrm>
          <a:prstGeom prst="rect">
            <a:avLst/>
          </a:prstGeom>
        </p:spPr>
        <p:txBody>
          <a:bodyPr wrap="square">
            <a:spAutoFit/>
          </a:bodyPr>
          <a:lstStyle/>
          <a:p>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err="1">
                <a:solidFill>
                  <a:srgbClr val="FFFFFF"/>
                </a:solidFill>
                <a:latin typeface="Courier New" panose="02070309020205020404" pitchFamily="49" charset="0"/>
              </a:rPr>
              <a:t>MyClass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 simple example class"""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12345</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"I just created a </a:t>
            </a:r>
            <a:r>
              <a:rPr lang="en-US" sz="2000" dirty="0" err="1">
                <a:solidFill>
                  <a:srgbClr val="66FF00"/>
                </a:solidFill>
                <a:latin typeface="Courier New" panose="02070309020205020404" pitchFamily="49" charset="0"/>
              </a:rPr>
              <a:t>MyClass</a:t>
            </a:r>
            <a:r>
              <a:rPr lang="en-US" sz="2000" dirty="0">
                <a:solidFill>
                  <a:srgbClr val="66FF00"/>
                </a:solidFill>
                <a:latin typeface="Courier New" panose="02070309020205020404" pitchFamily="49" charset="0"/>
              </a:rPr>
              <a:t> object!"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 world'</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3268194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objects</a:t>
            </a:r>
          </a:p>
        </p:txBody>
      </p:sp>
      <p:sp>
        <p:nvSpPr>
          <p:cNvPr id="3" name="Content Placeholder 2"/>
          <p:cNvSpPr>
            <a:spLocks noGrp="1"/>
          </p:cNvSpPr>
          <p:nvPr>
            <p:ph idx="1"/>
          </p:nvPr>
        </p:nvSpPr>
        <p:spPr/>
        <p:txBody>
          <a:bodyPr/>
          <a:lstStyle/>
          <a:p>
            <a:r>
              <a:rPr lang="en-US" dirty="0"/>
              <a:t>Now, when I instantiate a </a:t>
            </a:r>
            <a:r>
              <a:rPr lang="en-US" dirty="0" err="1"/>
              <a:t>MyClass</a:t>
            </a:r>
            <a:r>
              <a:rPr lang="en-US" dirty="0"/>
              <a:t> object, the following happens:</a:t>
            </a:r>
          </a:p>
          <a:p>
            <a:endParaRPr lang="en-US" dirty="0"/>
          </a:p>
          <a:p>
            <a:endParaRPr lang="en-US" dirty="0"/>
          </a:p>
          <a:p>
            <a:r>
              <a:rPr lang="en-US" dirty="0"/>
              <a:t>We can also pass arguments to our </a:t>
            </a:r>
            <a:r>
              <a:rPr lang="en-US" dirty="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__ </a:t>
            </a:r>
            <a:r>
              <a:rPr lang="en-US" dirty="0"/>
              <a:t>function: </a:t>
            </a:r>
          </a:p>
        </p:txBody>
      </p:sp>
      <p:sp>
        <p:nvSpPr>
          <p:cNvPr id="6" name="Rectangle 5"/>
          <p:cNvSpPr/>
          <p:nvPr/>
        </p:nvSpPr>
        <p:spPr>
          <a:xfrm>
            <a:off x="1947175" y="2727013"/>
            <a:ext cx="6096000" cy="707886"/>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y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MyClass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I just created a </a:t>
            </a:r>
            <a:r>
              <a:rPr lang="en-US" sz="2000" dirty="0" err="1">
                <a:solidFill>
                  <a:schemeClr val="tx1">
                    <a:lumMod val="95000"/>
                  </a:schemeClr>
                </a:solidFill>
                <a:latin typeface="Courier New" panose="02070309020205020404" pitchFamily="49" charset="0"/>
              </a:rPr>
              <a:t>MyClass</a:t>
            </a:r>
            <a:r>
              <a:rPr lang="en-US" sz="2000" dirty="0">
                <a:solidFill>
                  <a:schemeClr val="tx1">
                    <a:lumMod val="95000"/>
                  </a:schemeClr>
                </a:solidFill>
                <a:latin typeface="Courier New" panose="02070309020205020404" pitchFamily="49" charset="0"/>
              </a:rPr>
              <a:t> object! </a:t>
            </a:r>
            <a:endParaRPr lang="en-US" sz="2000" dirty="0">
              <a:solidFill>
                <a:schemeClr val="tx1">
                  <a:lumMod val="95000"/>
                </a:schemeClr>
              </a:solidFill>
              <a:effectLst/>
            </a:endParaRPr>
          </a:p>
        </p:txBody>
      </p:sp>
      <p:sp>
        <p:nvSpPr>
          <p:cNvPr id="7" name="Rectangle 6"/>
          <p:cNvSpPr/>
          <p:nvPr/>
        </p:nvSpPr>
        <p:spPr>
          <a:xfrm>
            <a:off x="1947175" y="4177290"/>
            <a:ext cx="8797025" cy="224676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a:solidFill>
                  <a:srgbClr val="FFFFFF"/>
                </a:solidFill>
                <a:latin typeface="Courier New" panose="02070309020205020404" pitchFamily="49" charset="0"/>
              </a:rPr>
              <a:t>Complex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realpart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imagpart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realpart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imagpart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Complex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(3.0, -4.5) </a:t>
            </a:r>
            <a:endParaRPr lang="en-US" sz="2000" dirty="0">
              <a:solidFill>
                <a:schemeClr val="tx1">
                  <a:lumMod val="95000"/>
                </a:schemeClr>
              </a:solidFill>
              <a:effectLst/>
            </a:endParaRPr>
          </a:p>
        </p:txBody>
      </p:sp>
    </p:spTree>
    <p:extLst>
      <p:ext uri="{BB962C8B-B14F-4D97-AF65-F5344CB8AC3E}">
        <p14:creationId xmlns:p14="http://schemas.microsoft.com/office/powerpoint/2010/main" val="115668055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attributes</a:t>
            </a:r>
          </a:p>
        </p:txBody>
      </p:sp>
      <p:sp>
        <p:nvSpPr>
          <p:cNvPr id="3" name="Content Placeholder 2"/>
          <p:cNvSpPr>
            <a:spLocks noGrp="1"/>
          </p:cNvSpPr>
          <p:nvPr>
            <p:ph idx="1"/>
          </p:nvPr>
        </p:nvSpPr>
        <p:spPr/>
        <p:txBody>
          <a:bodyPr/>
          <a:lstStyle/>
          <a:p>
            <a:r>
              <a:rPr lang="en-US" dirty="0"/>
              <a:t>Like local variables in Python, there is no need for a data attribute to be declared before use. </a:t>
            </a:r>
          </a:p>
        </p:txBody>
      </p:sp>
      <p:sp>
        <p:nvSpPr>
          <p:cNvPr id="5" name="Rectangle 4"/>
          <p:cNvSpPr/>
          <p:nvPr/>
        </p:nvSpPr>
        <p:spPr>
          <a:xfrm>
            <a:off x="1807029" y="3139261"/>
            <a:ext cx="8382000" cy="317009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a:solidFill>
                  <a:srgbClr val="FFFFFF"/>
                </a:solidFill>
                <a:latin typeface="Courier New" panose="02070309020205020404" pitchFamily="49" charset="0"/>
              </a:rPr>
              <a:t>Complex</a:t>
            </a:r>
            <a:r>
              <a:rPr lang="en-US" sz="2000" b="1" dirty="0">
                <a:solidFill>
                  <a:srgbClr val="FFCC00"/>
                </a:solidFill>
                <a:latin typeface="Courier New" panose="02070309020205020404" pitchFamily="49" charset="0"/>
              </a:rPr>
              <a:t>:</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realpart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imagpart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realpart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imagpart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Complex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(3.0, -4.5)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r_squared</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r_squared</a:t>
            </a:r>
            <a:r>
              <a:rPr lang="en-US" sz="2000" dirty="0">
                <a:solidFill>
                  <a:srgbClr val="FFFFFF"/>
                </a:solidFill>
                <a:latin typeface="Courier New" panose="02070309020205020404" pitchFamily="49" charset="0"/>
              </a:rPr>
              <a:t> </a:t>
            </a:r>
          </a:p>
          <a:p>
            <a:r>
              <a:rPr lang="en-US" sz="2000" dirty="0">
                <a:solidFill>
                  <a:schemeClr val="tx1">
                    <a:lumMod val="95000"/>
                  </a:schemeClr>
                </a:solidFill>
                <a:latin typeface="Courier New" panose="02070309020205020404" pitchFamily="49" charset="0"/>
              </a:rPr>
              <a:t>9.0 </a:t>
            </a:r>
            <a:endParaRPr lang="en-US" sz="2000" dirty="0">
              <a:solidFill>
                <a:schemeClr val="tx1">
                  <a:lumMod val="95000"/>
                </a:schemeClr>
              </a:solidFill>
              <a:effectLst/>
            </a:endParaRPr>
          </a:p>
        </p:txBody>
      </p:sp>
    </p:spTree>
    <p:extLst>
      <p:ext uri="{BB962C8B-B14F-4D97-AF65-F5344CB8AC3E}">
        <p14:creationId xmlns:p14="http://schemas.microsoft.com/office/powerpoint/2010/main" val="37678849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Attributes</a:t>
            </a:r>
          </a:p>
        </p:txBody>
      </p:sp>
      <p:sp>
        <p:nvSpPr>
          <p:cNvPr id="3" name="Content Placeholder 2"/>
          <p:cNvSpPr>
            <a:spLocks noGrp="1"/>
          </p:cNvSpPr>
          <p:nvPr>
            <p:ph idx="1"/>
          </p:nvPr>
        </p:nvSpPr>
        <p:spPr/>
        <p:txBody>
          <a:bodyPr/>
          <a:lstStyle/>
          <a:p>
            <a:r>
              <a:rPr lang="en-US" dirty="0"/>
              <a:t>We can add, modify, or delete attributes at will.</a:t>
            </a:r>
          </a:p>
          <a:p>
            <a:endParaRPr lang="en-US" dirty="0"/>
          </a:p>
          <a:p>
            <a:endParaRPr lang="en-US" dirty="0"/>
          </a:p>
          <a:p>
            <a:endParaRPr lang="en-US" dirty="0"/>
          </a:p>
          <a:p>
            <a:r>
              <a:rPr lang="en-US" dirty="0"/>
              <a:t>There are also some built-in functions we can use to accomplish the same tasks.  </a:t>
            </a:r>
          </a:p>
        </p:txBody>
      </p:sp>
      <p:sp>
        <p:nvSpPr>
          <p:cNvPr id="6" name="Rectangle 5"/>
          <p:cNvSpPr/>
          <p:nvPr/>
        </p:nvSpPr>
        <p:spPr>
          <a:xfrm>
            <a:off x="1584960" y="2759153"/>
            <a:ext cx="8165215" cy="1200329"/>
          </a:xfrm>
          <a:prstGeom prst="rect">
            <a:avLst/>
          </a:prstGeom>
        </p:spPr>
        <p:txBody>
          <a:bodyPr wrap="square">
            <a:spAutoFit/>
          </a:bodyPr>
          <a:lstStyle/>
          <a:p>
            <a:r>
              <a:rPr lang="en-US" sz="2400" dirty="0" err="1">
                <a:solidFill>
                  <a:srgbClr val="FFFFFF"/>
                </a:solidFill>
                <a:latin typeface="Courier New" panose="02070309020205020404" pitchFamily="49" charset="0"/>
              </a:rPr>
              <a:t>x</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year</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2014</a:t>
            </a:r>
            <a:r>
              <a:rPr lang="en-US" sz="2400" dirty="0">
                <a:solidFill>
                  <a:srgbClr val="FFFFFF"/>
                </a:solidFill>
                <a:latin typeface="Courier New" panose="02070309020205020404" pitchFamily="49" charset="0"/>
              </a:rPr>
              <a:t> </a:t>
            </a:r>
            <a:r>
              <a:rPr lang="en-US" sz="2400" i="1" dirty="0">
                <a:solidFill>
                  <a:srgbClr val="00FF00"/>
                </a:solidFill>
                <a:latin typeface="Courier New" panose="02070309020205020404" pitchFamily="49" charset="0"/>
              </a:rPr>
              <a:t># Add an ‘year' attribute.</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err="1">
                <a:solidFill>
                  <a:srgbClr val="FFFFFF"/>
                </a:solidFill>
                <a:latin typeface="Courier New" panose="02070309020205020404" pitchFamily="49" charset="0"/>
              </a:rPr>
              <a:t>x</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year</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2015</a:t>
            </a:r>
            <a:r>
              <a:rPr lang="en-US" sz="2400" dirty="0">
                <a:solidFill>
                  <a:srgbClr val="FFFFFF"/>
                </a:solidFill>
                <a:latin typeface="Courier New" panose="02070309020205020404" pitchFamily="49" charset="0"/>
              </a:rPr>
              <a:t> </a:t>
            </a:r>
            <a:r>
              <a:rPr lang="en-US" sz="2400" i="1" dirty="0">
                <a:solidFill>
                  <a:srgbClr val="00FF00"/>
                </a:solidFill>
                <a:latin typeface="Courier New" panose="02070309020205020404" pitchFamily="49" charset="0"/>
              </a:rPr>
              <a:t># Modify ‘year' attribute.</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6600"/>
                </a:solidFill>
                <a:latin typeface="Courier New" panose="02070309020205020404" pitchFamily="49" charset="0"/>
              </a:rPr>
              <a:t>del</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x</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year</a:t>
            </a:r>
            <a:r>
              <a:rPr lang="en-US" sz="2400" dirty="0">
                <a:solidFill>
                  <a:srgbClr val="FFFFFF"/>
                </a:solidFill>
                <a:latin typeface="Courier New" panose="02070309020205020404" pitchFamily="49" charset="0"/>
              </a:rPr>
              <a:t>     </a:t>
            </a:r>
            <a:r>
              <a:rPr lang="en-US" sz="2400" i="1" dirty="0">
                <a:solidFill>
                  <a:srgbClr val="00FF00"/>
                </a:solidFill>
                <a:latin typeface="Courier New" panose="02070309020205020404" pitchFamily="49" charset="0"/>
              </a:rPr>
              <a:t># Delete ‘year' attribute.</a:t>
            </a:r>
            <a:endParaRPr lang="en-US" sz="2400" dirty="0">
              <a:effectLst/>
            </a:endParaRPr>
          </a:p>
        </p:txBody>
      </p:sp>
      <p:sp>
        <p:nvSpPr>
          <p:cNvPr id="7" name="Rectangle 6"/>
          <p:cNvSpPr/>
          <p:nvPr/>
        </p:nvSpPr>
        <p:spPr>
          <a:xfrm>
            <a:off x="1255446" y="4788631"/>
            <a:ext cx="10328365" cy="1323439"/>
          </a:xfrm>
          <a:prstGeom prst="rect">
            <a:avLst/>
          </a:prstGeom>
        </p:spPr>
        <p:txBody>
          <a:bodyPr wrap="square">
            <a:spAutoFit/>
          </a:bodyPr>
          <a:lstStyle/>
          <a:p>
            <a:r>
              <a:rPr lang="en-US" sz="2000" dirty="0" err="1">
                <a:solidFill>
                  <a:srgbClr val="FFFFFF"/>
                </a:solidFill>
                <a:latin typeface="Courier New" panose="02070309020205020404" pitchFamily="49" charset="0"/>
              </a:rPr>
              <a:t>hasattr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'year'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Returns true if year attribute exists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err="1">
                <a:solidFill>
                  <a:srgbClr val="FFFFFF"/>
                </a:solidFill>
                <a:latin typeface="Courier New" panose="02070309020205020404" pitchFamily="49" charset="0"/>
              </a:rPr>
              <a:t>getattr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'year'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Returns value of year attribute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err="1">
                <a:solidFill>
                  <a:srgbClr val="FFFFFF"/>
                </a:solidFill>
                <a:latin typeface="Courier New" panose="02070309020205020404" pitchFamily="49" charset="0"/>
              </a:rPr>
              <a:t>setattr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'year'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2015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Set attribute year to 2015</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err="1">
                <a:solidFill>
                  <a:srgbClr val="FFFFFF"/>
                </a:solidFill>
                <a:latin typeface="Courier New" panose="02070309020205020404" pitchFamily="49" charset="0"/>
              </a:rPr>
              <a:t>delattr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'year'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Delete attribute year</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21004773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within classes</a:t>
            </a:r>
          </a:p>
        </p:txBody>
      </p:sp>
      <p:sp>
        <p:nvSpPr>
          <p:cNvPr id="3" name="Content Placeholder 2"/>
          <p:cNvSpPr>
            <a:spLocks noGrp="1"/>
          </p:cNvSpPr>
          <p:nvPr>
            <p:ph idx="1"/>
          </p:nvPr>
        </p:nvSpPr>
        <p:spPr>
          <a:xfrm>
            <a:off x="1024129" y="2286000"/>
            <a:ext cx="3779692" cy="4023360"/>
          </a:xfrm>
        </p:spPr>
        <p:txBody>
          <a:bodyPr/>
          <a:lstStyle/>
          <a:p>
            <a:r>
              <a:rPr lang="en-US" dirty="0"/>
              <a:t>Generally speaking, variables in a class fall under one of two categories: </a:t>
            </a:r>
          </a:p>
          <a:p>
            <a:pPr lvl="1">
              <a:buFont typeface="Arial" panose="020B0604020202020204" pitchFamily="34" charset="0"/>
              <a:buChar char="•"/>
            </a:pPr>
            <a:r>
              <a:rPr lang="en-US" dirty="0"/>
              <a:t> Class variables, which are shared by all instances. </a:t>
            </a:r>
          </a:p>
          <a:p>
            <a:pPr lvl="1">
              <a:buFont typeface="Arial" panose="020B0604020202020204" pitchFamily="34" charset="0"/>
              <a:buChar char="•"/>
            </a:pPr>
            <a:r>
              <a:rPr lang="en-US" dirty="0"/>
              <a:t> Instance variables, which are unique to a specific instance. </a:t>
            </a:r>
          </a:p>
        </p:txBody>
      </p:sp>
      <p:sp>
        <p:nvSpPr>
          <p:cNvPr id="5" name="Rectangle 4"/>
          <p:cNvSpPr/>
          <p:nvPr/>
        </p:nvSpPr>
        <p:spPr>
          <a:xfrm>
            <a:off x="5081451" y="2084832"/>
            <a:ext cx="8078244"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a:solidFill>
                  <a:srgbClr val="FFFFFF"/>
                </a:solidFill>
                <a:latin typeface="Courier New" panose="02070309020205020404" pitchFamily="49" charset="0"/>
              </a:rPr>
              <a:t>Dog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kind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'canine'</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class </a:t>
            </a:r>
            <a:r>
              <a:rPr lang="en-US" sz="2000" i="1" dirty="0" err="1">
                <a:solidFill>
                  <a:srgbClr val="00FF00"/>
                </a:solidFill>
                <a:latin typeface="Courier New" panose="02070309020205020404" pitchFamily="49" charset="0"/>
              </a:rPr>
              <a:t>var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 </a:t>
            </a:r>
            <a:r>
              <a:rPr lang="en-US" sz="2000" i="1" dirty="0">
                <a:solidFill>
                  <a:srgbClr val="00FF00"/>
                </a:solidFill>
                <a:latin typeface="Courier New" panose="02070309020205020404" pitchFamily="49" charset="0"/>
              </a:rPr>
              <a:t># instance </a:t>
            </a:r>
            <a:r>
              <a:rPr lang="en-US" sz="2000" i="1" dirty="0" err="1">
                <a:solidFill>
                  <a:srgbClr val="00FF00"/>
                </a:solidFill>
                <a:latin typeface="Courier New" panose="02070309020205020404" pitchFamily="49" charset="0"/>
              </a:rPr>
              <a:t>var</a:t>
            </a:r>
            <a:br>
              <a:rPr lang="en-US" sz="2000" i="1" dirty="0">
                <a:solidFill>
                  <a:srgbClr val="00FF00"/>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Dog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'Fido'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e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Dog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'Buddy'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kind</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shared by all dogs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'canine'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kind</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shared by all dogs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'canine'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 </a:t>
            </a:r>
            <a:r>
              <a:rPr lang="en-US" sz="2000" i="1" dirty="0">
                <a:solidFill>
                  <a:srgbClr val="00FF00"/>
                </a:solidFill>
                <a:latin typeface="Courier New" panose="02070309020205020404" pitchFamily="49" charset="0"/>
              </a:rPr>
              <a:t># unique to d</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'Fido'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 </a:t>
            </a:r>
            <a:r>
              <a:rPr lang="en-US" sz="2000" i="1" dirty="0">
                <a:solidFill>
                  <a:srgbClr val="00FF00"/>
                </a:solidFill>
                <a:latin typeface="Courier New" panose="02070309020205020404" pitchFamily="49" charset="0"/>
              </a:rPr>
              <a:t># unique to 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'Buddy' </a:t>
            </a:r>
            <a:endParaRPr lang="en-US" sz="2000" dirty="0">
              <a:solidFill>
                <a:schemeClr val="tx1">
                  <a:lumMod val="95000"/>
                </a:schemeClr>
              </a:solidFill>
              <a:effectLst/>
            </a:endParaRPr>
          </a:p>
        </p:txBody>
      </p:sp>
    </p:spTree>
    <p:extLst>
      <p:ext uri="{BB962C8B-B14F-4D97-AF65-F5344CB8AC3E}">
        <p14:creationId xmlns:p14="http://schemas.microsoft.com/office/powerpoint/2010/main" val="48047743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within classes</a:t>
            </a:r>
          </a:p>
        </p:txBody>
      </p:sp>
      <p:sp>
        <p:nvSpPr>
          <p:cNvPr id="3" name="Content Placeholder 2"/>
          <p:cNvSpPr>
            <a:spLocks noGrp="1"/>
          </p:cNvSpPr>
          <p:nvPr>
            <p:ph idx="1"/>
          </p:nvPr>
        </p:nvSpPr>
        <p:spPr>
          <a:xfrm>
            <a:off x="1024128" y="2286000"/>
            <a:ext cx="4011511" cy="4023360"/>
          </a:xfrm>
        </p:spPr>
        <p:txBody>
          <a:bodyPr/>
          <a:lstStyle/>
          <a:p>
            <a:r>
              <a:rPr lang="en-US" dirty="0"/>
              <a:t>Be careful when using mutable objects as class variables. </a:t>
            </a:r>
          </a:p>
        </p:txBody>
      </p:sp>
      <p:sp>
        <p:nvSpPr>
          <p:cNvPr id="5" name="Rectangle 4"/>
          <p:cNvSpPr/>
          <p:nvPr/>
        </p:nvSpPr>
        <p:spPr>
          <a:xfrm>
            <a:off x="4828903" y="2286000"/>
            <a:ext cx="7032171" cy="378565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a:solidFill>
                  <a:srgbClr val="FFFFFF"/>
                </a:solidFill>
                <a:latin typeface="Courier New" panose="02070309020205020404" pitchFamily="49" charset="0"/>
              </a:rPr>
              <a:t>Dog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tricks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mutable class variable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add_trick</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trick</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tricks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append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trick</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Dog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'Fido'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e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Dog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'Buddy'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add_trick</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'roll over'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add_trick</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'play dead'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tricks</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unexpectedly shared by all</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['roll over', 'play dead'] </a:t>
            </a:r>
            <a:endParaRPr lang="en-US" sz="2000" dirty="0">
              <a:solidFill>
                <a:schemeClr val="tx1">
                  <a:lumMod val="95000"/>
                </a:schemeClr>
              </a:solidFill>
              <a:effectLst/>
            </a:endParaRPr>
          </a:p>
        </p:txBody>
      </p:sp>
    </p:spTree>
    <p:extLst>
      <p:ext uri="{BB962C8B-B14F-4D97-AF65-F5344CB8AC3E}">
        <p14:creationId xmlns:p14="http://schemas.microsoft.com/office/powerpoint/2010/main" val="155745472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within classes</a:t>
            </a:r>
          </a:p>
        </p:txBody>
      </p:sp>
      <p:sp>
        <p:nvSpPr>
          <p:cNvPr id="3" name="Content Placeholder 2"/>
          <p:cNvSpPr>
            <a:spLocks noGrp="1"/>
          </p:cNvSpPr>
          <p:nvPr>
            <p:ph idx="1"/>
          </p:nvPr>
        </p:nvSpPr>
        <p:spPr>
          <a:xfrm>
            <a:off x="1024129" y="2286000"/>
            <a:ext cx="4075906" cy="4023360"/>
          </a:xfrm>
        </p:spPr>
        <p:txBody>
          <a:bodyPr/>
          <a:lstStyle/>
          <a:p>
            <a:r>
              <a:rPr lang="en-US" dirty="0"/>
              <a:t>To fix this issue, make it an instance variable instead. </a:t>
            </a:r>
          </a:p>
        </p:txBody>
      </p:sp>
      <p:sp>
        <p:nvSpPr>
          <p:cNvPr id="5" name="Rectangle 4"/>
          <p:cNvSpPr/>
          <p:nvPr/>
        </p:nvSpPr>
        <p:spPr>
          <a:xfrm>
            <a:off x="5347063" y="2084832"/>
            <a:ext cx="6096000" cy="4401205"/>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a:solidFill>
                  <a:srgbClr val="FFFFFF"/>
                </a:solidFill>
                <a:latin typeface="Courier New" panose="02070309020205020404" pitchFamily="49" charset="0"/>
              </a:rPr>
              <a:t>Dog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tricks</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add_trick</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trick</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tricks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append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trick</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d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Dog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'Fido'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e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Dog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'Buddy'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add_trick</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'roll over'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add_trick</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'play dead'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tricks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['roll over']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tricks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['play dead'] </a:t>
            </a:r>
            <a:endParaRPr lang="en-US" sz="2000" dirty="0">
              <a:solidFill>
                <a:schemeClr val="tx1">
                  <a:lumMod val="95000"/>
                </a:schemeClr>
              </a:solidFill>
              <a:effectLst/>
            </a:endParaRPr>
          </a:p>
        </p:txBody>
      </p:sp>
    </p:spTree>
    <p:extLst>
      <p:ext uri="{BB962C8B-B14F-4D97-AF65-F5344CB8AC3E}">
        <p14:creationId xmlns:p14="http://schemas.microsoft.com/office/powerpoint/2010/main" val="39958950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Attributes</a:t>
            </a:r>
          </a:p>
        </p:txBody>
      </p:sp>
      <p:sp>
        <p:nvSpPr>
          <p:cNvPr id="3" name="Content Placeholder 2"/>
          <p:cNvSpPr>
            <a:spLocks noGrp="1"/>
          </p:cNvSpPr>
          <p:nvPr>
            <p:ph idx="1"/>
          </p:nvPr>
        </p:nvSpPr>
        <p:spPr/>
        <p:txBody>
          <a:bodyPr/>
          <a:lstStyle/>
          <a:p>
            <a:pPr marL="0" indent="0">
              <a:buNone/>
            </a:pPr>
            <a:r>
              <a:rPr lang="en-US" dirty="0"/>
              <a:t>Besides the class and instance attributes, every class has access to the following: </a:t>
            </a:r>
            <a:endParaRPr lang="en-US" b="1" dirty="0"/>
          </a:p>
          <a:p>
            <a:pPr>
              <a:buFont typeface="Arial" panose="020B0604020202020204" pitchFamily="34" charset="0"/>
              <a:buChar char="•"/>
            </a:pPr>
            <a:r>
              <a:rPr lang="en-US" b="1" dirty="0"/>
              <a:t> </a:t>
            </a:r>
            <a:r>
              <a:rPr lang="en-US" b="1" dirty="0">
                <a:latin typeface="Courier New" panose="02070309020205020404" pitchFamily="49" charset="0"/>
                <a:cs typeface="Courier New" panose="02070309020205020404" pitchFamily="49" charset="0"/>
              </a:rPr>
              <a:t>__</a:t>
            </a:r>
            <a:r>
              <a:rPr lang="en-US" b="1" dirty="0" err="1">
                <a:latin typeface="Courier New" panose="02070309020205020404" pitchFamily="49" charset="0"/>
                <a:cs typeface="Courier New" panose="02070309020205020404" pitchFamily="49" charset="0"/>
              </a:rPr>
              <a:t>dict</a:t>
            </a:r>
            <a:r>
              <a:rPr lang="en-US" b="1" dirty="0">
                <a:latin typeface="Courier New" panose="02070309020205020404" pitchFamily="49" charset="0"/>
                <a:cs typeface="Courier New" panose="02070309020205020404" pitchFamily="49" charset="0"/>
              </a:rPr>
              <a:t>__</a:t>
            </a:r>
            <a:r>
              <a:rPr lang="en-US" b="1" dirty="0"/>
              <a:t>:</a:t>
            </a:r>
            <a:r>
              <a:rPr lang="en-US" dirty="0"/>
              <a:t> dictionary containing the object’s namespace.</a:t>
            </a:r>
          </a:p>
          <a:p>
            <a:pPr>
              <a:buFont typeface="Arial" panose="020B0604020202020204" pitchFamily="34" charset="0"/>
              <a:buChar char="•"/>
            </a:pPr>
            <a:r>
              <a:rPr lang="en-US" b="1" dirty="0"/>
              <a:t> </a:t>
            </a:r>
            <a:r>
              <a:rPr lang="en-US" b="1" dirty="0">
                <a:latin typeface="Courier New" panose="02070309020205020404" pitchFamily="49" charset="0"/>
                <a:cs typeface="Courier New" panose="02070309020205020404" pitchFamily="49" charset="0"/>
              </a:rPr>
              <a:t>__doc__</a:t>
            </a:r>
            <a:r>
              <a:rPr lang="en-US" b="1" dirty="0"/>
              <a:t>:</a:t>
            </a:r>
            <a:r>
              <a:rPr lang="en-US" dirty="0"/>
              <a:t> class documentation string or None if undefined.</a:t>
            </a:r>
          </a:p>
          <a:p>
            <a:pPr>
              <a:buFont typeface="Arial" panose="020B0604020202020204" pitchFamily="34" charset="0"/>
              <a:buChar char="•"/>
            </a:pPr>
            <a:r>
              <a:rPr lang="en-US" b="1" dirty="0"/>
              <a:t> </a:t>
            </a:r>
            <a:r>
              <a:rPr lang="en-US" b="1" dirty="0">
                <a:latin typeface="Courier New" panose="02070309020205020404" pitchFamily="49" charset="0"/>
                <a:cs typeface="Courier New" panose="02070309020205020404" pitchFamily="49" charset="0"/>
              </a:rPr>
              <a:t>__name__:</a:t>
            </a:r>
            <a:r>
              <a:rPr lang="en-US" dirty="0"/>
              <a:t> class name.</a:t>
            </a:r>
          </a:p>
          <a:p>
            <a:pPr>
              <a:buFont typeface="Arial" panose="020B0604020202020204" pitchFamily="34" charset="0"/>
              <a:buChar char="•"/>
            </a:pPr>
            <a:r>
              <a:rPr lang="en-US" b="1" dirty="0"/>
              <a:t> </a:t>
            </a:r>
            <a:r>
              <a:rPr lang="en-US" b="1" dirty="0">
                <a:latin typeface="Courier New" panose="02070309020205020404" pitchFamily="49" charset="0"/>
                <a:cs typeface="Courier New" panose="02070309020205020404" pitchFamily="49" charset="0"/>
              </a:rPr>
              <a:t>__module__:</a:t>
            </a:r>
            <a:r>
              <a:rPr lang="en-US" dirty="0"/>
              <a:t> module name in which the class is defined. This attribute is "__main__" in interactive mode.</a:t>
            </a:r>
          </a:p>
          <a:p>
            <a:pPr>
              <a:buFont typeface="Arial" panose="020B0604020202020204" pitchFamily="34" charset="0"/>
              <a:buChar char="•"/>
            </a:pPr>
            <a:r>
              <a:rPr lang="en-US" b="1" dirty="0"/>
              <a:t> </a:t>
            </a:r>
            <a:r>
              <a:rPr lang="en-US" b="1" dirty="0">
                <a:latin typeface="Courier New" panose="02070309020205020404" pitchFamily="49" charset="0"/>
                <a:cs typeface="Courier New" panose="02070309020205020404" pitchFamily="49" charset="0"/>
              </a:rPr>
              <a:t>__bases__</a:t>
            </a:r>
            <a:r>
              <a:rPr lang="en-US" b="1" dirty="0"/>
              <a:t>:</a:t>
            </a:r>
            <a:r>
              <a:rPr lang="en-US" dirty="0"/>
              <a:t> a possibly empty tuple containing the base classes, in the order of their occurrence in the base class list.</a:t>
            </a:r>
          </a:p>
          <a:p>
            <a:endParaRPr lang="en-US" dirty="0"/>
          </a:p>
        </p:txBody>
      </p:sp>
    </p:spTree>
    <p:extLst>
      <p:ext uri="{BB962C8B-B14F-4D97-AF65-F5344CB8AC3E}">
        <p14:creationId xmlns:p14="http://schemas.microsoft.com/office/powerpoint/2010/main" val="135147220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lstStyle/>
          <a:p>
            <a:r>
              <a:rPr lang="en-US" dirty="0"/>
              <a:t>We can call a method of a class object using the familiar function call notation.</a:t>
            </a:r>
          </a:p>
          <a:p>
            <a:endParaRPr lang="en-US" dirty="0"/>
          </a:p>
          <a:p>
            <a:pPr marL="0" indent="0">
              <a:buNone/>
            </a:pPr>
            <a:endParaRPr lang="en-US" dirty="0"/>
          </a:p>
          <a:p>
            <a:r>
              <a:rPr lang="en-US" dirty="0"/>
              <a:t>Perhaps you noticed, however, that the definition of </a:t>
            </a:r>
            <a:r>
              <a:rPr lang="en-US" dirty="0" err="1"/>
              <a:t>MyClass.f</a:t>
            </a:r>
            <a:r>
              <a:rPr lang="en-US" dirty="0"/>
              <a:t>() involves an argument called </a:t>
            </a:r>
            <a:r>
              <a:rPr lang="en-US" i="1" dirty="0"/>
              <a:t>self</a:t>
            </a:r>
            <a:r>
              <a:rPr lang="en-US" dirty="0"/>
              <a:t>.  </a:t>
            </a:r>
          </a:p>
        </p:txBody>
      </p:sp>
      <p:sp>
        <p:nvSpPr>
          <p:cNvPr id="6" name="TextBox 5"/>
          <p:cNvSpPr txBox="1"/>
          <p:nvPr/>
        </p:nvSpPr>
        <p:spPr>
          <a:xfrm>
            <a:off x="511162" y="5005565"/>
            <a:ext cx="3225819" cy="830997"/>
          </a:xfrm>
          <a:prstGeom prst="rect">
            <a:avLst/>
          </a:prstGeom>
          <a:noFill/>
        </p:spPr>
        <p:txBody>
          <a:bodyPr wrap="none" rtlCol="0">
            <a:spAutoFit/>
          </a:bodyPr>
          <a:lstStyle/>
          <a:p>
            <a:r>
              <a:rPr lang="en-US" sz="2400" dirty="0"/>
              <a:t>Calling </a:t>
            </a:r>
            <a:r>
              <a:rPr lang="en-US" sz="2400" dirty="0" err="1"/>
              <a:t>x.f</a:t>
            </a:r>
            <a:r>
              <a:rPr lang="en-US" sz="2400" dirty="0"/>
              <a:t>() is equivalent</a:t>
            </a:r>
          </a:p>
          <a:p>
            <a:r>
              <a:rPr lang="en-US" sz="2400" dirty="0"/>
              <a:t>to calling </a:t>
            </a:r>
            <a:r>
              <a:rPr lang="en-US" sz="2400" dirty="0" err="1"/>
              <a:t>MyClass.f</a:t>
            </a:r>
            <a:r>
              <a:rPr lang="en-US" sz="2400" dirty="0"/>
              <a:t>(x).</a:t>
            </a:r>
          </a:p>
        </p:txBody>
      </p:sp>
      <p:sp>
        <p:nvSpPr>
          <p:cNvPr id="7" name="Rectangle 6"/>
          <p:cNvSpPr/>
          <p:nvPr/>
        </p:nvSpPr>
        <p:spPr>
          <a:xfrm>
            <a:off x="3461340" y="2684943"/>
            <a:ext cx="2954655" cy="1015663"/>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MyClass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'hello world' </a:t>
            </a:r>
            <a:endParaRPr lang="en-US" sz="2000" dirty="0">
              <a:solidFill>
                <a:schemeClr val="tx1">
                  <a:lumMod val="95000"/>
                </a:schemeClr>
              </a:solidFill>
              <a:effectLst/>
            </a:endParaRPr>
          </a:p>
        </p:txBody>
      </p:sp>
      <p:sp>
        <p:nvSpPr>
          <p:cNvPr id="8" name="Rectangle 7"/>
          <p:cNvSpPr/>
          <p:nvPr/>
        </p:nvSpPr>
        <p:spPr>
          <a:xfrm>
            <a:off x="3953691" y="4297680"/>
            <a:ext cx="8238309" cy="2246769"/>
          </a:xfrm>
          <a:prstGeom prst="rect">
            <a:avLst/>
          </a:prstGeom>
        </p:spPr>
        <p:txBody>
          <a:bodyPr wrap="square">
            <a:spAutoFit/>
          </a:bodyPr>
          <a:lstStyle/>
          <a:p>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err="1">
                <a:solidFill>
                  <a:srgbClr val="FFFFFF"/>
                </a:solidFill>
                <a:latin typeface="Courier New" panose="02070309020205020404" pitchFamily="49" charset="0"/>
              </a:rPr>
              <a:t>MyClass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 simple example class"""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12345</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"I just created a </a:t>
            </a:r>
            <a:r>
              <a:rPr lang="en-US" sz="2000" dirty="0" err="1">
                <a:solidFill>
                  <a:srgbClr val="66FF00"/>
                </a:solidFill>
                <a:latin typeface="Courier New" panose="02070309020205020404" pitchFamily="49" charset="0"/>
              </a:rPr>
              <a:t>MyClass</a:t>
            </a:r>
            <a:r>
              <a:rPr lang="en-US" sz="2000" dirty="0">
                <a:solidFill>
                  <a:srgbClr val="66FF00"/>
                </a:solidFill>
                <a:latin typeface="Courier New" panose="02070309020205020404" pitchFamily="49" charset="0"/>
              </a:rPr>
              <a:t> object!"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 world'</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90966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Python</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 Development started in the 1980’s by Guido van Rossum.</a:t>
            </a:r>
          </a:p>
          <a:p>
            <a:pPr lvl="1">
              <a:buFont typeface="Arial" panose="020B0604020202020204" pitchFamily="34" charset="0"/>
              <a:buChar char="•"/>
            </a:pPr>
            <a:r>
              <a:rPr lang="en-US" sz="2000" dirty="0"/>
              <a:t> Only became popular in the last decade or so. </a:t>
            </a:r>
          </a:p>
          <a:p>
            <a:pPr>
              <a:buFont typeface="Arial" panose="020B0604020202020204" pitchFamily="34" charset="0"/>
              <a:buChar char="•"/>
            </a:pPr>
            <a:r>
              <a:rPr lang="en-US" sz="2400" dirty="0"/>
              <a:t> Python 3.x is the future of Python, although 2.x is still around.</a:t>
            </a:r>
          </a:p>
          <a:p>
            <a:pPr>
              <a:buFont typeface="Arial" panose="020B0604020202020204" pitchFamily="34" charset="0"/>
              <a:buChar char="•"/>
            </a:pPr>
            <a:r>
              <a:rPr lang="en-US" sz="2400" dirty="0"/>
              <a:t> Interpreted, very-high-level programming language.</a:t>
            </a:r>
          </a:p>
          <a:p>
            <a:pPr>
              <a:buFont typeface="Arial" panose="020B0604020202020204" pitchFamily="34" charset="0"/>
              <a:buChar char="•"/>
            </a:pPr>
            <a:r>
              <a:rPr lang="en-US" sz="2400" dirty="0"/>
              <a:t> Supports a multitude of programming paradigms.</a:t>
            </a:r>
          </a:p>
          <a:p>
            <a:pPr lvl="1">
              <a:buFont typeface="Arial" panose="020B0604020202020204" pitchFamily="34" charset="0"/>
              <a:buChar char="•"/>
            </a:pPr>
            <a:r>
              <a:rPr lang="en-US" sz="2000" dirty="0"/>
              <a:t> OOP, functional, procedural, logic, structured, etc.</a:t>
            </a:r>
          </a:p>
          <a:p>
            <a:pPr>
              <a:buFont typeface="Arial" panose="020B0604020202020204" pitchFamily="34" charset="0"/>
              <a:buChar char="•"/>
            </a:pPr>
            <a:r>
              <a:rPr lang="en-US" sz="2400" dirty="0"/>
              <a:t> General purpose. </a:t>
            </a:r>
          </a:p>
          <a:p>
            <a:pPr lvl="1">
              <a:buFont typeface="Arial" panose="020B0604020202020204" pitchFamily="34" charset="0"/>
              <a:buChar char="•"/>
            </a:pPr>
            <a:r>
              <a:rPr lang="en-US" sz="2000" dirty="0"/>
              <a:t> Very comprehensive standard library includes numeric modules, crypto services, OS interfaces, networking modules, GUI support, development tools, etc.  </a:t>
            </a:r>
          </a:p>
        </p:txBody>
      </p:sp>
    </p:spTree>
    <p:extLst>
      <p:ext uri="{BB962C8B-B14F-4D97-AF65-F5344CB8AC3E}">
        <p14:creationId xmlns:p14="http://schemas.microsoft.com/office/powerpoint/2010/main" val="3909376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sequence operations</a:t>
            </a:r>
          </a:p>
        </p:txBody>
      </p:sp>
      <p:sp>
        <p:nvSpPr>
          <p:cNvPr id="3" name="Content Placeholder 2"/>
          <p:cNvSpPr>
            <a:spLocks noGrp="1"/>
          </p:cNvSpPr>
          <p:nvPr>
            <p:ph idx="1"/>
          </p:nvPr>
        </p:nvSpPr>
        <p:spPr>
          <a:xfrm>
            <a:off x="1024129" y="2286000"/>
            <a:ext cx="2757040" cy="4023360"/>
          </a:xfrm>
        </p:spPr>
        <p:txBody>
          <a:bodyPr/>
          <a:lstStyle/>
          <a:p>
            <a:r>
              <a:rPr lang="en-US" dirty="0"/>
              <a:t>All sequence data types support the following operations.</a:t>
            </a:r>
          </a:p>
        </p:txBody>
      </p:sp>
      <p:graphicFrame>
        <p:nvGraphicFramePr>
          <p:cNvPr id="4" name="Table 3"/>
          <p:cNvGraphicFramePr>
            <a:graphicFrameLocks noGrp="1"/>
          </p:cNvGraphicFramePr>
          <p:nvPr>
            <p:extLst>
              <p:ext uri="{D42A27DB-BD31-4B8C-83A1-F6EECF244321}">
                <p14:modId xmlns:p14="http://schemas.microsoft.com/office/powerpoint/2010/main" val="945854986"/>
              </p:ext>
            </p:extLst>
          </p:nvPr>
        </p:nvGraphicFramePr>
        <p:xfrm>
          <a:off x="3860641" y="1817267"/>
          <a:ext cx="7578161" cy="4754880"/>
        </p:xfrm>
        <a:graphic>
          <a:graphicData uri="http://schemas.openxmlformats.org/drawingml/2006/table">
            <a:tbl>
              <a:tblPr firstRow="1" bandRow="1">
                <a:tableStyleId>{5DA37D80-6434-44D0-A028-1B22A696006F}</a:tableStyleId>
              </a:tblPr>
              <a:tblGrid>
                <a:gridCol w="2866944">
                  <a:extLst>
                    <a:ext uri="{9D8B030D-6E8A-4147-A177-3AD203B41FA5}">
                      <a16:colId xmlns:a16="http://schemas.microsoft.com/office/drawing/2014/main" val="20000"/>
                    </a:ext>
                  </a:extLst>
                </a:gridCol>
                <a:gridCol w="4711217">
                  <a:extLst>
                    <a:ext uri="{9D8B030D-6E8A-4147-A177-3AD203B41FA5}">
                      <a16:colId xmlns:a16="http://schemas.microsoft.com/office/drawing/2014/main" val="20001"/>
                    </a:ext>
                  </a:extLst>
                </a:gridCol>
              </a:tblGrid>
              <a:tr h="314178">
                <a:tc>
                  <a:txBody>
                    <a:bodyPr/>
                    <a:lstStyle/>
                    <a:p>
                      <a:r>
                        <a:rPr lang="en-US" sz="1800" dirty="0"/>
                        <a:t>Operation</a:t>
                      </a:r>
                    </a:p>
                  </a:txBody>
                  <a:tcPr/>
                </a:tc>
                <a:tc>
                  <a:txBody>
                    <a:bodyPr/>
                    <a:lstStyle/>
                    <a:p>
                      <a:r>
                        <a:rPr lang="en-US" sz="1800" dirty="0"/>
                        <a:t>Result</a:t>
                      </a:r>
                    </a:p>
                  </a:txBody>
                  <a:tcPr/>
                </a:tc>
                <a:extLst>
                  <a:ext uri="{0D108BD9-81ED-4DB2-BD59-A6C34878D82A}">
                    <a16:rowId xmlns:a16="http://schemas.microsoft.com/office/drawing/2014/main" val="10000"/>
                  </a:ext>
                </a:extLst>
              </a:tr>
              <a:tr h="314178">
                <a:tc>
                  <a:txBody>
                    <a:bodyPr/>
                    <a:lstStyle/>
                    <a:p>
                      <a:r>
                        <a:rPr lang="en-US" sz="1800" dirty="0">
                          <a:latin typeface="Courier New" panose="02070309020205020404" pitchFamily="49" charset="0"/>
                          <a:cs typeface="Courier New" panose="02070309020205020404" pitchFamily="49" charset="0"/>
                        </a:rPr>
                        <a:t>x</a:t>
                      </a:r>
                      <a:r>
                        <a:rPr lang="en-US" sz="1800" baseline="0" dirty="0">
                          <a:latin typeface="Courier New" panose="02070309020205020404" pitchFamily="49" charset="0"/>
                          <a:cs typeface="Courier New" panose="02070309020205020404" pitchFamily="49" charset="0"/>
                        </a:rPr>
                        <a:t> in s</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t>True if an item of s is equal to x, else False.</a:t>
                      </a:r>
                    </a:p>
                  </a:txBody>
                  <a:tcPr/>
                </a:tc>
                <a:extLst>
                  <a:ext uri="{0D108BD9-81ED-4DB2-BD59-A6C34878D82A}">
                    <a16:rowId xmlns:a16="http://schemas.microsoft.com/office/drawing/2014/main" val="10001"/>
                  </a:ext>
                </a:extLst>
              </a:tr>
              <a:tr h="314178">
                <a:tc>
                  <a:txBody>
                    <a:bodyPr/>
                    <a:lstStyle/>
                    <a:p>
                      <a:r>
                        <a:rPr lang="en-US" sz="1800" dirty="0">
                          <a:latin typeface="Courier New" panose="02070309020205020404" pitchFamily="49" charset="0"/>
                          <a:cs typeface="Courier New" panose="02070309020205020404" pitchFamily="49" charset="0"/>
                        </a:rPr>
                        <a:t>x not in s</a:t>
                      </a:r>
                    </a:p>
                  </a:txBody>
                  <a:tcPr/>
                </a:tc>
                <a:tc>
                  <a:txBody>
                    <a:bodyPr/>
                    <a:lstStyle/>
                    <a:p>
                      <a:r>
                        <a:rPr lang="en-US" sz="1800" dirty="0"/>
                        <a:t>False if an item of s is equal to x, else True.</a:t>
                      </a:r>
                    </a:p>
                  </a:txBody>
                  <a:tcPr/>
                </a:tc>
                <a:extLst>
                  <a:ext uri="{0D108BD9-81ED-4DB2-BD59-A6C34878D82A}">
                    <a16:rowId xmlns:a16="http://schemas.microsoft.com/office/drawing/2014/main" val="10002"/>
                  </a:ext>
                </a:extLst>
              </a:tr>
              <a:tr h="314178">
                <a:tc>
                  <a:txBody>
                    <a:bodyPr/>
                    <a:lstStyle/>
                    <a:p>
                      <a:r>
                        <a:rPr lang="en-US" sz="1800" dirty="0">
                          <a:latin typeface="Courier New" panose="02070309020205020404" pitchFamily="49" charset="0"/>
                          <a:cs typeface="Courier New" panose="02070309020205020404" pitchFamily="49" charset="0"/>
                        </a:rPr>
                        <a:t>s + t</a:t>
                      </a:r>
                    </a:p>
                  </a:txBody>
                  <a:tcPr/>
                </a:tc>
                <a:tc>
                  <a:txBody>
                    <a:bodyPr/>
                    <a:lstStyle/>
                    <a:p>
                      <a:r>
                        <a:rPr lang="en-US" sz="1800" dirty="0"/>
                        <a:t>The concatenation of s and t.</a:t>
                      </a:r>
                    </a:p>
                  </a:txBody>
                  <a:tcPr/>
                </a:tc>
                <a:extLst>
                  <a:ext uri="{0D108BD9-81ED-4DB2-BD59-A6C34878D82A}">
                    <a16:rowId xmlns:a16="http://schemas.microsoft.com/office/drawing/2014/main" val="10003"/>
                  </a:ext>
                </a:extLst>
              </a:tr>
              <a:tr h="314178">
                <a:tc>
                  <a:txBody>
                    <a:bodyPr/>
                    <a:lstStyle/>
                    <a:p>
                      <a:r>
                        <a:rPr lang="en-US" sz="1800" dirty="0">
                          <a:latin typeface="Courier New" panose="02070309020205020404" pitchFamily="49" charset="0"/>
                          <a:cs typeface="Courier New" panose="02070309020205020404" pitchFamily="49" charset="0"/>
                        </a:rPr>
                        <a:t>s * n, n * s</a:t>
                      </a:r>
                    </a:p>
                  </a:txBody>
                  <a:tcPr/>
                </a:tc>
                <a:tc>
                  <a:txBody>
                    <a:bodyPr/>
                    <a:lstStyle/>
                    <a:p>
                      <a:r>
                        <a:rPr lang="en-US" sz="1800" dirty="0"/>
                        <a:t>n shallow copies of s concatenated.</a:t>
                      </a:r>
                    </a:p>
                  </a:txBody>
                  <a:tcPr/>
                </a:tc>
                <a:extLst>
                  <a:ext uri="{0D108BD9-81ED-4DB2-BD59-A6C34878D82A}">
                    <a16:rowId xmlns:a16="http://schemas.microsoft.com/office/drawing/2014/main" val="10004"/>
                  </a:ext>
                </a:extLst>
              </a:tr>
              <a:tr h="314178">
                <a:tc>
                  <a:txBody>
                    <a:bodyPr/>
                    <a:lstStyle/>
                    <a:p>
                      <a:r>
                        <a:rPr lang="en-US" sz="1800" dirty="0">
                          <a:latin typeface="Courier New" panose="02070309020205020404" pitchFamily="49" charset="0"/>
                          <a:cs typeface="Courier New" panose="02070309020205020404" pitchFamily="49" charset="0"/>
                        </a:rPr>
                        <a:t>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txBody>
                  <a:tcPr/>
                </a:tc>
                <a:tc>
                  <a:txBody>
                    <a:bodyPr/>
                    <a:lstStyle/>
                    <a:p>
                      <a:r>
                        <a:rPr lang="en-US" sz="1800" dirty="0" err="1"/>
                        <a:t>ith</a:t>
                      </a:r>
                      <a:r>
                        <a:rPr lang="en-US" sz="1800" dirty="0"/>
                        <a:t> item of s, origin 0.</a:t>
                      </a:r>
                    </a:p>
                  </a:txBody>
                  <a:tcPr/>
                </a:tc>
                <a:extLst>
                  <a:ext uri="{0D108BD9-81ED-4DB2-BD59-A6C34878D82A}">
                    <a16:rowId xmlns:a16="http://schemas.microsoft.com/office/drawing/2014/main" val="10005"/>
                  </a:ext>
                </a:extLst>
              </a:tr>
              <a:tr h="314178">
                <a:tc>
                  <a:txBody>
                    <a:bodyPr/>
                    <a:lstStyle/>
                    <a:p>
                      <a:r>
                        <a:rPr lang="en-US" sz="1800" dirty="0">
                          <a:latin typeface="Courier New" panose="02070309020205020404" pitchFamily="49" charset="0"/>
                          <a:cs typeface="Courier New" panose="02070309020205020404" pitchFamily="49" charset="0"/>
                        </a:rPr>
                        <a:t>s[</a:t>
                      </a:r>
                      <a:r>
                        <a:rPr lang="en-US" sz="1800" dirty="0" err="1">
                          <a:latin typeface="Courier New" panose="02070309020205020404" pitchFamily="49" charset="0"/>
                          <a:cs typeface="Courier New" panose="02070309020205020404" pitchFamily="49" charset="0"/>
                        </a:rPr>
                        <a:t>i:j</a:t>
                      </a:r>
                      <a:r>
                        <a:rPr lang="en-US" sz="1800" dirty="0">
                          <a:latin typeface="Courier New" panose="02070309020205020404" pitchFamily="49" charset="0"/>
                          <a:cs typeface="Courier New" panose="02070309020205020404" pitchFamily="49" charset="0"/>
                        </a:rPr>
                        <a:t>]</a:t>
                      </a:r>
                    </a:p>
                  </a:txBody>
                  <a:tcPr/>
                </a:tc>
                <a:tc>
                  <a:txBody>
                    <a:bodyPr/>
                    <a:lstStyle/>
                    <a:p>
                      <a:r>
                        <a:rPr lang="en-US" sz="1800" dirty="0"/>
                        <a:t>Slice of s from </a:t>
                      </a:r>
                      <a:r>
                        <a:rPr lang="en-US" sz="1800" dirty="0" err="1"/>
                        <a:t>i</a:t>
                      </a:r>
                      <a:r>
                        <a:rPr lang="en-US" sz="1800" dirty="0"/>
                        <a:t> to j.</a:t>
                      </a:r>
                    </a:p>
                  </a:txBody>
                  <a:tcPr/>
                </a:tc>
                <a:extLst>
                  <a:ext uri="{0D108BD9-81ED-4DB2-BD59-A6C34878D82A}">
                    <a16:rowId xmlns:a16="http://schemas.microsoft.com/office/drawing/2014/main" val="10006"/>
                  </a:ext>
                </a:extLst>
              </a:tr>
              <a:tr h="314178">
                <a:tc>
                  <a:txBody>
                    <a:bodyPr/>
                    <a:lstStyle/>
                    <a:p>
                      <a:r>
                        <a:rPr lang="en-US" sz="1800" dirty="0">
                          <a:latin typeface="Courier New" panose="02070309020205020404" pitchFamily="49" charset="0"/>
                          <a:cs typeface="Courier New" panose="02070309020205020404" pitchFamily="49" charset="0"/>
                        </a:rPr>
                        <a:t>s[</a:t>
                      </a:r>
                      <a:r>
                        <a:rPr lang="en-US" sz="1800" dirty="0" err="1">
                          <a:latin typeface="Courier New" panose="02070309020205020404" pitchFamily="49" charset="0"/>
                          <a:cs typeface="Courier New" panose="02070309020205020404" pitchFamily="49" charset="0"/>
                        </a:rPr>
                        <a:t>i:j:k</a:t>
                      </a:r>
                      <a:r>
                        <a:rPr lang="en-US" sz="1800" dirty="0">
                          <a:latin typeface="Courier New" panose="02070309020205020404" pitchFamily="49" charset="0"/>
                          <a:cs typeface="Courier New" panose="02070309020205020404" pitchFamily="49" charset="0"/>
                        </a:rPr>
                        <a:t>]</a:t>
                      </a:r>
                    </a:p>
                  </a:txBody>
                  <a:tcPr/>
                </a:tc>
                <a:tc>
                  <a:txBody>
                    <a:bodyPr/>
                    <a:lstStyle/>
                    <a:p>
                      <a:r>
                        <a:rPr lang="en-US" sz="1800" dirty="0"/>
                        <a:t>Slice of s from </a:t>
                      </a:r>
                      <a:r>
                        <a:rPr lang="en-US" sz="1800" dirty="0" err="1"/>
                        <a:t>i</a:t>
                      </a:r>
                      <a:r>
                        <a:rPr lang="en-US" sz="1800" dirty="0"/>
                        <a:t> to j with step k.</a:t>
                      </a:r>
                    </a:p>
                  </a:txBody>
                  <a:tcPr/>
                </a:tc>
                <a:extLst>
                  <a:ext uri="{0D108BD9-81ED-4DB2-BD59-A6C34878D82A}">
                    <a16:rowId xmlns:a16="http://schemas.microsoft.com/office/drawing/2014/main" val="10007"/>
                  </a:ext>
                </a:extLst>
              </a:tr>
              <a:tr h="314178">
                <a:tc>
                  <a:txBody>
                    <a:bodyPr/>
                    <a:lstStyle/>
                    <a:p>
                      <a:r>
                        <a:rPr lang="en-US" sz="1800" dirty="0" err="1">
                          <a:latin typeface="Courier New" panose="02070309020205020404" pitchFamily="49" charset="0"/>
                          <a:cs typeface="Courier New" panose="02070309020205020404" pitchFamily="49" charset="0"/>
                        </a:rPr>
                        <a:t>len</a:t>
                      </a:r>
                      <a:r>
                        <a:rPr lang="en-US" sz="1800" dirty="0">
                          <a:latin typeface="Courier New" panose="02070309020205020404" pitchFamily="49" charset="0"/>
                          <a:cs typeface="Courier New" panose="02070309020205020404" pitchFamily="49" charset="0"/>
                        </a:rPr>
                        <a:t>(s)</a:t>
                      </a:r>
                    </a:p>
                  </a:txBody>
                  <a:tcPr/>
                </a:tc>
                <a:tc>
                  <a:txBody>
                    <a:bodyPr/>
                    <a:lstStyle/>
                    <a:p>
                      <a:r>
                        <a:rPr lang="en-US" sz="1800" dirty="0"/>
                        <a:t>Length of s.</a:t>
                      </a:r>
                    </a:p>
                  </a:txBody>
                  <a:tcPr/>
                </a:tc>
                <a:extLst>
                  <a:ext uri="{0D108BD9-81ED-4DB2-BD59-A6C34878D82A}">
                    <a16:rowId xmlns:a16="http://schemas.microsoft.com/office/drawing/2014/main" val="10008"/>
                  </a:ext>
                </a:extLst>
              </a:tr>
              <a:tr h="314178">
                <a:tc>
                  <a:txBody>
                    <a:bodyPr/>
                    <a:lstStyle/>
                    <a:p>
                      <a:r>
                        <a:rPr lang="en-US" sz="1800" dirty="0">
                          <a:latin typeface="Courier New" panose="02070309020205020404" pitchFamily="49" charset="0"/>
                          <a:cs typeface="Courier New" panose="02070309020205020404" pitchFamily="49" charset="0"/>
                        </a:rPr>
                        <a:t>min(s)</a:t>
                      </a:r>
                    </a:p>
                  </a:txBody>
                  <a:tcPr/>
                </a:tc>
                <a:tc>
                  <a:txBody>
                    <a:bodyPr/>
                    <a:lstStyle/>
                    <a:p>
                      <a:r>
                        <a:rPr lang="en-US" sz="1800" dirty="0"/>
                        <a:t>Smallest item of s.</a:t>
                      </a:r>
                    </a:p>
                  </a:txBody>
                  <a:tcPr/>
                </a:tc>
                <a:extLst>
                  <a:ext uri="{0D108BD9-81ED-4DB2-BD59-A6C34878D82A}">
                    <a16:rowId xmlns:a16="http://schemas.microsoft.com/office/drawing/2014/main" val="10009"/>
                  </a:ext>
                </a:extLst>
              </a:tr>
              <a:tr h="314178">
                <a:tc>
                  <a:txBody>
                    <a:bodyPr/>
                    <a:lstStyle/>
                    <a:p>
                      <a:r>
                        <a:rPr lang="en-US" sz="1800" dirty="0">
                          <a:latin typeface="Courier New" panose="02070309020205020404" pitchFamily="49" charset="0"/>
                          <a:cs typeface="Courier New" panose="02070309020205020404" pitchFamily="49" charset="0"/>
                        </a:rPr>
                        <a:t>max(s)</a:t>
                      </a:r>
                    </a:p>
                  </a:txBody>
                  <a:tcPr/>
                </a:tc>
                <a:tc>
                  <a:txBody>
                    <a:bodyPr/>
                    <a:lstStyle/>
                    <a:p>
                      <a:r>
                        <a:rPr lang="en-US" sz="1800" dirty="0"/>
                        <a:t>Largest item of s.</a:t>
                      </a:r>
                    </a:p>
                  </a:txBody>
                  <a:tcPr/>
                </a:tc>
                <a:extLst>
                  <a:ext uri="{0D108BD9-81ED-4DB2-BD59-A6C34878D82A}">
                    <a16:rowId xmlns:a16="http://schemas.microsoft.com/office/drawing/2014/main" val="10010"/>
                  </a:ext>
                </a:extLst>
              </a:tr>
              <a:tr h="314178">
                <a:tc>
                  <a:txBody>
                    <a:bodyPr/>
                    <a:lstStyle/>
                    <a:p>
                      <a:r>
                        <a:rPr lang="en-US" sz="1800" dirty="0" err="1">
                          <a:latin typeface="Courier New" panose="02070309020205020404" pitchFamily="49" charset="0"/>
                          <a:cs typeface="Courier New" panose="02070309020205020404" pitchFamily="49" charset="0"/>
                        </a:rPr>
                        <a:t>s.index</a:t>
                      </a:r>
                      <a:r>
                        <a:rPr lang="en-US" sz="1800" dirty="0">
                          <a:latin typeface="Courier New" panose="02070309020205020404" pitchFamily="49" charset="0"/>
                          <a:cs typeface="Courier New" panose="02070309020205020404" pitchFamily="49" charset="0"/>
                        </a:rPr>
                        <a:t>(x)</a:t>
                      </a:r>
                    </a:p>
                  </a:txBody>
                  <a:tcPr/>
                </a:tc>
                <a:tc>
                  <a:txBody>
                    <a:bodyPr/>
                    <a:lstStyle/>
                    <a:p>
                      <a:r>
                        <a:rPr lang="en-US" sz="1800" dirty="0"/>
                        <a:t>Index of the first occurrence of x in s.</a:t>
                      </a:r>
                    </a:p>
                  </a:txBody>
                  <a:tcPr/>
                </a:tc>
                <a:extLst>
                  <a:ext uri="{0D108BD9-81ED-4DB2-BD59-A6C34878D82A}">
                    <a16:rowId xmlns:a16="http://schemas.microsoft.com/office/drawing/2014/main" val="10011"/>
                  </a:ext>
                </a:extLst>
              </a:tr>
              <a:tr h="314178">
                <a:tc>
                  <a:txBody>
                    <a:bodyPr/>
                    <a:lstStyle/>
                    <a:p>
                      <a:r>
                        <a:rPr lang="en-US" sz="1800" dirty="0" err="1">
                          <a:latin typeface="Courier New" panose="02070309020205020404" pitchFamily="49" charset="0"/>
                          <a:cs typeface="Courier New" panose="02070309020205020404" pitchFamily="49" charset="0"/>
                        </a:rPr>
                        <a:t>s.count</a:t>
                      </a:r>
                      <a:r>
                        <a:rPr lang="en-US" sz="1800" dirty="0">
                          <a:latin typeface="Courier New" panose="02070309020205020404" pitchFamily="49" charset="0"/>
                          <a:cs typeface="Courier New" panose="02070309020205020404" pitchFamily="49" charset="0"/>
                        </a:rPr>
                        <a:t>(x)</a:t>
                      </a:r>
                    </a:p>
                  </a:txBody>
                  <a:tcPr/>
                </a:tc>
                <a:tc>
                  <a:txBody>
                    <a:bodyPr/>
                    <a:lstStyle/>
                    <a:p>
                      <a:r>
                        <a:rPr lang="en-US" sz="1800" dirty="0"/>
                        <a:t>Total number of occurrences of x in s.</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91004519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Fraction example</a:t>
            </a:r>
          </a:p>
        </p:txBody>
      </p:sp>
      <p:sp>
        <p:nvSpPr>
          <p:cNvPr id="3" name="Content Placeholder 2"/>
          <p:cNvSpPr>
            <a:spLocks noGrp="1"/>
          </p:cNvSpPr>
          <p:nvPr>
            <p:ph idx="1"/>
          </p:nvPr>
        </p:nvSpPr>
        <p:spPr/>
        <p:txBody>
          <a:bodyPr/>
          <a:lstStyle/>
          <a:p>
            <a:r>
              <a:rPr lang="en-US" dirty="0"/>
              <a:t>Check out Bob Myers’ simple fraction class </a:t>
            </a:r>
            <a:r>
              <a:rPr lang="en-US" dirty="0">
                <a:hlinkClick r:id="rId2"/>
              </a:rPr>
              <a:t>here</a:t>
            </a:r>
            <a:r>
              <a:rPr lang="en-US" dirty="0"/>
              <a:t>.</a:t>
            </a:r>
          </a:p>
          <a:p>
            <a:r>
              <a:rPr lang="en-US" dirty="0"/>
              <a:t>Let’s check out an equivalent simple class in Python (frac.py). </a:t>
            </a:r>
          </a:p>
        </p:txBody>
      </p:sp>
    </p:spTree>
    <p:extLst>
      <p:ext uri="{BB962C8B-B14F-4D97-AF65-F5344CB8AC3E}">
        <p14:creationId xmlns:p14="http://schemas.microsoft.com/office/powerpoint/2010/main" val="389516793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Fraction Example</a:t>
            </a:r>
          </a:p>
        </p:txBody>
      </p:sp>
      <p:sp>
        <p:nvSpPr>
          <p:cNvPr id="4" name="Rectangle 3"/>
          <p:cNvSpPr/>
          <p:nvPr/>
        </p:nvSpPr>
        <p:spPr>
          <a:xfrm>
            <a:off x="2251167" y="2084832"/>
            <a:ext cx="6096000" cy="4431983"/>
          </a:xfrm>
          <a:prstGeom prst="rect">
            <a:avLst/>
          </a:prstGeom>
        </p:spPr>
        <p:txBody>
          <a:bodyPr>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import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frac</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f1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frac</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Fraction</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f2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frac</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Fraction</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3</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5</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f1</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get_numerator</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0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f1</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get_denominator</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1</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f2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get_numerator</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3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f2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get_denominator</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5 </a:t>
            </a:r>
            <a:br>
              <a:rPr lang="en-US" dirty="0">
                <a:solidFill>
                  <a:srgbClr val="FFFFFF"/>
                </a:solidFill>
                <a:latin typeface="Courier New" panose="02070309020205020404" pitchFamily="49" charset="0"/>
              </a:rPr>
            </a:br>
            <a:endParaRPr lang="en-US" dirty="0">
              <a:solidFill>
                <a:schemeClr val="tx1">
                  <a:lumMod val="95000"/>
                </a:schemeClr>
              </a:solidFill>
              <a:effectLst/>
            </a:endParaRPr>
          </a:p>
        </p:txBody>
      </p:sp>
    </p:spTree>
    <p:extLst>
      <p:ext uri="{BB962C8B-B14F-4D97-AF65-F5344CB8AC3E}">
        <p14:creationId xmlns:p14="http://schemas.microsoft.com/office/powerpoint/2010/main" val="4855762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Fraction example</a:t>
            </a:r>
          </a:p>
        </p:txBody>
      </p:sp>
      <p:sp>
        <p:nvSpPr>
          <p:cNvPr id="4" name="Rectangle 3"/>
          <p:cNvSpPr/>
          <p:nvPr/>
        </p:nvSpPr>
        <p:spPr>
          <a:xfrm>
            <a:off x="2682241" y="1810512"/>
            <a:ext cx="6096000" cy="4893647"/>
          </a:xfrm>
          <a:prstGeom prst="rect">
            <a:avLst/>
          </a:prstGeom>
        </p:spPr>
        <p:txBody>
          <a:bodyPr>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f2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evaluate</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0.6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f1</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set_value</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2</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7</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f1</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evaluate</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0.2857142857142857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f1</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show</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2/7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f2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show</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3/5</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f2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input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2/3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f2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show</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2/3</a:t>
            </a:r>
            <a:endParaRPr lang="en-US" sz="2400" dirty="0">
              <a:solidFill>
                <a:schemeClr val="tx1">
                  <a:lumMod val="95000"/>
                </a:schemeClr>
              </a:solidFill>
            </a:endParaRPr>
          </a:p>
        </p:txBody>
      </p:sp>
    </p:spTree>
    <p:extLst>
      <p:ext uri="{BB962C8B-B14F-4D97-AF65-F5344CB8AC3E}">
        <p14:creationId xmlns:p14="http://schemas.microsoft.com/office/powerpoint/2010/main" val="297156058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Pet example</a:t>
            </a:r>
          </a:p>
        </p:txBody>
      </p:sp>
      <p:sp>
        <p:nvSpPr>
          <p:cNvPr id="3" name="Content Placeholder 2"/>
          <p:cNvSpPr>
            <a:spLocks noGrp="1"/>
          </p:cNvSpPr>
          <p:nvPr>
            <p:ph idx="1"/>
          </p:nvPr>
        </p:nvSpPr>
        <p:spPr/>
        <p:txBody>
          <a:bodyPr/>
          <a:lstStyle/>
          <a:p>
            <a:r>
              <a:rPr lang="en-US" dirty="0"/>
              <a:t>Here is a simple class that defines a Pet object. </a:t>
            </a:r>
          </a:p>
        </p:txBody>
      </p:sp>
      <p:sp>
        <p:nvSpPr>
          <p:cNvPr id="5" name="Rectangle 4"/>
          <p:cNvSpPr/>
          <p:nvPr/>
        </p:nvSpPr>
        <p:spPr>
          <a:xfrm>
            <a:off x="1573160" y="2954959"/>
            <a:ext cx="9261987" cy="3170099"/>
          </a:xfrm>
          <a:prstGeom prst="rect">
            <a:avLst/>
          </a:prstGeom>
        </p:spPr>
        <p:txBody>
          <a:bodyPr wrap="square">
            <a:spAutoFit/>
          </a:bodyPr>
          <a:lstStyle/>
          <a:p>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a:solidFill>
                  <a:srgbClr val="FFFFFF"/>
                </a:solidFill>
                <a:latin typeface="Courier New" panose="02070309020205020404" pitchFamily="49" charset="0"/>
              </a:rPr>
              <a:t>Pet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age</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age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get_name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get_age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age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str</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"This pet’s name is "</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endParaRPr lang="en-US" sz="2000" dirty="0">
              <a:effectLst/>
            </a:endParaRPr>
          </a:p>
        </p:txBody>
      </p:sp>
      <p:sp>
        <p:nvSpPr>
          <p:cNvPr id="6" name="Rectangle 5"/>
          <p:cNvSpPr/>
          <p:nvPr/>
        </p:nvSpPr>
        <p:spPr>
          <a:xfrm>
            <a:off x="7816645" y="3941942"/>
            <a:ext cx="3648200" cy="1323439"/>
          </a:xfrm>
          <a:prstGeom prst="rect">
            <a:avLst/>
          </a:prstGeom>
        </p:spPr>
        <p:txBody>
          <a:bodyPr wrap="square">
            <a:spAutoFit/>
          </a:bodyPr>
          <a:lstStyle/>
          <a:p>
            <a:r>
              <a:rPr lang="en-US" sz="2000" dirty="0"/>
              <a:t>The __</a:t>
            </a:r>
            <a:r>
              <a:rPr lang="en-US" sz="2000" dirty="0" err="1"/>
              <a:t>str</a:t>
            </a:r>
            <a:r>
              <a:rPr lang="en-US" sz="2000" dirty="0"/>
              <a:t>__ built-in function</a:t>
            </a:r>
          </a:p>
          <a:p>
            <a:r>
              <a:rPr lang="en-US" sz="2000" dirty="0"/>
              <a:t>defines what happens when I</a:t>
            </a:r>
          </a:p>
          <a:p>
            <a:r>
              <a:rPr lang="en-US" sz="2000" dirty="0"/>
              <a:t>print an instance of Pet. Here I’m </a:t>
            </a:r>
          </a:p>
          <a:p>
            <a:r>
              <a:rPr lang="en-US" sz="2000" dirty="0"/>
              <a:t>overriding it to print the name. </a:t>
            </a:r>
            <a:endParaRPr lang="en-US" sz="2000" dirty="0">
              <a:effectLst/>
            </a:endParaRPr>
          </a:p>
        </p:txBody>
      </p:sp>
      <p:cxnSp>
        <p:nvCxnSpPr>
          <p:cNvPr id="8" name="Straight Arrow Connector 7"/>
          <p:cNvCxnSpPr/>
          <p:nvPr/>
        </p:nvCxnSpPr>
        <p:spPr>
          <a:xfrm flipH="1">
            <a:off x="5142271" y="5142271"/>
            <a:ext cx="2674374" cy="422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100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Pet example</a:t>
            </a:r>
          </a:p>
        </p:txBody>
      </p:sp>
      <p:sp>
        <p:nvSpPr>
          <p:cNvPr id="3" name="Content Placeholder 2"/>
          <p:cNvSpPr>
            <a:spLocks noGrp="1"/>
          </p:cNvSpPr>
          <p:nvPr>
            <p:ph idx="1"/>
          </p:nvPr>
        </p:nvSpPr>
        <p:spPr/>
        <p:txBody>
          <a:bodyPr/>
          <a:lstStyle/>
          <a:p>
            <a:r>
              <a:rPr lang="en-US" dirty="0"/>
              <a:t>Here is a simple class that defines a Pet object. </a:t>
            </a:r>
          </a:p>
        </p:txBody>
      </p:sp>
      <p:sp>
        <p:nvSpPr>
          <p:cNvPr id="5" name="Rectangle 4"/>
          <p:cNvSpPr/>
          <p:nvPr/>
        </p:nvSpPr>
        <p:spPr>
          <a:xfrm>
            <a:off x="1024128" y="2974623"/>
            <a:ext cx="9261987" cy="3170099"/>
          </a:xfrm>
          <a:prstGeom prst="rect">
            <a:avLst/>
          </a:prstGeom>
        </p:spPr>
        <p:txBody>
          <a:bodyPr wrap="square">
            <a:spAutoFit/>
          </a:bodyPr>
          <a:lstStyle/>
          <a:p>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a:solidFill>
                  <a:srgbClr val="FFFFFF"/>
                </a:solidFill>
                <a:latin typeface="Courier New" panose="02070309020205020404" pitchFamily="49" charset="0"/>
              </a:rPr>
              <a:t>Pet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age</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age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get_name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get_age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age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str</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"This pet’s name is "</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a:t>
            </a:r>
            <a:r>
              <a:rPr lang="en-US" sz="2000" b="1" dirty="0">
                <a:solidFill>
                  <a:srgbClr val="FFCC00"/>
                </a:solidFill>
                <a:latin typeface="Courier New" panose="02070309020205020404" pitchFamily="49" charset="0"/>
              </a:rPr>
              <a:t>)</a:t>
            </a:r>
            <a:endParaRPr lang="en-US" sz="2000" dirty="0">
              <a:effectLst/>
            </a:endParaRPr>
          </a:p>
        </p:txBody>
      </p:sp>
      <p:sp>
        <p:nvSpPr>
          <p:cNvPr id="4" name="Rectangle 3"/>
          <p:cNvSpPr/>
          <p:nvPr/>
        </p:nvSpPr>
        <p:spPr>
          <a:xfrm>
            <a:off x="7361121" y="1619293"/>
            <a:ext cx="4146754" cy="2308324"/>
          </a:xfrm>
          <a:prstGeom prst="rect">
            <a:avLst/>
          </a:prstGeom>
          <a:ln>
            <a:solidFill>
              <a:schemeClr val="accent1">
                <a:lumMod val="60000"/>
                <a:lumOff val="40000"/>
              </a:schemeClr>
            </a:solidFill>
          </a:ln>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pet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Pet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mypet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Pet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'Ben'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mypet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This pet's name is Ben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mypet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get_name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'Ben'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mypet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get_age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1</a:t>
            </a:r>
            <a:endParaRPr lang="en-US" dirty="0">
              <a:solidFill>
                <a:schemeClr val="tx1">
                  <a:lumMod val="95000"/>
                </a:schemeClr>
              </a:solidFill>
              <a:effectLst/>
            </a:endParaRPr>
          </a:p>
        </p:txBody>
      </p:sp>
    </p:spTree>
    <p:extLst>
      <p:ext uri="{BB962C8B-B14F-4D97-AF65-F5344CB8AC3E}">
        <p14:creationId xmlns:p14="http://schemas.microsoft.com/office/powerpoint/2010/main" val="380233646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Now, let’s say I want to create a Dog class which inherits from Pet. The basic format</a:t>
            </a:r>
            <a:br>
              <a:rPr lang="en-US" dirty="0"/>
            </a:br>
            <a:r>
              <a:rPr lang="en-US" dirty="0"/>
              <a:t>of a derived class is as follows: </a:t>
            </a:r>
          </a:p>
          <a:p>
            <a:endParaRPr lang="en-US" dirty="0"/>
          </a:p>
        </p:txBody>
      </p:sp>
      <p:sp>
        <p:nvSpPr>
          <p:cNvPr id="4" name="Rectangle 3"/>
          <p:cNvSpPr/>
          <p:nvPr/>
        </p:nvSpPr>
        <p:spPr>
          <a:xfrm>
            <a:off x="1946787" y="3253319"/>
            <a:ext cx="6096000" cy="1323439"/>
          </a:xfrm>
          <a:prstGeom prst="rect">
            <a:avLst/>
          </a:prstGeom>
        </p:spPr>
        <p:txBody>
          <a:bodyPr>
            <a:spAutoFit/>
          </a:bodyPr>
          <a:lstStyle/>
          <a:p>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err="1">
                <a:solidFill>
                  <a:srgbClr val="FFFFFF"/>
                </a:solidFill>
                <a:latin typeface="Courier New" panose="02070309020205020404" pitchFamily="49" charset="0"/>
              </a:rPr>
              <a:t>DerivedClassName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BaseClassName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&lt;</a:t>
            </a:r>
            <a:r>
              <a:rPr lang="en-US" sz="2000" dirty="0">
                <a:solidFill>
                  <a:srgbClr val="FFFFFF"/>
                </a:solidFill>
                <a:latin typeface="Courier New" panose="02070309020205020404" pitchFamily="49" charset="0"/>
              </a:rPr>
              <a:t>statement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&gt;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&lt;</a:t>
            </a:r>
            <a:r>
              <a:rPr lang="en-US" sz="2000" dirty="0">
                <a:solidFill>
                  <a:srgbClr val="FFFFFF"/>
                </a:solidFill>
                <a:latin typeface="Courier New" panose="02070309020205020404" pitchFamily="49" charset="0"/>
              </a:rPr>
              <a:t>statement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t>
            </a:r>
            <a:r>
              <a:rPr lang="en-US" sz="2000" b="1" dirty="0">
                <a:solidFill>
                  <a:srgbClr val="FFCC00"/>
                </a:solidFill>
                <a:latin typeface="Courier New" panose="02070309020205020404" pitchFamily="49" charset="0"/>
              </a:rPr>
              <a:t>&gt;</a:t>
            </a:r>
            <a:endParaRPr lang="en-US" sz="2000" dirty="0">
              <a:effectLst/>
            </a:endParaRPr>
          </a:p>
        </p:txBody>
      </p:sp>
      <p:sp>
        <p:nvSpPr>
          <p:cNvPr id="5" name="Rectangle 4"/>
          <p:cNvSpPr/>
          <p:nvPr/>
        </p:nvSpPr>
        <p:spPr>
          <a:xfrm>
            <a:off x="1092954" y="5089116"/>
            <a:ext cx="9651246" cy="769441"/>
          </a:xfrm>
          <a:prstGeom prst="rect">
            <a:avLst/>
          </a:prstGeom>
        </p:spPr>
        <p:txBody>
          <a:bodyPr wrap="square">
            <a:spAutoFit/>
          </a:bodyPr>
          <a:lstStyle/>
          <a:p>
            <a:r>
              <a:rPr lang="en-US" sz="2200" dirty="0"/>
              <a:t>In the case of </a:t>
            </a:r>
            <a:r>
              <a:rPr lang="en-US" sz="2200" dirty="0" err="1">
                <a:latin typeface="Courier New" panose="02070309020205020404" pitchFamily="49" charset="0"/>
                <a:cs typeface="Courier New" panose="02070309020205020404" pitchFamily="49" charset="0"/>
              </a:rPr>
              <a:t>BaseClass</a:t>
            </a:r>
            <a:r>
              <a:rPr lang="en-US" sz="2200" dirty="0"/>
              <a:t> being defined elsewhere, you can use </a:t>
            </a:r>
            <a:r>
              <a:rPr lang="en-US" sz="2200" dirty="0" err="1">
                <a:latin typeface="Courier New" panose="02070309020205020404" pitchFamily="49" charset="0"/>
                <a:cs typeface="Courier New" panose="02070309020205020404" pitchFamily="49" charset="0"/>
              </a:rPr>
              <a:t>module_name.BaseClassName</a:t>
            </a:r>
            <a:r>
              <a:rPr lang="en-US" sz="2200" dirty="0">
                <a:latin typeface="Courier New" panose="02070309020205020404" pitchFamily="49" charset="0"/>
                <a:cs typeface="Courier New" panose="02070309020205020404" pitchFamily="49" charset="0"/>
              </a:rPr>
              <a:t>.</a:t>
            </a:r>
            <a:endParaRPr lang="en-US" sz="22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294163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Here is an example definition of a Dog class which inherits from Pet.</a:t>
            </a:r>
          </a:p>
          <a:p>
            <a:endParaRPr lang="en-US" dirty="0"/>
          </a:p>
          <a:p>
            <a:endParaRPr lang="en-US" dirty="0"/>
          </a:p>
          <a:p>
            <a:endParaRPr lang="en-US" dirty="0"/>
          </a:p>
          <a:p>
            <a:endParaRPr lang="en-US" dirty="0"/>
          </a:p>
          <a:p>
            <a:r>
              <a:rPr lang="en-US" dirty="0"/>
              <a:t>The pass statement is only included here for syntax reasons. This class definition for Dog essentially makes Dog an alias for Pet.   </a:t>
            </a:r>
          </a:p>
        </p:txBody>
      </p:sp>
      <p:sp>
        <p:nvSpPr>
          <p:cNvPr id="4" name="Rectangle 3"/>
          <p:cNvSpPr/>
          <p:nvPr/>
        </p:nvSpPr>
        <p:spPr>
          <a:xfrm>
            <a:off x="2363664" y="3244334"/>
            <a:ext cx="2646878" cy="707886"/>
          </a:xfrm>
          <a:prstGeom prst="rect">
            <a:avLst/>
          </a:prstGeom>
        </p:spPr>
        <p:txBody>
          <a:bodyPr wrap="none">
            <a:spAutoFit/>
          </a:bodyPr>
          <a:lstStyle/>
          <a:p>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a:solidFill>
                  <a:srgbClr val="FFFFFF"/>
                </a:solidFill>
                <a:latin typeface="Courier New" panose="02070309020205020404" pitchFamily="49" charset="0"/>
              </a:rPr>
              <a:t>Dog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pass</a:t>
            </a:r>
            <a:endParaRPr lang="en-US" sz="2000" dirty="0">
              <a:effectLst/>
            </a:endParaRPr>
          </a:p>
        </p:txBody>
      </p:sp>
    </p:spTree>
    <p:extLst>
      <p:ext uri="{BB962C8B-B14F-4D97-AF65-F5344CB8AC3E}">
        <p14:creationId xmlns:p14="http://schemas.microsoft.com/office/powerpoint/2010/main" val="386765109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We’ve inherited all the functionality of our Pet class, now let’s make the Dog class more interesting. </a:t>
            </a:r>
          </a:p>
        </p:txBody>
      </p:sp>
      <p:sp>
        <p:nvSpPr>
          <p:cNvPr id="4" name="Rectangle 3"/>
          <p:cNvSpPr/>
          <p:nvPr/>
        </p:nvSpPr>
        <p:spPr>
          <a:xfrm>
            <a:off x="1396181" y="3369611"/>
            <a:ext cx="6096000" cy="2554545"/>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dog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Dog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mydog</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Dog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'Ben'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mydog</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This pet's name is Ben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mydog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'Ben'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mydog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a:t>
            </a:r>
            <a:endParaRPr lang="en-US" sz="2000" dirty="0">
              <a:solidFill>
                <a:schemeClr val="tx1">
                  <a:lumMod val="95000"/>
                </a:schemeClr>
              </a:solidFill>
              <a:effectLst/>
            </a:endParaRPr>
          </a:p>
        </p:txBody>
      </p:sp>
      <p:sp>
        <p:nvSpPr>
          <p:cNvPr id="5" name="Rectangle 4"/>
          <p:cNvSpPr/>
          <p:nvPr/>
        </p:nvSpPr>
        <p:spPr>
          <a:xfrm>
            <a:off x="6630864" y="3369611"/>
            <a:ext cx="2646878" cy="707886"/>
          </a:xfrm>
          <a:prstGeom prst="rect">
            <a:avLst/>
          </a:prstGeom>
        </p:spPr>
        <p:txBody>
          <a:bodyPr wrap="none">
            <a:spAutoFit/>
          </a:bodyPr>
          <a:lstStyle/>
          <a:p>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a:solidFill>
                  <a:srgbClr val="FFFFFF"/>
                </a:solidFill>
                <a:latin typeface="Courier New" panose="02070309020205020404" pitchFamily="49" charset="0"/>
              </a:rPr>
              <a:t>Dog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pass</a:t>
            </a:r>
            <a:endParaRPr lang="en-US" sz="2000" dirty="0">
              <a:effectLst/>
            </a:endParaRPr>
          </a:p>
        </p:txBody>
      </p:sp>
    </p:spTree>
    <p:extLst>
      <p:ext uri="{BB962C8B-B14F-4D97-AF65-F5344CB8AC3E}">
        <p14:creationId xmlns:p14="http://schemas.microsoft.com/office/powerpoint/2010/main" val="363720099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For my Dog class, I want all of the functionality of the Pet class with one extra attribute: breed. I also want some extra methods for accessing this attribute. </a:t>
            </a:r>
          </a:p>
          <a:p>
            <a:endParaRPr lang="en-US" dirty="0"/>
          </a:p>
        </p:txBody>
      </p:sp>
      <p:sp>
        <p:nvSpPr>
          <p:cNvPr id="4" name="Rectangle 3"/>
          <p:cNvSpPr/>
          <p:nvPr/>
        </p:nvSpPr>
        <p:spPr>
          <a:xfrm>
            <a:off x="1553496" y="3328184"/>
            <a:ext cx="7885471" cy="1938992"/>
          </a:xfrm>
          <a:prstGeom prst="rect">
            <a:avLst/>
          </a:prstGeom>
        </p:spPr>
        <p:txBody>
          <a:bodyPr wrap="square">
            <a:spAutoFit/>
          </a:bodyPr>
          <a:lstStyle/>
          <a:p>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a:solidFill>
                  <a:srgbClr val="FFFFFF"/>
                </a:solidFill>
                <a:latin typeface="Courier New" panose="02070309020205020404" pitchFamily="49" charset="0"/>
              </a:rPr>
              <a:t>Dog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breed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__</a:t>
            </a:r>
            <a:r>
              <a:rPr lang="en-US" sz="2000" dirty="0" err="1">
                <a:solidFill>
                  <a:srgbClr val="FFFFFF"/>
                </a:solidFill>
                <a:latin typeface="Courier New" panose="02070309020205020404" pitchFamily="49" charset="0"/>
              </a:rPr>
              <a:t>init</a:t>
            </a:r>
            <a:r>
              <a:rPr lang="en-US" sz="2000" dirty="0">
                <a:solidFill>
                  <a:srgbClr val="FFFF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age</a:t>
            </a:r>
            <a:r>
              <a:rPr lang="en-US" sz="2000" b="1" dirty="0">
                <a:solidFill>
                  <a:srgbClr val="FFCC00"/>
                </a:solidFill>
                <a:latin typeface="Courier New" panose="02070309020205020404" pitchFamily="49" charset="0"/>
              </a:rPr>
              <a:t>)</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breed</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breed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get_breed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breed</a:t>
            </a:r>
            <a:endParaRPr lang="en-US" sz="2000" dirty="0">
              <a:effectLst/>
            </a:endParaRPr>
          </a:p>
        </p:txBody>
      </p:sp>
    </p:spTree>
    <p:extLst>
      <p:ext uri="{BB962C8B-B14F-4D97-AF65-F5344CB8AC3E}">
        <p14:creationId xmlns:p14="http://schemas.microsoft.com/office/powerpoint/2010/main" val="272807216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For my Dog class, I want all of the functionality of the Pet class with one extra attribute: breed. I also want some extra methods for accessing this attribute. </a:t>
            </a:r>
          </a:p>
          <a:p>
            <a:endParaRPr lang="en-US" dirty="0"/>
          </a:p>
        </p:txBody>
      </p:sp>
      <p:sp>
        <p:nvSpPr>
          <p:cNvPr id="4" name="Rectangle 3"/>
          <p:cNvSpPr/>
          <p:nvPr/>
        </p:nvSpPr>
        <p:spPr>
          <a:xfrm>
            <a:off x="1553496" y="3328184"/>
            <a:ext cx="7885471" cy="1938992"/>
          </a:xfrm>
          <a:prstGeom prst="rect">
            <a:avLst/>
          </a:prstGeom>
        </p:spPr>
        <p:txBody>
          <a:bodyPr wrap="square">
            <a:spAutoFit/>
          </a:bodyPr>
          <a:lstStyle/>
          <a:p>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a:solidFill>
                  <a:srgbClr val="FFFFFF"/>
                </a:solidFill>
                <a:latin typeface="Courier New" panose="02070309020205020404" pitchFamily="49" charset="0"/>
              </a:rPr>
              <a:t>Dog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breed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__</a:t>
            </a:r>
            <a:r>
              <a:rPr lang="en-US" sz="2000" dirty="0" err="1">
                <a:solidFill>
                  <a:srgbClr val="FFFFFF"/>
                </a:solidFill>
                <a:latin typeface="Courier New" panose="02070309020205020404" pitchFamily="49" charset="0"/>
              </a:rPr>
              <a:t>init</a:t>
            </a:r>
            <a:r>
              <a:rPr lang="en-US" sz="2000" dirty="0">
                <a:solidFill>
                  <a:srgbClr val="FFFF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age</a:t>
            </a:r>
            <a:r>
              <a:rPr lang="en-US" sz="2000" b="1" dirty="0">
                <a:solidFill>
                  <a:srgbClr val="FFCC00"/>
                </a:solidFill>
                <a:latin typeface="Courier New" panose="02070309020205020404" pitchFamily="49" charset="0"/>
              </a:rPr>
              <a:t>)</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breed</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breed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get_breed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breed</a:t>
            </a:r>
            <a:endParaRPr lang="en-US" sz="2000" dirty="0">
              <a:effectLst/>
            </a:endParaRPr>
          </a:p>
        </p:txBody>
      </p:sp>
      <p:sp>
        <p:nvSpPr>
          <p:cNvPr id="5" name="Rectangle 4"/>
          <p:cNvSpPr/>
          <p:nvPr/>
        </p:nvSpPr>
        <p:spPr>
          <a:xfrm>
            <a:off x="5496231" y="5267176"/>
            <a:ext cx="6096000" cy="1015663"/>
          </a:xfrm>
          <a:prstGeom prst="rect">
            <a:avLst/>
          </a:prstGeom>
        </p:spPr>
        <p:txBody>
          <a:bodyPr>
            <a:spAutoFit/>
          </a:bodyPr>
          <a:lstStyle/>
          <a:p>
            <a:r>
              <a:rPr lang="en-US" sz="2000" dirty="0"/>
              <a:t>Python resolves attribute and method references by first </a:t>
            </a:r>
          </a:p>
          <a:p>
            <a:r>
              <a:rPr lang="en-US" sz="2000" dirty="0"/>
              <a:t>searching the derived class and then searching the base class.</a:t>
            </a:r>
            <a:endParaRPr lang="en-US" sz="2000" dirty="0">
              <a:effectLst/>
            </a:endParaRPr>
          </a:p>
        </p:txBody>
      </p:sp>
      <p:sp>
        <p:nvSpPr>
          <p:cNvPr id="6" name="Rectangle 5"/>
          <p:cNvSpPr/>
          <p:nvPr/>
        </p:nvSpPr>
        <p:spPr>
          <a:xfrm>
            <a:off x="8773283" y="3506219"/>
            <a:ext cx="3115148" cy="369332"/>
          </a:xfrm>
          <a:prstGeom prst="rect">
            <a:avLst/>
          </a:prstGeom>
        </p:spPr>
        <p:txBody>
          <a:bodyPr wrap="none">
            <a:spAutoFit/>
          </a:bodyPr>
          <a:lstStyle/>
          <a:p>
            <a:r>
              <a:rPr lang="en-US" dirty="0"/>
              <a:t>Overriding initialization function</a:t>
            </a:r>
          </a:p>
        </p:txBody>
      </p:sp>
      <p:cxnSp>
        <p:nvCxnSpPr>
          <p:cNvPr id="8" name="Straight Arrow Connector 7"/>
          <p:cNvCxnSpPr/>
          <p:nvPr/>
        </p:nvCxnSpPr>
        <p:spPr>
          <a:xfrm flipH="1">
            <a:off x="7777316" y="3690885"/>
            <a:ext cx="983226" cy="114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093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sequence operations</a:t>
            </a:r>
          </a:p>
        </p:txBody>
      </p:sp>
      <p:sp>
        <p:nvSpPr>
          <p:cNvPr id="3" name="Content Placeholder 2"/>
          <p:cNvSpPr>
            <a:spLocks noGrp="1"/>
          </p:cNvSpPr>
          <p:nvPr>
            <p:ph idx="1"/>
          </p:nvPr>
        </p:nvSpPr>
        <p:spPr>
          <a:xfrm>
            <a:off x="1024128" y="2286000"/>
            <a:ext cx="8460835" cy="472698"/>
          </a:xfrm>
        </p:spPr>
        <p:txBody>
          <a:bodyPr/>
          <a:lstStyle/>
          <a:p>
            <a:r>
              <a:rPr lang="en-US" dirty="0"/>
              <a:t>Mutable sequence types further support the following operations. </a:t>
            </a:r>
          </a:p>
        </p:txBody>
      </p:sp>
      <p:graphicFrame>
        <p:nvGraphicFramePr>
          <p:cNvPr id="4" name="Table 3"/>
          <p:cNvGraphicFramePr>
            <a:graphicFrameLocks noGrp="1"/>
          </p:cNvGraphicFramePr>
          <p:nvPr>
            <p:extLst>
              <p:ext uri="{D42A27DB-BD31-4B8C-83A1-F6EECF244321}">
                <p14:modId xmlns:p14="http://schemas.microsoft.com/office/powerpoint/2010/main" val="4071454058"/>
              </p:ext>
            </p:extLst>
          </p:nvPr>
        </p:nvGraphicFramePr>
        <p:xfrm>
          <a:off x="2656703" y="3075828"/>
          <a:ext cx="8461559" cy="2560320"/>
        </p:xfrm>
        <a:graphic>
          <a:graphicData uri="http://schemas.openxmlformats.org/drawingml/2006/table">
            <a:tbl>
              <a:tblPr firstRow="1" bandRow="1">
                <a:tableStyleId>{5DA37D80-6434-44D0-A028-1B22A696006F}</a:tableStyleId>
              </a:tblPr>
              <a:tblGrid>
                <a:gridCol w="2619632">
                  <a:extLst>
                    <a:ext uri="{9D8B030D-6E8A-4147-A177-3AD203B41FA5}">
                      <a16:colId xmlns:a16="http://schemas.microsoft.com/office/drawing/2014/main" val="20000"/>
                    </a:ext>
                  </a:extLst>
                </a:gridCol>
                <a:gridCol w="5841927">
                  <a:extLst>
                    <a:ext uri="{9D8B030D-6E8A-4147-A177-3AD203B41FA5}">
                      <a16:colId xmlns:a16="http://schemas.microsoft.com/office/drawing/2014/main" val="20001"/>
                    </a:ext>
                  </a:extLst>
                </a:gridCol>
              </a:tblGrid>
              <a:tr h="271852">
                <a:tc>
                  <a:txBody>
                    <a:bodyPr/>
                    <a:lstStyle/>
                    <a:p>
                      <a:r>
                        <a:rPr lang="en-US" sz="1800" dirty="0"/>
                        <a:t>Operation</a:t>
                      </a:r>
                    </a:p>
                  </a:txBody>
                  <a:tcPr/>
                </a:tc>
                <a:tc>
                  <a:txBody>
                    <a:bodyPr/>
                    <a:lstStyle/>
                    <a:p>
                      <a:r>
                        <a:rPr lang="en-US" sz="1800" dirty="0"/>
                        <a:t>Result</a:t>
                      </a:r>
                    </a:p>
                  </a:txBody>
                  <a:tcPr/>
                </a:tc>
                <a:extLst>
                  <a:ext uri="{0D108BD9-81ED-4DB2-BD59-A6C34878D82A}">
                    <a16:rowId xmlns:a16="http://schemas.microsoft.com/office/drawing/2014/main" val="10000"/>
                  </a:ext>
                </a:extLst>
              </a:tr>
              <a:tr h="271852">
                <a:tc>
                  <a:txBody>
                    <a:bodyPr/>
                    <a:lstStyle/>
                    <a:p>
                      <a:r>
                        <a:rPr lang="en-US" sz="1800" kern="1200" dirty="0">
                          <a:effectLst/>
                          <a:latin typeface="Courier New" panose="02070309020205020404" pitchFamily="49" charset="0"/>
                          <a:cs typeface="Courier New" panose="02070309020205020404" pitchFamily="49" charset="0"/>
                        </a:rPr>
                        <a:t>s[</a:t>
                      </a:r>
                      <a:r>
                        <a:rPr lang="en-US" sz="1800" kern="1200" dirty="0" err="1">
                          <a:effectLst/>
                          <a:latin typeface="Courier New" panose="02070309020205020404" pitchFamily="49" charset="0"/>
                          <a:cs typeface="Courier New" panose="02070309020205020404" pitchFamily="49" charset="0"/>
                        </a:rPr>
                        <a:t>i</a:t>
                      </a:r>
                      <a:r>
                        <a:rPr lang="en-US" sz="1800" kern="1200" dirty="0">
                          <a:effectLst/>
                          <a:latin typeface="Courier New" panose="02070309020205020404" pitchFamily="49" charset="0"/>
                          <a:cs typeface="Courier New" panose="02070309020205020404" pitchFamily="49" charset="0"/>
                        </a:rPr>
                        <a:t>] = x</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kern="1200" dirty="0">
                          <a:effectLst/>
                        </a:rPr>
                        <a:t>Item </a:t>
                      </a:r>
                      <a:r>
                        <a:rPr lang="en-US" sz="1800" kern="1200" dirty="0" err="1">
                          <a:effectLst/>
                        </a:rPr>
                        <a:t>i</a:t>
                      </a:r>
                      <a:r>
                        <a:rPr lang="en-US" sz="1800" kern="1200" dirty="0">
                          <a:effectLst/>
                        </a:rPr>
                        <a:t> of s is replaced by x.</a:t>
                      </a:r>
                      <a:endParaRPr lang="en-US" sz="1800" dirty="0"/>
                    </a:p>
                  </a:txBody>
                  <a:tcPr/>
                </a:tc>
                <a:extLst>
                  <a:ext uri="{0D108BD9-81ED-4DB2-BD59-A6C34878D82A}">
                    <a16:rowId xmlns:a16="http://schemas.microsoft.com/office/drawing/2014/main" val="10001"/>
                  </a:ext>
                </a:extLst>
              </a:tr>
              <a:tr h="335160">
                <a:tc>
                  <a:txBody>
                    <a:bodyPr/>
                    <a:lstStyle/>
                    <a:p>
                      <a:r>
                        <a:rPr lang="en-US" sz="1800" kern="1200" dirty="0">
                          <a:effectLst/>
                          <a:latin typeface="Courier New" panose="02070309020205020404" pitchFamily="49" charset="0"/>
                          <a:cs typeface="Courier New" panose="02070309020205020404" pitchFamily="49" charset="0"/>
                        </a:rPr>
                        <a:t>s[</a:t>
                      </a:r>
                      <a:r>
                        <a:rPr lang="en-US" sz="1800" kern="1200" dirty="0" err="1">
                          <a:effectLst/>
                          <a:latin typeface="Courier New" panose="02070309020205020404" pitchFamily="49" charset="0"/>
                          <a:cs typeface="Courier New" panose="02070309020205020404" pitchFamily="49" charset="0"/>
                        </a:rPr>
                        <a:t>i:j</a:t>
                      </a:r>
                      <a:r>
                        <a:rPr lang="en-US" sz="1800" kern="1200" dirty="0">
                          <a:effectLst/>
                          <a:latin typeface="Courier New" panose="02070309020205020404" pitchFamily="49" charset="0"/>
                          <a:cs typeface="Courier New" panose="02070309020205020404" pitchFamily="49" charset="0"/>
                        </a:rPr>
                        <a:t>] = t</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t>Slice of s from </a:t>
                      </a:r>
                      <a:r>
                        <a:rPr lang="en-US" sz="1800" dirty="0" err="1"/>
                        <a:t>i</a:t>
                      </a:r>
                      <a:r>
                        <a:rPr lang="en-US" sz="1800" dirty="0"/>
                        <a:t> to j is replaced by the contents of t.</a:t>
                      </a:r>
                    </a:p>
                  </a:txBody>
                  <a:tcPr/>
                </a:tc>
                <a:extLst>
                  <a:ext uri="{0D108BD9-81ED-4DB2-BD59-A6C34878D82A}">
                    <a16:rowId xmlns:a16="http://schemas.microsoft.com/office/drawing/2014/main" val="10002"/>
                  </a:ext>
                </a:extLst>
              </a:tr>
              <a:tr h="271852">
                <a:tc>
                  <a:txBody>
                    <a:bodyPr/>
                    <a:lstStyle/>
                    <a:p>
                      <a:r>
                        <a:rPr lang="en-US" sz="1800" kern="1200" dirty="0">
                          <a:effectLst/>
                          <a:latin typeface="Courier New" panose="02070309020205020404" pitchFamily="49" charset="0"/>
                          <a:cs typeface="Courier New" panose="02070309020205020404" pitchFamily="49" charset="0"/>
                        </a:rPr>
                        <a:t>del s[</a:t>
                      </a:r>
                      <a:r>
                        <a:rPr lang="en-US" sz="1800" kern="1200" dirty="0" err="1">
                          <a:effectLst/>
                          <a:latin typeface="Courier New" panose="02070309020205020404" pitchFamily="49" charset="0"/>
                          <a:cs typeface="Courier New" panose="02070309020205020404" pitchFamily="49" charset="0"/>
                        </a:rPr>
                        <a:t>i:j</a:t>
                      </a:r>
                      <a:r>
                        <a:rPr lang="en-US" sz="1800" kern="1200" dirty="0">
                          <a:effectLst/>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t>Same as s[</a:t>
                      </a:r>
                      <a:r>
                        <a:rPr lang="en-US" sz="1800" dirty="0" err="1"/>
                        <a:t>i:j</a:t>
                      </a:r>
                      <a:r>
                        <a:rPr lang="en-US" sz="1800" dirty="0"/>
                        <a:t>] = [].	</a:t>
                      </a:r>
                    </a:p>
                  </a:txBody>
                  <a:tcPr/>
                </a:tc>
                <a:extLst>
                  <a:ext uri="{0D108BD9-81ED-4DB2-BD59-A6C34878D82A}">
                    <a16:rowId xmlns:a16="http://schemas.microsoft.com/office/drawing/2014/main" val="10003"/>
                  </a:ext>
                </a:extLst>
              </a:tr>
              <a:tr h="271852">
                <a:tc>
                  <a:txBody>
                    <a:bodyPr/>
                    <a:lstStyle/>
                    <a:p>
                      <a:r>
                        <a:rPr lang="en-US" sz="1800" kern="1200" dirty="0">
                          <a:effectLst/>
                          <a:latin typeface="Courier New" panose="02070309020205020404" pitchFamily="49" charset="0"/>
                          <a:cs typeface="Courier New" panose="02070309020205020404" pitchFamily="49" charset="0"/>
                        </a:rPr>
                        <a:t>s[</a:t>
                      </a:r>
                      <a:r>
                        <a:rPr lang="en-US" sz="1800" kern="1200" dirty="0" err="1">
                          <a:effectLst/>
                          <a:latin typeface="Courier New" panose="02070309020205020404" pitchFamily="49" charset="0"/>
                          <a:cs typeface="Courier New" panose="02070309020205020404" pitchFamily="49" charset="0"/>
                        </a:rPr>
                        <a:t>i:j:k</a:t>
                      </a:r>
                      <a:r>
                        <a:rPr lang="en-US" sz="1800" kern="1200" dirty="0">
                          <a:effectLst/>
                          <a:latin typeface="Courier New" panose="02070309020205020404" pitchFamily="49" charset="0"/>
                          <a:cs typeface="Courier New" panose="02070309020205020404" pitchFamily="49" charset="0"/>
                        </a:rPr>
                        <a:t>] = t</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t>The elements of s[</a:t>
                      </a:r>
                      <a:r>
                        <a:rPr lang="en-US" sz="1800" dirty="0" err="1"/>
                        <a:t>i:j:k</a:t>
                      </a:r>
                      <a:r>
                        <a:rPr lang="en-US" sz="1800" dirty="0"/>
                        <a:t>] are replaced by those of t.	</a:t>
                      </a:r>
                    </a:p>
                  </a:txBody>
                  <a:tcPr/>
                </a:tc>
                <a:extLst>
                  <a:ext uri="{0D108BD9-81ED-4DB2-BD59-A6C34878D82A}">
                    <a16:rowId xmlns:a16="http://schemas.microsoft.com/office/drawing/2014/main" val="10004"/>
                  </a:ext>
                </a:extLst>
              </a:tr>
              <a:tr h="271852">
                <a:tc>
                  <a:txBody>
                    <a:bodyPr/>
                    <a:lstStyle/>
                    <a:p>
                      <a:r>
                        <a:rPr lang="en-US" sz="1800" kern="1200" dirty="0">
                          <a:effectLst/>
                          <a:latin typeface="Courier New" panose="02070309020205020404" pitchFamily="49" charset="0"/>
                          <a:cs typeface="Courier New" panose="02070309020205020404" pitchFamily="49" charset="0"/>
                        </a:rPr>
                        <a:t>del s[</a:t>
                      </a:r>
                      <a:r>
                        <a:rPr lang="en-US" sz="1800" kern="1200" dirty="0" err="1">
                          <a:effectLst/>
                          <a:latin typeface="Courier New" panose="02070309020205020404" pitchFamily="49" charset="0"/>
                          <a:cs typeface="Courier New" panose="02070309020205020404" pitchFamily="49" charset="0"/>
                        </a:rPr>
                        <a:t>i:j:k</a:t>
                      </a:r>
                      <a:r>
                        <a:rPr lang="en-US" sz="1800" kern="1200" dirty="0">
                          <a:effectLst/>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t>Removes the elements of s[</a:t>
                      </a:r>
                      <a:r>
                        <a:rPr lang="en-US" sz="1800" dirty="0" err="1"/>
                        <a:t>i:j:k</a:t>
                      </a:r>
                      <a:r>
                        <a:rPr lang="en-US" sz="1800" dirty="0"/>
                        <a:t>] from the list.</a:t>
                      </a:r>
                    </a:p>
                  </a:txBody>
                  <a:tcPr/>
                </a:tc>
                <a:extLst>
                  <a:ext uri="{0D108BD9-81ED-4DB2-BD59-A6C34878D82A}">
                    <a16:rowId xmlns:a16="http://schemas.microsoft.com/office/drawing/2014/main" val="10005"/>
                  </a:ext>
                </a:extLst>
              </a:tr>
              <a:tr h="271852">
                <a:tc>
                  <a:txBody>
                    <a:bodyPr/>
                    <a:lstStyle/>
                    <a:p>
                      <a:r>
                        <a:rPr lang="en-US" sz="1800" kern="1200" dirty="0" err="1">
                          <a:effectLst/>
                          <a:latin typeface="Courier New" panose="02070309020205020404" pitchFamily="49" charset="0"/>
                          <a:cs typeface="Courier New" panose="02070309020205020404" pitchFamily="49" charset="0"/>
                        </a:rPr>
                        <a:t>s.append</a:t>
                      </a:r>
                      <a:r>
                        <a:rPr lang="en-US" sz="1800" kern="1200" dirty="0">
                          <a:effectLst/>
                          <a:latin typeface="Courier New" panose="02070309020205020404" pitchFamily="49" charset="0"/>
                          <a:cs typeface="Courier New" panose="02070309020205020404" pitchFamily="49" charset="0"/>
                        </a:rPr>
                        <a:t>(x)</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t>Add x to the end of s.	</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4614644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For my Dog class, I want all of the functionality of the Pet class with one extra attribute: breed. I also want some extra methods for accessing this attribute. </a:t>
            </a:r>
          </a:p>
          <a:p>
            <a:endParaRPr lang="en-US" dirty="0"/>
          </a:p>
        </p:txBody>
      </p:sp>
      <p:sp>
        <p:nvSpPr>
          <p:cNvPr id="4" name="Rectangle 3"/>
          <p:cNvSpPr/>
          <p:nvPr/>
        </p:nvSpPr>
        <p:spPr>
          <a:xfrm>
            <a:off x="1553496" y="3328184"/>
            <a:ext cx="7885471" cy="1938992"/>
          </a:xfrm>
          <a:prstGeom prst="rect">
            <a:avLst/>
          </a:prstGeom>
        </p:spPr>
        <p:txBody>
          <a:bodyPr wrap="square">
            <a:spAutoFit/>
          </a:bodyPr>
          <a:lstStyle/>
          <a:p>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a:solidFill>
                  <a:srgbClr val="FFFFFF"/>
                </a:solidFill>
                <a:latin typeface="Courier New" panose="02070309020205020404" pitchFamily="49" charset="0"/>
              </a:rPr>
              <a:t>Dog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breed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__</a:t>
            </a:r>
            <a:r>
              <a:rPr lang="en-US" sz="2000" dirty="0" err="1">
                <a:solidFill>
                  <a:srgbClr val="FFFFFF"/>
                </a:solidFill>
                <a:latin typeface="Courier New" panose="02070309020205020404" pitchFamily="49" charset="0"/>
              </a:rPr>
              <a:t>init</a:t>
            </a:r>
            <a:r>
              <a:rPr lang="en-US" sz="2000" dirty="0">
                <a:solidFill>
                  <a:srgbClr val="FFFF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age</a:t>
            </a:r>
            <a:r>
              <a:rPr lang="en-US" sz="2000" b="1" dirty="0">
                <a:solidFill>
                  <a:srgbClr val="FFCC00"/>
                </a:solidFill>
                <a:latin typeface="Courier New" panose="02070309020205020404" pitchFamily="49" charset="0"/>
              </a:rPr>
              <a:t>)</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breed</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breed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get_breed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breed</a:t>
            </a:r>
            <a:endParaRPr lang="en-US" sz="2000" dirty="0">
              <a:effectLst/>
            </a:endParaRPr>
          </a:p>
        </p:txBody>
      </p:sp>
      <p:sp>
        <p:nvSpPr>
          <p:cNvPr id="9" name="Rectangle 8"/>
          <p:cNvSpPr/>
          <p:nvPr/>
        </p:nvSpPr>
        <p:spPr>
          <a:xfrm>
            <a:off x="1101212" y="5444224"/>
            <a:ext cx="10087898" cy="1107996"/>
          </a:xfrm>
          <a:prstGeom prst="rect">
            <a:avLst/>
          </a:prstGeom>
        </p:spPr>
        <p:txBody>
          <a:bodyPr wrap="square">
            <a:spAutoFit/>
          </a:bodyPr>
          <a:lstStyle/>
          <a:p>
            <a:r>
              <a:rPr lang="en-US" sz="2200" dirty="0"/>
              <a:t>We can call base class methods directly using </a:t>
            </a:r>
            <a:r>
              <a:rPr lang="en-US" sz="2200" dirty="0" err="1">
                <a:latin typeface="Courier New" panose="02070309020205020404" pitchFamily="49" charset="0"/>
                <a:cs typeface="Courier New" panose="02070309020205020404" pitchFamily="49" charset="0"/>
              </a:rPr>
              <a:t>BaseClassName.method</a:t>
            </a:r>
            <a:r>
              <a:rPr lang="en-US" sz="2200" dirty="0">
                <a:latin typeface="Courier New" panose="02070309020205020404" pitchFamily="49" charset="0"/>
                <a:cs typeface="Courier New" panose="02070309020205020404" pitchFamily="49" charset="0"/>
              </a:rPr>
              <a:t>(self, arguments). </a:t>
            </a:r>
            <a:r>
              <a:rPr lang="en-US" sz="2200" dirty="0"/>
              <a:t>Note that we do this here to extend the functionality of Pet’s initialization method. </a:t>
            </a:r>
            <a:endParaRPr lang="en-US" sz="2200" dirty="0">
              <a:effectLst/>
            </a:endParaRPr>
          </a:p>
        </p:txBody>
      </p:sp>
      <p:sp>
        <p:nvSpPr>
          <p:cNvPr id="5" name="Left Brace 4"/>
          <p:cNvSpPr/>
          <p:nvPr/>
        </p:nvSpPr>
        <p:spPr>
          <a:xfrm>
            <a:off x="8308181" y="4297680"/>
            <a:ext cx="275303" cy="688223"/>
          </a:xfrm>
          <a:prstGeom prst="leftBrace">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7" name="Rectangle 6"/>
          <p:cNvSpPr/>
          <p:nvPr/>
        </p:nvSpPr>
        <p:spPr>
          <a:xfrm>
            <a:off x="8583484" y="4323702"/>
            <a:ext cx="2536875" cy="646331"/>
          </a:xfrm>
          <a:prstGeom prst="rect">
            <a:avLst/>
          </a:prstGeom>
        </p:spPr>
        <p:txBody>
          <a:bodyPr wrap="square">
            <a:spAutoFit/>
          </a:bodyPr>
          <a:lstStyle/>
          <a:p>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name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name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age</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age </a:t>
            </a:r>
            <a:endParaRPr lang="en-US" dirty="0"/>
          </a:p>
        </p:txBody>
      </p:sp>
      <p:cxnSp>
        <p:nvCxnSpPr>
          <p:cNvPr id="11" name="Elbow Connector 10"/>
          <p:cNvCxnSpPr/>
          <p:nvPr/>
        </p:nvCxnSpPr>
        <p:spPr>
          <a:xfrm>
            <a:off x="7039897" y="4159045"/>
            <a:ext cx="1195808" cy="482746"/>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52049710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4" name="Rectangle 3"/>
          <p:cNvSpPr/>
          <p:nvPr/>
        </p:nvSpPr>
        <p:spPr>
          <a:xfrm>
            <a:off x="797986" y="2484707"/>
            <a:ext cx="6096000" cy="2554545"/>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dog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Dog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mydog</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Dog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'Ben'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'Maltese'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mydog</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This pet's name is Ben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mydog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mydog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get_breed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'Maltese'</a:t>
            </a:r>
            <a:endParaRPr lang="en-US" sz="2000" dirty="0">
              <a:solidFill>
                <a:schemeClr val="tx1">
                  <a:lumMod val="95000"/>
                </a:schemeClr>
              </a:solidFill>
              <a:effectLst/>
            </a:endParaRPr>
          </a:p>
        </p:txBody>
      </p:sp>
      <p:sp>
        <p:nvSpPr>
          <p:cNvPr id="5" name="Rectangle 4"/>
          <p:cNvSpPr/>
          <p:nvPr/>
        </p:nvSpPr>
        <p:spPr>
          <a:xfrm>
            <a:off x="4975122" y="4469631"/>
            <a:ext cx="6953677" cy="1938992"/>
          </a:xfrm>
          <a:prstGeom prst="rect">
            <a:avLst/>
          </a:prstGeom>
          <a:ln>
            <a:solidFill>
              <a:schemeClr val="accent2">
                <a:lumMod val="60000"/>
                <a:lumOff val="40000"/>
              </a:schemeClr>
            </a:solidFill>
          </a:ln>
        </p:spPr>
        <p:txBody>
          <a:bodyPr wrap="square">
            <a:spAutoFit/>
          </a:bodyPr>
          <a:lstStyle/>
          <a:p>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a:solidFill>
                  <a:srgbClr val="FFFFFF"/>
                </a:solidFill>
                <a:latin typeface="Courier New" panose="02070309020205020404" pitchFamily="49" charset="0"/>
              </a:rPr>
              <a:t>Dog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breed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__</a:t>
            </a:r>
            <a:r>
              <a:rPr lang="en-US" sz="2000" dirty="0" err="1">
                <a:solidFill>
                  <a:srgbClr val="FFFFFF"/>
                </a:solidFill>
                <a:latin typeface="Courier New" panose="02070309020205020404" pitchFamily="49" charset="0"/>
              </a:rPr>
              <a:t>init</a:t>
            </a:r>
            <a:r>
              <a:rPr lang="en-US" sz="2000" dirty="0">
                <a:solidFill>
                  <a:srgbClr val="FFFF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age</a:t>
            </a:r>
            <a:r>
              <a:rPr lang="en-US" sz="2000" b="1" dirty="0">
                <a:solidFill>
                  <a:srgbClr val="FFCC00"/>
                </a:solidFill>
                <a:latin typeface="Courier New" panose="02070309020205020404" pitchFamily="49" charset="0"/>
              </a:rPr>
              <a:t>)</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breed</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breed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get_breed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breed</a:t>
            </a:r>
            <a:endParaRPr lang="en-US" sz="2000" dirty="0">
              <a:effectLst/>
            </a:endParaRPr>
          </a:p>
        </p:txBody>
      </p:sp>
    </p:spTree>
    <p:extLst>
      <p:ext uri="{BB962C8B-B14F-4D97-AF65-F5344CB8AC3E}">
        <p14:creationId xmlns:p14="http://schemas.microsoft.com/office/powerpoint/2010/main" val="384819895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a:xfrm>
            <a:off x="1024129" y="2286000"/>
            <a:ext cx="5170194" cy="4023360"/>
          </a:xfrm>
        </p:spPr>
        <p:txBody>
          <a:bodyPr>
            <a:normAutofit/>
          </a:bodyPr>
          <a:lstStyle/>
          <a:p>
            <a:r>
              <a:rPr lang="en-US" dirty="0"/>
              <a:t>Python has two notable built-in functions:</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isinstance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object</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classinfo</a:t>
            </a:r>
            <a:r>
              <a:rPr lang="en-US" dirty="0">
                <a:latin typeface="Courier New" panose="02070309020205020404" pitchFamily="49" charset="0"/>
                <a:cs typeface="Courier New" panose="02070309020205020404" pitchFamily="49" charset="0"/>
              </a:rPr>
              <a:t>) </a:t>
            </a:r>
            <a:r>
              <a:rPr lang="en-US" dirty="0"/>
              <a:t>returns true if </a:t>
            </a:r>
            <a:r>
              <a:rPr lang="en-US" i="1" dirty="0"/>
              <a:t>object</a:t>
            </a:r>
            <a:r>
              <a:rPr lang="en-US" dirty="0"/>
              <a:t> is an instance of </a:t>
            </a:r>
            <a:r>
              <a:rPr lang="en-US" i="1" dirty="0" err="1"/>
              <a:t>classinfo</a:t>
            </a:r>
            <a:r>
              <a:rPr lang="en-US" dirty="0"/>
              <a:t> (or some class derived from </a:t>
            </a:r>
            <a:r>
              <a:rPr lang="en-US" dirty="0" err="1"/>
              <a:t>classinfo</a:t>
            </a:r>
            <a:r>
              <a:rPr lang="en-US" dirty="0"/>
              <a:t>).</a:t>
            </a:r>
          </a:p>
          <a:p>
            <a:pPr>
              <a:buFont typeface="Arial" panose="020B0604020202020204" pitchFamily="34" charset="0"/>
              <a:buChar char="•"/>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issubclass</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classinfo</a:t>
            </a:r>
            <a:r>
              <a:rPr lang="en-US" dirty="0">
                <a:latin typeface="Courier New" panose="02070309020205020404" pitchFamily="49" charset="0"/>
                <a:cs typeface="Courier New" panose="02070309020205020404" pitchFamily="49" charset="0"/>
              </a:rPr>
              <a:t>) </a:t>
            </a:r>
            <a:r>
              <a:rPr lang="en-US" dirty="0"/>
              <a:t>returns true if </a:t>
            </a:r>
            <a:r>
              <a:rPr lang="en-US" i="1" dirty="0"/>
              <a:t>class</a:t>
            </a:r>
            <a:r>
              <a:rPr lang="en-US" dirty="0"/>
              <a:t> is a subclass of </a:t>
            </a:r>
            <a:r>
              <a:rPr lang="en-US" i="1" dirty="0" err="1"/>
              <a:t>classinfo</a:t>
            </a:r>
            <a:r>
              <a:rPr lang="en-US" dirty="0"/>
              <a:t>. </a:t>
            </a:r>
          </a:p>
        </p:txBody>
      </p:sp>
      <p:sp>
        <p:nvSpPr>
          <p:cNvPr id="4" name="Rectangle 3"/>
          <p:cNvSpPr/>
          <p:nvPr/>
        </p:nvSpPr>
        <p:spPr>
          <a:xfrm>
            <a:off x="6322143" y="2310581"/>
            <a:ext cx="5722374" cy="347787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pet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Pet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dog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Dog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mydog</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Dog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'Ben'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'Maltese'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isinstance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mydog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Dog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True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isinstance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mydog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True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issubclass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Dog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True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issubclass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Dog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False </a:t>
            </a:r>
            <a:endParaRPr lang="en-US" sz="2000" dirty="0">
              <a:solidFill>
                <a:schemeClr val="tx1">
                  <a:lumMod val="95000"/>
                </a:schemeClr>
              </a:solidFill>
              <a:effectLst/>
            </a:endParaRPr>
          </a:p>
        </p:txBody>
      </p:sp>
    </p:spTree>
    <p:extLst>
      <p:ext uri="{BB962C8B-B14F-4D97-AF65-F5344CB8AC3E}">
        <p14:creationId xmlns:p14="http://schemas.microsoft.com/office/powerpoint/2010/main" val="52137558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p:txBody>
          <a:bodyPr>
            <a:normAutofit/>
          </a:bodyPr>
          <a:lstStyle/>
          <a:p>
            <a:r>
              <a:rPr lang="en-US" dirty="0"/>
              <a:t>You can derive a class from multiple base classes like so:</a:t>
            </a:r>
          </a:p>
          <a:p>
            <a:endParaRPr lang="en-US" dirty="0"/>
          </a:p>
          <a:p>
            <a:endParaRPr lang="en-US" dirty="0"/>
          </a:p>
          <a:p>
            <a:endParaRPr lang="en-US" dirty="0"/>
          </a:p>
          <a:p>
            <a:pPr marL="0" indent="0">
              <a:buNone/>
            </a:pPr>
            <a:endParaRPr lang="en-US" dirty="0"/>
          </a:p>
          <a:p>
            <a:r>
              <a:rPr lang="en-US" dirty="0"/>
              <a:t>Attribute resolution is performed by searching </a:t>
            </a:r>
            <a:r>
              <a:rPr lang="en-US" dirty="0" err="1"/>
              <a:t>DerivedClassName</a:t>
            </a:r>
            <a:r>
              <a:rPr lang="en-US" dirty="0"/>
              <a:t>, then Base1, then Base2, etc. </a:t>
            </a:r>
          </a:p>
          <a:p>
            <a:endParaRPr lang="en-US" dirty="0"/>
          </a:p>
        </p:txBody>
      </p:sp>
      <p:sp>
        <p:nvSpPr>
          <p:cNvPr id="4" name="Rectangle 3"/>
          <p:cNvSpPr/>
          <p:nvPr/>
        </p:nvSpPr>
        <p:spPr>
          <a:xfrm>
            <a:off x="1671483" y="2974241"/>
            <a:ext cx="7187381" cy="1323439"/>
          </a:xfrm>
          <a:prstGeom prst="rect">
            <a:avLst/>
          </a:prstGeom>
        </p:spPr>
        <p:txBody>
          <a:bodyPr wrap="square">
            <a:spAutoFit/>
          </a:bodyPr>
          <a:lstStyle/>
          <a:p>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err="1">
                <a:solidFill>
                  <a:srgbClr val="FFFFFF"/>
                </a:solidFill>
                <a:latin typeface="Courier New" panose="02070309020205020404" pitchFamily="49" charset="0"/>
              </a:rPr>
              <a:t>DerivedClassName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Base1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Base2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Base3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&lt;</a:t>
            </a:r>
            <a:r>
              <a:rPr lang="en-US" sz="2000" dirty="0">
                <a:solidFill>
                  <a:srgbClr val="FFFFFF"/>
                </a:solidFill>
                <a:latin typeface="Courier New" panose="02070309020205020404" pitchFamily="49" charset="0"/>
              </a:rPr>
              <a:t>statement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&gt;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&lt;</a:t>
            </a:r>
            <a:r>
              <a:rPr lang="en-US" sz="2000" dirty="0">
                <a:solidFill>
                  <a:srgbClr val="FFFFFF"/>
                </a:solidFill>
                <a:latin typeface="Courier New" panose="02070309020205020404" pitchFamily="49" charset="0"/>
              </a:rPr>
              <a:t>statement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t>
            </a:r>
            <a:r>
              <a:rPr lang="en-US" sz="2000" b="1" dirty="0">
                <a:solidFill>
                  <a:srgbClr val="FFCC00"/>
                </a:solidFill>
                <a:latin typeface="Courier New" panose="02070309020205020404" pitchFamily="49" charset="0"/>
              </a:rPr>
              <a:t>&gt;</a:t>
            </a:r>
            <a:endParaRPr lang="en-US" sz="2000" dirty="0">
              <a:effectLst/>
            </a:endParaRPr>
          </a:p>
        </p:txBody>
      </p:sp>
    </p:spTree>
    <p:extLst>
      <p:ext uri="{BB962C8B-B14F-4D97-AF65-F5344CB8AC3E}">
        <p14:creationId xmlns:p14="http://schemas.microsoft.com/office/powerpoint/2010/main" val="335630554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variables</a:t>
            </a:r>
          </a:p>
        </p:txBody>
      </p:sp>
      <p:sp>
        <p:nvSpPr>
          <p:cNvPr id="3" name="Content Placeholder 2"/>
          <p:cNvSpPr>
            <a:spLocks noGrp="1"/>
          </p:cNvSpPr>
          <p:nvPr>
            <p:ph idx="1"/>
          </p:nvPr>
        </p:nvSpPr>
        <p:spPr/>
        <p:txBody>
          <a:bodyPr>
            <a:normAutofit/>
          </a:bodyPr>
          <a:lstStyle/>
          <a:p>
            <a:r>
              <a:rPr lang="en-US" dirty="0"/>
              <a:t>There is no strict notion of a private attribute in Python. </a:t>
            </a:r>
          </a:p>
          <a:p>
            <a:r>
              <a:rPr lang="en-US" dirty="0"/>
              <a:t>However, if an attribute is prefixed with a single underscore (e.g. </a:t>
            </a:r>
            <a:r>
              <a:rPr lang="en-US" dirty="0">
                <a:latin typeface="Courier New" panose="02070309020205020404" pitchFamily="49" charset="0"/>
                <a:cs typeface="Courier New" panose="02070309020205020404" pitchFamily="49" charset="0"/>
              </a:rPr>
              <a:t>_name</a:t>
            </a:r>
            <a:r>
              <a:rPr lang="en-US" dirty="0"/>
              <a:t>),  then it should be treated as private. Basically, using it should be considered bad form as it is an implementation detail. </a:t>
            </a:r>
          </a:p>
          <a:p>
            <a:r>
              <a:rPr lang="en-US" dirty="0"/>
              <a:t>To avoid complications that arise from overriding attributes, Python does perform </a:t>
            </a:r>
            <a:r>
              <a:rPr lang="en-US" i="1" dirty="0"/>
              <a:t>name mangling</a:t>
            </a:r>
            <a:r>
              <a:rPr lang="en-US" dirty="0"/>
              <a:t>. Any attribute prefixed with two underscores (e.g. </a:t>
            </a:r>
            <a:r>
              <a:rPr lang="en-US" dirty="0">
                <a:latin typeface="Courier New" panose="02070309020205020404" pitchFamily="49" charset="0"/>
                <a:cs typeface="Courier New" panose="02070309020205020404" pitchFamily="49" charset="0"/>
              </a:rPr>
              <a:t>__name</a:t>
            </a:r>
            <a:r>
              <a:rPr lang="en-US" dirty="0"/>
              <a:t>) and no more than one trailing underscore is automatically replaced with </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classname</a:t>
            </a:r>
            <a:r>
              <a:rPr lang="en-US" dirty="0">
                <a:latin typeface="Courier New" panose="02070309020205020404" pitchFamily="49" charset="0"/>
                <a:cs typeface="Courier New" panose="02070309020205020404" pitchFamily="49" charset="0"/>
              </a:rPr>
              <a:t>__name</a:t>
            </a:r>
            <a:r>
              <a:rPr lang="en-US" dirty="0"/>
              <a:t>.</a:t>
            </a:r>
          </a:p>
          <a:p>
            <a:r>
              <a:rPr lang="en-US" i="1" dirty="0"/>
              <a:t>Bottom line</a:t>
            </a:r>
            <a:r>
              <a:rPr lang="en-US" dirty="0"/>
              <a:t>: if you want others developers to treat it as private, use the appropriate prefix. </a:t>
            </a:r>
          </a:p>
          <a:p>
            <a:endParaRPr lang="en-US" dirty="0"/>
          </a:p>
        </p:txBody>
      </p:sp>
    </p:spTree>
    <p:extLst>
      <p:ext uri="{BB962C8B-B14F-4D97-AF65-F5344CB8AC3E}">
        <p14:creationId xmlns:p14="http://schemas.microsoft.com/office/powerpoint/2010/main" val="23841918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mangling</a:t>
            </a:r>
          </a:p>
        </p:txBody>
      </p:sp>
      <p:sp>
        <p:nvSpPr>
          <p:cNvPr id="4" name="Rectangle 3"/>
          <p:cNvSpPr/>
          <p:nvPr/>
        </p:nvSpPr>
        <p:spPr>
          <a:xfrm>
            <a:off x="1024128" y="2333832"/>
            <a:ext cx="8337755" cy="3416320"/>
          </a:xfrm>
          <a:prstGeom prst="rect">
            <a:avLst/>
          </a:prstGeom>
        </p:spPr>
        <p:txBody>
          <a:bodyPr wrap="square">
            <a:spAutoFit/>
          </a:bodyPr>
          <a:lstStyle/>
          <a:p>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a:solidFill>
                  <a:srgbClr val="FFFFFF"/>
                </a:solidFill>
                <a:latin typeface="Courier New" panose="02070309020205020404" pitchFamily="49" charset="0"/>
              </a:rPr>
              <a:t>Mapping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item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append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item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MappingSubclass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Mapping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keys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item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zip</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keys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append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item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5" name="TextBox 4"/>
          <p:cNvSpPr txBox="1"/>
          <p:nvPr/>
        </p:nvSpPr>
        <p:spPr>
          <a:xfrm>
            <a:off x="7824131" y="2333832"/>
            <a:ext cx="2623219" cy="369332"/>
          </a:xfrm>
          <a:prstGeom prst="rect">
            <a:avLst/>
          </a:prstGeom>
          <a:noFill/>
        </p:spPr>
        <p:txBody>
          <a:bodyPr wrap="none" rtlCol="0">
            <a:spAutoFit/>
          </a:bodyPr>
          <a:lstStyle/>
          <a:p>
            <a:r>
              <a:rPr lang="en-US" dirty="0"/>
              <a:t>What’s the problem here? </a:t>
            </a:r>
          </a:p>
        </p:txBody>
      </p:sp>
    </p:spTree>
    <p:extLst>
      <p:ext uri="{BB962C8B-B14F-4D97-AF65-F5344CB8AC3E}">
        <p14:creationId xmlns:p14="http://schemas.microsoft.com/office/powerpoint/2010/main" val="142758334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mangling</a:t>
            </a:r>
          </a:p>
        </p:txBody>
      </p:sp>
      <p:sp>
        <p:nvSpPr>
          <p:cNvPr id="4" name="Rectangle 3"/>
          <p:cNvSpPr/>
          <p:nvPr/>
        </p:nvSpPr>
        <p:spPr>
          <a:xfrm>
            <a:off x="1024128" y="2333832"/>
            <a:ext cx="8337755" cy="3416320"/>
          </a:xfrm>
          <a:prstGeom prst="rect">
            <a:avLst/>
          </a:prstGeom>
        </p:spPr>
        <p:txBody>
          <a:bodyPr wrap="square">
            <a:spAutoFit/>
          </a:bodyPr>
          <a:lstStyle/>
          <a:p>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a:solidFill>
                  <a:srgbClr val="FFFFFF"/>
                </a:solidFill>
                <a:latin typeface="Courier New" panose="02070309020205020404" pitchFamily="49" charset="0"/>
              </a:rPr>
              <a:t>Mapping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item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append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item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MappingSubclass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Mapping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keys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item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zip</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keys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append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item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5" name="TextBox 4"/>
          <p:cNvSpPr txBox="1"/>
          <p:nvPr/>
        </p:nvSpPr>
        <p:spPr>
          <a:xfrm>
            <a:off x="7824131" y="2333832"/>
            <a:ext cx="4232441" cy="3970318"/>
          </a:xfrm>
          <a:prstGeom prst="rect">
            <a:avLst/>
          </a:prstGeom>
          <a:noFill/>
        </p:spPr>
        <p:txBody>
          <a:bodyPr wrap="none" rtlCol="0">
            <a:spAutoFit/>
          </a:bodyPr>
          <a:lstStyle/>
          <a:p>
            <a:r>
              <a:rPr lang="en-US" dirty="0"/>
              <a:t>What’s the problem here?</a:t>
            </a:r>
          </a:p>
          <a:p>
            <a:endParaRPr lang="en-US" dirty="0"/>
          </a:p>
          <a:p>
            <a:r>
              <a:rPr lang="en-US" dirty="0"/>
              <a:t>The update method of Mapping accepts</a:t>
            </a:r>
            <a:br>
              <a:rPr lang="en-US" dirty="0"/>
            </a:br>
            <a:r>
              <a:rPr lang="en-US" dirty="0"/>
              <a:t>one </a:t>
            </a:r>
            <a:r>
              <a:rPr lang="en-US" dirty="0" err="1"/>
              <a:t>iterable</a:t>
            </a:r>
            <a:r>
              <a:rPr lang="en-US" dirty="0"/>
              <a:t> object as an argument. </a:t>
            </a:r>
            <a:br>
              <a:rPr lang="en-US" dirty="0"/>
            </a:br>
            <a:br>
              <a:rPr lang="en-US" dirty="0"/>
            </a:br>
            <a:r>
              <a:rPr lang="en-US" dirty="0"/>
              <a:t>The update method of </a:t>
            </a:r>
            <a:r>
              <a:rPr lang="en-US" dirty="0" err="1"/>
              <a:t>MappingSubclass</a:t>
            </a:r>
            <a:r>
              <a:rPr lang="en-US" dirty="0"/>
              <a:t>,</a:t>
            </a:r>
            <a:br>
              <a:rPr lang="en-US" dirty="0"/>
            </a:br>
            <a:r>
              <a:rPr lang="en-US" dirty="0"/>
              <a:t>however, accepts keys and values as </a:t>
            </a:r>
            <a:br>
              <a:rPr lang="en-US" dirty="0"/>
            </a:br>
            <a:r>
              <a:rPr lang="en-US" dirty="0"/>
              <a:t>arguments. </a:t>
            </a:r>
            <a:br>
              <a:rPr lang="en-US" dirty="0"/>
            </a:br>
            <a:br>
              <a:rPr lang="en-US" dirty="0"/>
            </a:br>
            <a:r>
              <a:rPr lang="en-US" dirty="0"/>
              <a:t>Because </a:t>
            </a:r>
            <a:r>
              <a:rPr lang="en-US" dirty="0" err="1"/>
              <a:t>MappingSubclass</a:t>
            </a:r>
            <a:r>
              <a:rPr lang="en-US" dirty="0"/>
              <a:t> is derived </a:t>
            </a:r>
            <a:br>
              <a:rPr lang="en-US" dirty="0"/>
            </a:br>
            <a:r>
              <a:rPr lang="en-US" dirty="0"/>
              <a:t>from Mapping and we haven’t </a:t>
            </a:r>
            <a:r>
              <a:rPr lang="en-US" dirty="0" err="1"/>
              <a:t>overrided</a:t>
            </a:r>
            <a:br>
              <a:rPr lang="en-US" dirty="0"/>
            </a:br>
            <a:r>
              <a:rPr lang="en-US" dirty="0"/>
              <a:t>the __</a:t>
            </a:r>
            <a:r>
              <a:rPr lang="en-US" dirty="0" err="1"/>
              <a:t>init</a:t>
            </a:r>
            <a:r>
              <a:rPr lang="en-US" dirty="0"/>
              <a:t>__ method, we will have an </a:t>
            </a:r>
            <a:br>
              <a:rPr lang="en-US" dirty="0"/>
            </a:br>
            <a:r>
              <a:rPr lang="en-US" dirty="0"/>
              <a:t>error when the __</a:t>
            </a:r>
            <a:r>
              <a:rPr lang="en-US" dirty="0" err="1"/>
              <a:t>init</a:t>
            </a:r>
            <a:r>
              <a:rPr lang="en-US" dirty="0"/>
              <a:t>__ method calls update</a:t>
            </a:r>
            <a:br>
              <a:rPr lang="en-US" dirty="0"/>
            </a:br>
            <a:r>
              <a:rPr lang="en-US" dirty="0"/>
              <a:t>with a single argument.  </a:t>
            </a:r>
          </a:p>
        </p:txBody>
      </p:sp>
    </p:spTree>
    <p:extLst>
      <p:ext uri="{BB962C8B-B14F-4D97-AF65-F5344CB8AC3E}">
        <p14:creationId xmlns:p14="http://schemas.microsoft.com/office/powerpoint/2010/main" val="198605673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mangling</a:t>
            </a:r>
          </a:p>
        </p:txBody>
      </p:sp>
      <p:sp>
        <p:nvSpPr>
          <p:cNvPr id="4" name="Rectangle 3"/>
          <p:cNvSpPr/>
          <p:nvPr/>
        </p:nvSpPr>
        <p:spPr>
          <a:xfrm>
            <a:off x="1024128" y="2333832"/>
            <a:ext cx="8337755" cy="3416320"/>
          </a:xfrm>
          <a:prstGeom prst="rect">
            <a:avLst/>
          </a:prstGeom>
        </p:spPr>
        <p:txBody>
          <a:bodyPr wrap="square">
            <a:spAutoFit/>
          </a:bodyPr>
          <a:lstStyle/>
          <a:p>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a:solidFill>
                  <a:srgbClr val="FFFFFF"/>
                </a:solidFill>
                <a:latin typeface="Courier New" panose="02070309020205020404" pitchFamily="49" charset="0"/>
              </a:rPr>
              <a:t>Mapping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item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append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item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MappingSubclass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Mapping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keys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item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zip</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keys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append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item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cxnSp>
        <p:nvCxnSpPr>
          <p:cNvPr id="6" name="Straight Arrow Connector 5"/>
          <p:cNvCxnSpPr/>
          <p:nvPr/>
        </p:nvCxnSpPr>
        <p:spPr>
          <a:xfrm>
            <a:off x="5338916" y="4866968"/>
            <a:ext cx="1671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a:off x="7138219" y="4090219"/>
            <a:ext cx="226142" cy="15436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7364361" y="4307023"/>
            <a:ext cx="4316361" cy="923330"/>
          </a:xfrm>
          <a:prstGeom prst="rect">
            <a:avLst/>
          </a:prstGeom>
        </p:spPr>
        <p:txBody>
          <a:bodyPr wrap="squar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p>
        </p:txBody>
      </p:sp>
      <p:sp>
        <p:nvSpPr>
          <p:cNvPr id="9" name="TextBox 8"/>
          <p:cNvSpPr txBox="1"/>
          <p:nvPr/>
        </p:nvSpPr>
        <p:spPr>
          <a:xfrm>
            <a:off x="6744929" y="1927123"/>
            <a:ext cx="4617674" cy="1200329"/>
          </a:xfrm>
          <a:prstGeom prst="rect">
            <a:avLst/>
          </a:prstGeom>
          <a:noFill/>
        </p:spPr>
        <p:txBody>
          <a:bodyPr wrap="none" rtlCol="0">
            <a:spAutoFit/>
          </a:bodyPr>
          <a:lstStyle/>
          <a:p>
            <a:r>
              <a:rPr lang="en-US" dirty="0"/>
              <a:t>To be clearer, because </a:t>
            </a:r>
            <a:r>
              <a:rPr lang="en-US" dirty="0" err="1"/>
              <a:t>MappingSubclass</a:t>
            </a:r>
            <a:r>
              <a:rPr lang="en-US" dirty="0"/>
              <a:t> inherits</a:t>
            </a:r>
            <a:br>
              <a:rPr lang="en-US" dirty="0"/>
            </a:br>
            <a:r>
              <a:rPr lang="en-US" dirty="0"/>
              <a:t>from Mapping but does not provide a definition</a:t>
            </a:r>
            <a:br>
              <a:rPr lang="en-US" dirty="0"/>
            </a:br>
            <a:r>
              <a:rPr lang="en-US" dirty="0"/>
              <a:t>for __</a:t>
            </a:r>
            <a:r>
              <a:rPr lang="en-US" dirty="0" err="1"/>
              <a:t>init</a:t>
            </a:r>
            <a:r>
              <a:rPr lang="en-US" dirty="0"/>
              <a:t>__, we implicitly have the following</a:t>
            </a:r>
            <a:br>
              <a:rPr lang="en-US" dirty="0"/>
            </a:br>
            <a:r>
              <a:rPr lang="en-US" dirty="0"/>
              <a:t>__</a:t>
            </a:r>
            <a:r>
              <a:rPr lang="en-US" dirty="0" err="1"/>
              <a:t>init</a:t>
            </a:r>
            <a:r>
              <a:rPr lang="en-US" dirty="0"/>
              <a:t>__ method. </a:t>
            </a:r>
          </a:p>
        </p:txBody>
      </p:sp>
    </p:spTree>
    <p:extLst>
      <p:ext uri="{BB962C8B-B14F-4D97-AF65-F5344CB8AC3E}">
        <p14:creationId xmlns:p14="http://schemas.microsoft.com/office/powerpoint/2010/main" val="196311898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mangling</a:t>
            </a:r>
          </a:p>
        </p:txBody>
      </p:sp>
      <p:sp>
        <p:nvSpPr>
          <p:cNvPr id="4" name="Rectangle 3"/>
          <p:cNvSpPr/>
          <p:nvPr/>
        </p:nvSpPr>
        <p:spPr>
          <a:xfrm>
            <a:off x="1024128" y="2333832"/>
            <a:ext cx="8337755" cy="3416320"/>
          </a:xfrm>
          <a:prstGeom prst="rect">
            <a:avLst/>
          </a:prstGeom>
        </p:spPr>
        <p:txBody>
          <a:bodyPr wrap="square">
            <a:spAutoFit/>
          </a:bodyPr>
          <a:lstStyle/>
          <a:p>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a:solidFill>
                  <a:srgbClr val="FFFFFF"/>
                </a:solidFill>
                <a:latin typeface="Courier New" panose="02070309020205020404" pitchFamily="49" charset="0"/>
              </a:rPr>
              <a:t>Mapping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item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append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item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MappingSubclass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Mapping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keys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item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zip</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keys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append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item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cxnSp>
        <p:nvCxnSpPr>
          <p:cNvPr id="6" name="Straight Arrow Connector 5"/>
          <p:cNvCxnSpPr/>
          <p:nvPr/>
        </p:nvCxnSpPr>
        <p:spPr>
          <a:xfrm>
            <a:off x="5338916" y="4866968"/>
            <a:ext cx="1671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a:off x="7138219" y="4090219"/>
            <a:ext cx="226142" cy="15436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7364361" y="4307023"/>
            <a:ext cx="4316361" cy="923330"/>
          </a:xfrm>
          <a:prstGeom prst="rect">
            <a:avLst/>
          </a:prstGeom>
        </p:spPr>
        <p:txBody>
          <a:bodyPr wrap="squar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p>
        </p:txBody>
      </p:sp>
      <p:sp>
        <p:nvSpPr>
          <p:cNvPr id="9" name="TextBox 8"/>
          <p:cNvSpPr txBox="1"/>
          <p:nvPr/>
        </p:nvSpPr>
        <p:spPr>
          <a:xfrm>
            <a:off x="6744929" y="1927123"/>
            <a:ext cx="4189160" cy="923330"/>
          </a:xfrm>
          <a:prstGeom prst="rect">
            <a:avLst/>
          </a:prstGeom>
          <a:noFill/>
        </p:spPr>
        <p:txBody>
          <a:bodyPr wrap="none" rtlCol="0">
            <a:spAutoFit/>
          </a:bodyPr>
          <a:lstStyle/>
          <a:p>
            <a:r>
              <a:rPr lang="en-US" dirty="0"/>
              <a:t>This __</a:t>
            </a:r>
            <a:r>
              <a:rPr lang="en-US" dirty="0" err="1"/>
              <a:t>init</a:t>
            </a:r>
            <a:r>
              <a:rPr lang="en-US" dirty="0"/>
              <a:t>__ method references an update </a:t>
            </a:r>
            <a:br>
              <a:rPr lang="en-US" dirty="0"/>
            </a:br>
            <a:r>
              <a:rPr lang="en-US" dirty="0"/>
              <a:t>method. Python will simply look for the most</a:t>
            </a:r>
            <a:br>
              <a:rPr lang="en-US" dirty="0"/>
            </a:br>
            <a:r>
              <a:rPr lang="en-US" dirty="0"/>
              <a:t>local definition of update here.</a:t>
            </a:r>
          </a:p>
        </p:txBody>
      </p:sp>
      <p:sp>
        <p:nvSpPr>
          <p:cNvPr id="3" name="Oval 2"/>
          <p:cNvSpPr/>
          <p:nvPr/>
        </p:nvSpPr>
        <p:spPr>
          <a:xfrm>
            <a:off x="8396749" y="4699906"/>
            <a:ext cx="3165987" cy="76691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 name="Curved Connector 9"/>
          <p:cNvCxnSpPr>
            <a:stCxn id="3" idx="3"/>
            <a:endCxn id="11" idx="1"/>
          </p:cNvCxnSpPr>
          <p:nvPr/>
        </p:nvCxnSpPr>
        <p:spPr>
          <a:xfrm rot="5400000" flipH="1">
            <a:off x="5103495" y="1597608"/>
            <a:ext cx="236400" cy="7277404"/>
          </a:xfrm>
          <a:prstGeom prst="curvedConnector4">
            <a:avLst>
              <a:gd name="adj1" fmla="val -273144"/>
              <a:gd name="adj2" fmla="val 108275"/>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82993" y="5025445"/>
            <a:ext cx="137652" cy="185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749640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mangling</a:t>
            </a:r>
          </a:p>
        </p:txBody>
      </p:sp>
      <p:sp>
        <p:nvSpPr>
          <p:cNvPr id="4" name="Rectangle 3"/>
          <p:cNvSpPr/>
          <p:nvPr/>
        </p:nvSpPr>
        <p:spPr>
          <a:xfrm>
            <a:off x="1024128" y="2333832"/>
            <a:ext cx="8337755" cy="3416320"/>
          </a:xfrm>
          <a:prstGeom prst="rect">
            <a:avLst/>
          </a:prstGeom>
        </p:spPr>
        <p:txBody>
          <a:bodyPr wrap="square">
            <a:spAutoFit/>
          </a:bodyPr>
          <a:lstStyle/>
          <a:p>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a:solidFill>
                  <a:srgbClr val="FFFFFF"/>
                </a:solidFill>
                <a:latin typeface="Courier New" panose="02070309020205020404" pitchFamily="49" charset="0"/>
              </a:rPr>
              <a:t>Mapping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item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append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item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MappingSubclass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Mapping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keys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item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zip</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keys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append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item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cxnSp>
        <p:nvCxnSpPr>
          <p:cNvPr id="6" name="Straight Arrow Connector 5"/>
          <p:cNvCxnSpPr/>
          <p:nvPr/>
        </p:nvCxnSpPr>
        <p:spPr>
          <a:xfrm>
            <a:off x="5338916" y="4866968"/>
            <a:ext cx="1671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a:off x="7138219" y="4090219"/>
            <a:ext cx="226142" cy="15436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7364361" y="4307023"/>
            <a:ext cx="4316361" cy="923330"/>
          </a:xfrm>
          <a:prstGeom prst="rect">
            <a:avLst/>
          </a:prstGeom>
        </p:spPr>
        <p:txBody>
          <a:bodyPr wrap="squar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p>
        </p:txBody>
      </p:sp>
      <p:sp>
        <p:nvSpPr>
          <p:cNvPr id="9" name="TextBox 8"/>
          <p:cNvSpPr txBox="1"/>
          <p:nvPr/>
        </p:nvSpPr>
        <p:spPr>
          <a:xfrm>
            <a:off x="6744929" y="1927123"/>
            <a:ext cx="4676729" cy="1477328"/>
          </a:xfrm>
          <a:prstGeom prst="rect">
            <a:avLst/>
          </a:prstGeom>
          <a:noFill/>
        </p:spPr>
        <p:txBody>
          <a:bodyPr wrap="none" rtlCol="0">
            <a:spAutoFit/>
          </a:bodyPr>
          <a:lstStyle/>
          <a:p>
            <a:r>
              <a:rPr lang="en-US" dirty="0"/>
              <a:t>The signatures of the update call and the update</a:t>
            </a:r>
            <a:br>
              <a:rPr lang="en-US" dirty="0"/>
            </a:br>
            <a:r>
              <a:rPr lang="en-US" dirty="0"/>
              <a:t>definition do not match. The __</a:t>
            </a:r>
            <a:r>
              <a:rPr lang="en-US" dirty="0" err="1"/>
              <a:t>init</a:t>
            </a:r>
            <a:r>
              <a:rPr lang="en-US" dirty="0"/>
              <a:t>__ method </a:t>
            </a:r>
            <a:br>
              <a:rPr lang="en-US" dirty="0"/>
            </a:br>
            <a:r>
              <a:rPr lang="en-US" dirty="0"/>
              <a:t>depends on a certain implementation of update </a:t>
            </a:r>
            <a:br>
              <a:rPr lang="en-US" dirty="0"/>
            </a:br>
            <a:r>
              <a:rPr lang="en-US" dirty="0"/>
              <a:t>being available. Namely, the update defined in </a:t>
            </a:r>
            <a:br>
              <a:rPr lang="en-US" dirty="0"/>
            </a:br>
            <a:r>
              <a:rPr lang="en-US" dirty="0"/>
              <a:t>Mapping.</a:t>
            </a:r>
          </a:p>
        </p:txBody>
      </p:sp>
      <p:sp>
        <p:nvSpPr>
          <p:cNvPr id="3" name="Oval 2"/>
          <p:cNvSpPr/>
          <p:nvPr/>
        </p:nvSpPr>
        <p:spPr>
          <a:xfrm>
            <a:off x="8396749" y="4699906"/>
            <a:ext cx="3165987" cy="76691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 name="Curved Connector 9"/>
          <p:cNvCxnSpPr>
            <a:stCxn id="3" idx="3"/>
            <a:endCxn id="11" idx="1"/>
          </p:cNvCxnSpPr>
          <p:nvPr/>
        </p:nvCxnSpPr>
        <p:spPr>
          <a:xfrm rot="5400000" flipH="1">
            <a:off x="5103495" y="1597608"/>
            <a:ext cx="236400" cy="7277404"/>
          </a:xfrm>
          <a:prstGeom prst="curvedConnector4">
            <a:avLst>
              <a:gd name="adj1" fmla="val -273144"/>
              <a:gd name="adj2" fmla="val 108275"/>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82993" y="5025445"/>
            <a:ext cx="137652" cy="185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H="1">
            <a:off x="3991897" y="5118110"/>
            <a:ext cx="16714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10191135" y="5210775"/>
            <a:ext cx="1106129" cy="102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230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sequence operations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5980219"/>
              </p:ext>
            </p:extLst>
          </p:nvPr>
        </p:nvGraphicFramePr>
        <p:xfrm>
          <a:off x="1555424" y="3029291"/>
          <a:ext cx="9622950" cy="2926080"/>
        </p:xfrm>
        <a:graphic>
          <a:graphicData uri="http://schemas.openxmlformats.org/drawingml/2006/table">
            <a:tbl>
              <a:tblPr firstRow="1" bandRow="1">
                <a:tableStyleId>{5DA37D80-6434-44D0-A028-1B22A696006F}</a:tableStyleId>
              </a:tblPr>
              <a:tblGrid>
                <a:gridCol w="4524865">
                  <a:extLst>
                    <a:ext uri="{9D8B030D-6E8A-4147-A177-3AD203B41FA5}">
                      <a16:colId xmlns:a16="http://schemas.microsoft.com/office/drawing/2014/main" val="20000"/>
                    </a:ext>
                  </a:extLst>
                </a:gridCol>
                <a:gridCol w="5098085">
                  <a:extLst>
                    <a:ext uri="{9D8B030D-6E8A-4147-A177-3AD203B41FA5}">
                      <a16:colId xmlns:a16="http://schemas.microsoft.com/office/drawing/2014/main" val="20001"/>
                    </a:ext>
                  </a:extLst>
                </a:gridCol>
              </a:tblGrid>
              <a:tr h="271852">
                <a:tc>
                  <a:txBody>
                    <a:bodyPr/>
                    <a:lstStyle/>
                    <a:p>
                      <a:r>
                        <a:rPr lang="en-US" sz="1800" b="0" kern="1200" dirty="0" err="1">
                          <a:effectLst/>
                          <a:latin typeface="Courier New" panose="02070309020205020404" pitchFamily="49" charset="0"/>
                          <a:cs typeface="Courier New" panose="02070309020205020404" pitchFamily="49" charset="0"/>
                        </a:rPr>
                        <a:t>s.extend</a:t>
                      </a:r>
                      <a:r>
                        <a:rPr lang="en-US" sz="1800" b="0" kern="1200" dirty="0">
                          <a:effectLst/>
                          <a:latin typeface="Courier New" panose="02070309020205020404" pitchFamily="49" charset="0"/>
                          <a:cs typeface="Courier New" panose="02070309020205020404" pitchFamily="49" charset="0"/>
                        </a:rPr>
                        <a:t>(x)</a:t>
                      </a:r>
                      <a:endParaRPr lang="en-US" sz="1800" b="0" dirty="0">
                        <a:latin typeface="Courier New" panose="02070309020205020404" pitchFamily="49" charset="0"/>
                        <a:cs typeface="Courier New" panose="02070309020205020404" pitchFamily="49" charset="0"/>
                      </a:endParaRPr>
                    </a:p>
                  </a:txBody>
                  <a:tcPr/>
                </a:tc>
                <a:tc>
                  <a:txBody>
                    <a:bodyPr/>
                    <a:lstStyle/>
                    <a:p>
                      <a:r>
                        <a:rPr lang="en-US" sz="1800" b="0" dirty="0"/>
                        <a:t>Appends the contents of x to s. </a:t>
                      </a:r>
                    </a:p>
                  </a:txBody>
                  <a:tcPr/>
                </a:tc>
                <a:extLst>
                  <a:ext uri="{0D108BD9-81ED-4DB2-BD59-A6C34878D82A}">
                    <a16:rowId xmlns:a16="http://schemas.microsoft.com/office/drawing/2014/main" val="10000"/>
                  </a:ext>
                </a:extLst>
              </a:tr>
              <a:tr h="271852">
                <a:tc>
                  <a:txBody>
                    <a:bodyPr/>
                    <a:lstStyle/>
                    <a:p>
                      <a:r>
                        <a:rPr lang="en-US" sz="1800" kern="1200" dirty="0" err="1">
                          <a:effectLst/>
                          <a:latin typeface="Courier New" panose="02070309020205020404" pitchFamily="49" charset="0"/>
                          <a:cs typeface="Courier New" panose="02070309020205020404" pitchFamily="49" charset="0"/>
                        </a:rPr>
                        <a:t>s.count</a:t>
                      </a:r>
                      <a:r>
                        <a:rPr lang="en-US" sz="1800" kern="1200" dirty="0">
                          <a:effectLst/>
                          <a:latin typeface="Courier New" panose="02070309020205020404" pitchFamily="49" charset="0"/>
                          <a:cs typeface="Courier New" panose="02070309020205020404" pitchFamily="49" charset="0"/>
                        </a:rPr>
                        <a:t>(x)</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t>Return number of i’s for which s[</a:t>
                      </a:r>
                      <a:r>
                        <a:rPr lang="en-US" sz="1800" dirty="0" err="1"/>
                        <a:t>i</a:t>
                      </a:r>
                      <a:r>
                        <a:rPr lang="en-US" sz="1800" dirty="0"/>
                        <a:t>] == x.	</a:t>
                      </a:r>
                    </a:p>
                  </a:txBody>
                  <a:tcPr/>
                </a:tc>
                <a:extLst>
                  <a:ext uri="{0D108BD9-81ED-4DB2-BD59-A6C34878D82A}">
                    <a16:rowId xmlns:a16="http://schemas.microsoft.com/office/drawing/2014/main" val="10001"/>
                  </a:ext>
                </a:extLst>
              </a:tr>
              <a:tr h="271852">
                <a:tc>
                  <a:txBody>
                    <a:bodyPr/>
                    <a:lstStyle/>
                    <a:p>
                      <a:r>
                        <a:rPr lang="en-US" sz="1800" kern="1200" dirty="0" err="1">
                          <a:effectLst/>
                          <a:latin typeface="Courier New" panose="02070309020205020404" pitchFamily="49" charset="0"/>
                          <a:cs typeface="Courier New" panose="02070309020205020404" pitchFamily="49" charset="0"/>
                        </a:rPr>
                        <a:t>s.index</a:t>
                      </a:r>
                      <a:r>
                        <a:rPr lang="en-US" sz="1800" kern="1200" dirty="0">
                          <a:effectLst/>
                          <a:latin typeface="Courier New" panose="02070309020205020404" pitchFamily="49" charset="0"/>
                          <a:cs typeface="Courier New" panose="02070309020205020404" pitchFamily="49" charset="0"/>
                        </a:rPr>
                        <a:t>(x[, </a:t>
                      </a:r>
                      <a:r>
                        <a:rPr lang="en-US" sz="1800" kern="1200" dirty="0" err="1">
                          <a:effectLst/>
                          <a:latin typeface="Courier New" panose="02070309020205020404" pitchFamily="49" charset="0"/>
                          <a:cs typeface="Courier New" panose="02070309020205020404" pitchFamily="49" charset="0"/>
                        </a:rPr>
                        <a:t>i</a:t>
                      </a:r>
                      <a:r>
                        <a:rPr lang="en-US" sz="1800" kern="1200" dirty="0">
                          <a:effectLst/>
                          <a:latin typeface="Courier New" panose="02070309020205020404" pitchFamily="49" charset="0"/>
                          <a:cs typeface="Courier New" panose="02070309020205020404" pitchFamily="49" charset="0"/>
                        </a:rPr>
                        <a:t>[, j]])</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t>Return smallest k such that s[k] == x and </a:t>
                      </a:r>
                      <a:r>
                        <a:rPr lang="en-US" sz="1800" dirty="0" err="1"/>
                        <a:t>i</a:t>
                      </a:r>
                      <a:r>
                        <a:rPr lang="en-US" sz="1800" dirty="0"/>
                        <a:t> &lt;= k &lt; j.</a:t>
                      </a:r>
                    </a:p>
                  </a:txBody>
                  <a:tcPr/>
                </a:tc>
                <a:extLst>
                  <a:ext uri="{0D108BD9-81ED-4DB2-BD59-A6C34878D82A}">
                    <a16:rowId xmlns:a16="http://schemas.microsoft.com/office/drawing/2014/main" val="10002"/>
                  </a:ext>
                </a:extLst>
              </a:tr>
              <a:tr h="271852">
                <a:tc>
                  <a:txBody>
                    <a:bodyPr/>
                    <a:lstStyle/>
                    <a:p>
                      <a:r>
                        <a:rPr lang="en-US" sz="1800" kern="1200" dirty="0" err="1">
                          <a:effectLst/>
                          <a:latin typeface="Courier New" panose="02070309020205020404" pitchFamily="49" charset="0"/>
                          <a:cs typeface="Courier New" panose="02070309020205020404" pitchFamily="49" charset="0"/>
                        </a:rPr>
                        <a:t>s.insert</a:t>
                      </a:r>
                      <a:r>
                        <a:rPr lang="en-US" sz="1800" kern="1200" dirty="0">
                          <a:effectLst/>
                          <a:latin typeface="Courier New" panose="02070309020205020404" pitchFamily="49" charset="0"/>
                          <a:cs typeface="Courier New" panose="02070309020205020404" pitchFamily="49" charset="0"/>
                        </a:rPr>
                        <a:t>(</a:t>
                      </a:r>
                      <a:r>
                        <a:rPr lang="en-US" sz="1800" kern="1200" dirty="0" err="1">
                          <a:effectLst/>
                          <a:latin typeface="Courier New" panose="02070309020205020404" pitchFamily="49" charset="0"/>
                          <a:cs typeface="Courier New" panose="02070309020205020404" pitchFamily="49" charset="0"/>
                        </a:rPr>
                        <a:t>i</a:t>
                      </a:r>
                      <a:r>
                        <a:rPr lang="en-US" sz="1800" kern="1200" dirty="0">
                          <a:effectLst/>
                          <a:latin typeface="Courier New" panose="02070309020205020404" pitchFamily="49" charset="0"/>
                          <a:cs typeface="Courier New" panose="02070309020205020404" pitchFamily="49" charset="0"/>
                        </a:rPr>
                        <a:t>, x)</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t>Insert x at</a:t>
                      </a:r>
                      <a:r>
                        <a:rPr lang="en-US" sz="1800" baseline="0" dirty="0"/>
                        <a:t> position </a:t>
                      </a:r>
                      <a:r>
                        <a:rPr lang="en-US" sz="1800" baseline="0" dirty="0" err="1"/>
                        <a:t>i</a:t>
                      </a:r>
                      <a:r>
                        <a:rPr lang="en-US" sz="1800" baseline="0" dirty="0"/>
                        <a:t>. </a:t>
                      </a:r>
                      <a:endParaRPr lang="en-US" sz="1800" dirty="0"/>
                    </a:p>
                  </a:txBody>
                  <a:tcPr/>
                </a:tc>
                <a:extLst>
                  <a:ext uri="{0D108BD9-81ED-4DB2-BD59-A6C34878D82A}">
                    <a16:rowId xmlns:a16="http://schemas.microsoft.com/office/drawing/2014/main" val="10003"/>
                  </a:ext>
                </a:extLst>
              </a:tr>
              <a:tr h="271852">
                <a:tc>
                  <a:txBody>
                    <a:bodyPr/>
                    <a:lstStyle/>
                    <a:p>
                      <a:r>
                        <a:rPr lang="en-US" sz="1800" kern="1200" dirty="0" err="1">
                          <a:effectLst/>
                          <a:latin typeface="Courier New" panose="02070309020205020404" pitchFamily="49" charset="0"/>
                          <a:cs typeface="Courier New" panose="02070309020205020404" pitchFamily="49" charset="0"/>
                        </a:rPr>
                        <a:t>s.pop</a:t>
                      </a:r>
                      <a:r>
                        <a:rPr lang="en-US" sz="1800" kern="1200" dirty="0">
                          <a:effectLst/>
                          <a:latin typeface="Courier New" panose="02070309020205020404" pitchFamily="49" charset="0"/>
                          <a:cs typeface="Courier New" panose="02070309020205020404" pitchFamily="49" charset="0"/>
                        </a:rPr>
                        <a:t>([</a:t>
                      </a:r>
                      <a:r>
                        <a:rPr lang="en-US" sz="1800" kern="1200" dirty="0" err="1">
                          <a:effectLst/>
                          <a:latin typeface="Courier New" panose="02070309020205020404" pitchFamily="49" charset="0"/>
                          <a:cs typeface="Courier New" panose="02070309020205020404" pitchFamily="49" charset="0"/>
                        </a:rPr>
                        <a:t>i</a:t>
                      </a:r>
                      <a:r>
                        <a:rPr lang="en-US" sz="1800" kern="1200" dirty="0">
                          <a:effectLst/>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t>Same as x = s[</a:t>
                      </a:r>
                      <a:r>
                        <a:rPr lang="en-US" sz="1800" dirty="0" err="1"/>
                        <a:t>i</a:t>
                      </a:r>
                      <a:r>
                        <a:rPr lang="en-US" sz="1800" dirty="0"/>
                        <a:t>]; del s[</a:t>
                      </a:r>
                      <a:r>
                        <a:rPr lang="en-US" sz="1800" dirty="0" err="1"/>
                        <a:t>i</a:t>
                      </a:r>
                      <a:r>
                        <a:rPr lang="en-US" sz="1800" dirty="0"/>
                        <a:t>]; return x.	</a:t>
                      </a:r>
                    </a:p>
                  </a:txBody>
                  <a:tcPr/>
                </a:tc>
                <a:extLst>
                  <a:ext uri="{0D108BD9-81ED-4DB2-BD59-A6C34878D82A}">
                    <a16:rowId xmlns:a16="http://schemas.microsoft.com/office/drawing/2014/main" val="10004"/>
                  </a:ext>
                </a:extLst>
              </a:tr>
              <a:tr h="271852">
                <a:tc>
                  <a:txBody>
                    <a:bodyPr/>
                    <a:lstStyle/>
                    <a:p>
                      <a:r>
                        <a:rPr lang="en-US" sz="1800" kern="1200" dirty="0" err="1">
                          <a:effectLst/>
                          <a:latin typeface="Courier New" panose="02070309020205020404" pitchFamily="49" charset="0"/>
                          <a:cs typeface="Courier New" panose="02070309020205020404" pitchFamily="49" charset="0"/>
                        </a:rPr>
                        <a:t>s.remove</a:t>
                      </a:r>
                      <a:r>
                        <a:rPr lang="en-US" sz="1800" kern="1200" dirty="0">
                          <a:effectLst/>
                          <a:latin typeface="Courier New" panose="02070309020205020404" pitchFamily="49" charset="0"/>
                          <a:cs typeface="Courier New" panose="02070309020205020404" pitchFamily="49" charset="0"/>
                        </a:rPr>
                        <a:t>(x)</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t>Same as del s[</a:t>
                      </a:r>
                      <a:r>
                        <a:rPr lang="en-US" sz="1800" dirty="0" err="1"/>
                        <a:t>s.index</a:t>
                      </a:r>
                      <a:r>
                        <a:rPr lang="en-US" sz="1800" dirty="0"/>
                        <a:t>(x)].	</a:t>
                      </a:r>
                    </a:p>
                  </a:txBody>
                  <a:tcPr/>
                </a:tc>
                <a:extLst>
                  <a:ext uri="{0D108BD9-81ED-4DB2-BD59-A6C34878D82A}">
                    <a16:rowId xmlns:a16="http://schemas.microsoft.com/office/drawing/2014/main" val="10005"/>
                  </a:ext>
                </a:extLst>
              </a:tr>
              <a:tr h="271852">
                <a:tc>
                  <a:txBody>
                    <a:bodyPr/>
                    <a:lstStyle/>
                    <a:p>
                      <a:r>
                        <a:rPr lang="en-US" sz="1800" kern="1200" dirty="0" err="1">
                          <a:effectLst/>
                          <a:latin typeface="Courier New" panose="02070309020205020404" pitchFamily="49" charset="0"/>
                          <a:cs typeface="Courier New" panose="02070309020205020404" pitchFamily="49" charset="0"/>
                        </a:rPr>
                        <a:t>s.reverse</a:t>
                      </a:r>
                      <a:r>
                        <a:rPr lang="en-US" sz="1800" kern="1200" dirty="0">
                          <a:effectLst/>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t>Reverses the items of s in place.	</a:t>
                      </a:r>
                    </a:p>
                  </a:txBody>
                  <a:tcPr/>
                </a:tc>
                <a:extLst>
                  <a:ext uri="{0D108BD9-81ED-4DB2-BD59-A6C34878D82A}">
                    <a16:rowId xmlns:a16="http://schemas.microsoft.com/office/drawing/2014/main" val="10006"/>
                  </a:ext>
                </a:extLst>
              </a:tr>
              <a:tr h="271852">
                <a:tc>
                  <a:txBody>
                    <a:bodyPr/>
                    <a:lstStyle/>
                    <a:p>
                      <a:r>
                        <a:rPr lang="en-US" sz="1800" kern="1200" dirty="0" err="1">
                          <a:effectLst/>
                          <a:latin typeface="Courier New" panose="02070309020205020404" pitchFamily="49" charset="0"/>
                          <a:cs typeface="Courier New" panose="02070309020205020404" pitchFamily="49" charset="0"/>
                        </a:rPr>
                        <a:t>s.sort</a:t>
                      </a:r>
                      <a:r>
                        <a:rPr lang="en-US" sz="1800" kern="1200" dirty="0">
                          <a:effectLst/>
                          <a:latin typeface="Courier New" panose="02070309020205020404" pitchFamily="49" charset="0"/>
                          <a:cs typeface="Courier New" panose="02070309020205020404" pitchFamily="49" charset="0"/>
                        </a:rPr>
                        <a:t>([</a:t>
                      </a:r>
                      <a:r>
                        <a:rPr lang="en-US" sz="1800" kern="1200" dirty="0" err="1">
                          <a:effectLst/>
                          <a:latin typeface="Courier New" panose="02070309020205020404" pitchFamily="49" charset="0"/>
                          <a:cs typeface="Courier New" panose="02070309020205020404" pitchFamily="49" charset="0"/>
                        </a:rPr>
                        <a:t>cmp</a:t>
                      </a:r>
                      <a:r>
                        <a:rPr lang="en-US" sz="1800" kern="1200" dirty="0">
                          <a:effectLst/>
                          <a:latin typeface="Courier New" panose="02070309020205020404" pitchFamily="49" charset="0"/>
                          <a:cs typeface="Courier New" panose="02070309020205020404" pitchFamily="49" charset="0"/>
                        </a:rPr>
                        <a:t>[, key[, reverse]]])</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t>Sort the items of s in place.	</a:t>
                      </a:r>
                    </a:p>
                  </a:txBody>
                  <a:tcPr/>
                </a:tc>
                <a:extLst>
                  <a:ext uri="{0D108BD9-81ED-4DB2-BD59-A6C34878D82A}">
                    <a16:rowId xmlns:a16="http://schemas.microsoft.com/office/drawing/2014/main" val="10007"/>
                  </a:ext>
                </a:extLst>
              </a:tr>
            </a:tbl>
          </a:graphicData>
        </a:graphic>
      </p:graphicFrame>
      <p:sp>
        <p:nvSpPr>
          <p:cNvPr id="5" name="Rectangle 4"/>
          <p:cNvSpPr/>
          <p:nvPr/>
        </p:nvSpPr>
        <p:spPr>
          <a:xfrm>
            <a:off x="873210" y="2324373"/>
            <a:ext cx="7976321" cy="397032"/>
          </a:xfrm>
          <a:prstGeom prst="rect">
            <a:avLst/>
          </a:prstGeom>
        </p:spPr>
        <p:txBody>
          <a:bodyPr wrap="square">
            <a:spAutoFit/>
          </a:bodyPr>
          <a:lstStyle/>
          <a:p>
            <a:pPr marL="91440" lvl="0" indent="-91440" defTabSz="914400">
              <a:lnSpc>
                <a:spcPct val="90000"/>
              </a:lnSpc>
              <a:spcBef>
                <a:spcPts val="1200"/>
              </a:spcBef>
              <a:spcAft>
                <a:spcPts val="200"/>
              </a:spcAft>
              <a:buClr>
                <a:srgbClr val="58B6C0"/>
              </a:buClr>
              <a:buSzPct val="100000"/>
              <a:buFont typeface="Tw Cen MT" panose="020B0602020104020603" pitchFamily="34" charset="0"/>
              <a:buChar char=" "/>
            </a:pPr>
            <a:r>
              <a:rPr lang="en-US" sz="2200" dirty="0">
                <a:solidFill>
                  <a:prstClr val="white"/>
                </a:solidFill>
              </a:rPr>
              <a:t>Mutable sequence types further support the following operations. </a:t>
            </a:r>
          </a:p>
        </p:txBody>
      </p:sp>
    </p:spTree>
    <p:extLst>
      <p:ext uri="{BB962C8B-B14F-4D97-AF65-F5344CB8AC3E}">
        <p14:creationId xmlns:p14="http://schemas.microsoft.com/office/powerpoint/2010/main" val="275720288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mangling</a:t>
            </a:r>
          </a:p>
        </p:txBody>
      </p:sp>
      <p:sp>
        <p:nvSpPr>
          <p:cNvPr id="4" name="Rectangle 3"/>
          <p:cNvSpPr/>
          <p:nvPr/>
        </p:nvSpPr>
        <p:spPr>
          <a:xfrm>
            <a:off x="1248254" y="2570654"/>
            <a:ext cx="9271820" cy="224676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map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MappingSubclass</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err="1">
                <a:solidFill>
                  <a:schemeClr val="tx1">
                    <a:lumMod val="95000"/>
                  </a:schemeClr>
                </a:solidFill>
                <a:latin typeface="Courier New" panose="02070309020205020404" pitchFamily="49" charset="0"/>
              </a:rPr>
              <a:t>Traceback</a:t>
            </a:r>
            <a:r>
              <a:rPr lang="en-US" sz="2000" dirty="0">
                <a:solidFill>
                  <a:schemeClr val="tx1">
                    <a:lumMod val="95000"/>
                  </a:schemeClr>
                </a:solidFill>
                <a:latin typeface="Courier New" panose="02070309020205020404" pitchFamily="49" charset="0"/>
              </a:rPr>
              <a:t> (most recent call last):</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  File "&lt;</a:t>
            </a:r>
            <a:r>
              <a:rPr lang="en-US" sz="2000" dirty="0" err="1">
                <a:solidFill>
                  <a:schemeClr val="tx1">
                    <a:lumMod val="95000"/>
                  </a:schemeClr>
                </a:solidFill>
                <a:latin typeface="Courier New" panose="02070309020205020404" pitchFamily="49" charset="0"/>
              </a:rPr>
              <a:t>stdin</a:t>
            </a:r>
            <a:r>
              <a:rPr lang="en-US" sz="2000" dirty="0">
                <a:solidFill>
                  <a:schemeClr val="tx1">
                    <a:lumMod val="95000"/>
                  </a:schemeClr>
                </a:solidFill>
                <a:latin typeface="Courier New" panose="02070309020205020404" pitchFamily="49" charset="0"/>
              </a:rPr>
              <a:t>&gt;", line 1, in &lt;module&gt;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  File "map.py", line 4, in __</a:t>
            </a:r>
            <a:r>
              <a:rPr lang="en-US" sz="2000" dirty="0" err="1">
                <a:solidFill>
                  <a:schemeClr val="tx1">
                    <a:lumMod val="95000"/>
                  </a:schemeClr>
                </a:solidFill>
                <a:latin typeface="Courier New" panose="02070309020205020404" pitchFamily="49" charset="0"/>
              </a:rPr>
              <a:t>init</a:t>
            </a:r>
            <a:r>
              <a:rPr lang="en-US" sz="2000" dirty="0">
                <a:solidFill>
                  <a:schemeClr val="tx1">
                    <a:lumMod val="95000"/>
                  </a:schemeClr>
                </a:solidFill>
                <a:latin typeface="Courier New" panose="02070309020205020404" pitchFamily="49" charset="0"/>
              </a:rPr>
              <a:t>__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self.update</a:t>
            </a:r>
            <a:r>
              <a:rPr lang="en-US" sz="2000" dirty="0">
                <a:solidFill>
                  <a:schemeClr val="tx1">
                    <a:lumMod val="95000"/>
                  </a:schemeClr>
                </a:solidFill>
                <a:latin typeface="Courier New" panose="02070309020205020404" pitchFamily="49" charset="0"/>
              </a:rPr>
              <a:t>(</a:t>
            </a:r>
            <a:r>
              <a:rPr lang="en-US" sz="2000" dirty="0" err="1">
                <a:solidFill>
                  <a:schemeClr val="tx1">
                    <a:lumMod val="95000"/>
                  </a:schemeClr>
                </a:solidFill>
                <a:latin typeface="Courier New" panose="02070309020205020404" pitchFamily="49" charset="0"/>
              </a:rPr>
              <a:t>iterable</a:t>
            </a:r>
            <a:r>
              <a:rPr lang="en-US" sz="2000" dirty="0">
                <a:solidFill>
                  <a:schemeClr val="tx1">
                    <a:lumMod val="95000"/>
                  </a:schemeClr>
                </a:solidFill>
                <a:latin typeface="Courier New" panose="02070309020205020404" pitchFamily="49" charset="0"/>
              </a:rPr>
              <a:t>) </a:t>
            </a:r>
            <a:br>
              <a:rPr lang="en-US" sz="2000" dirty="0">
                <a:solidFill>
                  <a:schemeClr val="tx1">
                    <a:lumMod val="95000"/>
                  </a:schemeClr>
                </a:solidFill>
                <a:latin typeface="Courier New" panose="02070309020205020404" pitchFamily="49" charset="0"/>
              </a:rPr>
            </a:br>
            <a:r>
              <a:rPr lang="en-US" sz="2000" dirty="0" err="1">
                <a:solidFill>
                  <a:schemeClr val="tx1">
                    <a:lumMod val="95000"/>
                  </a:schemeClr>
                </a:solidFill>
                <a:latin typeface="Courier New" panose="02070309020205020404" pitchFamily="49" charset="0"/>
              </a:rPr>
              <a:t>TypeError</a:t>
            </a:r>
            <a:r>
              <a:rPr lang="en-US" sz="2000" dirty="0">
                <a:solidFill>
                  <a:schemeClr val="tx1">
                    <a:lumMod val="95000"/>
                  </a:schemeClr>
                </a:solidFill>
                <a:latin typeface="Courier New" panose="02070309020205020404" pitchFamily="49" charset="0"/>
              </a:rPr>
              <a:t>: update() takes exactly 3 arguments (2 given</a:t>
            </a:r>
            <a:r>
              <a:rPr lang="en-US" dirty="0">
                <a:solidFill>
                  <a:schemeClr val="tx1">
                    <a:lumMod val="95000"/>
                  </a:schemeClr>
                </a:solidFill>
                <a:latin typeface="Courier New" panose="02070309020205020404" pitchFamily="49" charset="0"/>
              </a:rPr>
              <a:t>)</a:t>
            </a:r>
            <a:endParaRPr lang="en-US" dirty="0">
              <a:solidFill>
                <a:schemeClr val="tx1">
                  <a:lumMod val="95000"/>
                </a:schemeClr>
              </a:solidFill>
              <a:effectLst/>
            </a:endParaRPr>
          </a:p>
        </p:txBody>
      </p:sp>
    </p:spTree>
    <p:extLst>
      <p:ext uri="{BB962C8B-B14F-4D97-AF65-F5344CB8AC3E}">
        <p14:creationId xmlns:p14="http://schemas.microsoft.com/office/powerpoint/2010/main" val="165339126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mangling</a:t>
            </a:r>
          </a:p>
        </p:txBody>
      </p:sp>
      <p:sp>
        <p:nvSpPr>
          <p:cNvPr id="4" name="Rectangle 3"/>
          <p:cNvSpPr/>
          <p:nvPr/>
        </p:nvSpPr>
        <p:spPr>
          <a:xfrm>
            <a:off x="845574" y="2084832"/>
            <a:ext cx="9665109" cy="4247317"/>
          </a:xfrm>
          <a:prstGeom prst="rect">
            <a:avLst/>
          </a:prstGeom>
        </p:spPr>
        <p:txBody>
          <a:bodyPr wrap="square">
            <a:spAutoFit/>
          </a:bodyPr>
          <a:lstStyle/>
          <a:p>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a:solidFill>
                  <a:srgbClr val="FFFFFF"/>
                </a:solidFill>
                <a:latin typeface="Courier New" panose="02070309020205020404" pitchFamily="49" charset="0"/>
              </a:rPr>
              <a:t>Mapping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__update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item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iterable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append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item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__update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update </a:t>
            </a:r>
            <a:r>
              <a:rPr lang="en-US" i="1" dirty="0">
                <a:solidFill>
                  <a:srgbClr val="00FF00"/>
                </a:solidFill>
                <a:latin typeface="Courier New" panose="02070309020205020404" pitchFamily="49" charset="0"/>
              </a:rPr>
              <a:t># private copy of original update() method</a:t>
            </a:r>
            <a:br>
              <a:rPr lang="en-US" i="1" dirty="0">
                <a:solidFill>
                  <a:srgbClr val="00FF00"/>
                </a:solidFill>
                <a:latin typeface="Courier New" panose="02070309020205020404" pitchFamily="49" charset="0"/>
              </a:rPr>
            </a:b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MappingSubclass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Mapping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update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keys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i="1" dirty="0">
                <a:solidFill>
                  <a:srgbClr val="00FF00"/>
                </a:solidFill>
                <a:latin typeface="Courier New" panose="02070309020205020404" pitchFamily="49" charset="0"/>
              </a:rPr>
              <a:t># provides new signature for update()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i="1" dirty="0">
                <a:solidFill>
                  <a:srgbClr val="00FF00"/>
                </a:solidFill>
                <a:latin typeface="Courier New" panose="02070309020205020404" pitchFamily="49" charset="0"/>
              </a:rPr>
              <a:t># but does not break __</a:t>
            </a:r>
            <a:r>
              <a:rPr lang="en-US" i="1" dirty="0" err="1">
                <a:solidFill>
                  <a:srgbClr val="00FF00"/>
                </a:solidFill>
                <a:latin typeface="Courier New" panose="02070309020205020404" pitchFamily="49" charset="0"/>
              </a:rPr>
              <a:t>init</a:t>
            </a:r>
            <a:r>
              <a:rPr lang="en-US" i="1" dirty="0">
                <a:solidFill>
                  <a:srgbClr val="00FF00"/>
                </a:solidFill>
                <a:latin typeface="Courier New" panose="02070309020205020404" pitchFamily="49" charset="0"/>
              </a:rPr>
              <a:t>__()</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item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zip</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keys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values</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items_list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append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item</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69801996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mangling</a:t>
            </a:r>
          </a:p>
        </p:txBody>
      </p:sp>
      <p:sp>
        <p:nvSpPr>
          <p:cNvPr id="4" name="Rectangle 3"/>
          <p:cNvSpPr/>
          <p:nvPr/>
        </p:nvSpPr>
        <p:spPr>
          <a:xfrm>
            <a:off x="1631712" y="2679656"/>
            <a:ext cx="8504903" cy="224676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map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MappingSubclass</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items_list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 2, 3]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update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'key1'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'key2'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'val1'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'val2'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items_list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 2, 3, ('key1', 'val1'), ('key2', 'val2')] </a:t>
            </a:r>
            <a:endParaRPr lang="en-US" sz="2000" dirty="0">
              <a:solidFill>
                <a:schemeClr val="tx1">
                  <a:lumMod val="95000"/>
                </a:schemeClr>
              </a:solidFill>
              <a:effectLst/>
            </a:endParaRPr>
          </a:p>
        </p:txBody>
      </p:sp>
    </p:spTree>
    <p:extLst>
      <p:ext uri="{BB962C8B-B14F-4D97-AF65-F5344CB8AC3E}">
        <p14:creationId xmlns:p14="http://schemas.microsoft.com/office/powerpoint/2010/main" val="259085204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Structs</a:t>
            </a:r>
            <a:r>
              <a:rPr lang="en-US" dirty="0"/>
              <a:t> in python</a:t>
            </a:r>
          </a:p>
        </p:txBody>
      </p:sp>
      <p:sp>
        <p:nvSpPr>
          <p:cNvPr id="3" name="Content Placeholder 2"/>
          <p:cNvSpPr>
            <a:spLocks noGrp="1"/>
          </p:cNvSpPr>
          <p:nvPr>
            <p:ph idx="1"/>
          </p:nvPr>
        </p:nvSpPr>
        <p:spPr/>
        <p:txBody>
          <a:bodyPr/>
          <a:lstStyle/>
          <a:p>
            <a:r>
              <a:rPr lang="en-US" dirty="0"/>
              <a:t>You can create a </a:t>
            </a:r>
            <a:r>
              <a:rPr lang="en-US" dirty="0" err="1"/>
              <a:t>struct</a:t>
            </a:r>
            <a:r>
              <a:rPr lang="en-US" dirty="0"/>
              <a:t>-like object by using an empty class. </a:t>
            </a:r>
          </a:p>
        </p:txBody>
      </p:sp>
      <p:sp>
        <p:nvSpPr>
          <p:cNvPr id="4" name="Rectangle 3"/>
          <p:cNvSpPr/>
          <p:nvPr/>
        </p:nvSpPr>
        <p:spPr>
          <a:xfrm>
            <a:off x="1582993" y="2831485"/>
            <a:ext cx="6096000" cy="3477875"/>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err="1">
                <a:solidFill>
                  <a:srgbClr val="FFFFFF"/>
                </a:solidFill>
                <a:latin typeface="Courier New" panose="02070309020205020404" pitchFamily="49" charset="0"/>
              </a:rPr>
              <a:t>Struct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pass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node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Struct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node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label</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node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data</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"My data string"</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node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Struct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next_node</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node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next_node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label</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node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label</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5</a:t>
            </a:r>
            <a:endParaRPr lang="en-US" sz="2000" dirty="0">
              <a:solidFill>
                <a:schemeClr val="tx1">
                  <a:lumMod val="95000"/>
                </a:schemeClr>
              </a:solidFill>
              <a:effectLst/>
            </a:endParaRPr>
          </a:p>
        </p:txBody>
      </p:sp>
    </p:spTree>
    <p:extLst>
      <p:ext uri="{BB962C8B-B14F-4D97-AF65-F5344CB8AC3E}">
        <p14:creationId xmlns:p14="http://schemas.microsoft.com/office/powerpoint/2010/main" val="272117810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Emulating methods</a:t>
            </a:r>
          </a:p>
        </p:txBody>
      </p:sp>
      <p:sp>
        <p:nvSpPr>
          <p:cNvPr id="3" name="Content Placeholder 2"/>
          <p:cNvSpPr>
            <a:spLocks noGrp="1"/>
          </p:cNvSpPr>
          <p:nvPr>
            <p:ph idx="1"/>
          </p:nvPr>
        </p:nvSpPr>
        <p:spPr/>
        <p:txBody>
          <a:bodyPr>
            <a:normAutofit/>
          </a:bodyPr>
          <a:lstStyle/>
          <a:p>
            <a:r>
              <a:rPr lang="en-US" dirty="0"/>
              <a:t>You can create custom classes that emulate methods that have significant meaning when combined with other Python objects. </a:t>
            </a:r>
          </a:p>
          <a:p>
            <a:r>
              <a:rPr lang="en-US" dirty="0"/>
              <a:t>The statement </a:t>
            </a:r>
            <a:r>
              <a:rPr lang="en-US" dirty="0">
                <a:latin typeface="Courier New" panose="02070309020205020404" pitchFamily="49" charset="0"/>
                <a:cs typeface="Courier New" panose="02070309020205020404" pitchFamily="49" charset="0"/>
              </a:rPr>
              <a:t>print &gt;&gt; </a:t>
            </a:r>
            <a:r>
              <a:rPr lang="en-US" dirty="0"/>
              <a:t>typically prints to the file-like object that follows. Specifically, the file-like object needs a write() method. This means I can make any class which, as long as it has a write() method, is a valid argument for this print statement.</a:t>
            </a:r>
          </a:p>
          <a:p>
            <a:endParaRPr lang="en-US" dirty="0"/>
          </a:p>
        </p:txBody>
      </p:sp>
      <p:sp>
        <p:nvSpPr>
          <p:cNvPr id="4" name="Rectangle 3"/>
          <p:cNvSpPr/>
          <p:nvPr/>
        </p:nvSpPr>
        <p:spPr>
          <a:xfrm>
            <a:off x="1435509" y="4474660"/>
            <a:ext cx="9232489" cy="193899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a:solidFill>
                  <a:srgbClr val="FFFFFF"/>
                </a:solidFill>
                <a:latin typeface="Courier New" panose="02070309020205020404" pitchFamily="49" charset="0"/>
              </a:rPr>
              <a:t>Random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write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str_in</a:t>
            </a:r>
            <a:r>
              <a:rPr lang="en-US" sz="2000" b="1" dirty="0">
                <a:solidFill>
                  <a:srgbClr val="FFCC00"/>
                </a:solidFill>
                <a:latin typeface="Courier New" panose="02070309020205020404" pitchFamily="49" charset="0"/>
              </a:rPr>
              <a:t>):</a:t>
            </a:r>
            <a:br>
              <a:rPr lang="en-US" sz="2000" b="1" dirty="0">
                <a:solidFill>
                  <a:srgbClr val="FFCC00"/>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"The string to write is: "</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str_in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someobj</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Random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someobj</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"whatever"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The string to write is: whatever</a:t>
            </a:r>
            <a:endParaRPr lang="en-US" sz="2000" dirty="0">
              <a:solidFill>
                <a:schemeClr val="tx1">
                  <a:lumMod val="95000"/>
                </a:schemeClr>
              </a:solidFill>
              <a:effectLst/>
            </a:endParaRPr>
          </a:p>
        </p:txBody>
      </p:sp>
    </p:spTree>
    <p:extLst>
      <p:ext uri="{BB962C8B-B14F-4D97-AF65-F5344CB8AC3E}">
        <p14:creationId xmlns:p14="http://schemas.microsoft.com/office/powerpoint/2010/main" val="166277853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exceptions</a:t>
            </a:r>
          </a:p>
        </p:txBody>
      </p:sp>
      <p:sp>
        <p:nvSpPr>
          <p:cNvPr id="3" name="Content Placeholder 2"/>
          <p:cNvSpPr>
            <a:spLocks noGrp="1"/>
          </p:cNvSpPr>
          <p:nvPr>
            <p:ph idx="1"/>
          </p:nvPr>
        </p:nvSpPr>
        <p:spPr/>
        <p:txBody>
          <a:bodyPr/>
          <a:lstStyle/>
          <a:p>
            <a:r>
              <a:rPr lang="en-US" dirty="0"/>
              <a:t>We mentioned in previous lectures that exceptions can also be custom-made. This is done by creating a class which is derived from the Exception base class. </a:t>
            </a:r>
          </a:p>
          <a:p>
            <a:endParaRPr lang="en-US" dirty="0"/>
          </a:p>
        </p:txBody>
      </p:sp>
      <p:sp>
        <p:nvSpPr>
          <p:cNvPr id="4" name="Rectangle 3"/>
          <p:cNvSpPr/>
          <p:nvPr/>
        </p:nvSpPr>
        <p:spPr>
          <a:xfrm>
            <a:off x="1024128" y="4263759"/>
            <a:ext cx="10432025" cy="224676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myexcept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MyException</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raise</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MyException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"My custom error message."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except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MyException</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a:t>
            </a:r>
            <a:r>
              <a:rPr lang="en-US" sz="2000" dirty="0">
                <a:solidFill>
                  <a:srgbClr val="FFFFFF"/>
                </a:solidFill>
                <a:latin typeface="Courier New" panose="02070309020205020404" pitchFamily="49" charset="0"/>
              </a:rPr>
              <a:t> 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"Error: "</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Error</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My custom error message</a:t>
            </a:r>
            <a:r>
              <a:rPr lang="en-US" sz="2000" b="1"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
        <p:nvSpPr>
          <p:cNvPr id="5" name="Rectangle 4"/>
          <p:cNvSpPr/>
          <p:nvPr/>
        </p:nvSpPr>
        <p:spPr>
          <a:xfrm>
            <a:off x="7010399" y="3125742"/>
            <a:ext cx="4581832" cy="1477328"/>
          </a:xfrm>
          <a:prstGeom prst="rect">
            <a:avLst/>
          </a:prstGeom>
          <a:ln>
            <a:solidFill>
              <a:schemeClr val="accent2">
                <a:lumMod val="40000"/>
                <a:lumOff val="60000"/>
              </a:schemeClr>
            </a:solidFill>
          </a:ln>
        </p:spPr>
        <p:txBody>
          <a:bodyPr wrap="square">
            <a:spAutoFit/>
          </a:bodyPr>
          <a:lstStyle/>
          <a:p>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MyException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Exception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parameter</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str</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parameter</a:t>
            </a:r>
            <a:endParaRPr lang="en-US" dirty="0">
              <a:effectLst/>
            </a:endParaRPr>
          </a:p>
        </p:txBody>
      </p:sp>
    </p:spTree>
    <p:extLst>
      <p:ext uri="{BB962C8B-B14F-4D97-AF65-F5344CB8AC3E}">
        <p14:creationId xmlns:p14="http://schemas.microsoft.com/office/powerpoint/2010/main" val="34359415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Iterables</a:t>
            </a:r>
            <a:r>
              <a:rPr lang="en-US" dirty="0"/>
              <a:t>, iterators, and generators</a:t>
            </a:r>
          </a:p>
        </p:txBody>
      </p:sp>
      <p:sp>
        <p:nvSpPr>
          <p:cNvPr id="3" name="Content Placeholder 2"/>
          <p:cNvSpPr>
            <a:spLocks noGrp="1"/>
          </p:cNvSpPr>
          <p:nvPr>
            <p:ph idx="1"/>
          </p:nvPr>
        </p:nvSpPr>
        <p:spPr/>
        <p:txBody>
          <a:bodyPr/>
          <a:lstStyle/>
          <a:p>
            <a:r>
              <a:rPr lang="en-US" dirty="0"/>
              <a:t>Before we move on to the standard library (in particular, the </a:t>
            </a:r>
            <a:r>
              <a:rPr lang="en-US" dirty="0" err="1"/>
              <a:t>itertools</a:t>
            </a:r>
            <a:r>
              <a:rPr lang="en-US" dirty="0"/>
              <a:t> module), let’s make sure we understand </a:t>
            </a:r>
            <a:r>
              <a:rPr lang="en-US" dirty="0" err="1"/>
              <a:t>iterables</a:t>
            </a:r>
            <a:r>
              <a:rPr lang="en-US" dirty="0"/>
              <a:t>, iterators, and generators. </a:t>
            </a:r>
          </a:p>
          <a:p>
            <a:r>
              <a:rPr lang="en-US" dirty="0"/>
              <a:t>An </a:t>
            </a:r>
            <a:r>
              <a:rPr lang="en-US" b="1" i="1" dirty="0" err="1">
                <a:solidFill>
                  <a:srgbClr val="FFFF00"/>
                </a:solidFill>
              </a:rPr>
              <a:t>iterable</a:t>
            </a:r>
            <a:r>
              <a:rPr lang="en-US" dirty="0"/>
              <a:t> is any Python object with the following properties: </a:t>
            </a:r>
          </a:p>
          <a:p>
            <a:pPr>
              <a:buFont typeface="Arial" panose="020B0604020202020204" pitchFamily="34" charset="0"/>
              <a:buChar char="•"/>
            </a:pPr>
            <a:r>
              <a:rPr lang="en-US" dirty="0"/>
              <a:t> It can be looped over (e.g. lists, strings, files, </a:t>
            </a:r>
            <a:r>
              <a:rPr lang="en-US" dirty="0" err="1"/>
              <a:t>etc</a:t>
            </a:r>
            <a:r>
              <a:rPr lang="en-US" dirty="0"/>
              <a:t>).</a:t>
            </a:r>
          </a:p>
          <a:p>
            <a:pPr>
              <a:buFont typeface="Arial" panose="020B0604020202020204" pitchFamily="34" charset="0"/>
              <a:buChar char="•"/>
            </a:pPr>
            <a:r>
              <a:rPr lang="en-US" dirty="0"/>
              <a:t> Can be used as an argument to </a:t>
            </a:r>
            <a:r>
              <a:rPr lang="en-US" dirty="0" err="1">
                <a:latin typeface="Courier New" panose="02070309020205020404" pitchFamily="49" charset="0"/>
                <a:cs typeface="Courier New" panose="02070309020205020404" pitchFamily="49" charset="0"/>
              </a:rPr>
              <a:t>iter</a:t>
            </a:r>
            <a:r>
              <a:rPr lang="en-US" dirty="0">
                <a:latin typeface="Courier New" panose="02070309020205020404" pitchFamily="49" charset="0"/>
                <a:cs typeface="Courier New" panose="02070309020205020404" pitchFamily="49" charset="0"/>
              </a:rPr>
              <a:t>()</a:t>
            </a:r>
            <a:r>
              <a:rPr lang="en-US" dirty="0"/>
              <a:t>, which returns an iterator. </a:t>
            </a:r>
          </a:p>
          <a:p>
            <a:pPr>
              <a:buFont typeface="Arial" panose="020B0604020202020204" pitchFamily="34" charset="0"/>
              <a:buChar char="•"/>
            </a:pPr>
            <a:r>
              <a:rPr lang="en-US" dirty="0"/>
              <a:t> Must define  </a:t>
            </a:r>
            <a:r>
              <a:rPr lang="en-US" dirty="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iter</a:t>
            </a:r>
            <a:r>
              <a:rPr lang="en-US" dirty="0">
                <a:latin typeface="Courier New" panose="02070309020205020404" pitchFamily="49" charset="0"/>
                <a:cs typeface="Courier New" panose="02070309020205020404" pitchFamily="49" charset="0"/>
              </a:rPr>
              <a:t>__() </a:t>
            </a:r>
            <a:r>
              <a:rPr lang="en-US" dirty="0">
                <a:cs typeface="Courier New" panose="02070309020205020404" pitchFamily="49" charset="0"/>
              </a:rPr>
              <a:t>(or </a:t>
            </a:r>
            <a:r>
              <a:rPr lang="en-US" dirty="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getitem</a:t>
            </a:r>
            <a:r>
              <a:rPr lang="en-US" dirty="0">
                <a:latin typeface="Courier New" panose="02070309020205020404" pitchFamily="49" charset="0"/>
                <a:cs typeface="Courier New" panose="02070309020205020404" pitchFamily="49" charset="0"/>
              </a:rPr>
              <a:t>__()</a:t>
            </a:r>
            <a:r>
              <a:rPr lang="en-US" dirty="0">
                <a:cs typeface="Courier New" panose="02070309020205020404" pitchFamily="49" charset="0"/>
              </a:rPr>
              <a:t>).</a:t>
            </a:r>
          </a:p>
        </p:txBody>
      </p:sp>
    </p:spTree>
    <p:extLst>
      <p:ext uri="{BB962C8B-B14F-4D97-AF65-F5344CB8AC3E}">
        <p14:creationId xmlns:p14="http://schemas.microsoft.com/office/powerpoint/2010/main" val="88495945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Iterables</a:t>
            </a:r>
            <a:r>
              <a:rPr lang="en-US" dirty="0"/>
              <a:t>, iterators, and generators</a:t>
            </a:r>
          </a:p>
        </p:txBody>
      </p:sp>
      <p:sp>
        <p:nvSpPr>
          <p:cNvPr id="3" name="Content Placeholder 2"/>
          <p:cNvSpPr>
            <a:spLocks noGrp="1"/>
          </p:cNvSpPr>
          <p:nvPr>
            <p:ph idx="1"/>
          </p:nvPr>
        </p:nvSpPr>
        <p:spPr/>
        <p:txBody>
          <a:bodyPr/>
          <a:lstStyle/>
          <a:p>
            <a:r>
              <a:rPr lang="en-US" dirty="0"/>
              <a:t>Before we move on to the standard library (in particular, the </a:t>
            </a:r>
            <a:r>
              <a:rPr lang="en-US" dirty="0" err="1"/>
              <a:t>itertools</a:t>
            </a:r>
            <a:r>
              <a:rPr lang="en-US" dirty="0"/>
              <a:t> module), let’s make sure we understand </a:t>
            </a:r>
            <a:r>
              <a:rPr lang="en-US" dirty="0" err="1"/>
              <a:t>iterables</a:t>
            </a:r>
            <a:r>
              <a:rPr lang="en-US" dirty="0"/>
              <a:t>, iterators, and generators. </a:t>
            </a:r>
          </a:p>
          <a:p>
            <a:r>
              <a:rPr lang="en-US" dirty="0"/>
              <a:t>An </a:t>
            </a:r>
            <a:r>
              <a:rPr lang="en-US" b="1" i="1" dirty="0">
                <a:solidFill>
                  <a:srgbClr val="FFFF00"/>
                </a:solidFill>
              </a:rPr>
              <a:t>iterator</a:t>
            </a:r>
            <a:r>
              <a:rPr lang="en-US" dirty="0"/>
              <a:t> is a Python object with the following properties: </a:t>
            </a:r>
          </a:p>
          <a:p>
            <a:pPr>
              <a:buFont typeface="Arial" panose="020B0604020202020204" pitchFamily="34" charset="0"/>
              <a:buChar char="•"/>
            </a:pPr>
            <a:r>
              <a:rPr lang="en-US" dirty="0"/>
              <a:t> Must define </a:t>
            </a:r>
            <a:r>
              <a:rPr lang="en-US" dirty="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iter</a:t>
            </a:r>
            <a:r>
              <a:rPr lang="en-US" dirty="0">
                <a:latin typeface="Courier New" panose="02070309020205020404" pitchFamily="49" charset="0"/>
                <a:cs typeface="Courier New" panose="02070309020205020404" pitchFamily="49" charset="0"/>
              </a:rPr>
              <a:t>__()</a:t>
            </a:r>
            <a:r>
              <a:rPr lang="en-US" dirty="0"/>
              <a:t> to return itself. </a:t>
            </a:r>
          </a:p>
          <a:p>
            <a:pPr>
              <a:buFont typeface="Arial" panose="020B0604020202020204" pitchFamily="34" charset="0"/>
              <a:buChar char="•"/>
            </a:pPr>
            <a:r>
              <a:rPr lang="en-US" dirty="0">
                <a:cs typeface="Courier New" panose="02070309020205020404" pitchFamily="49" charset="0"/>
              </a:rPr>
              <a:t> Must define the </a:t>
            </a:r>
            <a:r>
              <a:rPr lang="en-US" dirty="0">
                <a:latin typeface="Courier New" panose="02070309020205020404" pitchFamily="49" charset="0"/>
                <a:cs typeface="Courier New" panose="02070309020205020404" pitchFamily="49" charset="0"/>
              </a:rPr>
              <a:t>next()</a:t>
            </a:r>
            <a:r>
              <a:rPr lang="en-US" dirty="0">
                <a:cs typeface="Courier New" panose="02070309020205020404" pitchFamily="49" charset="0"/>
              </a:rPr>
              <a:t> method to return the next value every time it is invoked. </a:t>
            </a:r>
          </a:p>
          <a:p>
            <a:pPr>
              <a:buFont typeface="Arial" panose="020B0604020202020204" pitchFamily="34" charset="0"/>
              <a:buChar char="•"/>
            </a:pPr>
            <a:r>
              <a:rPr lang="en-US" dirty="0">
                <a:cs typeface="Courier New" panose="02070309020205020404" pitchFamily="49" charset="0"/>
              </a:rPr>
              <a:t> Must track the “position” over the container of which it is an iterator. </a:t>
            </a:r>
          </a:p>
        </p:txBody>
      </p:sp>
    </p:spTree>
    <p:extLst>
      <p:ext uri="{BB962C8B-B14F-4D97-AF65-F5344CB8AC3E}">
        <p14:creationId xmlns:p14="http://schemas.microsoft.com/office/powerpoint/2010/main" val="427165632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Iterables</a:t>
            </a:r>
            <a:r>
              <a:rPr lang="en-US" dirty="0"/>
              <a:t>, iterators, and generators</a:t>
            </a:r>
          </a:p>
        </p:txBody>
      </p:sp>
      <p:sp>
        <p:nvSpPr>
          <p:cNvPr id="3" name="Content Placeholder 2"/>
          <p:cNvSpPr>
            <a:spLocks noGrp="1"/>
          </p:cNvSpPr>
          <p:nvPr>
            <p:ph idx="1"/>
          </p:nvPr>
        </p:nvSpPr>
        <p:spPr/>
        <p:txBody>
          <a:bodyPr/>
          <a:lstStyle/>
          <a:p>
            <a:r>
              <a:rPr lang="en-US" dirty="0"/>
              <a:t>A common </a:t>
            </a:r>
            <a:r>
              <a:rPr lang="en-US" dirty="0" err="1"/>
              <a:t>iterable</a:t>
            </a:r>
            <a:r>
              <a:rPr lang="en-US" dirty="0"/>
              <a:t> is the list. Lists, however, are not iterators. They are simply Python objects for which iterators may be created. </a:t>
            </a:r>
          </a:p>
        </p:txBody>
      </p:sp>
      <p:sp>
        <p:nvSpPr>
          <p:cNvPr id="4" name="Rectangle 3"/>
          <p:cNvSpPr/>
          <p:nvPr/>
        </p:nvSpPr>
        <p:spPr>
          <a:xfrm>
            <a:off x="1024128" y="3132406"/>
            <a:ext cx="10540181" cy="317009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a list is </a:t>
            </a:r>
            <a:r>
              <a:rPr lang="en-US" sz="2000" i="1" dirty="0" err="1">
                <a:solidFill>
                  <a:srgbClr val="00FF00"/>
                </a:solidFill>
                <a:latin typeface="Courier New" panose="02070309020205020404" pitchFamily="49" charset="0"/>
              </a:rPr>
              <a:t>iterable</a:t>
            </a:r>
            <a:r>
              <a:rPr lang="en-US" sz="2000" i="1" dirty="0">
                <a:solidFill>
                  <a:srgbClr val="00FF00"/>
                </a:solidFill>
                <a:latin typeface="Courier New" panose="02070309020205020404" pitchFamily="49" charset="0"/>
              </a:rPr>
              <a:t> - it has the __</a:t>
            </a:r>
            <a:r>
              <a:rPr lang="en-US" sz="2000" i="1" dirty="0" err="1">
                <a:solidFill>
                  <a:srgbClr val="00FF00"/>
                </a:solidFill>
                <a:latin typeface="Courier New" panose="02070309020205020404" pitchFamily="49" charset="0"/>
              </a:rPr>
              <a:t>iter</a:t>
            </a:r>
            <a:r>
              <a:rPr lang="en-US" sz="2000" i="1" dirty="0">
                <a:solidFill>
                  <a:srgbClr val="00FF00"/>
                </a:solidFill>
                <a:latin typeface="Courier New" panose="02070309020205020404" pitchFamily="49" charset="0"/>
              </a:rPr>
              <a:t>__ method</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__</a:t>
            </a:r>
            <a:r>
              <a:rPr lang="en-US" sz="2000" dirty="0" err="1">
                <a:solidFill>
                  <a:srgbClr val="FFFFFF"/>
                </a:solidFill>
                <a:latin typeface="Courier New" panose="02070309020205020404" pitchFamily="49" charset="0"/>
              </a:rPr>
              <a:t>iter</a:t>
            </a:r>
            <a:r>
              <a:rPr lang="en-US" sz="2000" dirty="0">
                <a:solidFill>
                  <a:srgbClr val="FFFFFF"/>
                </a:solidFill>
                <a:latin typeface="Courier New" panose="02070309020205020404" pitchFamily="49" charset="0"/>
              </a:rPr>
              <a:t>__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&lt;method-wrapper '__</a:t>
            </a:r>
            <a:r>
              <a:rPr lang="en-US" sz="2000" dirty="0" err="1">
                <a:solidFill>
                  <a:schemeClr val="tx1">
                    <a:lumMod val="95000"/>
                  </a:schemeClr>
                </a:solidFill>
                <a:latin typeface="Courier New" panose="02070309020205020404" pitchFamily="49" charset="0"/>
              </a:rPr>
              <a:t>iter</a:t>
            </a:r>
            <a:r>
              <a:rPr lang="en-US" sz="2000" dirty="0">
                <a:solidFill>
                  <a:schemeClr val="tx1">
                    <a:lumMod val="95000"/>
                  </a:schemeClr>
                </a:solidFill>
                <a:latin typeface="Courier New" panose="02070309020205020404" pitchFamily="49" charset="0"/>
              </a:rPr>
              <a:t>__' of list object at 0x014E5D78&gt;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a list doesn’t have the next method, so it's not an iterator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err="1">
                <a:solidFill>
                  <a:schemeClr val="tx1">
                    <a:lumMod val="95000"/>
                  </a:schemeClr>
                </a:solidFill>
                <a:latin typeface="Courier New" panose="02070309020205020404" pitchFamily="49" charset="0"/>
              </a:rPr>
              <a:t>AttributeError</a:t>
            </a:r>
            <a:r>
              <a:rPr lang="en-US" sz="2000" dirty="0">
                <a:solidFill>
                  <a:schemeClr val="tx1">
                    <a:lumMod val="95000"/>
                  </a:schemeClr>
                </a:solidFill>
                <a:latin typeface="Courier New" panose="02070309020205020404" pitchFamily="49" charset="0"/>
              </a:rPr>
              <a:t>: 'list' object has no attribute 'next' </a:t>
            </a:r>
            <a:br>
              <a:rPr lang="en-US" sz="2000" dirty="0">
                <a:solidFill>
                  <a:schemeClr val="tx1">
                    <a:lumMod val="95000"/>
                  </a:schemeClr>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a list is not its own iterator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is</a:t>
            </a:r>
            <a:r>
              <a:rPr lang="en-US" sz="2000" dirty="0">
                <a:solidFill>
                  <a:srgbClr val="FFFFFF"/>
                </a:solidFill>
                <a:latin typeface="Courier New" panose="02070309020205020404" pitchFamily="49" charset="0"/>
              </a:rPr>
              <a:t> a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False</a:t>
            </a:r>
            <a:endParaRPr lang="en-US" sz="2000" dirty="0">
              <a:solidFill>
                <a:schemeClr val="tx1">
                  <a:lumMod val="95000"/>
                </a:schemeClr>
              </a:solidFill>
              <a:effectLst/>
            </a:endParaRPr>
          </a:p>
        </p:txBody>
      </p:sp>
    </p:spTree>
    <p:extLst>
      <p:ext uri="{BB962C8B-B14F-4D97-AF65-F5344CB8AC3E}">
        <p14:creationId xmlns:p14="http://schemas.microsoft.com/office/powerpoint/2010/main" val="345255617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Iterables</a:t>
            </a:r>
            <a:r>
              <a:rPr lang="en-US" dirty="0"/>
              <a:t>, iterators, and generators</a:t>
            </a:r>
          </a:p>
        </p:txBody>
      </p:sp>
      <p:sp>
        <p:nvSpPr>
          <p:cNvPr id="3" name="Content Placeholder 2"/>
          <p:cNvSpPr>
            <a:spLocks noGrp="1"/>
          </p:cNvSpPr>
          <p:nvPr>
            <p:ph idx="1"/>
          </p:nvPr>
        </p:nvSpPr>
        <p:spPr/>
        <p:txBody>
          <a:bodyPr/>
          <a:lstStyle/>
          <a:p>
            <a:r>
              <a:rPr lang="en-US" dirty="0"/>
              <a:t>The </a:t>
            </a:r>
            <a:r>
              <a:rPr lang="en-US" dirty="0" err="1"/>
              <a:t>listiterator</a:t>
            </a:r>
            <a:r>
              <a:rPr lang="en-US" dirty="0"/>
              <a:t> object is the iterator object associated with a list. The iterator version of a </a:t>
            </a:r>
            <a:r>
              <a:rPr lang="en-US" dirty="0" err="1"/>
              <a:t>listiterator</a:t>
            </a:r>
            <a:r>
              <a:rPr lang="en-US" dirty="0"/>
              <a:t> object is itself, since it is already an iterator. </a:t>
            </a:r>
          </a:p>
        </p:txBody>
      </p:sp>
      <p:sp>
        <p:nvSpPr>
          <p:cNvPr id="4" name="Rectangle 3"/>
          <p:cNvSpPr/>
          <p:nvPr/>
        </p:nvSpPr>
        <p:spPr>
          <a:xfrm>
            <a:off x="1024128" y="3476917"/>
            <a:ext cx="10294376" cy="224676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iterator for a list is actually a '</a:t>
            </a:r>
            <a:r>
              <a:rPr lang="en-US" sz="2000" i="1" dirty="0" err="1">
                <a:solidFill>
                  <a:srgbClr val="00FF00"/>
                </a:solidFill>
                <a:latin typeface="Courier New" panose="02070309020205020404" pitchFamily="49" charset="0"/>
              </a:rPr>
              <a:t>listiterator</a:t>
            </a:r>
            <a:r>
              <a:rPr lang="en-US" sz="2000" i="1" dirty="0">
                <a:solidFill>
                  <a:srgbClr val="00FF00"/>
                </a:solidFill>
                <a:latin typeface="Courier New" panose="02070309020205020404" pitchFamily="49" charset="0"/>
              </a:rPr>
              <a:t>' object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&lt;</a:t>
            </a:r>
            <a:r>
              <a:rPr lang="en-US" sz="2000" dirty="0" err="1">
                <a:solidFill>
                  <a:schemeClr val="tx1">
                    <a:lumMod val="95000"/>
                  </a:schemeClr>
                </a:solidFill>
                <a:latin typeface="Courier New" panose="02070309020205020404" pitchFamily="49" charset="0"/>
              </a:rPr>
              <a:t>listiterator</a:t>
            </a:r>
            <a:r>
              <a:rPr lang="en-US" sz="2000" dirty="0">
                <a:solidFill>
                  <a:schemeClr val="tx1">
                    <a:lumMod val="95000"/>
                  </a:schemeClr>
                </a:solidFill>
                <a:latin typeface="Courier New" panose="02070309020205020404" pitchFamily="49" charset="0"/>
              </a:rPr>
              <a:t> object at 0x014DF2F0&gt;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a </a:t>
            </a:r>
            <a:r>
              <a:rPr lang="en-US" sz="2000" i="1" dirty="0" err="1">
                <a:solidFill>
                  <a:srgbClr val="00FF00"/>
                </a:solidFill>
                <a:latin typeface="Courier New" panose="02070309020205020404" pitchFamily="49" charset="0"/>
              </a:rPr>
              <a:t>listiterator</a:t>
            </a:r>
            <a:r>
              <a:rPr lang="en-US" sz="2000" i="1" dirty="0">
                <a:solidFill>
                  <a:srgbClr val="00FF00"/>
                </a:solidFill>
                <a:latin typeface="Courier New" panose="02070309020205020404" pitchFamily="49" charset="0"/>
              </a:rPr>
              <a:t> object is its own iterator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is</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True</a:t>
            </a:r>
            <a:endParaRPr lang="en-US" sz="2000" dirty="0">
              <a:solidFill>
                <a:schemeClr val="tx1">
                  <a:lumMod val="95000"/>
                </a:schemeClr>
              </a:solidFill>
              <a:effectLst/>
            </a:endParaRPr>
          </a:p>
        </p:txBody>
      </p:sp>
    </p:spTree>
    <p:extLst>
      <p:ext uri="{BB962C8B-B14F-4D97-AF65-F5344CB8AC3E}">
        <p14:creationId xmlns:p14="http://schemas.microsoft.com/office/powerpoint/2010/main" val="1064588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built-in data types</a:t>
            </a:r>
          </a:p>
        </p:txBody>
      </p:sp>
      <p:sp>
        <p:nvSpPr>
          <p:cNvPr id="3" name="Content Placeholder 2"/>
          <p:cNvSpPr>
            <a:spLocks noGrp="1"/>
          </p:cNvSpPr>
          <p:nvPr>
            <p:ph idx="1"/>
          </p:nvPr>
        </p:nvSpPr>
        <p:spPr>
          <a:xfrm>
            <a:off x="1024129" y="2286000"/>
            <a:ext cx="3435330" cy="4023360"/>
          </a:xfrm>
        </p:spPr>
        <p:txBody>
          <a:bodyPr>
            <a:normAutofit/>
          </a:bodyPr>
          <a:lstStyle/>
          <a:p>
            <a:pPr>
              <a:buFont typeface="Arial" panose="020B0604020202020204" pitchFamily="34" charset="0"/>
              <a:buChar char="•"/>
            </a:pPr>
            <a:r>
              <a:rPr lang="en-US" sz="3200" dirty="0"/>
              <a:t> Set</a:t>
            </a:r>
          </a:p>
          <a:p>
            <a:pPr lvl="1">
              <a:buFont typeface="Arial" panose="020B0604020202020204" pitchFamily="34" charset="0"/>
              <a:buChar char="•"/>
            </a:pPr>
            <a:r>
              <a:rPr lang="en-US" sz="2400" dirty="0"/>
              <a:t> </a:t>
            </a:r>
            <a:r>
              <a:rPr lang="en-US" sz="2400" b="1" dirty="0">
                <a:solidFill>
                  <a:srgbClr val="FFFF00"/>
                </a:solidFill>
              </a:rPr>
              <a:t>set</a:t>
            </a:r>
            <a:r>
              <a:rPr lang="en-US" sz="2400" dirty="0"/>
              <a:t>: an unordered collection of unique objects.</a:t>
            </a:r>
          </a:p>
          <a:p>
            <a:pPr lvl="1">
              <a:buFont typeface="Arial" panose="020B0604020202020204" pitchFamily="34" charset="0"/>
              <a:buChar char="•"/>
            </a:pPr>
            <a:r>
              <a:rPr lang="en-US" sz="2400" dirty="0"/>
              <a:t> </a:t>
            </a:r>
            <a:r>
              <a:rPr lang="en-US" sz="2400" b="1" dirty="0" err="1">
                <a:solidFill>
                  <a:srgbClr val="FFFF00"/>
                </a:solidFill>
              </a:rPr>
              <a:t>frozenset</a:t>
            </a:r>
            <a:r>
              <a:rPr lang="en-US" sz="2400" dirty="0"/>
              <a:t>: an immutable version of set. </a:t>
            </a:r>
          </a:p>
        </p:txBody>
      </p:sp>
      <p:sp>
        <p:nvSpPr>
          <p:cNvPr id="4" name="TextBox 3"/>
          <p:cNvSpPr txBox="1"/>
          <p:nvPr/>
        </p:nvSpPr>
        <p:spPr>
          <a:xfrm>
            <a:off x="4336911" y="2084832"/>
            <a:ext cx="7590539" cy="4031873"/>
          </a:xfrm>
          <a:prstGeom prst="rect">
            <a:avLst/>
          </a:prstGeom>
          <a:solidFill>
            <a:schemeClr val="bg1"/>
          </a:solidFill>
        </p:spPr>
        <p:txBody>
          <a:bodyPr wrap="none" rtlCol="0">
            <a:spAutoFit/>
          </a:bodyPr>
          <a:lstStyle/>
          <a:p>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basket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'apple'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'orange'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'apple'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'pear'</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'orange'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fruit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set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basket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fruit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set(['orange', 'pear', 'apple'])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'orange'</a:t>
            </a:r>
            <a:r>
              <a:rPr lang="en-US" sz="1600" dirty="0">
                <a:solidFill>
                  <a:srgbClr val="FFFFFF"/>
                </a:solidFill>
                <a:latin typeface="Courier New" panose="02070309020205020404" pitchFamily="49" charset="0"/>
              </a:rPr>
              <a:t> </a:t>
            </a:r>
            <a:r>
              <a:rPr lang="en-US" sz="1600" b="1" dirty="0">
                <a:solidFill>
                  <a:srgbClr val="FF6600"/>
                </a:solidFill>
                <a:latin typeface="Courier New" panose="02070309020205020404" pitchFamily="49" charset="0"/>
              </a:rPr>
              <a:t>in</a:t>
            </a:r>
            <a:r>
              <a:rPr lang="en-US" sz="1600" dirty="0">
                <a:solidFill>
                  <a:srgbClr val="FFFFFF"/>
                </a:solidFill>
                <a:latin typeface="Courier New" panose="02070309020205020404" pitchFamily="49" charset="0"/>
              </a:rPr>
              <a:t> fruit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True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'crabgrass'</a:t>
            </a:r>
            <a:r>
              <a:rPr lang="en-US" sz="1600" dirty="0">
                <a:solidFill>
                  <a:srgbClr val="FFFFFF"/>
                </a:solidFill>
                <a:latin typeface="Courier New" panose="02070309020205020404" pitchFamily="49" charset="0"/>
              </a:rPr>
              <a:t> </a:t>
            </a:r>
            <a:r>
              <a:rPr lang="en-US" sz="1600" b="1" dirty="0">
                <a:solidFill>
                  <a:srgbClr val="FF6600"/>
                </a:solidFill>
                <a:latin typeface="Courier New" panose="02070309020205020404" pitchFamily="49" charset="0"/>
              </a:rPr>
              <a:t>in</a:t>
            </a:r>
            <a:r>
              <a:rPr lang="en-US" sz="1600" dirty="0">
                <a:solidFill>
                  <a:srgbClr val="FFFFFF"/>
                </a:solidFill>
                <a:latin typeface="Courier New" panose="02070309020205020404" pitchFamily="49" charset="0"/>
              </a:rPr>
              <a:t> fruit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False</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set</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'abracadabra'</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b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set</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a:t>
            </a:r>
            <a:r>
              <a:rPr lang="en-US" sz="1600" dirty="0" err="1">
                <a:solidFill>
                  <a:srgbClr val="66FF00"/>
                </a:solidFill>
                <a:latin typeface="Courier New" panose="02070309020205020404" pitchFamily="49" charset="0"/>
              </a:rPr>
              <a:t>alacazam</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set(['a', 'r', 'b', 'c', 'd'])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b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set(['r', 'd', 'b'])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b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set(['a', 'c', 'r', 'd', 'b', 'm', 'z', 'l']) </a:t>
            </a:r>
            <a:endParaRPr lang="en-US" sz="1600" dirty="0">
              <a:solidFill>
                <a:schemeClr val="tx1">
                  <a:lumMod val="95000"/>
                </a:schemeClr>
              </a:solidFill>
              <a:effectLst/>
            </a:endParaRPr>
          </a:p>
        </p:txBody>
      </p:sp>
    </p:spTree>
    <p:extLst>
      <p:ext uri="{BB962C8B-B14F-4D97-AF65-F5344CB8AC3E}">
        <p14:creationId xmlns:p14="http://schemas.microsoft.com/office/powerpoint/2010/main" val="406486619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iterators</a:t>
            </a:r>
          </a:p>
        </p:txBody>
      </p:sp>
      <p:sp>
        <p:nvSpPr>
          <p:cNvPr id="3" name="Content Placeholder 2"/>
          <p:cNvSpPr>
            <a:spLocks noGrp="1"/>
          </p:cNvSpPr>
          <p:nvPr>
            <p:ph idx="1"/>
          </p:nvPr>
        </p:nvSpPr>
        <p:spPr/>
        <p:txBody>
          <a:bodyPr/>
          <a:lstStyle/>
          <a:p>
            <a:r>
              <a:rPr lang="en-US" dirty="0"/>
              <a:t>How does this magic work?</a:t>
            </a:r>
          </a:p>
        </p:txBody>
      </p:sp>
      <p:sp>
        <p:nvSpPr>
          <p:cNvPr id="4" name="Rectangle 3"/>
          <p:cNvSpPr/>
          <p:nvPr/>
        </p:nvSpPr>
        <p:spPr>
          <a:xfrm>
            <a:off x="5331354" y="2286000"/>
            <a:ext cx="4602542" cy="769441"/>
          </a:xfrm>
          <a:prstGeom prst="rect">
            <a:avLst/>
          </a:prstGeom>
        </p:spPr>
        <p:txBody>
          <a:bodyPr wrap="none">
            <a:spAutoFit/>
          </a:bodyPr>
          <a:lstStyle/>
          <a:p>
            <a:r>
              <a:rPr lang="en-US" sz="2200" b="1" dirty="0">
                <a:solidFill>
                  <a:srgbClr val="FF6600"/>
                </a:solidFill>
                <a:latin typeface="Courier New" panose="02070309020205020404" pitchFamily="49" charset="0"/>
              </a:rPr>
              <a:t>for</a:t>
            </a:r>
            <a:r>
              <a:rPr lang="en-US" sz="2200" dirty="0">
                <a:solidFill>
                  <a:srgbClr val="FFFFFF"/>
                </a:solidFill>
                <a:latin typeface="Courier New" panose="02070309020205020404" pitchFamily="49" charset="0"/>
              </a:rPr>
              <a:t> item </a:t>
            </a:r>
            <a:r>
              <a:rPr lang="en-US" sz="2200" b="1" dirty="0">
                <a:solidFill>
                  <a:srgbClr val="FF6600"/>
                </a:solidFill>
                <a:latin typeface="Courier New" panose="02070309020205020404" pitchFamily="49" charset="0"/>
              </a:rPr>
              <a:t>in</a:t>
            </a:r>
            <a:r>
              <a:rPr lang="en-US" sz="2200" dirty="0">
                <a:solidFill>
                  <a:srgbClr val="FFFFFF"/>
                </a:solidFill>
                <a:latin typeface="Courier New" panose="02070309020205020404" pitchFamily="49" charset="0"/>
              </a:rPr>
              <a:t> </a:t>
            </a:r>
            <a:r>
              <a:rPr lang="en-US" sz="2200" b="1" dirty="0">
                <a:solidFill>
                  <a:srgbClr val="FFCC00"/>
                </a:solidFill>
                <a:latin typeface="Courier New" panose="02070309020205020404" pitchFamily="49" charset="0"/>
              </a:rPr>
              <a:t>[</a:t>
            </a:r>
            <a:r>
              <a:rPr lang="en-US" sz="2200" dirty="0">
                <a:solidFill>
                  <a:srgbClr val="99CC99"/>
                </a:solidFill>
                <a:latin typeface="Courier New" panose="02070309020205020404" pitchFamily="49" charset="0"/>
              </a:rPr>
              <a:t>1</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99CC99"/>
                </a:solidFill>
                <a:latin typeface="Courier New" panose="02070309020205020404" pitchFamily="49" charset="0"/>
              </a:rPr>
              <a:t>2</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99CC99"/>
                </a:solidFill>
                <a:latin typeface="Courier New" panose="02070309020205020404" pitchFamily="49" charset="0"/>
              </a:rPr>
              <a:t>3</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99CC99"/>
                </a:solidFill>
                <a:latin typeface="Courier New" panose="02070309020205020404" pitchFamily="49" charset="0"/>
              </a:rPr>
              <a:t>4</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br>
              <a:rPr lang="en-US" sz="2200" dirty="0">
                <a:solidFill>
                  <a:srgbClr val="FFFFFF"/>
                </a:solidFill>
                <a:latin typeface="Courier New" panose="02070309020205020404" pitchFamily="49" charset="0"/>
              </a:rPr>
            </a:br>
            <a:r>
              <a:rPr lang="en-US" sz="2200" dirty="0">
                <a:solidFill>
                  <a:srgbClr val="FFFFFF"/>
                </a:solidFill>
                <a:latin typeface="Courier New" panose="02070309020205020404" pitchFamily="49" charset="0"/>
              </a:rPr>
              <a:t>    </a:t>
            </a:r>
            <a:r>
              <a:rPr lang="en-US" sz="2200" b="1" dirty="0">
                <a:solidFill>
                  <a:srgbClr val="FF6600"/>
                </a:solidFill>
                <a:latin typeface="Courier New" panose="02070309020205020404" pitchFamily="49" charset="0"/>
              </a:rPr>
              <a:t>print</a:t>
            </a:r>
            <a:r>
              <a:rPr lang="en-US" sz="2200" dirty="0">
                <a:solidFill>
                  <a:srgbClr val="FFFFFF"/>
                </a:solidFill>
                <a:latin typeface="Courier New" panose="02070309020205020404" pitchFamily="49" charset="0"/>
              </a:rPr>
              <a:t> item</a:t>
            </a:r>
            <a:endParaRPr lang="en-US" sz="2200" dirty="0">
              <a:effectLst/>
            </a:endParaRPr>
          </a:p>
        </p:txBody>
      </p:sp>
    </p:spTree>
    <p:extLst>
      <p:ext uri="{BB962C8B-B14F-4D97-AF65-F5344CB8AC3E}">
        <p14:creationId xmlns:p14="http://schemas.microsoft.com/office/powerpoint/2010/main" val="224692817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iterators</a:t>
            </a:r>
          </a:p>
        </p:txBody>
      </p:sp>
      <p:sp>
        <p:nvSpPr>
          <p:cNvPr id="3" name="Content Placeholder 2"/>
          <p:cNvSpPr>
            <a:spLocks noGrp="1"/>
          </p:cNvSpPr>
          <p:nvPr>
            <p:ph idx="1"/>
          </p:nvPr>
        </p:nvSpPr>
        <p:spPr>
          <a:xfrm>
            <a:off x="1024129" y="2286000"/>
            <a:ext cx="3449548" cy="4023360"/>
          </a:xfrm>
        </p:spPr>
        <p:txBody>
          <a:bodyPr>
            <a:normAutofit lnSpcReduction="10000"/>
          </a:bodyPr>
          <a:lstStyle/>
          <a:p>
            <a:r>
              <a:rPr lang="en-US" dirty="0"/>
              <a:t>How does this magic work?</a:t>
            </a:r>
          </a:p>
          <a:p>
            <a:endParaRPr lang="en-US" dirty="0"/>
          </a:p>
          <a:p>
            <a:r>
              <a:rPr lang="en-US" dirty="0"/>
              <a:t>The for statement calls the </a:t>
            </a:r>
            <a:r>
              <a:rPr lang="en-US" dirty="0" err="1"/>
              <a:t>iter</a:t>
            </a:r>
            <a:r>
              <a:rPr lang="en-US" dirty="0"/>
              <a:t>() function on the sequence object. The </a:t>
            </a:r>
            <a:r>
              <a:rPr lang="en-US" dirty="0" err="1"/>
              <a:t>iter</a:t>
            </a:r>
            <a:r>
              <a:rPr lang="en-US" dirty="0"/>
              <a:t>() call will return an iterator object (as long as the argument has a built-in __</a:t>
            </a:r>
            <a:r>
              <a:rPr lang="en-US" dirty="0" err="1"/>
              <a:t>iter</a:t>
            </a:r>
            <a:r>
              <a:rPr lang="en-US" dirty="0"/>
              <a:t>__ function) which defines next() for accessing the elements one at a time. </a:t>
            </a:r>
          </a:p>
          <a:p>
            <a:r>
              <a:rPr lang="en-US" dirty="0"/>
              <a:t>Let’s do it manually: </a:t>
            </a:r>
          </a:p>
          <a:p>
            <a:endParaRPr lang="en-US" dirty="0"/>
          </a:p>
        </p:txBody>
      </p:sp>
      <p:sp>
        <p:nvSpPr>
          <p:cNvPr id="5" name="Rectangle 4"/>
          <p:cNvSpPr/>
          <p:nvPr/>
        </p:nvSpPr>
        <p:spPr>
          <a:xfrm>
            <a:off x="4473677" y="2215932"/>
            <a:ext cx="7533780" cy="4093428"/>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it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mylist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it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&lt;</a:t>
            </a:r>
            <a:r>
              <a:rPr lang="en-US" sz="2000" dirty="0" err="1">
                <a:solidFill>
                  <a:schemeClr val="tx1">
                    <a:lumMod val="95000"/>
                  </a:schemeClr>
                </a:solidFill>
                <a:latin typeface="Courier New" panose="02070309020205020404" pitchFamily="49" charset="0"/>
              </a:rPr>
              <a:t>listiterator</a:t>
            </a:r>
            <a:r>
              <a:rPr lang="en-US" sz="2000" dirty="0">
                <a:solidFill>
                  <a:schemeClr val="tx1">
                    <a:lumMod val="95000"/>
                  </a:schemeClr>
                </a:solidFill>
                <a:latin typeface="Courier New" panose="02070309020205020404" pitchFamily="49" charset="0"/>
              </a:rPr>
              <a:t> object at 0x2af6add16090&gt;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2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3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4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Raises </a:t>
            </a:r>
            <a:r>
              <a:rPr lang="en-US" sz="2000" i="1" dirty="0" err="1">
                <a:solidFill>
                  <a:srgbClr val="00FF00"/>
                </a:solidFill>
                <a:latin typeface="Courier New" panose="02070309020205020404" pitchFamily="49" charset="0"/>
              </a:rPr>
              <a:t>StopIteration</a:t>
            </a:r>
            <a:r>
              <a:rPr lang="en-US" sz="2000" i="1" dirty="0">
                <a:solidFill>
                  <a:srgbClr val="00FF00"/>
                </a:solidFill>
                <a:latin typeface="Courier New" panose="02070309020205020404" pitchFamily="49" charset="0"/>
              </a:rPr>
              <a:t> Exception</a:t>
            </a:r>
            <a:endParaRPr lang="en-US" sz="2000" dirty="0">
              <a:effectLst/>
            </a:endParaRPr>
          </a:p>
        </p:txBody>
      </p:sp>
    </p:spTree>
    <p:extLst>
      <p:ext uri="{BB962C8B-B14F-4D97-AF65-F5344CB8AC3E}">
        <p14:creationId xmlns:p14="http://schemas.microsoft.com/office/powerpoint/2010/main" val="5241614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Iterables</a:t>
            </a:r>
            <a:r>
              <a:rPr lang="en-US" dirty="0"/>
              <a:t>, iterators, and generators</a:t>
            </a:r>
          </a:p>
        </p:txBody>
      </p:sp>
      <p:sp>
        <p:nvSpPr>
          <p:cNvPr id="4" name="Rectangle 3"/>
          <p:cNvSpPr/>
          <p:nvPr/>
        </p:nvSpPr>
        <p:spPr>
          <a:xfrm>
            <a:off x="885692" y="2840364"/>
            <a:ext cx="4010400" cy="1015663"/>
          </a:xfrm>
          <a:prstGeom prst="rect">
            <a:avLst/>
          </a:prstGeom>
          <a:ln>
            <a:solidFill>
              <a:schemeClr val="accent1"/>
            </a:solidFill>
          </a:ln>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item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mylist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item</a:t>
            </a:r>
            <a:endParaRPr lang="en-US" sz="2000" dirty="0">
              <a:effectLst/>
            </a:endParaRPr>
          </a:p>
        </p:txBody>
      </p:sp>
      <p:sp>
        <p:nvSpPr>
          <p:cNvPr id="5" name="Rectangle 4"/>
          <p:cNvSpPr/>
          <p:nvPr/>
        </p:nvSpPr>
        <p:spPr>
          <a:xfrm>
            <a:off x="4994788" y="2840364"/>
            <a:ext cx="6892412" cy="3785652"/>
          </a:xfrm>
          <a:prstGeom prst="rect">
            <a:avLst/>
          </a:prstGeom>
          <a:ln>
            <a:solidFill>
              <a:schemeClr val="accent1"/>
            </a:solidFill>
          </a:ln>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mylist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a:t>
            </a:r>
            <a:r>
              <a:rPr lang="en-US" sz="2000" i="1" dirty="0" err="1">
                <a:solidFill>
                  <a:srgbClr val="00FF00"/>
                </a:solidFill>
                <a:latin typeface="Courier New" panose="02070309020205020404" pitchFamily="49" charset="0"/>
              </a:rPr>
              <a:t>i</a:t>
            </a:r>
            <a:r>
              <a:rPr lang="en-US" sz="2000" i="1" dirty="0">
                <a:solidFill>
                  <a:srgbClr val="00FF00"/>
                </a:solidFill>
                <a:latin typeface="Courier New" panose="02070309020205020404" pitchFamily="49" charset="0"/>
              </a:rPr>
              <a:t> = </a:t>
            </a:r>
            <a:r>
              <a:rPr lang="en-US" sz="2000" i="1" dirty="0" err="1">
                <a:solidFill>
                  <a:srgbClr val="00FF00"/>
                </a:solidFill>
                <a:latin typeface="Courier New" panose="02070309020205020404" pitchFamily="49" charset="0"/>
              </a:rPr>
              <a:t>mylist</a:t>
            </a:r>
            <a:r>
              <a:rPr lang="en-US" sz="2000" i="1" dirty="0">
                <a:solidFill>
                  <a:srgbClr val="00FF00"/>
                </a:solidFill>
                <a:latin typeface="Courier New" panose="02070309020205020404" pitchFamily="49" charset="0"/>
              </a:rPr>
              <a:t>.__</a:t>
            </a:r>
            <a:r>
              <a:rPr lang="en-US" sz="2000" i="1" dirty="0" err="1">
                <a:solidFill>
                  <a:srgbClr val="00FF00"/>
                </a:solidFill>
                <a:latin typeface="Courier New" panose="02070309020205020404" pitchFamily="49" charset="0"/>
              </a:rPr>
              <a:t>iter</a:t>
            </a:r>
            <a:r>
              <a:rPr lang="en-US" sz="2000" i="1" dirty="0">
                <a:solidFill>
                  <a:srgbClr val="00FF00"/>
                </a:solidFill>
                <a:latin typeface="Courier New" panose="02070309020205020404" pitchFamily="49" charset="0"/>
              </a:rPr>
              <a:t>__()</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2</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3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4</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i="1" dirty="0">
                <a:solidFill>
                  <a:srgbClr val="00FF00"/>
                </a:solidFill>
                <a:latin typeface="Courier New" panose="02070309020205020404" pitchFamily="49" charset="0"/>
              </a:rPr>
              <a:t># </a:t>
            </a:r>
            <a:r>
              <a:rPr lang="en-US" sz="2000" i="1" dirty="0" err="1">
                <a:solidFill>
                  <a:srgbClr val="00FF00"/>
                </a:solidFill>
                <a:latin typeface="Courier New" panose="02070309020205020404" pitchFamily="49" charset="0"/>
              </a:rPr>
              <a:t>StopIteration</a:t>
            </a:r>
            <a:r>
              <a:rPr lang="en-US" sz="2000" i="1" dirty="0">
                <a:solidFill>
                  <a:srgbClr val="00FF00"/>
                </a:solidFill>
                <a:latin typeface="Courier New" panose="02070309020205020404" pitchFamily="49" charset="0"/>
              </a:rPr>
              <a:t> Exception Raised</a:t>
            </a:r>
            <a:endParaRPr lang="en-US" sz="2000" dirty="0">
              <a:effectLst/>
            </a:endParaRPr>
          </a:p>
        </p:txBody>
      </p:sp>
      <p:sp>
        <p:nvSpPr>
          <p:cNvPr id="6" name="Up Arrow 5"/>
          <p:cNvSpPr/>
          <p:nvPr/>
        </p:nvSpPr>
        <p:spPr>
          <a:xfrm>
            <a:off x="1609771" y="4548854"/>
            <a:ext cx="226142" cy="65876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851789" y="5024284"/>
            <a:ext cx="776748" cy="235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967" y="4878235"/>
            <a:ext cx="1876604" cy="430887"/>
          </a:xfrm>
          <a:prstGeom prst="rect">
            <a:avLst/>
          </a:prstGeom>
          <a:noFill/>
        </p:spPr>
        <p:txBody>
          <a:bodyPr wrap="none" rtlCol="0">
            <a:spAutoFit/>
          </a:bodyPr>
          <a:lstStyle/>
          <a:p>
            <a:r>
              <a:rPr lang="en-US" sz="2200" dirty="0"/>
              <a:t>Is equivalent to</a:t>
            </a:r>
          </a:p>
        </p:txBody>
      </p:sp>
    </p:spTree>
    <p:extLst>
      <p:ext uri="{BB962C8B-B14F-4D97-AF65-F5344CB8AC3E}">
        <p14:creationId xmlns:p14="http://schemas.microsoft.com/office/powerpoint/2010/main" val="311115447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iterators</a:t>
            </a:r>
          </a:p>
        </p:txBody>
      </p:sp>
      <p:sp>
        <p:nvSpPr>
          <p:cNvPr id="3" name="Content Placeholder 2"/>
          <p:cNvSpPr>
            <a:spLocks noGrp="1"/>
          </p:cNvSpPr>
          <p:nvPr>
            <p:ph idx="1"/>
          </p:nvPr>
        </p:nvSpPr>
        <p:spPr/>
        <p:txBody>
          <a:bodyPr/>
          <a:lstStyle/>
          <a:p>
            <a:r>
              <a:rPr lang="en-US" dirty="0"/>
              <a:t>Let’s create a custom </a:t>
            </a:r>
            <a:r>
              <a:rPr lang="en-US" dirty="0" err="1"/>
              <a:t>iterable</a:t>
            </a:r>
            <a:r>
              <a:rPr lang="en-US" dirty="0"/>
              <a:t> object. </a:t>
            </a:r>
          </a:p>
        </p:txBody>
      </p:sp>
      <p:sp>
        <p:nvSpPr>
          <p:cNvPr id="4" name="Rectangle 3"/>
          <p:cNvSpPr/>
          <p:nvPr/>
        </p:nvSpPr>
        <p:spPr>
          <a:xfrm>
            <a:off x="1945255" y="2794718"/>
            <a:ext cx="6589145" cy="3785652"/>
          </a:xfrm>
          <a:prstGeom prst="rect">
            <a:avLst/>
          </a:prstGeom>
          <a:ln>
            <a:noFill/>
          </a:ln>
        </p:spPr>
        <p:txBody>
          <a:bodyPr wrap="square">
            <a:spAutoFit/>
          </a:bodyPr>
          <a:lstStyle/>
          <a:p>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a:solidFill>
                  <a:srgbClr val="FFFFFF"/>
                </a:solidFill>
                <a:latin typeface="Courier New" panose="02070309020205020404" pitchFamily="49" charset="0"/>
              </a:rPr>
              <a:t>Even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data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data</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data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index</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0</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iter</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self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index</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len</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raise</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StopIteration</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ret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data</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index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index</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index</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ret</a:t>
            </a:r>
            <a:endParaRPr lang="en-US" sz="2000" dirty="0">
              <a:effectLst/>
            </a:endParaRPr>
          </a:p>
        </p:txBody>
      </p:sp>
    </p:spTree>
    <p:extLst>
      <p:ext uri="{BB962C8B-B14F-4D97-AF65-F5344CB8AC3E}">
        <p14:creationId xmlns:p14="http://schemas.microsoft.com/office/powerpoint/2010/main" val="371490731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iterators</a:t>
            </a:r>
          </a:p>
        </p:txBody>
      </p:sp>
      <p:sp>
        <p:nvSpPr>
          <p:cNvPr id="3" name="Content Placeholder 2"/>
          <p:cNvSpPr>
            <a:spLocks noGrp="1"/>
          </p:cNvSpPr>
          <p:nvPr>
            <p:ph idx="1"/>
          </p:nvPr>
        </p:nvSpPr>
        <p:spPr/>
        <p:txBody>
          <a:bodyPr/>
          <a:lstStyle/>
          <a:p>
            <a:r>
              <a:rPr lang="en-US" dirty="0"/>
              <a:t>Let’s create a custom </a:t>
            </a:r>
            <a:r>
              <a:rPr lang="en-US" dirty="0" err="1"/>
              <a:t>iterable</a:t>
            </a:r>
            <a:r>
              <a:rPr lang="en-US" dirty="0"/>
              <a:t> object. </a:t>
            </a:r>
          </a:p>
        </p:txBody>
      </p:sp>
      <p:sp>
        <p:nvSpPr>
          <p:cNvPr id="4" name="Rectangle 3"/>
          <p:cNvSpPr/>
          <p:nvPr/>
        </p:nvSpPr>
        <p:spPr>
          <a:xfrm>
            <a:off x="1366683" y="2834047"/>
            <a:ext cx="7108723" cy="3785652"/>
          </a:xfrm>
          <a:prstGeom prst="rect">
            <a:avLst/>
          </a:prstGeom>
        </p:spPr>
        <p:txBody>
          <a:bodyPr wrap="square">
            <a:spAutoFit/>
          </a:bodyPr>
          <a:lstStyle/>
          <a:p>
            <a:r>
              <a:rPr lang="en-US" sz="2000" b="1" dirty="0">
                <a:solidFill>
                  <a:srgbClr val="FFCC00"/>
                </a:solidFill>
                <a:latin typeface="Courier New" panose="02070309020205020404" pitchFamily="49" charset="0"/>
              </a:rPr>
              <a: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even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Even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evenlist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Even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evenlist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&lt;</a:t>
            </a:r>
            <a:r>
              <a:rPr lang="en-US" sz="2000" dirty="0" err="1">
                <a:solidFill>
                  <a:schemeClr val="tx1">
                    <a:lumMod val="95000"/>
                  </a:schemeClr>
                </a:solidFill>
                <a:latin typeface="Courier New" panose="02070309020205020404" pitchFamily="49" charset="0"/>
              </a:rPr>
              <a:t>even.Even</a:t>
            </a:r>
            <a:r>
              <a:rPr lang="en-US" sz="2000" dirty="0">
                <a:solidFill>
                  <a:schemeClr val="tx1">
                    <a:lumMod val="95000"/>
                  </a:schemeClr>
                </a:solidFill>
                <a:latin typeface="Courier New" panose="02070309020205020404" pitchFamily="49" charset="0"/>
              </a:rPr>
              <a:t> instance at 0x2ad24d84a128&gt;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item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evenlist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item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0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2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4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6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8</a:t>
            </a:r>
            <a:endParaRPr lang="en-US" sz="2000" dirty="0">
              <a:solidFill>
                <a:schemeClr val="tx1">
                  <a:lumMod val="95000"/>
                </a:schemeClr>
              </a:solidFill>
              <a:effectLst/>
            </a:endParaRPr>
          </a:p>
        </p:txBody>
      </p:sp>
    </p:spTree>
    <p:extLst>
      <p:ext uri="{BB962C8B-B14F-4D97-AF65-F5344CB8AC3E}">
        <p14:creationId xmlns:p14="http://schemas.microsoft.com/office/powerpoint/2010/main" val="29201850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Iterables</a:t>
            </a:r>
            <a:r>
              <a:rPr lang="en-US" dirty="0"/>
              <a:t>, iterators, and generators</a:t>
            </a:r>
          </a:p>
        </p:txBody>
      </p:sp>
      <p:sp>
        <p:nvSpPr>
          <p:cNvPr id="3" name="Content Placeholder 2"/>
          <p:cNvSpPr>
            <a:spLocks noGrp="1"/>
          </p:cNvSpPr>
          <p:nvPr>
            <p:ph idx="1"/>
          </p:nvPr>
        </p:nvSpPr>
        <p:spPr/>
        <p:txBody>
          <a:bodyPr/>
          <a:lstStyle/>
          <a:p>
            <a:r>
              <a:rPr lang="en-US" dirty="0"/>
              <a:t>Generators are a way of defining iterators using a simple function notation.</a:t>
            </a:r>
            <a:br>
              <a:rPr lang="en-US" dirty="0"/>
            </a:br>
            <a:br>
              <a:rPr lang="en-US" dirty="0"/>
            </a:br>
            <a:r>
              <a:rPr lang="en-US" dirty="0"/>
              <a:t>Generators use the </a:t>
            </a:r>
            <a:r>
              <a:rPr lang="en-US" dirty="0">
                <a:latin typeface="Courier New" panose="02070309020205020404" pitchFamily="49" charset="0"/>
                <a:cs typeface="Courier New" panose="02070309020205020404" pitchFamily="49" charset="0"/>
              </a:rPr>
              <a:t>yield</a:t>
            </a:r>
            <a:r>
              <a:rPr lang="en-US" dirty="0"/>
              <a:t> statement to return results when they are ready, but Python will remember the context of the generator when this happens. </a:t>
            </a:r>
            <a:br>
              <a:rPr lang="en-US" dirty="0"/>
            </a:br>
            <a:br>
              <a:rPr lang="en-US" dirty="0"/>
            </a:br>
            <a:r>
              <a:rPr lang="en-US" dirty="0"/>
              <a:t>Even though generators are not technically iterator objects, they can be used wherever iterators are used. </a:t>
            </a:r>
          </a:p>
          <a:p>
            <a:r>
              <a:rPr lang="en-US" dirty="0"/>
              <a:t>Generators are desirable because they are </a:t>
            </a:r>
            <a:r>
              <a:rPr lang="en-US" i="1" dirty="0"/>
              <a:t>lazy</a:t>
            </a:r>
            <a:r>
              <a:rPr lang="en-US" dirty="0"/>
              <a:t>: they do no work until the first value is requested, and they only do enough work to produce that value. As a result, they use fewer resources, and are usable on more kinds of </a:t>
            </a:r>
            <a:r>
              <a:rPr lang="en-US" dirty="0" err="1"/>
              <a:t>iterables</a:t>
            </a:r>
            <a:r>
              <a:rPr lang="en-US" dirty="0"/>
              <a:t>.</a:t>
            </a:r>
          </a:p>
        </p:txBody>
      </p:sp>
    </p:spTree>
    <p:extLst>
      <p:ext uri="{BB962C8B-B14F-4D97-AF65-F5344CB8AC3E}">
        <p14:creationId xmlns:p14="http://schemas.microsoft.com/office/powerpoint/2010/main" val="76277051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generators</a:t>
            </a:r>
          </a:p>
        </p:txBody>
      </p:sp>
      <p:sp>
        <p:nvSpPr>
          <p:cNvPr id="3" name="Content Placeholder 2"/>
          <p:cNvSpPr>
            <a:spLocks noGrp="1"/>
          </p:cNvSpPr>
          <p:nvPr>
            <p:ph idx="1"/>
          </p:nvPr>
        </p:nvSpPr>
        <p:spPr/>
        <p:txBody>
          <a:bodyPr/>
          <a:lstStyle/>
          <a:p>
            <a:r>
              <a:rPr lang="en-US" dirty="0"/>
              <a:t>An easy way to create “iterators”. Use the </a:t>
            </a:r>
            <a:r>
              <a:rPr lang="en-US" dirty="0">
                <a:latin typeface="Courier New" panose="02070309020205020404" pitchFamily="49" charset="0"/>
                <a:cs typeface="Courier New" panose="02070309020205020404" pitchFamily="49" charset="0"/>
              </a:rPr>
              <a:t>yield</a:t>
            </a:r>
            <a:r>
              <a:rPr lang="en-US" dirty="0"/>
              <a:t> statement whenever data is returned. The generator will pick up where it left off when next() is called. </a:t>
            </a:r>
          </a:p>
          <a:p>
            <a:endParaRPr lang="en-US" dirty="0"/>
          </a:p>
        </p:txBody>
      </p:sp>
      <p:sp>
        <p:nvSpPr>
          <p:cNvPr id="5" name="Rectangle 4"/>
          <p:cNvSpPr/>
          <p:nvPr/>
        </p:nvSpPr>
        <p:spPr>
          <a:xfrm>
            <a:off x="1445342" y="2949867"/>
            <a:ext cx="8023122" cy="3785652"/>
          </a:xfrm>
          <a:prstGeom prst="rect">
            <a:avLst/>
          </a:prstGeom>
        </p:spPr>
        <p:txBody>
          <a:bodyPr wrap="square">
            <a:spAutoFit/>
          </a:bodyPr>
          <a:lstStyle/>
          <a:p>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even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data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len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data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yield</a:t>
            </a:r>
            <a:r>
              <a:rPr lang="en-US" sz="2000" dirty="0">
                <a:solidFill>
                  <a:srgbClr val="FFFFFF"/>
                </a:solidFill>
                <a:latin typeface="Courier New" panose="02070309020205020404" pitchFamily="49" charset="0"/>
              </a:rPr>
              <a:t> data</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elem</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even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elem</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0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2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4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6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8</a:t>
            </a:r>
            <a:endParaRPr lang="en-US" sz="2000" dirty="0">
              <a:solidFill>
                <a:schemeClr val="tx1">
                  <a:lumMod val="95000"/>
                </a:schemeClr>
              </a:solidFill>
              <a:effectLst/>
            </a:endParaRPr>
          </a:p>
        </p:txBody>
      </p:sp>
    </p:spTree>
    <p:extLst>
      <p:ext uri="{BB962C8B-B14F-4D97-AF65-F5344CB8AC3E}">
        <p14:creationId xmlns:p14="http://schemas.microsoft.com/office/powerpoint/2010/main" val="286649715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Iterables</a:t>
            </a:r>
            <a:r>
              <a:rPr lang="en-US" dirty="0"/>
              <a:t>, iterators, and generators</a:t>
            </a:r>
          </a:p>
        </p:txBody>
      </p:sp>
      <p:sp>
        <p:nvSpPr>
          <p:cNvPr id="4" name="Rectangle 3"/>
          <p:cNvSpPr/>
          <p:nvPr/>
        </p:nvSpPr>
        <p:spPr>
          <a:xfrm>
            <a:off x="5152101" y="2187195"/>
            <a:ext cx="6508955" cy="4093428"/>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counter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count_generator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counter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&lt;generator object </a:t>
            </a:r>
            <a:r>
              <a:rPr lang="en-US" sz="2000" dirty="0" err="1">
                <a:solidFill>
                  <a:schemeClr val="tx1">
                    <a:lumMod val="95000"/>
                  </a:schemeClr>
                </a:solidFill>
                <a:latin typeface="Courier New" panose="02070309020205020404" pitchFamily="49" charset="0"/>
              </a:rPr>
              <a:t>count_generator</a:t>
            </a:r>
            <a:r>
              <a:rPr lang="en-US" sz="2000" dirty="0">
                <a:solidFill>
                  <a:schemeClr val="tx1">
                    <a:lumMod val="95000"/>
                  </a:schemeClr>
                </a:solidFill>
                <a:latin typeface="Courier New" panose="02070309020205020404" pitchFamily="49" charset="0"/>
              </a:rPr>
              <a:t> at 0x…&gt;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counter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0</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counter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counter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&lt;generator object </a:t>
            </a:r>
            <a:r>
              <a:rPr lang="en-US" sz="2000" dirty="0" err="1">
                <a:solidFill>
                  <a:schemeClr val="tx1">
                    <a:lumMod val="95000"/>
                  </a:schemeClr>
                </a:solidFill>
                <a:latin typeface="Courier New" panose="02070309020205020404" pitchFamily="49" charset="0"/>
              </a:rPr>
              <a:t>count_generator</a:t>
            </a:r>
            <a:r>
              <a:rPr lang="en-US" sz="2000" dirty="0">
                <a:solidFill>
                  <a:schemeClr val="tx1">
                    <a:lumMod val="95000"/>
                  </a:schemeClr>
                </a:solidFill>
                <a:latin typeface="Courier New" panose="02070309020205020404" pitchFamily="49" charset="0"/>
              </a:rPr>
              <a:t> at 0x…&gt;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counter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is</a:t>
            </a:r>
            <a:r>
              <a:rPr lang="en-US" sz="2000" dirty="0">
                <a:solidFill>
                  <a:srgbClr val="FFFFFF"/>
                </a:solidFill>
                <a:latin typeface="Courier New" panose="02070309020205020404" pitchFamily="49" charset="0"/>
              </a:rPr>
              <a:t> counter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True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type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counter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&lt;type 'generator'&gt;</a:t>
            </a:r>
            <a:endParaRPr lang="en-US" sz="2000" dirty="0">
              <a:solidFill>
                <a:schemeClr val="tx1">
                  <a:lumMod val="95000"/>
                </a:schemeClr>
              </a:solidFill>
              <a:effectLst/>
            </a:endParaRPr>
          </a:p>
        </p:txBody>
      </p:sp>
      <p:sp>
        <p:nvSpPr>
          <p:cNvPr id="6" name="Rectangle 5"/>
          <p:cNvSpPr/>
          <p:nvPr/>
        </p:nvSpPr>
        <p:spPr>
          <a:xfrm>
            <a:off x="1024128" y="2187195"/>
            <a:ext cx="3578942" cy="1631216"/>
          </a:xfrm>
          <a:prstGeom prst="rect">
            <a:avLst/>
          </a:prstGeom>
          <a:ln>
            <a:solidFill>
              <a:schemeClr val="accent3">
                <a:lumMod val="60000"/>
                <a:lumOff val="40000"/>
              </a:schemeClr>
            </a:solidFill>
          </a:ln>
        </p:spPr>
        <p:txBody>
          <a:bodyPr wrap="square">
            <a:spAutoFit/>
          </a:bodyPr>
          <a:lstStyle/>
          <a:p>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count_generator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n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0</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while</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yield</a:t>
            </a:r>
            <a:r>
              <a:rPr lang="en-US" sz="2000" dirty="0">
                <a:solidFill>
                  <a:srgbClr val="FFFFFF"/>
                </a:solidFill>
                <a:latin typeface="Courier New" panose="02070309020205020404" pitchFamily="49" charset="0"/>
              </a:rPr>
              <a:t> n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n</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424745933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Iterables</a:t>
            </a:r>
            <a:r>
              <a:rPr lang="en-US" dirty="0"/>
              <a:t>, iterators, and generators</a:t>
            </a:r>
          </a:p>
        </p:txBody>
      </p:sp>
      <p:sp>
        <p:nvSpPr>
          <p:cNvPr id="3" name="Content Placeholder 2"/>
          <p:cNvSpPr>
            <a:spLocks noGrp="1"/>
          </p:cNvSpPr>
          <p:nvPr>
            <p:ph idx="1"/>
          </p:nvPr>
        </p:nvSpPr>
        <p:spPr/>
        <p:txBody>
          <a:bodyPr/>
          <a:lstStyle/>
          <a:p>
            <a:r>
              <a:rPr lang="en-US" dirty="0"/>
              <a:t>There are also generator comprehensions, which are very similar to list comprehensions. </a:t>
            </a:r>
          </a:p>
          <a:p>
            <a:pPr marL="0" indent="0">
              <a:buNone/>
            </a:pPr>
            <a:endParaRPr lang="en-US" dirty="0"/>
          </a:p>
          <a:p>
            <a:r>
              <a:rPr lang="en-US" dirty="0"/>
              <a:t> </a:t>
            </a:r>
            <a:br>
              <a:rPr lang="en-US" dirty="0"/>
            </a:br>
            <a:r>
              <a:rPr lang="en-US" dirty="0"/>
              <a:t>Equivalent to: </a:t>
            </a:r>
          </a:p>
        </p:txBody>
      </p:sp>
      <p:sp>
        <p:nvSpPr>
          <p:cNvPr id="4" name="Rectangle 3"/>
          <p:cNvSpPr/>
          <p:nvPr/>
        </p:nvSpPr>
        <p:spPr>
          <a:xfrm>
            <a:off x="2025445" y="2919022"/>
            <a:ext cx="8239432" cy="707886"/>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l1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x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list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g1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x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gen</a:t>
            </a:r>
            <a:endParaRPr lang="en-US" sz="2000" dirty="0">
              <a:effectLst/>
            </a:endParaRPr>
          </a:p>
        </p:txBody>
      </p:sp>
      <p:sp>
        <p:nvSpPr>
          <p:cNvPr id="6" name="Rectangle 5"/>
          <p:cNvSpPr/>
          <p:nvPr/>
        </p:nvSpPr>
        <p:spPr>
          <a:xfrm>
            <a:off x="2025445" y="4393861"/>
            <a:ext cx="6096000" cy="1631216"/>
          </a:xfrm>
          <a:prstGeom prst="rect">
            <a:avLst/>
          </a:prstGeom>
        </p:spPr>
        <p:txBody>
          <a:bodyPr>
            <a:spAutoFit/>
          </a:bodyPr>
          <a:lstStyle/>
          <a:p>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gen</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exp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x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exp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yield</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g1 </a:t>
            </a:r>
            <a:r>
              <a:rPr lang="en-US" sz="2000" b="1">
                <a:solidFill>
                  <a:srgbClr val="FFCC00"/>
                </a:solidFill>
                <a:latin typeface="Courier New" panose="02070309020205020404" pitchFamily="49" charset="0"/>
              </a:rPr>
              <a:t>=</a:t>
            </a:r>
            <a:r>
              <a:rPr lang="en-US" sz="2000">
                <a:solidFill>
                  <a:srgbClr val="FFFFFF"/>
                </a:solidFill>
                <a:latin typeface="Courier New" panose="02070309020205020404" pitchFamily="49" charset="0"/>
              </a:rPr>
              <a:t> gen</a:t>
            </a:r>
            <a:r>
              <a:rPr lang="en-US" sz="2000" b="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28815547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Standard Library Part 1</a:t>
            </a:r>
          </a:p>
        </p:txBody>
      </p:sp>
      <p:sp>
        <p:nvSpPr>
          <p:cNvPr id="3" name="Subtitle 2"/>
          <p:cNvSpPr>
            <a:spLocks noGrp="1"/>
          </p:cNvSpPr>
          <p:nvPr>
            <p:ph type="subTitle" idx="1"/>
          </p:nvPr>
        </p:nvSpPr>
        <p:spPr/>
        <p:txBody>
          <a:bodyPr/>
          <a:lstStyle/>
          <a:p>
            <a:r>
              <a:rPr lang="en-US" dirty="0"/>
              <a:t>Built-ins, time, sys, and </a:t>
            </a:r>
            <a:r>
              <a:rPr lang="en-US" dirty="0" err="1"/>
              <a:t>os</a:t>
            </a:r>
            <a:endParaRPr lang="en-US" dirty="0"/>
          </a:p>
        </p:txBody>
      </p:sp>
    </p:spTree>
    <p:extLst>
      <p:ext uri="{BB962C8B-B14F-4D97-AF65-F5344CB8AC3E}">
        <p14:creationId xmlns:p14="http://schemas.microsoft.com/office/powerpoint/2010/main" val="1689650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built-in data types</a:t>
            </a:r>
          </a:p>
        </p:txBody>
      </p:sp>
      <p:sp>
        <p:nvSpPr>
          <p:cNvPr id="4" name="TextBox 3"/>
          <p:cNvSpPr txBox="1"/>
          <p:nvPr/>
        </p:nvSpPr>
        <p:spPr>
          <a:xfrm>
            <a:off x="1024128" y="2001715"/>
            <a:ext cx="9812302" cy="4278094"/>
          </a:xfrm>
          <a:prstGeom prst="rect">
            <a:avLst/>
          </a:prstGeom>
          <a:solidFill>
            <a:schemeClr val="bg1"/>
          </a:solidFill>
        </p:spPr>
        <p:txBody>
          <a:bodyPr wrap="none" rtlCol="0">
            <a:spAutoFit/>
          </a:bodyPr>
          <a:lstStyle/>
          <a:p>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gradebook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dict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gradebook</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'Susan Student'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99CC99"/>
                </a:solidFill>
                <a:latin typeface="Courier New" panose="02070309020205020404" pitchFamily="49" charset="0"/>
              </a:rPr>
              <a:t>87.0</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gradebook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{'Susan Student': 87.0}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gradebook</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'Peter Pupil'</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99CC99"/>
                </a:solidFill>
                <a:latin typeface="Courier New" panose="02070309020205020404" pitchFamily="49" charset="0"/>
              </a:rPr>
              <a:t>94.0</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gradebook</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keys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['Peter Pupil', 'Susan Student']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gradebook</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values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[94.0, 87.0]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gradebook</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has_key</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'Tina Tenderfoot'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False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gradebook</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'Tina Tenderfoot'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99CC99"/>
                </a:solidFill>
                <a:latin typeface="Courier New" panose="02070309020205020404" pitchFamily="49" charset="0"/>
              </a:rPr>
              <a:t>99.9</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gradebook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{'Peter Pupil': 94.0, 'Susan Student': 87.0, 'Tina Tenderfoot': 99.9}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gradebook</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'Tina Tenderfoot'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99CC99"/>
                </a:solidFill>
                <a:latin typeface="Courier New" panose="02070309020205020404" pitchFamily="49" charset="0"/>
              </a:rPr>
              <a:t>99.9</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99CC99"/>
                </a:solidFill>
                <a:latin typeface="Courier New" panose="02070309020205020404" pitchFamily="49" charset="0"/>
              </a:rPr>
              <a:t>95.7</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gradebook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{'Peter Pupil': 94.0, 'Susan Student': 87.0, 'Tina Tenderfoot': [99.9, 95.7]} </a:t>
            </a:r>
            <a:endParaRPr lang="en-US" sz="1600" dirty="0">
              <a:solidFill>
                <a:schemeClr val="tx1">
                  <a:lumMod val="95000"/>
                </a:schemeClr>
              </a:solidFill>
              <a:effectLst/>
            </a:endParaRPr>
          </a:p>
        </p:txBody>
      </p:sp>
      <p:sp>
        <p:nvSpPr>
          <p:cNvPr id="3" name="Content Placeholder 2"/>
          <p:cNvSpPr>
            <a:spLocks noGrp="1"/>
          </p:cNvSpPr>
          <p:nvPr>
            <p:ph idx="1"/>
          </p:nvPr>
        </p:nvSpPr>
        <p:spPr>
          <a:xfrm>
            <a:off x="6618846" y="2239815"/>
            <a:ext cx="4125354" cy="2249424"/>
          </a:xfrm>
        </p:spPr>
        <p:txBody>
          <a:bodyPr>
            <a:normAutofit/>
          </a:bodyPr>
          <a:lstStyle/>
          <a:p>
            <a:pPr>
              <a:buFont typeface="Arial" panose="020B0604020202020204" pitchFamily="34" charset="0"/>
              <a:buChar char="•"/>
            </a:pPr>
            <a:r>
              <a:rPr lang="en-US" sz="2400" dirty="0"/>
              <a:t> Mapping</a:t>
            </a:r>
          </a:p>
          <a:p>
            <a:pPr lvl="1">
              <a:buFont typeface="Arial" panose="020B0604020202020204" pitchFamily="34" charset="0"/>
              <a:buChar char="•"/>
            </a:pPr>
            <a:r>
              <a:rPr lang="en-US" sz="2400" dirty="0"/>
              <a:t> </a:t>
            </a:r>
            <a:r>
              <a:rPr lang="en-US" sz="2400" b="1" dirty="0" err="1">
                <a:solidFill>
                  <a:srgbClr val="FFFF00"/>
                </a:solidFill>
              </a:rPr>
              <a:t>dict</a:t>
            </a:r>
            <a:r>
              <a:rPr lang="en-US" sz="2400" dirty="0"/>
              <a:t>: hash tables, maps a set of keys to arbitrary objects. </a:t>
            </a:r>
          </a:p>
        </p:txBody>
      </p:sp>
    </p:spTree>
    <p:extLst>
      <p:ext uri="{BB962C8B-B14F-4D97-AF65-F5344CB8AC3E}">
        <p14:creationId xmlns:p14="http://schemas.microsoft.com/office/powerpoint/2010/main" val="4132735734"/>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CCBF-A4F5-1646-8793-6FFA6F5DC0F5}"/>
              </a:ext>
            </a:extLst>
          </p:cNvPr>
          <p:cNvSpPr>
            <a:spLocks noGrp="1"/>
          </p:cNvSpPr>
          <p:nvPr>
            <p:ph type="title"/>
          </p:nvPr>
        </p:nvSpPr>
        <p:spPr/>
        <p:txBody>
          <a:bodyPr/>
          <a:lstStyle/>
          <a:p>
            <a:r>
              <a:rPr lang="en-US" dirty="0"/>
              <a:t>The Python language – standard libraries</a:t>
            </a:r>
          </a:p>
        </p:txBody>
      </p:sp>
      <p:sp>
        <p:nvSpPr>
          <p:cNvPr id="3" name="Content Placeholder 2">
            <a:extLst>
              <a:ext uri="{FF2B5EF4-FFF2-40B4-BE49-F238E27FC236}">
                <a16:creationId xmlns:a16="http://schemas.microsoft.com/office/drawing/2014/main" id="{E37E2E2E-AA67-5643-A068-BF3BD412A874}"/>
              </a:ext>
            </a:extLst>
          </p:cNvPr>
          <p:cNvSpPr>
            <a:spLocks noGrp="1"/>
          </p:cNvSpPr>
          <p:nvPr>
            <p:ph idx="1"/>
          </p:nvPr>
        </p:nvSpPr>
        <p:spPr/>
        <p:txBody>
          <a:bodyPr/>
          <a:lstStyle/>
          <a:p>
            <a:pPr>
              <a:buFont typeface="Courier New" panose="02070309020205020404" pitchFamily="49" charset="0"/>
              <a:buChar char="o"/>
            </a:pPr>
            <a:r>
              <a:rPr lang="en-US" sz="2800" dirty="0"/>
              <a:t> Standard library: built-ins</a:t>
            </a:r>
          </a:p>
          <a:p>
            <a:pPr>
              <a:buFont typeface="Courier New" panose="02070309020205020404" pitchFamily="49" charset="0"/>
              <a:buChar char="o"/>
            </a:pPr>
            <a:r>
              <a:rPr lang="en-US" sz="2800" dirty="0"/>
              <a:t> Standard library: time</a:t>
            </a:r>
          </a:p>
          <a:p>
            <a:pPr>
              <a:buFont typeface="Courier New" panose="02070309020205020404" pitchFamily="49" charset="0"/>
              <a:buChar char="o"/>
            </a:pPr>
            <a:r>
              <a:rPr lang="en-US" sz="2800" dirty="0"/>
              <a:t> Standard library: sys</a:t>
            </a:r>
          </a:p>
          <a:p>
            <a:pPr>
              <a:buFont typeface="Courier New" panose="02070309020205020404" pitchFamily="49" charset="0"/>
              <a:buChar char="o"/>
            </a:pPr>
            <a:r>
              <a:rPr lang="en-US" sz="2800" dirty="0"/>
              <a:t> Standard library: </a:t>
            </a:r>
            <a:r>
              <a:rPr lang="en-US" sz="2800" dirty="0" err="1"/>
              <a:t>os</a:t>
            </a:r>
            <a:endParaRPr lang="en-US" sz="2800" dirty="0"/>
          </a:p>
          <a:p>
            <a:pPr>
              <a:buFont typeface="Courier New" panose="02070309020205020404" pitchFamily="49" charset="0"/>
              <a:buChar char="o"/>
            </a:pPr>
            <a:r>
              <a:rPr lang="en-US" sz="2800" dirty="0"/>
              <a:t> Standard library: time</a:t>
            </a:r>
          </a:p>
          <a:p>
            <a:endParaRPr lang="en-US" dirty="0"/>
          </a:p>
          <a:p>
            <a:endParaRPr lang="en-US" dirty="0"/>
          </a:p>
        </p:txBody>
      </p:sp>
    </p:spTree>
    <p:extLst>
      <p:ext uri="{BB962C8B-B14F-4D97-AF65-F5344CB8AC3E}">
        <p14:creationId xmlns:p14="http://schemas.microsoft.com/office/powerpoint/2010/main" val="469705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Python language – standard libraries</a:t>
            </a:r>
          </a:p>
        </p:txBody>
      </p:sp>
      <p:sp>
        <p:nvSpPr>
          <p:cNvPr id="3" name="Content Placeholder 2"/>
          <p:cNvSpPr>
            <a:spLocks noGrp="1"/>
          </p:cNvSpPr>
          <p:nvPr>
            <p:ph idx="1"/>
          </p:nvPr>
        </p:nvSpPr>
        <p:spPr/>
        <p:txBody>
          <a:bodyPr/>
          <a:lstStyle/>
          <a:p>
            <a:r>
              <a:rPr lang="en-US" dirty="0"/>
              <a:t>Believe it or not, you now have all the Python syntax and structures you need already. At this point, we can turn our attention to writing applications in Python.</a:t>
            </a:r>
            <a:br>
              <a:rPr lang="en-US" dirty="0"/>
            </a:br>
            <a:br>
              <a:rPr lang="en-US" dirty="0"/>
            </a:br>
            <a:r>
              <a:rPr lang="en-US" dirty="0"/>
              <a:t>There will still be some points to be made about the Python language as we continue the course, but they will be brought to your attention when they come up. </a:t>
            </a:r>
            <a:br>
              <a:rPr lang="en-US" dirty="0"/>
            </a:br>
            <a:endParaRPr lang="en-US" dirty="0"/>
          </a:p>
          <a:p>
            <a:r>
              <a:rPr lang="en-US" dirty="0"/>
              <a:t>For now, let’s start by learning some of the libraries that every Python programmer must know. </a:t>
            </a:r>
          </a:p>
        </p:txBody>
      </p:sp>
    </p:spTree>
    <p:extLst>
      <p:ext uri="{BB962C8B-B14F-4D97-AF65-F5344CB8AC3E}">
        <p14:creationId xmlns:p14="http://schemas.microsoft.com/office/powerpoint/2010/main" val="300779722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Python standard library</a:t>
            </a:r>
          </a:p>
        </p:txBody>
      </p:sp>
      <p:sp>
        <p:nvSpPr>
          <p:cNvPr id="3" name="Content Placeholder 2"/>
          <p:cNvSpPr>
            <a:spLocks noGrp="1"/>
          </p:cNvSpPr>
          <p:nvPr>
            <p:ph idx="1"/>
          </p:nvPr>
        </p:nvSpPr>
        <p:spPr/>
        <p:txBody>
          <a:bodyPr/>
          <a:lstStyle/>
          <a:p>
            <a:r>
              <a:rPr lang="en-US" dirty="0"/>
              <a:t>The Python Standard Library is a collection of modules that are distributed with every Python installation. It is a vast assortment of useful tools and interfaces, which covers a very wide range of domains. </a:t>
            </a:r>
            <a:br>
              <a:rPr lang="en-US" dirty="0"/>
            </a:br>
            <a:br>
              <a:rPr lang="en-US" dirty="0"/>
            </a:br>
            <a:r>
              <a:rPr lang="en-US" dirty="0"/>
              <a:t>Besides the standard library, there is also the Python Package Index (</a:t>
            </a:r>
            <a:r>
              <a:rPr lang="en-US" dirty="0" err="1"/>
              <a:t>PyPI</a:t>
            </a:r>
            <a:r>
              <a:rPr lang="en-US" dirty="0"/>
              <a:t>), the official third-party repository for everything from simple modules to elaborate frameworks written by other Python programmers. As of right now, there are </a:t>
            </a:r>
            <a:r>
              <a:rPr lang="en-US" strike="sngStrike" dirty="0"/>
              <a:t>60,660</a:t>
            </a:r>
            <a:r>
              <a:rPr lang="en-US" dirty="0"/>
              <a:t> </a:t>
            </a:r>
            <a:r>
              <a:rPr lang="en-US" strike="sngStrike" dirty="0"/>
              <a:t>81,341</a:t>
            </a:r>
            <a:r>
              <a:rPr lang="en-US" dirty="0"/>
              <a:t> 98,609 packages in </a:t>
            </a:r>
            <a:r>
              <a:rPr lang="en-US" dirty="0" err="1"/>
              <a:t>PyPI</a:t>
            </a:r>
            <a:r>
              <a:rPr lang="en-US" dirty="0"/>
              <a:t>. </a:t>
            </a:r>
          </a:p>
          <a:p>
            <a:r>
              <a:rPr lang="en-US" dirty="0"/>
              <a:t>We will start by spending the next couple of lectures covering the most commonly used modules in the standard library. Then, we will spend the rest of the semester covering widely-used third party packages. </a:t>
            </a:r>
          </a:p>
        </p:txBody>
      </p:sp>
    </p:spTree>
    <p:extLst>
      <p:ext uri="{BB962C8B-B14F-4D97-AF65-F5344CB8AC3E}">
        <p14:creationId xmlns:p14="http://schemas.microsoft.com/office/powerpoint/2010/main" val="280224062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built-ins</a:t>
            </a:r>
          </a:p>
        </p:txBody>
      </p:sp>
      <p:sp>
        <p:nvSpPr>
          <p:cNvPr id="3" name="Content Placeholder 2"/>
          <p:cNvSpPr>
            <a:spLocks noGrp="1"/>
          </p:cNvSpPr>
          <p:nvPr>
            <p:ph idx="1"/>
          </p:nvPr>
        </p:nvSpPr>
        <p:spPr/>
        <p:txBody>
          <a:bodyPr/>
          <a:lstStyle/>
          <a:p>
            <a:r>
              <a:rPr lang="en-US" dirty="0"/>
              <a:t>We’ve already learned about a lot of data types – such as numbers and lists – which are part of the “core” of Python. That is, you don’t need to import anything to use them. </a:t>
            </a:r>
            <a:br>
              <a:rPr lang="en-US" dirty="0"/>
            </a:br>
            <a:br>
              <a:rPr lang="en-US" dirty="0"/>
            </a:br>
            <a:r>
              <a:rPr lang="en-US" dirty="0"/>
              <a:t>However, it’s the standard library that actually defines these types, as well as many other built-in components. </a:t>
            </a:r>
            <a:br>
              <a:rPr lang="en-US" dirty="0"/>
            </a:br>
            <a:endParaRPr lang="en-US" dirty="0"/>
          </a:p>
          <a:p>
            <a:r>
              <a:rPr lang="en-US" dirty="0"/>
              <a:t>We’ve already learned all about the built-in data types so we won’t re-cover that material but we’ll start by looking at what other “built-ins” are defined by the standard library.</a:t>
            </a:r>
          </a:p>
        </p:txBody>
      </p:sp>
    </p:spTree>
    <p:extLst>
      <p:ext uri="{BB962C8B-B14F-4D97-AF65-F5344CB8AC3E}">
        <p14:creationId xmlns:p14="http://schemas.microsoft.com/office/powerpoint/2010/main" val="216115318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built-in constants</a:t>
            </a:r>
          </a:p>
        </p:txBody>
      </p:sp>
      <p:sp>
        <p:nvSpPr>
          <p:cNvPr id="3" name="Content Placeholder 2"/>
          <p:cNvSpPr>
            <a:spLocks noGrp="1"/>
          </p:cNvSpPr>
          <p:nvPr>
            <p:ph idx="1"/>
          </p:nvPr>
        </p:nvSpPr>
        <p:spPr>
          <a:xfrm>
            <a:off x="1024129" y="2286000"/>
            <a:ext cx="5368434" cy="4023360"/>
          </a:xfrm>
        </p:spPr>
        <p:txBody>
          <a:bodyPr/>
          <a:lstStyle/>
          <a:p>
            <a:r>
              <a:rPr lang="en-US" dirty="0"/>
              <a:t>There are a few built-in constants defined by the standard library: </a:t>
            </a:r>
          </a:p>
          <a:p>
            <a:pPr>
              <a:buFont typeface="Arial" panose="020B0604020202020204" pitchFamily="34" charset="0"/>
              <a:buChar char="•"/>
            </a:pPr>
            <a:r>
              <a:rPr lang="en-US" dirty="0"/>
              <a:t> </a:t>
            </a:r>
            <a:r>
              <a:rPr lang="en-US" dirty="0">
                <a:latin typeface="Courier New" panose="02070309020205020404" pitchFamily="49" charset="0"/>
                <a:cs typeface="Courier New" panose="02070309020205020404" pitchFamily="49" charset="0"/>
              </a:rPr>
              <a:t>True</a:t>
            </a:r>
            <a:r>
              <a:rPr lang="en-US" dirty="0"/>
              <a:t>: true value of a </a:t>
            </a:r>
            <a:r>
              <a:rPr lang="en-US" dirty="0" err="1"/>
              <a:t>bool</a:t>
            </a:r>
            <a:r>
              <a:rPr lang="en-US" dirty="0"/>
              <a:t> type. </a:t>
            </a:r>
          </a:p>
          <a:p>
            <a:pPr>
              <a:buFont typeface="Arial" panose="020B0604020202020204" pitchFamily="34" charset="0"/>
              <a:buChar char="•"/>
            </a:pPr>
            <a:r>
              <a:rPr lang="en-US" dirty="0"/>
              <a:t> </a:t>
            </a:r>
            <a:r>
              <a:rPr lang="en-US" dirty="0">
                <a:latin typeface="Courier New" panose="02070309020205020404" pitchFamily="49" charset="0"/>
                <a:cs typeface="Courier New" panose="02070309020205020404" pitchFamily="49" charset="0"/>
              </a:rPr>
              <a:t>False</a:t>
            </a:r>
            <a:r>
              <a:rPr lang="en-US" dirty="0"/>
              <a:t>: false value of a </a:t>
            </a:r>
            <a:r>
              <a:rPr lang="en-US" dirty="0" err="1"/>
              <a:t>bool</a:t>
            </a:r>
            <a:r>
              <a:rPr lang="en-US" dirty="0"/>
              <a:t> type.</a:t>
            </a:r>
          </a:p>
        </p:txBody>
      </p:sp>
      <p:sp>
        <p:nvSpPr>
          <p:cNvPr id="4" name="Rectangle 3"/>
          <p:cNvSpPr/>
          <p:nvPr/>
        </p:nvSpPr>
        <p:spPr>
          <a:xfrm>
            <a:off x="6790038" y="3051258"/>
            <a:ext cx="3954162" cy="3170099"/>
          </a:xfrm>
          <a:prstGeom prst="rect">
            <a:avLst/>
          </a:prstGeom>
        </p:spPr>
        <p:txBody>
          <a:bodyPr wrap="square">
            <a:spAutoFit/>
          </a:bodyPr>
          <a:lstStyle/>
          <a:p>
            <a:r>
              <a:rPr lang="en-US" sz="2000" dirty="0">
                <a:solidFill>
                  <a:srgbClr val="FFFFFF"/>
                </a:solidFill>
                <a:latin typeface="Courier New" panose="02070309020205020404" pitchFamily="49" charset="0"/>
              </a:rPr>
              <a:t>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b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False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a </a:t>
            </a:r>
            <a:r>
              <a:rPr lang="en-US" sz="2000" b="1" dirty="0">
                <a:solidFill>
                  <a:srgbClr val="FF6600"/>
                </a:solidFill>
                <a:latin typeface="Courier New" panose="02070309020205020404" pitchFamily="49" charset="0"/>
              </a:rPr>
              <a:t>is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 is true."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else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 is false"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b </a:t>
            </a:r>
            <a:r>
              <a:rPr lang="en-US" sz="2000" b="1" dirty="0">
                <a:solidFill>
                  <a:srgbClr val="FF6600"/>
                </a:solidFill>
                <a:latin typeface="Courier New" panose="02070309020205020404" pitchFamily="49" charset="0"/>
              </a:rPr>
              <a:t>is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 is true."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else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 is false."</a:t>
            </a:r>
            <a:endParaRPr lang="en-US" sz="2000" dirty="0">
              <a:effectLst/>
            </a:endParaRPr>
          </a:p>
        </p:txBody>
      </p:sp>
    </p:spTree>
    <p:extLst>
      <p:ext uri="{BB962C8B-B14F-4D97-AF65-F5344CB8AC3E}">
        <p14:creationId xmlns:p14="http://schemas.microsoft.com/office/powerpoint/2010/main" val="320572443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built-in constants</a:t>
            </a:r>
          </a:p>
        </p:txBody>
      </p:sp>
      <p:sp>
        <p:nvSpPr>
          <p:cNvPr id="3" name="Content Placeholder 2"/>
          <p:cNvSpPr>
            <a:spLocks noGrp="1"/>
          </p:cNvSpPr>
          <p:nvPr>
            <p:ph idx="1"/>
          </p:nvPr>
        </p:nvSpPr>
        <p:spPr>
          <a:xfrm>
            <a:off x="1024128" y="1869989"/>
            <a:ext cx="9720073" cy="4439371"/>
          </a:xfrm>
        </p:spPr>
        <p:txBody>
          <a:bodyPr/>
          <a:lstStyle/>
          <a:p>
            <a:r>
              <a:rPr lang="en-US" dirty="0"/>
              <a:t> </a:t>
            </a:r>
          </a:p>
          <a:p>
            <a:pPr>
              <a:buFont typeface="Arial" panose="020B0604020202020204" pitchFamily="34" charset="0"/>
              <a:buChar char="•"/>
            </a:pP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None</a:t>
            </a:r>
            <a:r>
              <a:rPr lang="en-US" dirty="0"/>
              <a:t>: used to represent the absence of a value. Similar to the null keyword in many other languages. </a:t>
            </a:r>
          </a:p>
        </p:txBody>
      </p:sp>
      <p:sp>
        <p:nvSpPr>
          <p:cNvPr id="5" name="Rectangle 4"/>
          <p:cNvSpPr/>
          <p:nvPr/>
        </p:nvSpPr>
        <p:spPr>
          <a:xfrm>
            <a:off x="1081793" y="3170039"/>
            <a:ext cx="9965148" cy="3139321"/>
          </a:xfrm>
          <a:prstGeom prst="rect">
            <a:avLst/>
          </a:prstGeom>
        </p:spPr>
        <p:txBody>
          <a:bodyPr wrap="square">
            <a:spAutoFit/>
          </a:bodyPr>
          <a:lstStyle/>
          <a:p>
            <a:r>
              <a:rPr lang="en-US" dirty="0">
                <a:solidFill>
                  <a:srgbClr val="FFFFFF"/>
                </a:solidFill>
                <a:latin typeface="Courier New" panose="02070309020205020404" pitchFamily="49" charset="0"/>
              </a:rPr>
              <a:t>conn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None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try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database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MyDatabase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db_host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db_user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db_password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db_database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conn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database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connect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except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DatabaseException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pass</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conn </a:t>
            </a:r>
            <a:r>
              <a:rPr lang="en-US" b="1" dirty="0">
                <a:solidFill>
                  <a:srgbClr val="FF6600"/>
                </a:solidFill>
                <a:latin typeface="Courier New" panose="02070309020205020404" pitchFamily="49" charset="0"/>
              </a:rPr>
              <a:t>is</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None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'The database could not connect'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'The database could connect'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188615144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built-in constants</a:t>
            </a:r>
          </a:p>
        </p:txBody>
      </p:sp>
      <p:sp>
        <p:nvSpPr>
          <p:cNvPr id="3" name="Content Placeholder 2"/>
          <p:cNvSpPr>
            <a:spLocks noGrp="1"/>
          </p:cNvSpPr>
          <p:nvPr>
            <p:ph idx="1"/>
          </p:nvPr>
        </p:nvSpPr>
        <p:spPr>
          <a:xfrm>
            <a:off x="1024128" y="1927654"/>
            <a:ext cx="9899245" cy="4769708"/>
          </a:xfrm>
        </p:spPr>
        <p:txBody>
          <a:bodyPr>
            <a:normAutofit lnSpcReduction="10000"/>
          </a:bodyPr>
          <a:lstStyle/>
          <a:p>
            <a:pPr marL="0" indent="0">
              <a:buNone/>
            </a:pPr>
            <a:endParaRPr lang="en-US" dirty="0"/>
          </a:p>
          <a:p>
            <a:pPr>
              <a:buFont typeface="Arial" panose="020B0604020202020204" pitchFamily="34" charset="0"/>
              <a:buChar char="•"/>
            </a:pPr>
            <a:r>
              <a:rPr lang="en-US" dirty="0">
                <a:cs typeface="Courier New" panose="02070309020205020404" pitchFamily="49" charset="0"/>
              </a:rPr>
              <a:t> </a:t>
            </a:r>
            <a:r>
              <a:rPr lang="en-US" dirty="0" err="1">
                <a:latin typeface="Courier New" panose="02070309020205020404" pitchFamily="49" charset="0"/>
                <a:cs typeface="Courier New" panose="02070309020205020404" pitchFamily="49" charset="0"/>
              </a:rPr>
              <a:t>NotImplemented</a:t>
            </a:r>
            <a:r>
              <a:rPr lang="en-US" dirty="0"/>
              <a:t>: returned when a comparison operation is not defined between two types. </a:t>
            </a:r>
            <a:br>
              <a:rPr lang="en-US" dirty="0"/>
            </a:br>
            <a:br>
              <a:rPr lang="en-US" dirty="0"/>
            </a:br>
            <a:r>
              <a:rPr lang="en-US" dirty="0"/>
              <a:t>This constant is meant to be used in conjunction with “rich comparison” methods, </a:t>
            </a:r>
            <a:r>
              <a:rPr lang="en-US" dirty="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__(), __</a:t>
            </a:r>
            <a:r>
              <a:rPr lang="en-US" dirty="0" err="1">
                <a:latin typeface="Courier New" panose="02070309020205020404" pitchFamily="49" charset="0"/>
                <a:cs typeface="Courier New" panose="02070309020205020404" pitchFamily="49" charset="0"/>
              </a:rPr>
              <a:t>eq</a:t>
            </a:r>
            <a:r>
              <a:rPr lang="en-US" dirty="0">
                <a:latin typeface="Courier New" panose="02070309020205020404" pitchFamily="49" charset="0"/>
                <a:cs typeface="Courier New" panose="02070309020205020404" pitchFamily="49" charset="0"/>
              </a:rPr>
              <a:t>__(), </a:t>
            </a:r>
            <a:r>
              <a:rPr lang="en-US" dirty="0"/>
              <a:t>etc. Behind the scenes, when we execute the following statement:</a:t>
            </a:r>
          </a:p>
          <a:p>
            <a:pPr>
              <a:buFont typeface="Arial" panose="020B0604020202020204" pitchFamily="34" charset="0"/>
              <a:buChar char="•"/>
            </a:pPr>
            <a:endParaRPr lang="en-US" dirty="0"/>
          </a:p>
          <a:p>
            <a:pPr marL="0" indent="0">
              <a:buNone/>
            </a:pPr>
            <a:r>
              <a:rPr lang="en-US" dirty="0"/>
              <a:t> Python is really executing this statement: </a:t>
            </a:r>
          </a:p>
          <a:p>
            <a:pPr marL="0" indent="0">
              <a:buNone/>
            </a:pPr>
            <a:endParaRPr lang="en-US" dirty="0"/>
          </a:p>
          <a:p>
            <a:pPr marL="0" indent="0">
              <a:buNone/>
            </a:pPr>
            <a:r>
              <a:rPr lang="en-US" dirty="0"/>
              <a:t> The </a:t>
            </a:r>
            <a:r>
              <a:rPr lang="en-US" dirty="0" err="1">
                <a:latin typeface="Courier New" panose="02070309020205020404" pitchFamily="49" charset="0"/>
                <a:cs typeface="Courier New" panose="02070309020205020404" pitchFamily="49" charset="0"/>
              </a:rPr>
              <a:t>NotImplemented</a:t>
            </a:r>
            <a:r>
              <a:rPr lang="en-US" dirty="0"/>
              <a:t> constant allows us to indicate that </a:t>
            </a:r>
            <a:r>
              <a:rPr lang="en-US" dirty="0">
                <a:latin typeface="Courier New" panose="02070309020205020404" pitchFamily="49" charset="0"/>
                <a:cs typeface="Courier New" panose="02070309020205020404" pitchFamily="49" charset="0"/>
              </a:rPr>
              <a:t>a</a:t>
            </a:r>
            <a:r>
              <a:rPr lang="en-US" dirty="0"/>
              <a:t> does not have </a:t>
            </a:r>
            <a:r>
              <a:rPr lang="en-US" dirty="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__() </a:t>
            </a:r>
            <a:r>
              <a:rPr lang="en-US" dirty="0"/>
              <a:t>defined for </a:t>
            </a:r>
            <a:r>
              <a:rPr lang="en-US" dirty="0">
                <a:latin typeface="Courier New" panose="02070309020205020404" pitchFamily="49" charset="0"/>
                <a:cs typeface="Courier New" panose="02070309020205020404" pitchFamily="49" charset="0"/>
              </a:rPr>
              <a:t>b</a:t>
            </a:r>
            <a:r>
              <a:rPr lang="en-US" dirty="0"/>
              <a:t>’s type, so perhaps we should try calling </a:t>
            </a:r>
            <a:r>
              <a:rPr lang="en-US" dirty="0">
                <a:latin typeface="Courier New" panose="02070309020205020404" pitchFamily="49" charset="0"/>
                <a:cs typeface="Courier New" panose="02070309020205020404" pitchFamily="49" charset="0"/>
              </a:rPr>
              <a:t>b</a:t>
            </a:r>
            <a:r>
              <a:rPr lang="en-US" dirty="0"/>
              <a:t>’s </a:t>
            </a:r>
            <a:r>
              <a:rPr lang="en-US" dirty="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ge</a:t>
            </a:r>
            <a:r>
              <a:rPr lang="en-US" dirty="0">
                <a:latin typeface="Courier New" panose="02070309020205020404" pitchFamily="49" charset="0"/>
                <a:cs typeface="Courier New" panose="02070309020205020404" pitchFamily="49" charset="0"/>
              </a:rPr>
              <a:t>__() </a:t>
            </a:r>
            <a:r>
              <a:rPr lang="en-US" dirty="0"/>
              <a:t>method with </a:t>
            </a:r>
            <a:r>
              <a:rPr lang="en-US" dirty="0">
                <a:latin typeface="Courier New" panose="02070309020205020404" pitchFamily="49" charset="0"/>
                <a:cs typeface="Courier New" panose="02070309020205020404" pitchFamily="49" charset="0"/>
              </a:rPr>
              <a:t>a</a:t>
            </a:r>
            <a:r>
              <a:rPr lang="en-US" dirty="0"/>
              <a:t> as an argument. </a:t>
            </a:r>
          </a:p>
          <a:p>
            <a:pPr marL="0" indent="0">
              <a:buNone/>
            </a:pPr>
            <a:endParaRPr lang="en-US" dirty="0"/>
          </a:p>
        </p:txBody>
      </p:sp>
      <p:sp>
        <p:nvSpPr>
          <p:cNvPr id="5" name="Rectangle 4"/>
          <p:cNvSpPr/>
          <p:nvPr/>
        </p:nvSpPr>
        <p:spPr>
          <a:xfrm>
            <a:off x="1873987" y="4118507"/>
            <a:ext cx="1569660" cy="400110"/>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 </a:t>
            </a:r>
            <a:r>
              <a:rPr lang="en-US" sz="2000" b="1" dirty="0">
                <a:solidFill>
                  <a:srgbClr val="FFCC00"/>
                </a:solidFill>
                <a:latin typeface="Courier New" panose="02070309020205020404" pitchFamily="49" charset="0"/>
              </a:rPr>
              <a:t>&lt;</a:t>
            </a:r>
            <a:r>
              <a:rPr lang="en-US" sz="2000" dirty="0">
                <a:solidFill>
                  <a:srgbClr val="FFFFFF"/>
                </a:solidFill>
                <a:latin typeface="Courier New" panose="02070309020205020404" pitchFamily="49" charset="0"/>
              </a:rPr>
              <a:t> b</a:t>
            </a:r>
            <a:endParaRPr lang="en-US" sz="2000" dirty="0">
              <a:effectLst/>
            </a:endParaRPr>
          </a:p>
        </p:txBody>
      </p:sp>
      <p:sp>
        <p:nvSpPr>
          <p:cNvPr id="6" name="Rectangle 5"/>
          <p:cNvSpPr/>
          <p:nvPr/>
        </p:nvSpPr>
        <p:spPr>
          <a:xfrm>
            <a:off x="1873987" y="5013878"/>
            <a:ext cx="2492990" cy="400110"/>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__</a:t>
            </a:r>
            <a:r>
              <a:rPr lang="en-US" sz="2000" dirty="0" err="1">
                <a:solidFill>
                  <a:srgbClr val="FFFFFF"/>
                </a:solidFill>
                <a:latin typeface="Courier New" panose="02070309020205020404" pitchFamily="49" charset="0"/>
              </a:rPr>
              <a:t>lt</a:t>
            </a:r>
            <a:r>
              <a:rPr lang="en-US" sz="2000" dirty="0">
                <a:solidFill>
                  <a:srgbClr val="FFFF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b</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202572423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built-in constants</a:t>
            </a:r>
          </a:p>
        </p:txBody>
      </p:sp>
      <p:sp>
        <p:nvSpPr>
          <p:cNvPr id="4" name="Rectangle 3"/>
          <p:cNvSpPr/>
          <p:nvPr/>
        </p:nvSpPr>
        <p:spPr>
          <a:xfrm>
            <a:off x="455429" y="2052539"/>
            <a:ext cx="10857470" cy="4524315"/>
          </a:xfrm>
          <a:prstGeom prst="rect">
            <a:avLst/>
          </a:prstGeom>
        </p:spPr>
        <p:txBody>
          <a:bodyPr wrap="square">
            <a:spAutoFit/>
          </a:bodyPr>
          <a:lstStyle/>
          <a:p>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a:solidFill>
                  <a:srgbClr val="FFFFFF"/>
                </a:solidFill>
                <a:latin typeface="Courier New" panose="02070309020205020404" pitchFamily="49" charset="0"/>
              </a:rPr>
              <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value</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eq</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other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isinstance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other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B</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'Comparing an A with a B'</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other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value</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value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compare A with other'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NotImplemented</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a:solidFill>
                  <a:srgbClr val="FFFFFF"/>
                </a:solidFill>
                <a:latin typeface="Courier New" panose="02070309020205020404" pitchFamily="49" charset="0"/>
              </a:rPr>
              <a:t>B</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value</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eq</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other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compare B with other'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NotImplemented</a:t>
            </a:r>
            <a:endParaRPr lang="en-US" dirty="0">
              <a:effectLst/>
            </a:endParaRPr>
          </a:p>
        </p:txBody>
      </p:sp>
      <p:cxnSp>
        <p:nvCxnSpPr>
          <p:cNvPr id="6" name="Straight Connector 5"/>
          <p:cNvCxnSpPr/>
          <p:nvPr/>
        </p:nvCxnSpPr>
        <p:spPr>
          <a:xfrm>
            <a:off x="7142205" y="1911178"/>
            <a:ext cx="0" cy="469796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322987" y="2060118"/>
            <a:ext cx="4558611" cy="2585323"/>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b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B</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b </a:t>
            </a:r>
            <a:r>
              <a:rPr lang="en-US" i="1" dirty="0">
                <a:solidFill>
                  <a:srgbClr val="00FF00"/>
                </a:solidFill>
                <a:latin typeface="Courier New" panose="02070309020205020404" pitchFamily="49" charset="0"/>
              </a:rPr>
              <a:t># a.__</a:t>
            </a:r>
            <a:r>
              <a:rPr lang="en-US" i="1" dirty="0" err="1">
                <a:solidFill>
                  <a:srgbClr val="00FF00"/>
                </a:solidFill>
                <a:latin typeface="Courier New" panose="02070309020205020404" pitchFamily="49" charset="0"/>
              </a:rPr>
              <a:t>eq</a:t>
            </a:r>
            <a:r>
              <a:rPr lang="en-US" i="1" dirty="0">
                <a:solidFill>
                  <a:srgbClr val="00FF00"/>
                </a:solidFill>
                <a:latin typeface="Courier New" panose="02070309020205020404" pitchFamily="49" charset="0"/>
              </a:rPr>
              <a:t>__(b)</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Comparing an A with a B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True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b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 </a:t>
            </a:r>
            <a:r>
              <a:rPr lang="en-US" i="1" dirty="0">
                <a:solidFill>
                  <a:srgbClr val="00FF00"/>
                </a:solidFill>
                <a:latin typeface="Courier New" panose="02070309020205020404" pitchFamily="49" charset="0"/>
              </a:rPr>
              <a:t># b.__</a:t>
            </a:r>
            <a:r>
              <a:rPr lang="en-US" i="1" dirty="0" err="1">
                <a:solidFill>
                  <a:srgbClr val="00FF00"/>
                </a:solidFill>
                <a:latin typeface="Courier New" panose="02070309020205020404" pitchFamily="49" charset="0"/>
              </a:rPr>
              <a:t>eq</a:t>
            </a:r>
            <a:r>
              <a:rPr lang="en-US" i="1" dirty="0">
                <a:solidFill>
                  <a:srgbClr val="00FF00"/>
                </a:solidFill>
                <a:latin typeface="Courier New" panose="02070309020205020404" pitchFamily="49" charset="0"/>
              </a:rPr>
              <a:t>__(a)</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Could not compare B with other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Comparing an A with a B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True</a:t>
            </a:r>
            <a:endParaRPr lang="en-US" dirty="0">
              <a:solidFill>
                <a:schemeClr val="tx1">
                  <a:lumMod val="95000"/>
                </a:schemeClr>
              </a:solidFill>
              <a:effectLst/>
            </a:endParaRPr>
          </a:p>
        </p:txBody>
      </p:sp>
    </p:spTree>
    <p:extLst>
      <p:ext uri="{BB962C8B-B14F-4D97-AF65-F5344CB8AC3E}">
        <p14:creationId xmlns:p14="http://schemas.microsoft.com/office/powerpoint/2010/main" val="406434602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built-in constants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Ellipsis</a:t>
            </a:r>
            <a:r>
              <a:rPr lang="en-US" dirty="0"/>
              <a:t>: for custom use in extended slicing syntax (not used by any built-in function). </a:t>
            </a:r>
          </a:p>
        </p:txBody>
      </p:sp>
      <p:sp>
        <p:nvSpPr>
          <p:cNvPr id="4" name="Rectangle 3"/>
          <p:cNvSpPr/>
          <p:nvPr/>
        </p:nvSpPr>
        <p:spPr>
          <a:xfrm>
            <a:off x="1120345" y="2986217"/>
            <a:ext cx="11401167" cy="3693319"/>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TwoDimList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data</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data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getitem</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item</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item </a:t>
            </a:r>
            <a:r>
              <a:rPr lang="en-US" b="1" dirty="0">
                <a:solidFill>
                  <a:srgbClr val="FF6600"/>
                </a:solidFill>
                <a:latin typeface="Courier New" panose="02070309020205020404" pitchFamily="49" charset="0"/>
              </a:rPr>
              <a:t>is</a:t>
            </a:r>
            <a:r>
              <a:rPr lang="en-US" dirty="0">
                <a:solidFill>
                  <a:srgbClr val="FFFFFF"/>
                </a:solidFill>
                <a:latin typeface="Courier New" panose="02070309020205020404" pitchFamily="49" charset="0"/>
              </a:rPr>
              <a:t> Ellipsis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b="1" dirty="0">
              <a:solidFill>
                <a:srgbClr val="FFCC00"/>
              </a:solidFill>
              <a:latin typeface="Courier New" panose="02070309020205020404" pitchFamily="49" charset="0"/>
            </a:endParaRPr>
          </a:p>
          <a:p>
            <a:r>
              <a:rPr lang="en-US" b="1" dirty="0">
                <a:solidFill>
                  <a:srgbClr val="FFCC00"/>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x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b="1" dirty="0">
              <a:solidFill>
                <a:srgbClr val="FFCC00"/>
              </a:solidFill>
              <a:latin typeface="Courier New" panose="02070309020205020404" pitchFamily="49" charset="0"/>
            </a:endParaRPr>
          </a:p>
          <a:p>
            <a:r>
              <a:rPr lang="en-US" b="1" dirty="0">
                <a:solidFill>
                  <a:srgbClr val="FFCC00"/>
                </a:solidFill>
                <a:latin typeface="Courier New" panose="02070309020205020404" pitchFamily="49" charset="0"/>
              </a:rPr>
              <a:t>            </a:t>
            </a:r>
            <a:r>
              <a:rPr lang="en-US" b="1" dirty="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item</a:t>
            </a:r>
            <a:r>
              <a:rPr lang="en-US" b="1" dirty="0">
                <a:solidFill>
                  <a:srgbClr val="FFCC00"/>
                </a:solidFill>
                <a:latin typeface="Courier New" panose="02070309020205020404" pitchFamily="49" charset="0"/>
              </a:rPr>
              <a:t>]</a:t>
            </a:r>
          </a:p>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x </a:t>
            </a:r>
            <a:r>
              <a:rPr lang="en-US" b="1" dirty="0">
                <a:solidFill>
                  <a:srgbClr val="FFCC00"/>
                </a:solidFill>
                <a:latin typeface="Courier New" panose="02070309020205020404" pitchFamily="49" charset="0"/>
              </a:rPr>
              <a:t>= </a:t>
            </a:r>
            <a:r>
              <a:rPr lang="en-US" dirty="0" err="1">
                <a:solidFill>
                  <a:srgbClr val="FFFFFF"/>
                </a:solidFill>
                <a:latin typeface="Courier New" panose="02070309020205020404" pitchFamily="49" charset="0"/>
              </a:rPr>
              <a:t>TwoDimList</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4</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6</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7</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8</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9</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x</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 </a:t>
            </a:r>
            <a:r>
              <a:rPr lang="en-US" i="1" dirty="0">
                <a:solidFill>
                  <a:srgbClr val="00FF00"/>
                </a:solidFill>
                <a:latin typeface="Courier New" panose="02070309020205020404" pitchFamily="49" charset="0"/>
              </a:rPr>
              <a:t># x.__</a:t>
            </a:r>
            <a:r>
              <a:rPr lang="en-US" i="1" dirty="0" err="1">
                <a:solidFill>
                  <a:srgbClr val="00FF00"/>
                </a:solidFill>
                <a:latin typeface="Courier New" panose="02070309020205020404" pitchFamily="49" charset="0"/>
              </a:rPr>
              <a:t>getitem</a:t>
            </a:r>
            <a:r>
              <a:rPr lang="en-US" i="1" dirty="0">
                <a:solidFill>
                  <a:srgbClr val="00FF00"/>
                </a:solidFill>
                <a:latin typeface="Courier New" panose="02070309020205020404" pitchFamily="49" charset="0"/>
              </a:rPr>
              <a:t>__(0)</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[1, 2, 3]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[1, 2, 3, 4, 5, 6, 7, 8, 9]</a:t>
            </a:r>
            <a:endParaRPr lang="en-US" dirty="0">
              <a:solidFill>
                <a:schemeClr val="tx1">
                  <a:lumMod val="95000"/>
                </a:schemeClr>
              </a:solidFill>
              <a:effectLst/>
            </a:endParaRPr>
          </a:p>
        </p:txBody>
      </p:sp>
    </p:spTree>
    <p:extLst>
      <p:ext uri="{BB962C8B-B14F-4D97-AF65-F5344CB8AC3E}">
        <p14:creationId xmlns:p14="http://schemas.microsoft.com/office/powerpoint/2010/main" val="421015904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built-in functions</a:t>
            </a:r>
          </a:p>
        </p:txBody>
      </p:sp>
      <p:sp>
        <p:nvSpPr>
          <p:cNvPr id="3" name="Content Placeholder 2"/>
          <p:cNvSpPr>
            <a:spLocks noGrp="1"/>
          </p:cNvSpPr>
          <p:nvPr>
            <p:ph idx="1"/>
          </p:nvPr>
        </p:nvSpPr>
        <p:spPr>
          <a:xfrm>
            <a:off x="922638" y="2286000"/>
            <a:ext cx="9821563" cy="4023360"/>
          </a:xfrm>
        </p:spPr>
        <p:txBody>
          <a:bodyPr/>
          <a:lstStyle/>
          <a:p>
            <a:r>
              <a:rPr lang="en-US" dirty="0"/>
              <a:t>There are a huge </a:t>
            </a:r>
            <a:br>
              <a:rPr lang="en-US" dirty="0"/>
            </a:br>
            <a:r>
              <a:rPr lang="en-US" dirty="0"/>
              <a:t>number of built-in </a:t>
            </a:r>
            <a:br>
              <a:rPr lang="en-US" dirty="0"/>
            </a:br>
            <a:r>
              <a:rPr lang="en-US" dirty="0"/>
              <a:t>functions which are </a:t>
            </a:r>
            <a:br>
              <a:rPr lang="en-US" dirty="0"/>
            </a:br>
            <a:r>
              <a:rPr lang="en-US" dirty="0"/>
              <a:t>always available. </a:t>
            </a:r>
            <a:br>
              <a:rPr lang="en-US" dirty="0"/>
            </a:br>
            <a:br>
              <a:rPr lang="en-US" dirty="0"/>
            </a:br>
            <a:r>
              <a:rPr lang="en-US" dirty="0"/>
              <a:t>We’ve seen a good </a:t>
            </a:r>
            <a:br>
              <a:rPr lang="en-US" dirty="0"/>
            </a:br>
            <a:r>
              <a:rPr lang="en-US" dirty="0"/>
              <a:t>number of these </a:t>
            </a:r>
            <a:br>
              <a:rPr lang="en-US" dirty="0"/>
            </a:br>
            <a:r>
              <a:rPr lang="en-US" dirty="0"/>
              <a:t>already and most </a:t>
            </a:r>
            <a:br>
              <a:rPr lang="en-US" dirty="0"/>
            </a:br>
            <a:r>
              <a:rPr lang="en-US" dirty="0"/>
              <a:t>of them are “manual”</a:t>
            </a:r>
            <a:br>
              <a:rPr lang="en-US" dirty="0"/>
            </a:br>
            <a:r>
              <a:rPr lang="en-US" dirty="0"/>
              <a:t>calls for actions </a:t>
            </a:r>
            <a:br>
              <a:rPr lang="en-US" dirty="0"/>
            </a:br>
            <a:r>
              <a:rPr lang="en-US" dirty="0"/>
              <a:t>typically done another</a:t>
            </a:r>
            <a:br>
              <a:rPr lang="en-US" dirty="0"/>
            </a:br>
            <a:r>
              <a:rPr lang="en-US" dirty="0"/>
              <a:t>way.</a:t>
            </a:r>
          </a:p>
        </p:txBody>
      </p:sp>
      <p:pic>
        <p:nvPicPr>
          <p:cNvPr id="4" name="Picture 3"/>
          <p:cNvPicPr>
            <a:picLocks noChangeAspect="1"/>
          </p:cNvPicPr>
          <p:nvPr/>
        </p:nvPicPr>
        <p:blipFill>
          <a:blip r:embed="rId2"/>
          <a:stretch>
            <a:fillRect/>
          </a:stretch>
        </p:blipFill>
        <p:spPr>
          <a:xfrm>
            <a:off x="3898587" y="2192372"/>
            <a:ext cx="8037911" cy="4210615"/>
          </a:xfrm>
          <a:prstGeom prst="rect">
            <a:avLst/>
          </a:prstGeom>
        </p:spPr>
      </p:pic>
    </p:spTree>
    <p:extLst>
      <p:ext uri="{BB962C8B-B14F-4D97-AF65-F5344CB8AC3E}">
        <p14:creationId xmlns:p14="http://schemas.microsoft.com/office/powerpoint/2010/main" val="1832172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So now we’ve seen some interesting Python data types</a:t>
            </a:r>
          </a:p>
          <a:p>
            <a:pPr>
              <a:buFont typeface="Courier New" panose="02070309020205020404" pitchFamily="49" charset="0"/>
              <a:buChar char="o"/>
            </a:pPr>
            <a:r>
              <a:rPr lang="en-US" sz="2800" dirty="0"/>
              <a:t> Notably, we’re very familiar with numeric types, strings, and lists</a:t>
            </a:r>
          </a:p>
          <a:p>
            <a:pPr>
              <a:buFont typeface="Courier New" panose="02070309020205020404" pitchFamily="49" charset="0"/>
              <a:buChar char="o"/>
            </a:pPr>
            <a:r>
              <a:rPr lang="en-US" sz="2800" dirty="0"/>
              <a:t> That’s not enough to create a useful program, so let’s get some control flow tools under our belt</a:t>
            </a:r>
          </a:p>
        </p:txBody>
      </p:sp>
    </p:spTree>
    <p:extLst>
      <p:ext uri="{BB962C8B-B14F-4D97-AF65-F5344CB8AC3E}">
        <p14:creationId xmlns:p14="http://schemas.microsoft.com/office/powerpoint/2010/main" val="1456181120"/>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time</a:t>
            </a:r>
          </a:p>
        </p:txBody>
      </p:sp>
      <p:sp>
        <p:nvSpPr>
          <p:cNvPr id="3" name="Content Placeholder 2"/>
          <p:cNvSpPr>
            <a:spLocks noGrp="1"/>
          </p:cNvSpPr>
          <p:nvPr>
            <p:ph idx="1"/>
          </p:nvPr>
        </p:nvSpPr>
        <p:spPr/>
        <p:txBody>
          <a:bodyPr/>
          <a:lstStyle/>
          <a:p>
            <a:r>
              <a:rPr lang="en-US" dirty="0"/>
              <a:t>The time module is responsible for providing time-related functions and conversion methods. You can obtain access to time’s methods and attributes with the </a:t>
            </a:r>
            <a:r>
              <a:rPr lang="en-US" dirty="0">
                <a:latin typeface="Courier New" panose="02070309020205020404" pitchFamily="49" charset="0"/>
                <a:cs typeface="Courier New" panose="02070309020205020404" pitchFamily="49" charset="0"/>
              </a:rPr>
              <a:t>import time </a:t>
            </a:r>
            <a:r>
              <a:rPr lang="en-US" dirty="0"/>
              <a:t>statement. </a:t>
            </a:r>
          </a:p>
          <a:p>
            <a:r>
              <a:rPr lang="en-US" dirty="0"/>
              <a:t>The most commonly used methods are: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time.time</a:t>
            </a:r>
            <a:r>
              <a:rPr lang="en-US" dirty="0">
                <a:latin typeface="Courier New" panose="02070309020205020404" pitchFamily="49" charset="0"/>
                <a:cs typeface="Courier New" panose="02070309020205020404" pitchFamily="49" charset="0"/>
              </a:rPr>
              <a:t>()</a:t>
            </a:r>
            <a:r>
              <a:rPr lang="en-US" dirty="0"/>
              <a:t> – returns the time in seconds since the epoch (typically 1/1/1970).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time.sleep</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a:t>
            </a:r>
            <a:r>
              <a:rPr lang="en-US" dirty="0">
                <a:latin typeface="Courier New" panose="02070309020205020404" pitchFamily="49" charset="0"/>
                <a:cs typeface="Courier New" panose="02070309020205020404" pitchFamily="49" charset="0"/>
              </a:rPr>
              <a:t>)</a:t>
            </a:r>
            <a:r>
              <a:rPr lang="en-US" dirty="0"/>
              <a:t> – suspends execution for</a:t>
            </a:r>
            <a:r>
              <a:rPr lang="en-US" i="1" dirty="0"/>
              <a:t> s </a:t>
            </a:r>
            <a:r>
              <a:rPr lang="en-US" dirty="0"/>
              <a:t>seconds.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time.clock</a:t>
            </a:r>
            <a:r>
              <a:rPr lang="en-US" dirty="0">
                <a:latin typeface="Courier New" panose="02070309020205020404" pitchFamily="49" charset="0"/>
                <a:cs typeface="Courier New" panose="02070309020205020404" pitchFamily="49" charset="0"/>
              </a:rPr>
              <a:t>()</a:t>
            </a:r>
            <a:r>
              <a:rPr lang="en-US" dirty="0"/>
              <a:t> – returns the current processor time in seconds. </a:t>
            </a:r>
          </a:p>
        </p:txBody>
      </p:sp>
    </p:spTree>
    <p:extLst>
      <p:ext uri="{BB962C8B-B14F-4D97-AF65-F5344CB8AC3E}">
        <p14:creationId xmlns:p14="http://schemas.microsoft.com/office/powerpoint/2010/main" val="33092494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time</a:t>
            </a:r>
          </a:p>
        </p:txBody>
      </p:sp>
      <p:sp>
        <p:nvSpPr>
          <p:cNvPr id="4" name="Rectangle 3"/>
          <p:cNvSpPr/>
          <p:nvPr/>
        </p:nvSpPr>
        <p:spPr>
          <a:xfrm>
            <a:off x="7331676" y="1968496"/>
            <a:ext cx="3830594" cy="4247317"/>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time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timer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s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a:solidFill>
                  <a:srgbClr val="FFCC00"/>
                </a:solidFill>
                <a:latin typeface="Courier New" panose="02070309020205020404" pitchFamily="49" charset="0"/>
              </a:rPr>
              <a:t>()</a:t>
            </a:r>
            <a:br>
              <a:rPr lang="en-US" b="1" dirty="0">
                <a:solidFill>
                  <a:srgbClr val="FFCC00"/>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sleep</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cpu_timer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s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clock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sleep</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clock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timer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5.00614309311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cpu_timer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0.000121</a:t>
            </a:r>
            <a:endParaRPr lang="en-US" dirty="0">
              <a:solidFill>
                <a:schemeClr val="tx1">
                  <a:lumMod val="95000"/>
                </a:schemeClr>
              </a:solidFill>
              <a:effectLst/>
            </a:endParaRPr>
          </a:p>
        </p:txBody>
      </p:sp>
      <p:sp>
        <p:nvSpPr>
          <p:cNvPr id="5" name="TextBox 4"/>
          <p:cNvSpPr txBox="1"/>
          <p:nvPr/>
        </p:nvSpPr>
        <p:spPr>
          <a:xfrm>
            <a:off x="790832" y="2471351"/>
            <a:ext cx="5954097" cy="4154984"/>
          </a:xfrm>
          <a:prstGeom prst="rect">
            <a:avLst/>
          </a:prstGeom>
          <a:noFill/>
        </p:spPr>
        <p:txBody>
          <a:bodyPr wrap="square" rtlCol="0">
            <a:spAutoFit/>
          </a:bodyPr>
          <a:lstStyle/>
          <a:p>
            <a:r>
              <a:rPr lang="en-US" sz="2200" dirty="0"/>
              <a:t>Here, we create two small timing functions which measure time passed over a call to </a:t>
            </a:r>
            <a:r>
              <a:rPr lang="en-US" sz="2200" dirty="0" err="1">
                <a:latin typeface="Courier New" panose="02070309020205020404" pitchFamily="49" charset="0"/>
                <a:cs typeface="Courier New" panose="02070309020205020404" pitchFamily="49" charset="0"/>
              </a:rPr>
              <a:t>time.sleep</a:t>
            </a:r>
            <a:r>
              <a:rPr lang="en-US" sz="2200" dirty="0">
                <a:latin typeface="Courier New" panose="02070309020205020404" pitchFamily="49" charset="0"/>
                <a:cs typeface="Courier New" panose="02070309020205020404" pitchFamily="49" charset="0"/>
              </a:rPr>
              <a:t>()</a:t>
            </a:r>
            <a:r>
              <a:rPr lang="en-US" sz="2200" dirty="0"/>
              <a:t>. </a:t>
            </a:r>
            <a:br>
              <a:rPr lang="en-US" sz="2200" dirty="0"/>
            </a:br>
            <a:br>
              <a:rPr lang="en-US" sz="2200" dirty="0"/>
            </a:br>
            <a:r>
              <a:rPr lang="en-US" sz="2200" dirty="0"/>
              <a:t>The </a:t>
            </a:r>
            <a:r>
              <a:rPr lang="en-US" sz="2200" dirty="0" err="1">
                <a:latin typeface="Courier New" panose="02070309020205020404" pitchFamily="49" charset="0"/>
                <a:cs typeface="Courier New" panose="02070309020205020404" pitchFamily="49" charset="0"/>
              </a:rPr>
              <a:t>time.time</a:t>
            </a:r>
            <a:r>
              <a:rPr lang="en-US" sz="2200" dirty="0">
                <a:latin typeface="Courier New" panose="02070309020205020404" pitchFamily="49" charset="0"/>
                <a:cs typeface="Courier New" panose="02070309020205020404" pitchFamily="49" charset="0"/>
              </a:rPr>
              <a:t>()</a:t>
            </a:r>
            <a:r>
              <a:rPr lang="en-US" sz="2200" dirty="0"/>
              <a:t> method simply measures elapsed wall clock time.</a:t>
            </a:r>
          </a:p>
          <a:p>
            <a:endParaRPr lang="en-US" sz="2200" dirty="0"/>
          </a:p>
          <a:p>
            <a:r>
              <a:rPr lang="en-US" sz="2200" dirty="0"/>
              <a:t>The </a:t>
            </a:r>
            <a:r>
              <a:rPr lang="en-US" sz="2200" dirty="0" err="1">
                <a:latin typeface="Courier New" panose="02070309020205020404" pitchFamily="49" charset="0"/>
                <a:cs typeface="Courier New" panose="02070309020205020404" pitchFamily="49" charset="0"/>
              </a:rPr>
              <a:t>time.clock</a:t>
            </a:r>
            <a:r>
              <a:rPr lang="en-US" sz="2200" dirty="0">
                <a:latin typeface="Courier New" panose="02070309020205020404" pitchFamily="49" charset="0"/>
                <a:cs typeface="Courier New" panose="02070309020205020404" pitchFamily="49" charset="0"/>
              </a:rPr>
              <a:t>()</a:t>
            </a:r>
            <a:r>
              <a:rPr lang="en-US" sz="2200" dirty="0"/>
              <a:t> method, however, only measures time during which the CPU is actively working on behalf of the program. When we sleep, we are suspending the program for some time so the CPU is not active during the sleeping time. </a:t>
            </a:r>
          </a:p>
        </p:txBody>
      </p:sp>
    </p:spTree>
    <p:extLst>
      <p:ext uri="{BB962C8B-B14F-4D97-AF65-F5344CB8AC3E}">
        <p14:creationId xmlns:p14="http://schemas.microsoft.com/office/powerpoint/2010/main" val="227189517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time</a:t>
            </a:r>
          </a:p>
        </p:txBody>
      </p:sp>
      <p:sp>
        <p:nvSpPr>
          <p:cNvPr id="3" name="Content Placeholder 2"/>
          <p:cNvSpPr>
            <a:spLocks noGrp="1"/>
          </p:cNvSpPr>
          <p:nvPr>
            <p:ph idx="1"/>
          </p:nvPr>
        </p:nvSpPr>
        <p:spPr/>
        <p:txBody>
          <a:bodyPr/>
          <a:lstStyle/>
          <a:p>
            <a:r>
              <a:rPr lang="en-US" dirty="0"/>
              <a:t>There are some additional useful time methods but they all depend on the </a:t>
            </a:r>
            <a:r>
              <a:rPr lang="en-US" dirty="0">
                <a:latin typeface="Courier New" panose="02070309020205020404" pitchFamily="49" charset="0"/>
                <a:cs typeface="Courier New" panose="02070309020205020404" pitchFamily="49" charset="0"/>
              </a:rPr>
              <a:t>struct_time</a:t>
            </a:r>
            <a:r>
              <a:rPr lang="en-US" dirty="0"/>
              <a:t> class so we’ll cover that first. The </a:t>
            </a:r>
            <a:r>
              <a:rPr lang="en-US" dirty="0">
                <a:latin typeface="Courier New" panose="02070309020205020404" pitchFamily="49" charset="0"/>
                <a:cs typeface="Courier New" panose="02070309020205020404" pitchFamily="49" charset="0"/>
              </a:rPr>
              <a:t>struct_time</a:t>
            </a:r>
            <a:r>
              <a:rPr lang="en-US" dirty="0"/>
              <a:t> class is also defined in the time module. It is a class which simply has 9 attributes for describing a particular time. </a:t>
            </a:r>
          </a:p>
        </p:txBody>
      </p:sp>
      <p:pic>
        <p:nvPicPr>
          <p:cNvPr id="4" name="Picture 3"/>
          <p:cNvPicPr>
            <a:picLocks noChangeAspect="1"/>
          </p:cNvPicPr>
          <p:nvPr/>
        </p:nvPicPr>
        <p:blipFill>
          <a:blip r:embed="rId2"/>
          <a:stretch>
            <a:fillRect/>
          </a:stretch>
        </p:blipFill>
        <p:spPr>
          <a:xfrm>
            <a:off x="2240950" y="3632521"/>
            <a:ext cx="6614726" cy="2878007"/>
          </a:xfrm>
          <a:prstGeom prst="rect">
            <a:avLst/>
          </a:prstGeom>
        </p:spPr>
      </p:pic>
    </p:spTree>
    <p:extLst>
      <p:ext uri="{BB962C8B-B14F-4D97-AF65-F5344CB8AC3E}">
        <p14:creationId xmlns:p14="http://schemas.microsoft.com/office/powerpoint/2010/main" val="387064693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time</a:t>
            </a:r>
          </a:p>
        </p:txBody>
      </p:sp>
      <p:sp>
        <p:nvSpPr>
          <p:cNvPr id="3" name="Content Placeholder 2"/>
          <p:cNvSpPr>
            <a:spLocks noGrp="1"/>
          </p:cNvSpPr>
          <p:nvPr>
            <p:ph idx="1"/>
          </p:nvPr>
        </p:nvSpPr>
        <p:spPr/>
        <p:txBody>
          <a:bodyPr/>
          <a:lstStyle/>
          <a:p>
            <a:r>
              <a:rPr lang="en-US" dirty="0"/>
              <a:t>The </a:t>
            </a:r>
            <a:r>
              <a:rPr lang="en-US" dirty="0">
                <a:latin typeface="Courier New" panose="02070309020205020404" pitchFamily="49" charset="0"/>
                <a:cs typeface="Courier New" panose="02070309020205020404" pitchFamily="49" charset="0"/>
              </a:rPr>
              <a:t>struct_time</a:t>
            </a:r>
            <a:r>
              <a:rPr lang="en-US" dirty="0"/>
              <a:t> class is unique in that it uses a </a:t>
            </a:r>
            <a:r>
              <a:rPr lang="en-US" i="1" dirty="0"/>
              <a:t>named tuple</a:t>
            </a:r>
            <a:r>
              <a:rPr lang="en-US" dirty="0"/>
              <a:t> interface. You can access the attributes of the class using either the attribute name (e.g. </a:t>
            </a:r>
            <a:r>
              <a:rPr lang="en-US" dirty="0" err="1">
                <a:latin typeface="Courier New" panose="02070309020205020404" pitchFamily="49" charset="0"/>
                <a:cs typeface="Courier New" panose="02070309020205020404" pitchFamily="49" charset="0"/>
              </a:rPr>
              <a:t>t.tm_year</a:t>
            </a:r>
            <a:r>
              <a:rPr lang="en-US" dirty="0"/>
              <a:t>) or an index (e.g. </a:t>
            </a:r>
            <a:r>
              <a:rPr lang="en-US" dirty="0">
                <a:latin typeface="Courier New" panose="02070309020205020404" pitchFamily="49" charset="0"/>
                <a:cs typeface="Courier New" panose="02070309020205020404" pitchFamily="49" charset="0"/>
              </a:rPr>
              <a:t>t[0]</a:t>
            </a:r>
            <a:r>
              <a:rPr lang="en-US" dirty="0"/>
              <a:t>). </a:t>
            </a:r>
          </a:p>
          <a:p>
            <a:r>
              <a:rPr lang="en-US" dirty="0"/>
              <a:t>The </a:t>
            </a:r>
            <a:r>
              <a:rPr lang="en-US" dirty="0" err="1">
                <a:latin typeface="Courier New" panose="02070309020205020404" pitchFamily="49" charset="0"/>
                <a:cs typeface="Courier New" panose="02070309020205020404" pitchFamily="49" charset="0"/>
              </a:rPr>
              <a:t>time.strftime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format</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t</a:t>
            </a:r>
            <a:r>
              <a:rPr lang="en-US" dirty="0">
                <a:latin typeface="Courier New" panose="02070309020205020404" pitchFamily="49" charset="0"/>
                <a:cs typeface="Courier New" panose="02070309020205020404" pitchFamily="49" charset="0"/>
              </a:rPr>
              <a:t>])</a:t>
            </a:r>
            <a:r>
              <a:rPr lang="en-US" dirty="0"/>
              <a:t>method can be used to convert a </a:t>
            </a:r>
            <a:r>
              <a:rPr lang="en-US" dirty="0">
                <a:latin typeface="Courier New" panose="02070309020205020404" pitchFamily="49" charset="0"/>
                <a:cs typeface="Courier New" panose="02070309020205020404" pitchFamily="49" charset="0"/>
              </a:rPr>
              <a:t>struct_time</a:t>
            </a:r>
            <a:r>
              <a:rPr lang="en-US" dirty="0"/>
              <a:t> object </a:t>
            </a:r>
            <a:r>
              <a:rPr lang="en-US" i="1" dirty="0">
                <a:latin typeface="Courier New" panose="02070309020205020404" pitchFamily="49" charset="0"/>
                <a:cs typeface="Courier New" panose="02070309020205020404" pitchFamily="49" charset="0"/>
              </a:rPr>
              <a:t>t</a:t>
            </a:r>
            <a:r>
              <a:rPr lang="en-US" dirty="0"/>
              <a:t> into a readable format. A table of the possible format string arguments is found </a:t>
            </a:r>
            <a:r>
              <a:rPr lang="en-US" dirty="0">
                <a:hlinkClick r:id="rId2"/>
              </a:rPr>
              <a:t>here</a:t>
            </a:r>
            <a:r>
              <a:rPr lang="en-US" dirty="0"/>
              <a:t>. </a:t>
            </a:r>
          </a:p>
        </p:txBody>
      </p:sp>
    </p:spTree>
    <p:extLst>
      <p:ext uri="{BB962C8B-B14F-4D97-AF65-F5344CB8AC3E}">
        <p14:creationId xmlns:p14="http://schemas.microsoft.com/office/powerpoint/2010/main" val="322885708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time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time.asctime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t</a:t>
            </a:r>
            <a:r>
              <a:rPr lang="en-US" dirty="0">
                <a:latin typeface="Courier New" panose="02070309020205020404" pitchFamily="49" charset="0"/>
                <a:cs typeface="Courier New" panose="02070309020205020404" pitchFamily="49" charset="0"/>
              </a:rPr>
              <a:t>]) </a:t>
            </a:r>
            <a:r>
              <a:rPr lang="en-US" dirty="0"/>
              <a:t>– converts a </a:t>
            </a:r>
            <a:r>
              <a:rPr lang="en-US" dirty="0">
                <a:latin typeface="Courier New" panose="02070309020205020404" pitchFamily="49" charset="0"/>
                <a:cs typeface="Courier New" panose="02070309020205020404" pitchFamily="49" charset="0"/>
              </a:rPr>
              <a:t>struct_time</a:t>
            </a:r>
            <a:r>
              <a:rPr lang="en-US" dirty="0"/>
              <a:t> object </a:t>
            </a:r>
            <a:r>
              <a:rPr lang="en-US" i="1" dirty="0">
                <a:latin typeface="Courier New" panose="02070309020205020404" pitchFamily="49" charset="0"/>
                <a:cs typeface="Courier New" panose="02070309020205020404" pitchFamily="49" charset="0"/>
              </a:rPr>
              <a:t>t</a:t>
            </a:r>
            <a:r>
              <a:rPr lang="en-US" dirty="0"/>
              <a:t> into a specific formatted output string. If </a:t>
            </a:r>
            <a:r>
              <a:rPr lang="en-US" i="1" dirty="0">
                <a:latin typeface="Courier New" panose="02070309020205020404" pitchFamily="49" charset="0"/>
                <a:cs typeface="Courier New" panose="02070309020205020404" pitchFamily="49" charset="0"/>
              </a:rPr>
              <a:t>t</a:t>
            </a:r>
            <a:r>
              <a:rPr lang="en-US" dirty="0"/>
              <a:t> is not provided, the current time is used.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time.gmtime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a:t>
            </a:r>
            <a:r>
              <a:rPr lang="en-US" dirty="0">
                <a:latin typeface="Courier New" panose="02070309020205020404" pitchFamily="49" charset="0"/>
                <a:cs typeface="Courier New" panose="02070309020205020404" pitchFamily="49" charset="0"/>
              </a:rPr>
              <a:t>]) </a:t>
            </a:r>
            <a:r>
              <a:rPr lang="en-US" dirty="0"/>
              <a:t>– converts a time expressed in seconds </a:t>
            </a:r>
            <a:r>
              <a:rPr lang="en-US" i="1" dirty="0">
                <a:latin typeface="Courier New" panose="02070309020205020404" pitchFamily="49" charset="0"/>
                <a:cs typeface="Courier New" panose="02070309020205020404" pitchFamily="49" charset="0"/>
              </a:rPr>
              <a:t>s</a:t>
            </a:r>
            <a:r>
              <a:rPr lang="en-US" dirty="0"/>
              <a:t> since the epoch to a </a:t>
            </a:r>
            <a:r>
              <a:rPr lang="en-US" dirty="0">
                <a:latin typeface="Courier New" panose="02070309020205020404" pitchFamily="49" charset="0"/>
                <a:cs typeface="Courier New" panose="02070309020205020404" pitchFamily="49" charset="0"/>
              </a:rPr>
              <a:t>struct_time</a:t>
            </a:r>
            <a:r>
              <a:rPr lang="en-US" dirty="0"/>
              <a:t> object in UTC. If </a:t>
            </a:r>
            <a:r>
              <a:rPr lang="en-US" i="1" dirty="0">
                <a:latin typeface="Courier New" panose="02070309020205020404" pitchFamily="49" charset="0"/>
                <a:cs typeface="Courier New" panose="02070309020205020404" pitchFamily="49" charset="0"/>
              </a:rPr>
              <a:t>s</a:t>
            </a:r>
            <a:r>
              <a:rPr lang="en-US" dirty="0"/>
              <a:t> is not provided, </a:t>
            </a:r>
            <a:r>
              <a:rPr lang="en-US" dirty="0" err="1">
                <a:latin typeface="Courier New" panose="02070309020205020404" pitchFamily="49" charset="0"/>
                <a:cs typeface="Courier New" panose="02070309020205020404" pitchFamily="49" charset="0"/>
              </a:rPr>
              <a:t>time.time</a:t>
            </a:r>
            <a:r>
              <a:rPr lang="en-US" dirty="0">
                <a:latin typeface="Courier New" panose="02070309020205020404" pitchFamily="49" charset="0"/>
                <a:cs typeface="Courier New" panose="02070309020205020404" pitchFamily="49" charset="0"/>
              </a:rPr>
              <a:t>()</a:t>
            </a:r>
            <a:r>
              <a:rPr lang="en-US" dirty="0"/>
              <a:t>is used.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time.localtime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a:t>
            </a:r>
            <a:r>
              <a:rPr lang="en-US" dirty="0">
                <a:latin typeface="Courier New" panose="02070309020205020404" pitchFamily="49" charset="0"/>
                <a:cs typeface="Courier New" panose="02070309020205020404" pitchFamily="49" charset="0"/>
              </a:rPr>
              <a:t>]) </a:t>
            </a:r>
            <a:r>
              <a:rPr lang="en-US" dirty="0"/>
              <a:t>– like </a:t>
            </a:r>
            <a:r>
              <a:rPr lang="en-US" dirty="0" err="1">
                <a:latin typeface="Courier New" panose="02070309020205020404" pitchFamily="49" charset="0"/>
                <a:cs typeface="Courier New" panose="02070309020205020404" pitchFamily="49" charset="0"/>
              </a:rPr>
              <a:t>time.gmtime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a:t>
            </a:r>
            <a:r>
              <a:rPr lang="en-US" dirty="0">
                <a:latin typeface="Courier New" panose="02070309020205020404" pitchFamily="49" charset="0"/>
                <a:cs typeface="Courier New" panose="02070309020205020404" pitchFamily="49" charset="0"/>
              </a:rPr>
              <a:t>])</a:t>
            </a:r>
            <a:r>
              <a:rPr lang="en-US" dirty="0"/>
              <a:t>, but converts to a local time.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time.mktime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t</a:t>
            </a:r>
            <a:r>
              <a:rPr lang="en-US" dirty="0">
                <a:latin typeface="Courier New" panose="02070309020205020404" pitchFamily="49" charset="0"/>
                <a:cs typeface="Courier New" panose="02070309020205020404" pitchFamily="49" charset="0"/>
              </a:rPr>
              <a:t>) </a:t>
            </a:r>
            <a:r>
              <a:rPr lang="en-US" dirty="0"/>
              <a:t>– inverse of </a:t>
            </a:r>
            <a:r>
              <a:rPr lang="en-US" dirty="0" err="1">
                <a:latin typeface="Courier New" panose="02070309020205020404" pitchFamily="49" charset="0"/>
                <a:cs typeface="Courier New" panose="02070309020205020404" pitchFamily="49" charset="0"/>
              </a:rPr>
              <a:t>time.localtime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Converts a </a:t>
            </a:r>
            <a:r>
              <a:rPr lang="en-US" dirty="0">
                <a:latin typeface="Courier New" panose="02070309020205020404" pitchFamily="49" charset="0"/>
                <a:cs typeface="Courier New" panose="02070309020205020404" pitchFamily="49" charset="0"/>
              </a:rPr>
              <a:t>struct_time</a:t>
            </a:r>
            <a:r>
              <a:rPr lang="en-US" dirty="0"/>
              <a:t> object </a:t>
            </a:r>
            <a:r>
              <a:rPr lang="en-US" i="1" dirty="0">
                <a:latin typeface="Courier New" panose="02070309020205020404" pitchFamily="49" charset="0"/>
                <a:cs typeface="Courier New" panose="02070309020205020404" pitchFamily="49" charset="0"/>
              </a:rPr>
              <a:t>t</a:t>
            </a:r>
            <a:r>
              <a:rPr lang="en-US" dirty="0"/>
              <a:t> in local time to seconds since the epoch. </a:t>
            </a:r>
          </a:p>
        </p:txBody>
      </p:sp>
    </p:spTree>
    <p:extLst>
      <p:ext uri="{BB962C8B-B14F-4D97-AF65-F5344CB8AC3E}">
        <p14:creationId xmlns:p14="http://schemas.microsoft.com/office/powerpoint/2010/main" val="416715623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time</a:t>
            </a:r>
          </a:p>
        </p:txBody>
      </p:sp>
      <p:sp>
        <p:nvSpPr>
          <p:cNvPr id="4" name="Rectangle 3"/>
          <p:cNvSpPr/>
          <p:nvPr/>
        </p:nvSpPr>
        <p:spPr>
          <a:xfrm>
            <a:off x="1169773" y="2084832"/>
            <a:ext cx="9209903"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1433264623.282071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gmtime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err="1">
                <a:solidFill>
                  <a:schemeClr val="tx1">
                    <a:lumMod val="95000"/>
                  </a:schemeClr>
                </a:solidFill>
                <a:latin typeface="Courier New" panose="02070309020205020404" pitchFamily="49" charset="0"/>
              </a:rPr>
              <a:t>time.struct_time</a:t>
            </a:r>
            <a:r>
              <a:rPr lang="en-US" sz="2000" dirty="0">
                <a:solidFill>
                  <a:schemeClr val="tx1">
                    <a:lumMod val="95000"/>
                  </a:schemeClr>
                </a:solidFill>
                <a:latin typeface="Courier New" panose="02070309020205020404" pitchFamily="49" charset="0"/>
              </a:rPr>
              <a:t>(</a:t>
            </a:r>
            <a:r>
              <a:rPr lang="en-US" sz="2000" dirty="0" err="1">
                <a:solidFill>
                  <a:schemeClr val="tx1">
                    <a:lumMod val="95000"/>
                  </a:schemeClr>
                </a:solidFill>
                <a:latin typeface="Courier New" panose="02070309020205020404" pitchFamily="49" charset="0"/>
              </a:rPr>
              <a:t>tm_year</a:t>
            </a:r>
            <a:r>
              <a:rPr lang="en-US" sz="2000" dirty="0">
                <a:solidFill>
                  <a:schemeClr val="tx1">
                    <a:lumMod val="95000"/>
                  </a:schemeClr>
                </a:solidFill>
                <a:latin typeface="Courier New" panose="02070309020205020404" pitchFamily="49" charset="0"/>
              </a:rPr>
              <a:t>=2015, </a:t>
            </a:r>
            <a:r>
              <a:rPr lang="en-US" sz="2000" dirty="0" err="1">
                <a:solidFill>
                  <a:schemeClr val="tx1">
                    <a:lumMod val="95000"/>
                  </a:schemeClr>
                </a:solidFill>
                <a:latin typeface="Courier New" panose="02070309020205020404" pitchFamily="49" charset="0"/>
              </a:rPr>
              <a:t>tm_mon</a:t>
            </a:r>
            <a:r>
              <a:rPr lang="en-US" sz="2000" dirty="0">
                <a:solidFill>
                  <a:schemeClr val="tx1">
                    <a:lumMod val="95000"/>
                  </a:schemeClr>
                </a:solidFill>
                <a:latin typeface="Courier New" panose="02070309020205020404" pitchFamily="49" charset="0"/>
              </a:rPr>
              <a:t>=6, </a:t>
            </a:r>
            <a:r>
              <a:rPr lang="en-US" sz="2000" dirty="0" err="1">
                <a:solidFill>
                  <a:schemeClr val="tx1">
                    <a:lumMod val="95000"/>
                  </a:schemeClr>
                </a:solidFill>
                <a:latin typeface="Courier New" panose="02070309020205020404" pitchFamily="49" charset="0"/>
              </a:rPr>
              <a:t>tm_mday</a:t>
            </a:r>
            <a:r>
              <a:rPr lang="en-US" sz="2000" dirty="0">
                <a:solidFill>
                  <a:schemeClr val="tx1">
                    <a:lumMod val="95000"/>
                  </a:schemeClr>
                </a:solidFill>
                <a:latin typeface="Courier New" panose="02070309020205020404" pitchFamily="49" charset="0"/>
              </a:rPr>
              <a:t>=2, </a:t>
            </a:r>
            <a:r>
              <a:rPr lang="en-US" sz="2000" dirty="0" err="1">
                <a:solidFill>
                  <a:schemeClr val="tx1">
                    <a:lumMod val="95000"/>
                  </a:schemeClr>
                </a:solidFill>
                <a:latin typeface="Courier New" panose="02070309020205020404" pitchFamily="49" charset="0"/>
              </a:rPr>
              <a:t>tm_hour</a:t>
            </a:r>
            <a:r>
              <a:rPr lang="en-US" sz="2000" dirty="0">
                <a:solidFill>
                  <a:schemeClr val="tx1">
                    <a:lumMod val="95000"/>
                  </a:schemeClr>
                </a:solidFill>
                <a:latin typeface="Courier New" panose="02070309020205020404" pitchFamily="49" charset="0"/>
              </a:rPr>
              <a:t>=17, </a:t>
            </a:r>
            <a:r>
              <a:rPr lang="en-US" sz="2000" dirty="0" err="1">
                <a:solidFill>
                  <a:schemeClr val="tx1">
                    <a:lumMod val="95000"/>
                  </a:schemeClr>
                </a:solidFill>
                <a:latin typeface="Courier New" panose="02070309020205020404" pitchFamily="49" charset="0"/>
              </a:rPr>
              <a:t>tm_min</a:t>
            </a:r>
            <a:r>
              <a:rPr lang="en-US" sz="2000" dirty="0">
                <a:solidFill>
                  <a:schemeClr val="tx1">
                    <a:lumMod val="95000"/>
                  </a:schemeClr>
                </a:solidFill>
                <a:latin typeface="Courier New" panose="02070309020205020404" pitchFamily="49" charset="0"/>
              </a:rPr>
              <a:t>=3, </a:t>
            </a:r>
            <a:r>
              <a:rPr lang="en-US" sz="2000" dirty="0" err="1">
                <a:solidFill>
                  <a:schemeClr val="tx1">
                    <a:lumMod val="95000"/>
                  </a:schemeClr>
                </a:solidFill>
                <a:latin typeface="Courier New" panose="02070309020205020404" pitchFamily="49" charset="0"/>
              </a:rPr>
              <a:t>tm_sec</a:t>
            </a:r>
            <a:r>
              <a:rPr lang="en-US" sz="2000" dirty="0">
                <a:solidFill>
                  <a:schemeClr val="tx1">
                    <a:lumMod val="95000"/>
                  </a:schemeClr>
                </a:solidFill>
                <a:latin typeface="Courier New" panose="02070309020205020404" pitchFamily="49" charset="0"/>
              </a:rPr>
              <a:t>=58, </a:t>
            </a:r>
            <a:r>
              <a:rPr lang="en-US" sz="2000" dirty="0" err="1">
                <a:solidFill>
                  <a:schemeClr val="tx1">
                    <a:lumMod val="95000"/>
                  </a:schemeClr>
                </a:solidFill>
                <a:latin typeface="Courier New" panose="02070309020205020404" pitchFamily="49" charset="0"/>
              </a:rPr>
              <a:t>tm_wday</a:t>
            </a:r>
            <a:r>
              <a:rPr lang="en-US" sz="2000" dirty="0">
                <a:solidFill>
                  <a:schemeClr val="tx1">
                    <a:lumMod val="95000"/>
                  </a:schemeClr>
                </a:solidFill>
                <a:latin typeface="Courier New" panose="02070309020205020404" pitchFamily="49" charset="0"/>
              </a:rPr>
              <a:t>=1, </a:t>
            </a:r>
            <a:r>
              <a:rPr lang="en-US" sz="2000" dirty="0" err="1">
                <a:solidFill>
                  <a:schemeClr val="tx1">
                    <a:lumMod val="95000"/>
                  </a:schemeClr>
                </a:solidFill>
                <a:latin typeface="Courier New" panose="02070309020205020404" pitchFamily="49" charset="0"/>
              </a:rPr>
              <a:t>tm_yday</a:t>
            </a:r>
            <a:r>
              <a:rPr lang="en-US" sz="2000" dirty="0">
                <a:solidFill>
                  <a:schemeClr val="tx1">
                    <a:lumMod val="95000"/>
                  </a:schemeClr>
                </a:solidFill>
                <a:latin typeface="Courier New" panose="02070309020205020404" pitchFamily="49" charset="0"/>
              </a:rPr>
              <a:t>=153, </a:t>
            </a:r>
            <a:r>
              <a:rPr lang="en-US" sz="2000" dirty="0" err="1">
                <a:solidFill>
                  <a:schemeClr val="tx1">
                    <a:lumMod val="95000"/>
                  </a:schemeClr>
                </a:solidFill>
                <a:latin typeface="Courier New" panose="02070309020205020404" pitchFamily="49" charset="0"/>
              </a:rPr>
              <a:t>tm_isdst</a:t>
            </a:r>
            <a:r>
              <a:rPr lang="en-US" sz="2000" dirty="0">
                <a:solidFill>
                  <a:schemeClr val="tx1">
                    <a:lumMod val="95000"/>
                  </a:schemeClr>
                </a:solidFill>
                <a:latin typeface="Courier New" panose="02070309020205020404" pitchFamily="49" charset="0"/>
              </a:rPr>
              <a:t>=0)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localtime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err="1">
                <a:solidFill>
                  <a:schemeClr val="tx1">
                    <a:lumMod val="95000"/>
                  </a:schemeClr>
                </a:solidFill>
                <a:latin typeface="Courier New" panose="02070309020205020404" pitchFamily="49" charset="0"/>
              </a:rPr>
              <a:t>time.struct_time</a:t>
            </a:r>
            <a:r>
              <a:rPr lang="en-US" sz="2000" dirty="0">
                <a:solidFill>
                  <a:schemeClr val="tx1">
                    <a:lumMod val="95000"/>
                  </a:schemeClr>
                </a:solidFill>
                <a:latin typeface="Courier New" panose="02070309020205020404" pitchFamily="49" charset="0"/>
              </a:rPr>
              <a:t>(</a:t>
            </a:r>
            <a:r>
              <a:rPr lang="en-US" sz="2000" dirty="0" err="1">
                <a:solidFill>
                  <a:schemeClr val="tx1">
                    <a:lumMod val="95000"/>
                  </a:schemeClr>
                </a:solidFill>
                <a:latin typeface="Courier New" panose="02070309020205020404" pitchFamily="49" charset="0"/>
              </a:rPr>
              <a:t>tm_year</a:t>
            </a:r>
            <a:r>
              <a:rPr lang="en-US" sz="2000" dirty="0">
                <a:solidFill>
                  <a:schemeClr val="tx1">
                    <a:lumMod val="95000"/>
                  </a:schemeClr>
                </a:solidFill>
                <a:latin typeface="Courier New" panose="02070309020205020404" pitchFamily="49" charset="0"/>
              </a:rPr>
              <a:t>=2015, </a:t>
            </a:r>
            <a:r>
              <a:rPr lang="en-US" sz="2000" dirty="0" err="1">
                <a:solidFill>
                  <a:schemeClr val="tx1">
                    <a:lumMod val="95000"/>
                  </a:schemeClr>
                </a:solidFill>
                <a:latin typeface="Courier New" panose="02070309020205020404" pitchFamily="49" charset="0"/>
              </a:rPr>
              <a:t>tm_mon</a:t>
            </a:r>
            <a:r>
              <a:rPr lang="en-US" sz="2000" dirty="0">
                <a:solidFill>
                  <a:schemeClr val="tx1">
                    <a:lumMod val="95000"/>
                  </a:schemeClr>
                </a:solidFill>
                <a:latin typeface="Courier New" panose="02070309020205020404" pitchFamily="49" charset="0"/>
              </a:rPr>
              <a:t>=6, </a:t>
            </a:r>
            <a:r>
              <a:rPr lang="en-US" sz="2000" dirty="0" err="1">
                <a:solidFill>
                  <a:schemeClr val="tx1">
                    <a:lumMod val="95000"/>
                  </a:schemeClr>
                </a:solidFill>
                <a:latin typeface="Courier New" panose="02070309020205020404" pitchFamily="49" charset="0"/>
              </a:rPr>
              <a:t>tm_mday</a:t>
            </a:r>
            <a:r>
              <a:rPr lang="en-US" sz="2000" dirty="0">
                <a:solidFill>
                  <a:schemeClr val="tx1">
                    <a:lumMod val="95000"/>
                  </a:schemeClr>
                </a:solidFill>
                <a:latin typeface="Courier New" panose="02070309020205020404" pitchFamily="49" charset="0"/>
              </a:rPr>
              <a:t>=2, </a:t>
            </a:r>
            <a:r>
              <a:rPr lang="en-US" sz="2000" dirty="0" err="1">
                <a:solidFill>
                  <a:schemeClr val="tx1">
                    <a:lumMod val="95000"/>
                  </a:schemeClr>
                </a:solidFill>
                <a:latin typeface="Courier New" panose="02070309020205020404" pitchFamily="49" charset="0"/>
              </a:rPr>
              <a:t>tm_hour</a:t>
            </a:r>
            <a:r>
              <a:rPr lang="en-US" sz="2000" dirty="0">
                <a:solidFill>
                  <a:schemeClr val="tx1">
                    <a:lumMod val="95000"/>
                  </a:schemeClr>
                </a:solidFill>
                <a:latin typeface="Courier New" panose="02070309020205020404" pitchFamily="49" charset="0"/>
              </a:rPr>
              <a:t>=13, </a:t>
            </a:r>
            <a:r>
              <a:rPr lang="en-US" sz="2000" dirty="0" err="1">
                <a:solidFill>
                  <a:schemeClr val="tx1">
                    <a:lumMod val="95000"/>
                  </a:schemeClr>
                </a:solidFill>
                <a:latin typeface="Courier New" panose="02070309020205020404" pitchFamily="49" charset="0"/>
              </a:rPr>
              <a:t>tm_min</a:t>
            </a:r>
            <a:r>
              <a:rPr lang="en-US" sz="2000" dirty="0">
                <a:solidFill>
                  <a:schemeClr val="tx1">
                    <a:lumMod val="95000"/>
                  </a:schemeClr>
                </a:solidFill>
                <a:latin typeface="Courier New" panose="02070309020205020404" pitchFamily="49" charset="0"/>
              </a:rPr>
              <a:t>=4, </a:t>
            </a:r>
            <a:r>
              <a:rPr lang="en-US" sz="2000" dirty="0" err="1">
                <a:solidFill>
                  <a:schemeClr val="tx1">
                    <a:lumMod val="95000"/>
                  </a:schemeClr>
                </a:solidFill>
                <a:latin typeface="Courier New" panose="02070309020205020404" pitchFamily="49" charset="0"/>
              </a:rPr>
              <a:t>tm_sec</a:t>
            </a:r>
            <a:r>
              <a:rPr lang="en-US" sz="2000" dirty="0">
                <a:solidFill>
                  <a:schemeClr val="tx1">
                    <a:lumMod val="95000"/>
                  </a:schemeClr>
                </a:solidFill>
                <a:latin typeface="Courier New" panose="02070309020205020404" pitchFamily="49" charset="0"/>
              </a:rPr>
              <a:t>=8, </a:t>
            </a:r>
            <a:r>
              <a:rPr lang="en-US" sz="2000" dirty="0" err="1">
                <a:solidFill>
                  <a:schemeClr val="tx1">
                    <a:lumMod val="95000"/>
                  </a:schemeClr>
                </a:solidFill>
                <a:latin typeface="Courier New" panose="02070309020205020404" pitchFamily="49" charset="0"/>
              </a:rPr>
              <a:t>tm_wday</a:t>
            </a:r>
            <a:r>
              <a:rPr lang="en-US" sz="2000" dirty="0">
                <a:solidFill>
                  <a:schemeClr val="tx1">
                    <a:lumMod val="95000"/>
                  </a:schemeClr>
                </a:solidFill>
                <a:latin typeface="Courier New" panose="02070309020205020404" pitchFamily="49" charset="0"/>
              </a:rPr>
              <a:t>=1, </a:t>
            </a:r>
            <a:r>
              <a:rPr lang="en-US" sz="2000" dirty="0" err="1">
                <a:solidFill>
                  <a:schemeClr val="tx1">
                    <a:lumMod val="95000"/>
                  </a:schemeClr>
                </a:solidFill>
                <a:latin typeface="Courier New" panose="02070309020205020404" pitchFamily="49" charset="0"/>
              </a:rPr>
              <a:t>tm_yday</a:t>
            </a:r>
            <a:r>
              <a:rPr lang="en-US" sz="2000" dirty="0">
                <a:solidFill>
                  <a:schemeClr val="tx1">
                    <a:lumMod val="95000"/>
                  </a:schemeClr>
                </a:solidFill>
                <a:latin typeface="Courier New" panose="02070309020205020404" pitchFamily="49" charset="0"/>
              </a:rPr>
              <a:t>=153, </a:t>
            </a:r>
            <a:r>
              <a:rPr lang="en-US" sz="2000" dirty="0" err="1">
                <a:solidFill>
                  <a:schemeClr val="tx1">
                    <a:lumMod val="95000"/>
                  </a:schemeClr>
                </a:solidFill>
                <a:latin typeface="Courier New" panose="02070309020205020404" pitchFamily="49" charset="0"/>
              </a:rPr>
              <a:t>tm_isdst</a:t>
            </a:r>
            <a:r>
              <a:rPr lang="en-US" sz="2000" dirty="0">
                <a:solidFill>
                  <a:schemeClr val="tx1">
                    <a:lumMod val="95000"/>
                  </a:schemeClr>
                </a:solidFill>
                <a:latin typeface="Courier New" panose="02070309020205020404" pitchFamily="49" charset="0"/>
              </a:rPr>
              <a:t>=1)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asctime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localtime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'Tue Jun 2 13:05:00 2015'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strftime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 %B %d, %Y"</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localtime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'Tuesday, June 02, 2015'</a:t>
            </a:r>
            <a:endParaRPr lang="en-US" sz="2000" dirty="0">
              <a:solidFill>
                <a:schemeClr val="tx1">
                  <a:lumMod val="95000"/>
                </a:schemeClr>
              </a:solidFill>
              <a:effectLst/>
            </a:endParaRPr>
          </a:p>
        </p:txBody>
      </p:sp>
    </p:spTree>
    <p:extLst>
      <p:ext uri="{BB962C8B-B14F-4D97-AF65-F5344CB8AC3E}">
        <p14:creationId xmlns:p14="http://schemas.microsoft.com/office/powerpoint/2010/main" val="133077686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sys </a:t>
            </a:r>
          </a:p>
        </p:txBody>
      </p:sp>
      <p:sp>
        <p:nvSpPr>
          <p:cNvPr id="3" name="Content Placeholder 2"/>
          <p:cNvSpPr>
            <a:spLocks noGrp="1"/>
          </p:cNvSpPr>
          <p:nvPr>
            <p:ph idx="1"/>
          </p:nvPr>
        </p:nvSpPr>
        <p:spPr/>
        <p:txBody>
          <a:bodyPr/>
          <a:lstStyle/>
          <a:p>
            <a:r>
              <a:rPr lang="en-US" dirty="0"/>
              <a:t>The sys module provides access to some variables used or maintained by the interpreter as well as some methods for interacting with the interpreter. It allows you to receive information about the runtime environment as well as make modifications to it. </a:t>
            </a:r>
          </a:p>
          <a:p>
            <a:endParaRPr lang="en-US" dirty="0"/>
          </a:p>
          <a:p>
            <a:r>
              <a:rPr lang="en-US" dirty="0"/>
              <a:t>To use the sys module, just execute the </a:t>
            </a:r>
            <a:r>
              <a:rPr lang="en-US" dirty="0">
                <a:latin typeface="Courier New" panose="02070309020205020404" pitchFamily="49" charset="0"/>
                <a:cs typeface="Courier New" panose="02070309020205020404" pitchFamily="49" charset="0"/>
              </a:rPr>
              <a:t>import sys</a:t>
            </a:r>
            <a:r>
              <a:rPr lang="en-US" dirty="0">
                <a:cs typeface="Courier New" panose="02070309020205020404" pitchFamily="49" charset="0"/>
              </a:rPr>
              <a:t> </a:t>
            </a:r>
            <a:r>
              <a:rPr lang="en-US" dirty="0"/>
              <a:t>statement.</a:t>
            </a:r>
          </a:p>
        </p:txBody>
      </p:sp>
    </p:spTree>
    <p:extLst>
      <p:ext uri="{BB962C8B-B14F-4D97-AF65-F5344CB8AC3E}">
        <p14:creationId xmlns:p14="http://schemas.microsoft.com/office/powerpoint/2010/main" val="234271971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sys</a:t>
            </a:r>
          </a:p>
        </p:txBody>
      </p:sp>
      <p:sp>
        <p:nvSpPr>
          <p:cNvPr id="3" name="Content Placeholder 2"/>
          <p:cNvSpPr>
            <a:spLocks noGrp="1"/>
          </p:cNvSpPr>
          <p:nvPr>
            <p:ph idx="1"/>
          </p:nvPr>
        </p:nvSpPr>
        <p:spPr/>
        <p:txBody>
          <a:bodyPr/>
          <a:lstStyle/>
          <a:p>
            <a:r>
              <a:rPr lang="en-US" dirty="0"/>
              <a:t>As we’ve already seen, one of the most common ways to use the sys module is to access arguments passed to the program. This is done with the </a:t>
            </a:r>
            <a:r>
              <a:rPr lang="en-US" dirty="0" err="1">
                <a:latin typeface="Courier New" panose="02070309020205020404" pitchFamily="49" charset="0"/>
                <a:cs typeface="Courier New" panose="02070309020205020404" pitchFamily="49" charset="0"/>
              </a:rPr>
              <a:t>sys.argv</a:t>
            </a:r>
            <a:r>
              <a:rPr lang="en-US" dirty="0"/>
              <a:t> list. </a:t>
            </a:r>
          </a:p>
          <a:p>
            <a:r>
              <a:rPr lang="en-US" dirty="0"/>
              <a:t>The first element of the </a:t>
            </a:r>
            <a:r>
              <a:rPr lang="en-US" dirty="0" err="1">
                <a:latin typeface="Courier New" panose="02070309020205020404" pitchFamily="49" charset="0"/>
                <a:cs typeface="Courier New" panose="02070309020205020404" pitchFamily="49" charset="0"/>
              </a:rPr>
              <a:t>sys.argv</a:t>
            </a:r>
            <a:r>
              <a:rPr lang="en-US" dirty="0"/>
              <a:t> list is always the module name, followed by the whitespace-separated arguments. </a:t>
            </a:r>
          </a:p>
        </p:txBody>
      </p:sp>
      <p:sp>
        <p:nvSpPr>
          <p:cNvPr id="4" name="Rectangle 3"/>
          <p:cNvSpPr/>
          <p:nvPr/>
        </p:nvSpPr>
        <p:spPr>
          <a:xfrm>
            <a:off x="1661652" y="3839016"/>
            <a:ext cx="9379974" cy="2862322"/>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argv</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sys.argv</a:t>
            </a:r>
            <a:r>
              <a:rPr lang="en-US" dirty="0">
                <a:solidFill>
                  <a:srgbClr val="66FF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 is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argv</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python testargs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py here are some arguments </a:t>
            </a:r>
            <a:br>
              <a:rPr lang="en-US" dirty="0">
                <a:solidFill>
                  <a:srgbClr val="FFFFFF"/>
                </a:solidFill>
                <a:latin typeface="Courier New" panose="02070309020205020404" pitchFamily="49" charset="0"/>
              </a:rPr>
            </a:br>
            <a:r>
              <a:rPr lang="en-US" dirty="0" err="1">
                <a:latin typeface="Courier New" panose="02070309020205020404" pitchFamily="49" charset="0"/>
              </a:rPr>
              <a:t>sys.argv</a:t>
            </a:r>
            <a:r>
              <a:rPr lang="en-US" dirty="0">
                <a:latin typeface="Courier New" panose="02070309020205020404" pitchFamily="49" charset="0"/>
              </a:rPr>
              <a:t>[0] is testargs.py </a:t>
            </a:r>
            <a:br>
              <a:rPr lang="en-US" dirty="0">
                <a:latin typeface="Courier New" panose="02070309020205020404" pitchFamily="49" charset="0"/>
              </a:rPr>
            </a:br>
            <a:r>
              <a:rPr lang="en-US" dirty="0" err="1">
                <a:latin typeface="Courier New" panose="02070309020205020404" pitchFamily="49" charset="0"/>
              </a:rPr>
              <a:t>sys.argv</a:t>
            </a:r>
            <a:r>
              <a:rPr lang="en-US" dirty="0">
                <a:latin typeface="Courier New" panose="02070309020205020404" pitchFamily="49" charset="0"/>
              </a:rPr>
              <a:t>[1] is here </a:t>
            </a:r>
            <a:br>
              <a:rPr lang="en-US" dirty="0">
                <a:latin typeface="Courier New" panose="02070309020205020404" pitchFamily="49" charset="0"/>
              </a:rPr>
            </a:br>
            <a:r>
              <a:rPr lang="en-US" dirty="0" err="1">
                <a:latin typeface="Courier New" panose="02070309020205020404" pitchFamily="49" charset="0"/>
              </a:rPr>
              <a:t>sys.argv</a:t>
            </a:r>
            <a:r>
              <a:rPr lang="en-US" dirty="0">
                <a:latin typeface="Courier New" panose="02070309020205020404" pitchFamily="49" charset="0"/>
              </a:rPr>
              <a:t>[2] is are </a:t>
            </a:r>
            <a:br>
              <a:rPr lang="en-US" dirty="0">
                <a:latin typeface="Courier New" panose="02070309020205020404" pitchFamily="49" charset="0"/>
              </a:rPr>
            </a:br>
            <a:r>
              <a:rPr lang="en-US" dirty="0" err="1">
                <a:latin typeface="Courier New" panose="02070309020205020404" pitchFamily="49" charset="0"/>
              </a:rPr>
              <a:t>sys.argv</a:t>
            </a:r>
            <a:r>
              <a:rPr lang="en-US" dirty="0">
                <a:latin typeface="Courier New" panose="02070309020205020404" pitchFamily="49" charset="0"/>
              </a:rPr>
              <a:t>[3] is some </a:t>
            </a:r>
            <a:br>
              <a:rPr lang="en-US" dirty="0">
                <a:latin typeface="Courier New" panose="02070309020205020404" pitchFamily="49" charset="0"/>
              </a:rPr>
            </a:br>
            <a:r>
              <a:rPr lang="en-US" dirty="0" err="1">
                <a:latin typeface="Courier New" panose="02070309020205020404" pitchFamily="49" charset="0"/>
              </a:rPr>
              <a:t>sys.argv</a:t>
            </a:r>
            <a:r>
              <a:rPr lang="en-US" dirty="0">
                <a:latin typeface="Courier New" panose="02070309020205020404" pitchFamily="49" charset="0"/>
              </a:rPr>
              <a:t>[4] is arguments</a:t>
            </a:r>
            <a:endParaRPr lang="en-US" dirty="0">
              <a:effectLst/>
            </a:endParaRPr>
          </a:p>
        </p:txBody>
      </p:sp>
    </p:spTree>
    <p:extLst>
      <p:ext uri="{BB962C8B-B14F-4D97-AF65-F5344CB8AC3E}">
        <p14:creationId xmlns:p14="http://schemas.microsoft.com/office/powerpoint/2010/main" val="140730402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sys</a:t>
            </a:r>
          </a:p>
        </p:txBody>
      </p:sp>
      <p:sp>
        <p:nvSpPr>
          <p:cNvPr id="3" name="Content Placeholder 2"/>
          <p:cNvSpPr>
            <a:spLocks noGrp="1"/>
          </p:cNvSpPr>
          <p:nvPr>
            <p:ph idx="1"/>
          </p:nvPr>
        </p:nvSpPr>
        <p:spPr/>
        <p:txBody>
          <a:bodyPr/>
          <a:lstStyle/>
          <a:p>
            <a:r>
              <a:rPr lang="en-US" dirty="0"/>
              <a:t>The </a:t>
            </a:r>
            <a:r>
              <a:rPr lang="en-US" dirty="0" err="1"/>
              <a:t>sys.path</a:t>
            </a:r>
            <a:r>
              <a:rPr lang="en-US" dirty="0"/>
              <a:t> variable specifies the locations where Python will look for imported modules. The </a:t>
            </a:r>
            <a:r>
              <a:rPr lang="en-US" dirty="0" err="1"/>
              <a:t>sys.path</a:t>
            </a:r>
            <a:r>
              <a:rPr lang="en-US" dirty="0"/>
              <a:t> variable is also a list and may be freely manipulated by the running program. The first element is always the “current” directory where the top-level module resides. </a:t>
            </a:r>
          </a:p>
        </p:txBody>
      </p:sp>
      <p:sp>
        <p:nvSpPr>
          <p:cNvPr id="4" name="Rectangle 3"/>
          <p:cNvSpPr/>
          <p:nvPr/>
        </p:nvSpPr>
        <p:spPr>
          <a:xfrm>
            <a:off x="796413" y="3724037"/>
            <a:ext cx="6735097" cy="2723823"/>
          </a:xfrm>
          <a:prstGeom prst="rect">
            <a:avLst/>
          </a:prstGeom>
        </p:spPr>
        <p:txBody>
          <a:bodyPr wrap="square">
            <a:spAutoFit/>
          </a:bodyPr>
          <a:lstStyle/>
          <a:p>
            <a:r>
              <a:rPr lang="en-US" sz="1900" b="1" dirty="0">
                <a:solidFill>
                  <a:srgbClr val="FF6600"/>
                </a:solidFill>
                <a:latin typeface="Courier New" panose="02070309020205020404" pitchFamily="49" charset="0"/>
              </a:rPr>
              <a:t>import</a:t>
            </a:r>
            <a:r>
              <a:rPr lang="en-US" sz="1900" dirty="0">
                <a:solidFill>
                  <a:srgbClr val="FFFFFF"/>
                </a:solidFill>
                <a:latin typeface="Courier New" panose="02070309020205020404" pitchFamily="49" charset="0"/>
              </a:rPr>
              <a:t> sys </a:t>
            </a:r>
            <a:br>
              <a:rPr lang="en-US" sz="1900" dirty="0">
                <a:solidFill>
                  <a:srgbClr val="FFFFFF"/>
                </a:solidFill>
                <a:latin typeface="Courier New" panose="02070309020205020404" pitchFamily="49" charset="0"/>
              </a:rPr>
            </a:br>
            <a:br>
              <a:rPr lang="en-US" sz="1900" dirty="0">
                <a:solidFill>
                  <a:srgbClr val="FFFFFF"/>
                </a:solidFill>
                <a:latin typeface="Courier New" panose="02070309020205020404" pitchFamily="49" charset="0"/>
              </a:rPr>
            </a:br>
            <a:r>
              <a:rPr lang="en-US" sz="1900" b="1" dirty="0">
                <a:solidFill>
                  <a:srgbClr val="FF6600"/>
                </a:solidFill>
                <a:latin typeface="Courier New" panose="02070309020205020404" pitchFamily="49" charset="0"/>
              </a:rPr>
              <a:t>print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"path has"</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err="1">
                <a:solidFill>
                  <a:srgbClr val="FFFFFF"/>
                </a:solidFill>
                <a:latin typeface="Courier New" panose="02070309020205020404" pitchFamily="49" charset="0"/>
              </a:rPr>
              <a:t>len</a:t>
            </a:r>
            <a:r>
              <a:rPr lang="en-US" sz="1900" b="1" dirty="0">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sys</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path</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"members"</a:t>
            </a:r>
            <a:br>
              <a:rPr lang="en-US" sz="1900" dirty="0">
                <a:solidFill>
                  <a:srgbClr val="66FF00"/>
                </a:solidFill>
                <a:latin typeface="Courier New" panose="02070309020205020404" pitchFamily="49" charset="0"/>
              </a:rPr>
            </a:br>
            <a:br>
              <a:rPr lang="en-US" sz="1900" dirty="0">
                <a:solidFill>
                  <a:srgbClr val="FFFFFF"/>
                </a:solidFill>
                <a:latin typeface="Courier New" panose="02070309020205020404" pitchFamily="49" charset="0"/>
              </a:rPr>
            </a:br>
            <a:r>
              <a:rPr lang="en-US" sz="1900" dirty="0" err="1">
                <a:solidFill>
                  <a:srgbClr val="FFFFFF"/>
                </a:solidFill>
                <a:latin typeface="Courier New" panose="02070309020205020404" pitchFamily="49" charset="0"/>
              </a:rPr>
              <a:t>sys</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path</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insert</a:t>
            </a:r>
            <a:r>
              <a:rPr lang="en-US" sz="1900" b="1" dirty="0">
                <a:solidFill>
                  <a:srgbClr val="FFCC00"/>
                </a:solidFill>
                <a:latin typeface="Courier New" panose="02070309020205020404" pitchFamily="49" charset="0"/>
              </a:rPr>
              <a:t>(</a:t>
            </a:r>
            <a:r>
              <a:rPr lang="en-US" sz="1900" dirty="0">
                <a:solidFill>
                  <a:srgbClr val="99CC99"/>
                </a:solidFill>
                <a:latin typeface="Courier New" panose="02070309020205020404" pitchFamily="49" charset="0"/>
              </a:rPr>
              <a:t>0</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"./samples"</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br>
              <a:rPr lang="en-US" sz="1900" dirty="0">
                <a:solidFill>
                  <a:srgbClr val="FFFFFF"/>
                </a:solidFill>
                <a:latin typeface="Courier New" panose="02070309020205020404" pitchFamily="49" charset="0"/>
              </a:rPr>
            </a:br>
            <a:r>
              <a:rPr lang="en-US" sz="1900" b="1" dirty="0">
                <a:solidFill>
                  <a:srgbClr val="FF6600"/>
                </a:solidFill>
                <a:latin typeface="Courier New" panose="02070309020205020404" pitchFamily="49" charset="0"/>
              </a:rPr>
              <a:t>import</a:t>
            </a:r>
            <a:r>
              <a:rPr lang="en-US" sz="1900" dirty="0">
                <a:solidFill>
                  <a:srgbClr val="FFFFFF"/>
                </a:solidFill>
                <a:latin typeface="Courier New" panose="02070309020205020404" pitchFamily="49" charset="0"/>
              </a:rPr>
              <a:t> sample </a:t>
            </a:r>
            <a:br>
              <a:rPr lang="en-US" sz="1900" dirty="0">
                <a:solidFill>
                  <a:srgbClr val="FFFFFF"/>
                </a:solidFill>
                <a:latin typeface="Courier New" panose="02070309020205020404" pitchFamily="49" charset="0"/>
              </a:rPr>
            </a:br>
            <a:br>
              <a:rPr lang="en-US" sz="1900" dirty="0">
                <a:solidFill>
                  <a:srgbClr val="FFFFFF"/>
                </a:solidFill>
                <a:latin typeface="Courier New" panose="02070309020205020404" pitchFamily="49" charset="0"/>
              </a:rPr>
            </a:br>
            <a:r>
              <a:rPr lang="en-US" sz="1900" dirty="0" err="1">
                <a:solidFill>
                  <a:srgbClr val="FFFFFF"/>
                </a:solidFill>
                <a:latin typeface="Courier New" panose="02070309020205020404" pitchFamily="49" charset="0"/>
              </a:rPr>
              <a:t>sys</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path</a:t>
            </a:r>
            <a:r>
              <a:rPr lang="en-US" sz="1900" dirty="0">
                <a:solidFill>
                  <a:srgbClr val="FFFFFF"/>
                </a:solidFill>
                <a:latin typeface="Courier New" panose="02070309020205020404" pitchFamily="49" charset="0"/>
              </a:rPr>
              <a:t>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br>
              <a:rPr lang="en-US" sz="1900" dirty="0">
                <a:solidFill>
                  <a:srgbClr val="FFFFFF"/>
                </a:solidFill>
                <a:latin typeface="Courier New" panose="02070309020205020404" pitchFamily="49" charset="0"/>
              </a:rPr>
            </a:br>
            <a:r>
              <a:rPr lang="en-US" sz="1900" b="1" dirty="0">
                <a:solidFill>
                  <a:srgbClr val="FF6600"/>
                </a:solidFill>
                <a:latin typeface="Courier New" panose="02070309020205020404" pitchFamily="49" charset="0"/>
              </a:rPr>
              <a:t>import</a:t>
            </a:r>
            <a:r>
              <a:rPr lang="en-US" sz="1900" dirty="0">
                <a:solidFill>
                  <a:srgbClr val="FFFFFF"/>
                </a:solidFill>
                <a:latin typeface="Courier New" panose="02070309020205020404" pitchFamily="49" charset="0"/>
              </a:rPr>
              <a:t> math </a:t>
            </a:r>
            <a:endParaRPr lang="en-US" sz="1900" dirty="0">
              <a:effectLst/>
            </a:endParaRPr>
          </a:p>
        </p:txBody>
      </p:sp>
      <p:cxnSp>
        <p:nvCxnSpPr>
          <p:cNvPr id="6" name="Straight Connector 5"/>
          <p:cNvCxnSpPr/>
          <p:nvPr/>
        </p:nvCxnSpPr>
        <p:spPr>
          <a:xfrm>
            <a:off x="7098890" y="3724037"/>
            <a:ext cx="0" cy="2585323"/>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256206" y="3724037"/>
            <a:ext cx="4935794" cy="2031325"/>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python systest.py</a:t>
            </a:r>
          </a:p>
          <a:p>
            <a:r>
              <a:rPr lang="en-US" dirty="0">
                <a:latin typeface="Courier New" panose="02070309020205020404" pitchFamily="49" charset="0"/>
                <a:cs typeface="Courier New" panose="02070309020205020404" pitchFamily="49" charset="0"/>
              </a:rPr>
              <a:t>path has 8 members</a:t>
            </a:r>
          </a:p>
          <a:p>
            <a:r>
              <a:rPr lang="en-US" dirty="0">
                <a:latin typeface="Courier New" panose="02070309020205020404" pitchFamily="49" charset="0"/>
                <a:cs typeface="Courier New" panose="02070309020205020404" pitchFamily="49" charset="0"/>
              </a:rPr>
              <a:t>Hello from the sample module!</a:t>
            </a:r>
          </a:p>
          <a:p>
            <a:r>
              <a:rPr lang="en-US" dirty="0" err="1">
                <a:latin typeface="Courier New" panose="02070309020205020404" pitchFamily="49" charset="0"/>
                <a:cs typeface="Courier New" panose="02070309020205020404" pitchFamily="49" charset="0"/>
              </a:rPr>
              <a:t>Traceback</a:t>
            </a:r>
            <a:r>
              <a:rPr lang="en-US" dirty="0">
                <a:latin typeface="Courier New" panose="02070309020205020404" pitchFamily="49" charset="0"/>
                <a:cs typeface="Courier New" panose="02070309020205020404" pitchFamily="49" charset="0"/>
              </a:rPr>
              <a:t> (most recent call last):</a:t>
            </a:r>
          </a:p>
          <a:p>
            <a:r>
              <a:rPr lang="en-US" dirty="0">
                <a:latin typeface="Courier New" panose="02070309020205020404" pitchFamily="49" charset="0"/>
                <a:cs typeface="Courier New" panose="02070309020205020404" pitchFamily="49" charset="0"/>
              </a:rPr>
              <a:t>  File "systest.py", line 9, in ?</a:t>
            </a:r>
          </a:p>
          <a:p>
            <a:r>
              <a:rPr lang="en-US" dirty="0">
                <a:latin typeface="Courier New" panose="02070309020205020404" pitchFamily="49" charset="0"/>
                <a:cs typeface="Courier New" panose="02070309020205020404" pitchFamily="49" charset="0"/>
              </a:rPr>
              <a:t>    import math</a:t>
            </a:r>
          </a:p>
          <a:p>
            <a:r>
              <a:rPr lang="en-US" dirty="0" err="1">
                <a:latin typeface="Courier New" panose="02070309020205020404" pitchFamily="49" charset="0"/>
                <a:cs typeface="Courier New" panose="02070309020205020404" pitchFamily="49" charset="0"/>
              </a:rPr>
              <a:t>ImportError</a:t>
            </a:r>
            <a:r>
              <a:rPr lang="en-US" dirty="0">
                <a:latin typeface="Courier New" panose="02070309020205020404" pitchFamily="49" charset="0"/>
                <a:cs typeface="Courier New" panose="02070309020205020404" pitchFamily="49" charset="0"/>
              </a:rPr>
              <a:t>: No module named math</a:t>
            </a:r>
          </a:p>
        </p:txBody>
      </p:sp>
    </p:spTree>
    <p:extLst>
      <p:ext uri="{BB962C8B-B14F-4D97-AF65-F5344CB8AC3E}">
        <p14:creationId xmlns:p14="http://schemas.microsoft.com/office/powerpoint/2010/main" val="3153665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sys</a:t>
            </a:r>
          </a:p>
        </p:txBody>
      </p:sp>
      <p:sp>
        <p:nvSpPr>
          <p:cNvPr id="3" name="Content Placeholder 2"/>
          <p:cNvSpPr>
            <a:spLocks noGrp="1"/>
          </p:cNvSpPr>
          <p:nvPr>
            <p:ph idx="1"/>
          </p:nvPr>
        </p:nvSpPr>
        <p:spPr>
          <a:xfrm>
            <a:off x="1024128" y="2286000"/>
            <a:ext cx="10125653" cy="4023360"/>
          </a:xfrm>
        </p:spPr>
        <p:txBody>
          <a:bodyPr/>
          <a:lstStyle/>
          <a:p>
            <a:r>
              <a:rPr lang="en-US" dirty="0"/>
              <a:t>Note that there are some modules that are always available to the interpreter because they are built-in. The sys module is one of them. Use </a:t>
            </a:r>
            <a:r>
              <a:rPr lang="en-US" dirty="0" err="1">
                <a:latin typeface="Courier New" panose="02070309020205020404" pitchFamily="49" charset="0"/>
                <a:cs typeface="Courier New" panose="02070309020205020404" pitchFamily="49" charset="0"/>
              </a:rPr>
              <a:t>sys.builtin_module_names</a:t>
            </a:r>
            <a:r>
              <a:rPr lang="en-US" dirty="0"/>
              <a:t> to see which modules are built-in. </a:t>
            </a:r>
          </a:p>
        </p:txBody>
      </p:sp>
      <p:sp>
        <p:nvSpPr>
          <p:cNvPr id="4" name="Rectangle 3"/>
          <p:cNvSpPr/>
          <p:nvPr/>
        </p:nvSpPr>
        <p:spPr>
          <a:xfrm>
            <a:off x="835742" y="3724037"/>
            <a:ext cx="6489290" cy="2723823"/>
          </a:xfrm>
          <a:prstGeom prst="rect">
            <a:avLst/>
          </a:prstGeom>
        </p:spPr>
        <p:txBody>
          <a:bodyPr wrap="square">
            <a:spAutoFit/>
          </a:bodyPr>
          <a:lstStyle/>
          <a:p>
            <a:r>
              <a:rPr lang="en-US" sz="1900" b="1" dirty="0">
                <a:solidFill>
                  <a:srgbClr val="FF6600"/>
                </a:solidFill>
                <a:latin typeface="Courier New" panose="02070309020205020404" pitchFamily="49" charset="0"/>
              </a:rPr>
              <a:t>import</a:t>
            </a:r>
            <a:r>
              <a:rPr lang="en-US" sz="1900" dirty="0">
                <a:solidFill>
                  <a:srgbClr val="FFFFFF"/>
                </a:solidFill>
                <a:latin typeface="Courier New" panose="02070309020205020404" pitchFamily="49" charset="0"/>
              </a:rPr>
              <a:t> sys </a:t>
            </a:r>
            <a:br>
              <a:rPr lang="en-US" sz="1900" dirty="0">
                <a:solidFill>
                  <a:srgbClr val="FFFFFF"/>
                </a:solidFill>
                <a:latin typeface="Courier New" panose="02070309020205020404" pitchFamily="49" charset="0"/>
              </a:rPr>
            </a:br>
            <a:br>
              <a:rPr lang="en-US" sz="1900" dirty="0">
                <a:solidFill>
                  <a:srgbClr val="FFFFFF"/>
                </a:solidFill>
                <a:latin typeface="Courier New" panose="02070309020205020404" pitchFamily="49" charset="0"/>
              </a:rPr>
            </a:br>
            <a:r>
              <a:rPr lang="en-US" sz="1900" b="1" dirty="0">
                <a:solidFill>
                  <a:srgbClr val="FF6600"/>
                </a:solidFill>
                <a:latin typeface="Courier New" panose="02070309020205020404" pitchFamily="49" charset="0"/>
              </a:rPr>
              <a:t>print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"path has"</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err="1">
                <a:solidFill>
                  <a:srgbClr val="FFFFFF"/>
                </a:solidFill>
                <a:latin typeface="Courier New" panose="02070309020205020404" pitchFamily="49" charset="0"/>
              </a:rPr>
              <a:t>len</a:t>
            </a:r>
            <a:r>
              <a:rPr lang="en-US" sz="1900" b="1" dirty="0">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sys</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path</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"members"</a:t>
            </a:r>
            <a:br>
              <a:rPr lang="en-US" sz="1900" dirty="0">
                <a:solidFill>
                  <a:srgbClr val="66FF00"/>
                </a:solidFill>
                <a:latin typeface="Courier New" panose="02070309020205020404" pitchFamily="49" charset="0"/>
              </a:rPr>
            </a:br>
            <a:br>
              <a:rPr lang="en-US" sz="1900" dirty="0">
                <a:solidFill>
                  <a:srgbClr val="FFFFFF"/>
                </a:solidFill>
                <a:latin typeface="Courier New" panose="02070309020205020404" pitchFamily="49" charset="0"/>
              </a:rPr>
            </a:br>
            <a:r>
              <a:rPr lang="en-US" sz="1900" dirty="0" err="1">
                <a:solidFill>
                  <a:srgbClr val="FFFFFF"/>
                </a:solidFill>
                <a:latin typeface="Courier New" panose="02070309020205020404" pitchFamily="49" charset="0"/>
              </a:rPr>
              <a:t>sys</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path</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insert</a:t>
            </a:r>
            <a:r>
              <a:rPr lang="en-US" sz="1900" b="1" dirty="0">
                <a:solidFill>
                  <a:srgbClr val="FFCC00"/>
                </a:solidFill>
                <a:latin typeface="Courier New" panose="02070309020205020404" pitchFamily="49" charset="0"/>
              </a:rPr>
              <a:t>(</a:t>
            </a:r>
            <a:r>
              <a:rPr lang="en-US" sz="1900" dirty="0">
                <a:solidFill>
                  <a:srgbClr val="99CC99"/>
                </a:solidFill>
                <a:latin typeface="Courier New" panose="02070309020205020404" pitchFamily="49" charset="0"/>
              </a:rPr>
              <a:t>0</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"./samples"</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br>
              <a:rPr lang="en-US" sz="1900" dirty="0">
                <a:solidFill>
                  <a:srgbClr val="FFFFFF"/>
                </a:solidFill>
                <a:latin typeface="Courier New" panose="02070309020205020404" pitchFamily="49" charset="0"/>
              </a:rPr>
            </a:br>
            <a:r>
              <a:rPr lang="en-US" sz="1900" b="1" dirty="0">
                <a:solidFill>
                  <a:srgbClr val="FF6600"/>
                </a:solidFill>
                <a:latin typeface="Courier New" panose="02070309020205020404" pitchFamily="49" charset="0"/>
              </a:rPr>
              <a:t>import</a:t>
            </a:r>
            <a:r>
              <a:rPr lang="en-US" sz="1900" dirty="0">
                <a:solidFill>
                  <a:srgbClr val="FFFFFF"/>
                </a:solidFill>
                <a:latin typeface="Courier New" panose="02070309020205020404" pitchFamily="49" charset="0"/>
              </a:rPr>
              <a:t> sample </a:t>
            </a:r>
            <a:br>
              <a:rPr lang="en-US" sz="1900" dirty="0">
                <a:solidFill>
                  <a:srgbClr val="FFFFFF"/>
                </a:solidFill>
                <a:latin typeface="Courier New" panose="02070309020205020404" pitchFamily="49" charset="0"/>
              </a:rPr>
            </a:br>
            <a:br>
              <a:rPr lang="en-US" sz="1900" dirty="0">
                <a:solidFill>
                  <a:srgbClr val="FFFFFF"/>
                </a:solidFill>
                <a:latin typeface="Courier New" panose="02070309020205020404" pitchFamily="49" charset="0"/>
              </a:rPr>
            </a:br>
            <a:r>
              <a:rPr lang="en-US" sz="1900" dirty="0" err="1">
                <a:solidFill>
                  <a:srgbClr val="FFFFFF"/>
                </a:solidFill>
                <a:latin typeface="Courier New" panose="02070309020205020404" pitchFamily="49" charset="0"/>
              </a:rPr>
              <a:t>sys</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path</a:t>
            </a:r>
            <a:r>
              <a:rPr lang="en-US" sz="1900" dirty="0">
                <a:solidFill>
                  <a:srgbClr val="FFFFFF"/>
                </a:solidFill>
                <a:latin typeface="Courier New" panose="02070309020205020404" pitchFamily="49" charset="0"/>
              </a:rPr>
              <a:t>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br>
              <a:rPr lang="en-US" sz="1900" dirty="0">
                <a:solidFill>
                  <a:srgbClr val="FFFFFF"/>
                </a:solidFill>
                <a:latin typeface="Courier New" panose="02070309020205020404" pitchFamily="49" charset="0"/>
              </a:rPr>
            </a:br>
            <a:r>
              <a:rPr lang="en-US" sz="1900" b="1" dirty="0">
                <a:solidFill>
                  <a:srgbClr val="FF6600"/>
                </a:solidFill>
                <a:latin typeface="Courier New" panose="02070309020205020404" pitchFamily="49" charset="0"/>
              </a:rPr>
              <a:t>import</a:t>
            </a:r>
            <a:r>
              <a:rPr lang="en-US" sz="1900" dirty="0">
                <a:solidFill>
                  <a:srgbClr val="FFFFFF"/>
                </a:solidFill>
                <a:latin typeface="Courier New" panose="02070309020205020404" pitchFamily="49" charset="0"/>
              </a:rPr>
              <a:t> math </a:t>
            </a:r>
            <a:endParaRPr lang="en-US" sz="1900" dirty="0">
              <a:effectLst/>
            </a:endParaRPr>
          </a:p>
        </p:txBody>
      </p:sp>
      <p:cxnSp>
        <p:nvCxnSpPr>
          <p:cNvPr id="6" name="Straight Connector 5"/>
          <p:cNvCxnSpPr/>
          <p:nvPr/>
        </p:nvCxnSpPr>
        <p:spPr>
          <a:xfrm>
            <a:off x="7118555" y="3724037"/>
            <a:ext cx="0" cy="2585323"/>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256206" y="3724037"/>
            <a:ext cx="4935794" cy="2031325"/>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python systest.py</a:t>
            </a:r>
          </a:p>
          <a:p>
            <a:r>
              <a:rPr lang="en-US" dirty="0">
                <a:latin typeface="Courier New" panose="02070309020205020404" pitchFamily="49" charset="0"/>
                <a:cs typeface="Courier New" panose="02070309020205020404" pitchFamily="49" charset="0"/>
              </a:rPr>
              <a:t>path has 8 members</a:t>
            </a:r>
          </a:p>
          <a:p>
            <a:r>
              <a:rPr lang="en-US" dirty="0">
                <a:latin typeface="Courier New" panose="02070309020205020404" pitchFamily="49" charset="0"/>
                <a:cs typeface="Courier New" panose="02070309020205020404" pitchFamily="49" charset="0"/>
              </a:rPr>
              <a:t>Hello from the sample module!</a:t>
            </a:r>
          </a:p>
          <a:p>
            <a:r>
              <a:rPr lang="en-US" dirty="0" err="1">
                <a:latin typeface="Courier New" panose="02070309020205020404" pitchFamily="49" charset="0"/>
                <a:cs typeface="Courier New" panose="02070309020205020404" pitchFamily="49" charset="0"/>
              </a:rPr>
              <a:t>Traceback</a:t>
            </a:r>
            <a:r>
              <a:rPr lang="en-US" dirty="0">
                <a:latin typeface="Courier New" panose="02070309020205020404" pitchFamily="49" charset="0"/>
                <a:cs typeface="Courier New" panose="02070309020205020404" pitchFamily="49" charset="0"/>
              </a:rPr>
              <a:t> (most recent call last):</a:t>
            </a:r>
          </a:p>
          <a:p>
            <a:r>
              <a:rPr lang="en-US" dirty="0">
                <a:latin typeface="Courier New" panose="02070309020205020404" pitchFamily="49" charset="0"/>
                <a:cs typeface="Courier New" panose="02070309020205020404" pitchFamily="49" charset="0"/>
              </a:rPr>
              <a:t>  File "systest.py", line 9, in ?</a:t>
            </a:r>
          </a:p>
          <a:p>
            <a:r>
              <a:rPr lang="en-US" dirty="0">
                <a:latin typeface="Courier New" panose="02070309020205020404" pitchFamily="49" charset="0"/>
                <a:cs typeface="Courier New" panose="02070309020205020404" pitchFamily="49" charset="0"/>
              </a:rPr>
              <a:t>    import math</a:t>
            </a:r>
          </a:p>
          <a:p>
            <a:r>
              <a:rPr lang="en-US" dirty="0" err="1">
                <a:latin typeface="Courier New" panose="02070309020205020404" pitchFamily="49" charset="0"/>
                <a:cs typeface="Courier New" panose="02070309020205020404" pitchFamily="49" charset="0"/>
              </a:rPr>
              <a:t>ImportError</a:t>
            </a:r>
            <a:r>
              <a:rPr lang="en-US" dirty="0">
                <a:latin typeface="Courier New" panose="02070309020205020404" pitchFamily="49" charset="0"/>
                <a:cs typeface="Courier New" panose="02070309020205020404" pitchFamily="49" charset="0"/>
              </a:rPr>
              <a:t>: No module named math</a:t>
            </a:r>
          </a:p>
        </p:txBody>
      </p:sp>
    </p:spTree>
    <p:extLst>
      <p:ext uri="{BB962C8B-B14F-4D97-AF65-F5344CB8AC3E}">
        <p14:creationId xmlns:p14="http://schemas.microsoft.com/office/powerpoint/2010/main" val="4074977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tools</a:t>
            </a:r>
          </a:p>
        </p:txBody>
      </p:sp>
      <p:sp>
        <p:nvSpPr>
          <p:cNvPr id="3" name="Content Placeholder 2"/>
          <p:cNvSpPr>
            <a:spLocks noGrp="1"/>
          </p:cNvSpPr>
          <p:nvPr>
            <p:ph idx="1"/>
          </p:nvPr>
        </p:nvSpPr>
        <p:spPr>
          <a:xfrm>
            <a:off x="1024129" y="2286000"/>
            <a:ext cx="3776472" cy="4023360"/>
          </a:xfrm>
        </p:spPr>
        <p:txBody>
          <a:bodyPr>
            <a:normAutofit/>
          </a:bodyPr>
          <a:lstStyle/>
          <a:p>
            <a:r>
              <a:rPr lang="en-US" sz="2800" dirty="0"/>
              <a:t>While loops have the following general structure</a:t>
            </a:r>
          </a:p>
          <a:p>
            <a:endParaRPr lang="en-US" dirty="0"/>
          </a:p>
          <a:p>
            <a:endParaRPr lang="en-US" dirty="0"/>
          </a:p>
        </p:txBody>
      </p:sp>
      <p:sp>
        <p:nvSpPr>
          <p:cNvPr id="4" name="Rectangle 3"/>
          <p:cNvSpPr/>
          <p:nvPr/>
        </p:nvSpPr>
        <p:spPr>
          <a:xfrm>
            <a:off x="1213090" y="3882181"/>
            <a:ext cx="3587511" cy="830997"/>
          </a:xfrm>
          <a:prstGeom prst="rect">
            <a:avLst/>
          </a:prstGeom>
        </p:spPr>
        <p:txBody>
          <a:bodyPr wrap="square">
            <a:spAutoFit/>
          </a:bodyPr>
          <a:lstStyle/>
          <a:p>
            <a:r>
              <a:rPr lang="en-US" sz="2400" b="1" dirty="0">
                <a:solidFill>
                  <a:srgbClr val="FF6600"/>
                </a:solidFill>
                <a:latin typeface="Courier New" panose="02070309020205020404" pitchFamily="49" charset="0"/>
              </a:rPr>
              <a:t>while</a:t>
            </a:r>
            <a:r>
              <a:rPr lang="en-US" sz="2400" dirty="0">
                <a:solidFill>
                  <a:srgbClr val="FFFFFF"/>
                </a:solidFill>
                <a:latin typeface="Courier New" panose="02070309020205020404" pitchFamily="49" charset="0"/>
              </a:rPr>
              <a:t> expression</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p>
          <a:p>
            <a:r>
              <a:rPr lang="en-US" sz="2400" dirty="0">
                <a:solidFill>
                  <a:srgbClr val="FFFFFF"/>
                </a:solidFill>
                <a:latin typeface="Courier New" panose="02070309020205020404" pitchFamily="49" charset="0"/>
              </a:rPr>
              <a:t>	statements</a:t>
            </a:r>
            <a:endParaRPr lang="en-US" sz="2400" dirty="0">
              <a:effectLst/>
            </a:endParaRPr>
          </a:p>
        </p:txBody>
      </p:sp>
      <p:sp>
        <p:nvSpPr>
          <p:cNvPr id="6" name="Rectangle 5"/>
          <p:cNvSpPr/>
          <p:nvPr/>
        </p:nvSpPr>
        <p:spPr>
          <a:xfrm>
            <a:off x="5245055" y="2084832"/>
            <a:ext cx="6096000" cy="2585323"/>
          </a:xfrm>
          <a:prstGeom prst="rect">
            <a:avLst/>
          </a:prstGeom>
        </p:spPr>
        <p:txBody>
          <a:bodyPr>
            <a:spAutoFit/>
          </a:bodyPr>
          <a:lstStyle/>
          <a:p>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while</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4</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a:t>
            </a:r>
          </a:p>
          <a:p>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endParaRPr lang="en-US" dirty="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flag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while</a:t>
            </a:r>
            <a:r>
              <a:rPr lang="en-US" dirty="0">
                <a:solidFill>
                  <a:srgbClr val="FFFFFF"/>
                </a:solidFill>
                <a:latin typeface="Courier New" panose="02070309020205020404" pitchFamily="49" charset="0"/>
              </a:rPr>
              <a:t> flag </a:t>
            </a:r>
            <a:r>
              <a:rPr lang="en-US" b="1" dirty="0">
                <a:solidFill>
                  <a:srgbClr val="FF6600"/>
                </a:solidFill>
                <a:latin typeface="Courier New" panose="02070309020205020404" pitchFamily="49" charset="0"/>
              </a:rPr>
              <a:t>and</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8</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(flag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a:t>
            </a:r>
          </a:p>
          <a:p>
            <a:r>
              <a:rPr lang="en-US" dirty="0">
                <a:solidFill>
                  <a:srgbClr val="FFFFFF"/>
                </a:solidFill>
                <a:effectLst/>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endParaRPr lang="en-US" dirty="0">
              <a:solidFill>
                <a:srgbClr val="FFFFFF"/>
              </a:solidFill>
              <a:latin typeface="Courier New" panose="02070309020205020404" pitchFamily="49" charset="0"/>
            </a:endParaRPr>
          </a:p>
          <a:p>
            <a:endParaRPr lang="en-US" dirty="0">
              <a:effectLst/>
            </a:endParaRPr>
          </a:p>
        </p:txBody>
      </p:sp>
      <p:cxnSp>
        <p:nvCxnSpPr>
          <p:cNvPr id="8" name="Straight Connector 7"/>
          <p:cNvCxnSpPr>
            <a:cxnSpLocks/>
          </p:cNvCxnSpPr>
          <p:nvPr/>
        </p:nvCxnSpPr>
        <p:spPr>
          <a:xfrm>
            <a:off x="5245055" y="4416136"/>
            <a:ext cx="391687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58355" y="4488873"/>
            <a:ext cx="762901" cy="2031325"/>
          </a:xfrm>
          <a:prstGeom prst="rect">
            <a:avLst/>
          </a:prstGeom>
          <a:noFill/>
        </p:spPr>
        <p:txBody>
          <a:bodyPr wrap="none" rtlCol="0">
            <a:spAutoFit/>
          </a:bodyPr>
          <a:lstStyle/>
          <a:p>
            <a:r>
              <a:rPr lang="en-US" dirty="0"/>
              <a:t>1</a:t>
            </a:r>
          </a:p>
          <a:p>
            <a:r>
              <a:rPr lang="en-US" dirty="0"/>
              <a:t>2</a:t>
            </a:r>
          </a:p>
          <a:p>
            <a:r>
              <a:rPr lang="en-US" dirty="0"/>
              <a:t>3</a:t>
            </a:r>
          </a:p>
          <a:p>
            <a:r>
              <a:rPr lang="en-US" dirty="0"/>
              <a:t>True 4</a:t>
            </a:r>
          </a:p>
          <a:p>
            <a:r>
              <a:rPr lang="en-US" dirty="0"/>
              <a:t>True 5</a:t>
            </a:r>
          </a:p>
          <a:p>
            <a:r>
              <a:rPr lang="en-US" dirty="0"/>
              <a:t>True 6</a:t>
            </a:r>
          </a:p>
          <a:p>
            <a:r>
              <a:rPr lang="en-US" dirty="0"/>
              <a:t>True 7</a:t>
            </a:r>
          </a:p>
        </p:txBody>
      </p:sp>
    </p:spTree>
    <p:extLst>
      <p:ext uri="{BB962C8B-B14F-4D97-AF65-F5344CB8AC3E}">
        <p14:creationId xmlns:p14="http://schemas.microsoft.com/office/powerpoint/2010/main" val="939103906"/>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sys</a:t>
            </a:r>
          </a:p>
        </p:txBody>
      </p:sp>
      <p:sp>
        <p:nvSpPr>
          <p:cNvPr id="3" name="Content Placeholder 2"/>
          <p:cNvSpPr>
            <a:spLocks noGrp="1"/>
          </p:cNvSpPr>
          <p:nvPr>
            <p:ph idx="1"/>
          </p:nvPr>
        </p:nvSpPr>
        <p:spPr/>
        <p:txBody>
          <a:bodyPr/>
          <a:lstStyle/>
          <a:p>
            <a:r>
              <a:rPr lang="en-US" dirty="0"/>
              <a:t>The </a:t>
            </a:r>
            <a:r>
              <a:rPr lang="en-US" dirty="0" err="1">
                <a:latin typeface="Courier New" panose="02070309020205020404" pitchFamily="49" charset="0"/>
                <a:cs typeface="Courier New" panose="02070309020205020404" pitchFamily="49" charset="0"/>
              </a:rPr>
              <a:t>sys.modules</a:t>
            </a:r>
            <a:r>
              <a:rPr lang="en-US" dirty="0"/>
              <a:t> dictionary contains all of the modules currently imported.</a:t>
            </a:r>
          </a:p>
          <a:p>
            <a:endParaRPr lang="en-US" dirty="0"/>
          </a:p>
          <a:p>
            <a:endParaRPr lang="en-US" dirty="0"/>
          </a:p>
          <a:p>
            <a:endParaRPr lang="en-US" dirty="0"/>
          </a:p>
          <a:p>
            <a:endParaRPr lang="en-US" dirty="0"/>
          </a:p>
          <a:p>
            <a:endParaRPr lang="en-US" dirty="0"/>
          </a:p>
          <a:p>
            <a:endParaRPr lang="en-US" dirty="0"/>
          </a:p>
          <a:p>
            <a:r>
              <a:rPr lang="en-US" dirty="0"/>
              <a:t>The </a:t>
            </a:r>
            <a:r>
              <a:rPr lang="en-US" dirty="0" err="1"/>
              <a:t>sys.platform</a:t>
            </a:r>
            <a:r>
              <a:rPr lang="en-US" dirty="0"/>
              <a:t> attribute gives information about the operating system. </a:t>
            </a:r>
          </a:p>
          <a:p>
            <a:endParaRPr lang="en-US" dirty="0"/>
          </a:p>
        </p:txBody>
      </p:sp>
      <p:sp>
        <p:nvSpPr>
          <p:cNvPr id="4" name="Rectangle 3"/>
          <p:cNvSpPr/>
          <p:nvPr/>
        </p:nvSpPr>
        <p:spPr>
          <a:xfrm>
            <a:off x="1268361" y="2730172"/>
            <a:ext cx="10196052" cy="2862322"/>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modules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keys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latin typeface="Courier New" panose="02070309020205020404" pitchFamily="49" charset="0"/>
              </a:rPr>
              <a:t>['</a:t>
            </a:r>
            <a:r>
              <a:rPr lang="en-US" dirty="0" err="1">
                <a:latin typeface="Courier New" panose="02070309020205020404" pitchFamily="49" charset="0"/>
              </a:rPr>
              <a:t>copy_reg</a:t>
            </a:r>
            <a:r>
              <a:rPr lang="en-US" dirty="0">
                <a:latin typeface="Courier New" panose="02070309020205020404" pitchFamily="49" charset="0"/>
              </a:rPr>
              <a:t>', '</a:t>
            </a:r>
            <a:r>
              <a:rPr lang="en-US" dirty="0" err="1">
                <a:latin typeface="Courier New" panose="02070309020205020404" pitchFamily="49" charset="0"/>
              </a:rPr>
              <a:t>sre_compile</a:t>
            </a:r>
            <a:r>
              <a:rPr lang="en-US" dirty="0">
                <a:latin typeface="Courier New" panose="02070309020205020404" pitchFamily="49" charset="0"/>
              </a:rPr>
              <a:t>', '_</a:t>
            </a:r>
            <a:r>
              <a:rPr lang="en-US" dirty="0" err="1">
                <a:latin typeface="Courier New" panose="02070309020205020404" pitchFamily="49" charset="0"/>
              </a:rPr>
              <a:t>sre</a:t>
            </a:r>
            <a:r>
              <a:rPr lang="en-US" dirty="0">
                <a:latin typeface="Courier New" panose="02070309020205020404" pitchFamily="49" charset="0"/>
              </a:rPr>
              <a:t>', 'encodings', 'site', '__</a:t>
            </a:r>
            <a:r>
              <a:rPr lang="en-US" dirty="0" err="1">
                <a:latin typeface="Courier New" panose="02070309020205020404" pitchFamily="49" charset="0"/>
              </a:rPr>
              <a:t>builtin</a:t>
            </a:r>
            <a:r>
              <a:rPr lang="en-US" dirty="0">
                <a:latin typeface="Courier New" panose="02070309020205020404" pitchFamily="49" charset="0"/>
              </a:rPr>
              <a:t>__', '</a:t>
            </a:r>
            <a:r>
              <a:rPr lang="en-US" dirty="0" err="1">
                <a:latin typeface="Courier New" panose="02070309020205020404" pitchFamily="49" charset="0"/>
              </a:rPr>
              <a:t>sysconfig</a:t>
            </a:r>
            <a:r>
              <a:rPr lang="en-US" dirty="0">
                <a:latin typeface="Courier New" panose="02070309020205020404" pitchFamily="49" charset="0"/>
              </a:rPr>
              <a:t>', '__main__', '</a:t>
            </a:r>
            <a:r>
              <a:rPr lang="en-US" dirty="0" err="1">
                <a:latin typeface="Courier New" panose="02070309020205020404" pitchFamily="49" charset="0"/>
              </a:rPr>
              <a:t>encodings.encodings</a:t>
            </a:r>
            <a:r>
              <a:rPr lang="en-US" dirty="0">
                <a:latin typeface="Courier New" panose="02070309020205020404" pitchFamily="49" charset="0"/>
              </a:rPr>
              <a:t>', 'math', '</a:t>
            </a:r>
            <a:r>
              <a:rPr lang="en-US" dirty="0" err="1">
                <a:latin typeface="Courier New" panose="02070309020205020404" pitchFamily="49" charset="0"/>
              </a:rPr>
              <a:t>abc</a:t>
            </a:r>
            <a:r>
              <a:rPr lang="en-US" dirty="0">
                <a:latin typeface="Courier New" panose="02070309020205020404" pitchFamily="49" charset="0"/>
              </a:rPr>
              <a:t>', '</a:t>
            </a:r>
            <a:r>
              <a:rPr lang="en-US" dirty="0" err="1">
                <a:latin typeface="Courier New" panose="02070309020205020404" pitchFamily="49" charset="0"/>
              </a:rPr>
              <a:t>posixpath</a:t>
            </a:r>
            <a:r>
              <a:rPr lang="en-US" dirty="0">
                <a:latin typeface="Courier New" panose="02070309020205020404" pitchFamily="49" charset="0"/>
              </a:rPr>
              <a:t>', '_</a:t>
            </a:r>
            <a:r>
              <a:rPr lang="en-US" dirty="0" err="1">
                <a:latin typeface="Courier New" panose="02070309020205020404" pitchFamily="49" charset="0"/>
              </a:rPr>
              <a:t>weakrefset</a:t>
            </a:r>
            <a:r>
              <a:rPr lang="en-US" dirty="0">
                <a:latin typeface="Courier New" panose="02070309020205020404" pitchFamily="49" charset="0"/>
              </a:rPr>
              <a:t>', '</a:t>
            </a:r>
            <a:r>
              <a:rPr lang="en-US" dirty="0" err="1">
                <a:latin typeface="Courier New" panose="02070309020205020404" pitchFamily="49" charset="0"/>
              </a:rPr>
              <a:t>errno</a:t>
            </a:r>
            <a:r>
              <a:rPr lang="en-US" dirty="0">
                <a:latin typeface="Courier New" panose="02070309020205020404" pitchFamily="49" charset="0"/>
              </a:rPr>
              <a:t>', '</a:t>
            </a:r>
            <a:r>
              <a:rPr lang="en-US" dirty="0" err="1">
                <a:latin typeface="Courier New" panose="02070309020205020404" pitchFamily="49" charset="0"/>
              </a:rPr>
              <a:t>encodings.codecs</a:t>
            </a:r>
            <a:r>
              <a:rPr lang="en-US" dirty="0">
                <a:latin typeface="Courier New" panose="02070309020205020404" pitchFamily="49" charset="0"/>
              </a:rPr>
              <a:t>', '</a:t>
            </a:r>
            <a:r>
              <a:rPr lang="en-US" dirty="0" err="1">
                <a:latin typeface="Courier New" panose="02070309020205020404" pitchFamily="49" charset="0"/>
              </a:rPr>
              <a:t>sre_constants</a:t>
            </a:r>
            <a:r>
              <a:rPr lang="en-US" dirty="0">
                <a:latin typeface="Courier New" panose="02070309020205020404" pitchFamily="49" charset="0"/>
              </a:rPr>
              <a:t>', 're', '_</a:t>
            </a:r>
            <a:r>
              <a:rPr lang="en-US" dirty="0" err="1">
                <a:latin typeface="Courier New" panose="02070309020205020404" pitchFamily="49" charset="0"/>
              </a:rPr>
              <a:t>abcoll</a:t>
            </a:r>
            <a:r>
              <a:rPr lang="en-US" dirty="0">
                <a:latin typeface="Courier New" panose="02070309020205020404" pitchFamily="49" charset="0"/>
              </a:rPr>
              <a:t>', 'types', '_codecs', 'encodings.__</a:t>
            </a:r>
            <a:r>
              <a:rPr lang="en-US" dirty="0" err="1">
                <a:latin typeface="Courier New" panose="02070309020205020404" pitchFamily="49" charset="0"/>
              </a:rPr>
              <a:t>builtin</a:t>
            </a:r>
            <a:r>
              <a:rPr lang="en-US" dirty="0">
                <a:latin typeface="Courier New" panose="02070309020205020404" pitchFamily="49" charset="0"/>
              </a:rPr>
              <a:t>__', '_warnings', 'encodings.latin_1', '</a:t>
            </a:r>
            <a:r>
              <a:rPr lang="en-US" dirty="0" err="1">
                <a:latin typeface="Courier New" panose="02070309020205020404" pitchFamily="49" charset="0"/>
              </a:rPr>
              <a:t>genericpath</a:t>
            </a:r>
            <a:r>
              <a:rPr lang="en-US" dirty="0">
                <a:latin typeface="Courier New" panose="02070309020205020404" pitchFamily="49" charset="0"/>
              </a:rPr>
              <a:t>', 'stat', '</a:t>
            </a:r>
            <a:r>
              <a:rPr lang="en-US" dirty="0" err="1">
                <a:latin typeface="Courier New" panose="02070309020205020404" pitchFamily="49" charset="0"/>
              </a:rPr>
              <a:t>zipimport</a:t>
            </a:r>
            <a:r>
              <a:rPr lang="en-US" dirty="0">
                <a:latin typeface="Courier New" panose="02070309020205020404" pitchFamily="49" charset="0"/>
              </a:rPr>
              <a:t>', '_</a:t>
            </a:r>
            <a:r>
              <a:rPr lang="en-US" dirty="0" err="1">
                <a:latin typeface="Courier New" panose="02070309020205020404" pitchFamily="49" charset="0"/>
              </a:rPr>
              <a:t>sysconfigdata</a:t>
            </a:r>
            <a:r>
              <a:rPr lang="en-US" dirty="0">
                <a:latin typeface="Courier New" panose="02070309020205020404" pitchFamily="49" charset="0"/>
              </a:rPr>
              <a:t>', 'warnings', '</a:t>
            </a:r>
            <a:r>
              <a:rPr lang="en-US" dirty="0" err="1">
                <a:latin typeface="Courier New" panose="02070309020205020404" pitchFamily="49" charset="0"/>
              </a:rPr>
              <a:t>UserDict</a:t>
            </a:r>
            <a:r>
              <a:rPr lang="en-US" dirty="0">
                <a:latin typeface="Courier New" panose="02070309020205020404" pitchFamily="49" charset="0"/>
              </a:rPr>
              <a:t>', 'sys', 'codecs', '</a:t>
            </a:r>
            <a:r>
              <a:rPr lang="en-US" dirty="0" err="1">
                <a:latin typeface="Courier New" panose="02070309020205020404" pitchFamily="49" charset="0"/>
              </a:rPr>
              <a:t>readline</a:t>
            </a:r>
            <a:r>
              <a:rPr lang="en-US" dirty="0">
                <a:latin typeface="Courier New" panose="02070309020205020404" pitchFamily="49" charset="0"/>
              </a:rPr>
              <a:t>', '</a:t>
            </a:r>
            <a:r>
              <a:rPr lang="en-US" dirty="0" err="1">
                <a:latin typeface="Courier New" panose="02070309020205020404" pitchFamily="49" charset="0"/>
              </a:rPr>
              <a:t>os.path</a:t>
            </a:r>
            <a:r>
              <a:rPr lang="en-US" dirty="0">
                <a:latin typeface="Courier New" panose="02070309020205020404" pitchFamily="49" charset="0"/>
              </a:rPr>
              <a:t>', 'signal', '</a:t>
            </a:r>
            <a:r>
              <a:rPr lang="en-US" dirty="0" err="1">
                <a:latin typeface="Courier New" panose="02070309020205020404" pitchFamily="49" charset="0"/>
              </a:rPr>
              <a:t>traceback</a:t>
            </a:r>
            <a:r>
              <a:rPr lang="en-US" dirty="0">
                <a:latin typeface="Courier New" panose="02070309020205020404" pitchFamily="49" charset="0"/>
              </a:rPr>
              <a:t>', '</a:t>
            </a:r>
            <a:r>
              <a:rPr lang="en-US" dirty="0" err="1">
                <a:latin typeface="Courier New" panose="02070309020205020404" pitchFamily="49" charset="0"/>
              </a:rPr>
              <a:t>linecache</a:t>
            </a:r>
            <a:r>
              <a:rPr lang="en-US" dirty="0">
                <a:latin typeface="Courier New" panose="02070309020205020404" pitchFamily="49" charset="0"/>
              </a:rPr>
              <a:t>', '</a:t>
            </a:r>
            <a:r>
              <a:rPr lang="en-US" dirty="0" err="1">
                <a:latin typeface="Courier New" panose="02070309020205020404" pitchFamily="49" charset="0"/>
              </a:rPr>
              <a:t>posix</a:t>
            </a:r>
            <a:r>
              <a:rPr lang="en-US" dirty="0">
                <a:latin typeface="Courier New" panose="02070309020205020404" pitchFamily="49" charset="0"/>
              </a:rPr>
              <a:t>', '</a:t>
            </a:r>
            <a:r>
              <a:rPr lang="en-US" dirty="0" err="1">
                <a:latin typeface="Courier New" panose="02070309020205020404" pitchFamily="49" charset="0"/>
              </a:rPr>
              <a:t>encodings.aliases</a:t>
            </a:r>
            <a:r>
              <a:rPr lang="en-US" dirty="0">
                <a:latin typeface="Courier New" panose="02070309020205020404" pitchFamily="49" charset="0"/>
              </a:rPr>
              <a:t>', 'exceptions', '</a:t>
            </a:r>
            <a:r>
              <a:rPr lang="en-US" dirty="0" err="1">
                <a:latin typeface="Courier New" panose="02070309020205020404" pitchFamily="49" charset="0"/>
              </a:rPr>
              <a:t>sre_parse</a:t>
            </a:r>
            <a:r>
              <a:rPr lang="en-US" dirty="0">
                <a:latin typeface="Courier New" panose="02070309020205020404" pitchFamily="49" charset="0"/>
              </a:rPr>
              <a:t>', '</a:t>
            </a:r>
            <a:r>
              <a:rPr lang="en-US" dirty="0" err="1">
                <a:latin typeface="Courier New" panose="02070309020205020404" pitchFamily="49" charset="0"/>
              </a:rPr>
              <a:t>os</a:t>
            </a:r>
            <a:r>
              <a:rPr lang="en-US" dirty="0">
                <a:latin typeface="Courier New" panose="02070309020205020404" pitchFamily="49" charset="0"/>
              </a:rPr>
              <a:t>', '_</a:t>
            </a:r>
            <a:r>
              <a:rPr lang="en-US" dirty="0" err="1">
                <a:latin typeface="Courier New" panose="02070309020205020404" pitchFamily="49" charset="0"/>
              </a:rPr>
              <a:t>weakref</a:t>
            </a:r>
            <a:r>
              <a:rPr lang="en-US" dirty="0">
                <a:latin typeface="Courier New" panose="02070309020205020404" pitchFamily="49" charset="0"/>
              </a:rPr>
              <a:t>'] </a:t>
            </a:r>
            <a:endParaRPr lang="en-US" dirty="0">
              <a:effectLst/>
            </a:endParaRPr>
          </a:p>
        </p:txBody>
      </p:sp>
      <p:sp>
        <p:nvSpPr>
          <p:cNvPr id="5" name="Rectangle 4"/>
          <p:cNvSpPr/>
          <p:nvPr/>
        </p:nvSpPr>
        <p:spPr>
          <a:xfrm>
            <a:off x="1268361" y="6053168"/>
            <a:ext cx="2528256" cy="646331"/>
          </a:xfrm>
          <a:prstGeom prst="rect">
            <a:avLst/>
          </a:prstGeom>
        </p:spPr>
        <p:txBody>
          <a:bodyPr wrap="non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platform</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latin typeface="Courier New" panose="02070309020205020404" pitchFamily="49" charset="0"/>
              </a:rPr>
              <a:t>'linux2' </a:t>
            </a:r>
            <a:endParaRPr lang="en-US" dirty="0">
              <a:effectLst/>
            </a:endParaRPr>
          </a:p>
        </p:txBody>
      </p:sp>
    </p:spTree>
    <p:extLst>
      <p:ext uri="{BB962C8B-B14F-4D97-AF65-F5344CB8AC3E}">
        <p14:creationId xmlns:p14="http://schemas.microsoft.com/office/powerpoint/2010/main" val="154090893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sys</a:t>
            </a:r>
          </a:p>
        </p:txBody>
      </p:sp>
      <p:sp>
        <p:nvSpPr>
          <p:cNvPr id="3" name="Content Placeholder 2"/>
          <p:cNvSpPr>
            <a:spLocks noGrp="1"/>
          </p:cNvSpPr>
          <p:nvPr>
            <p:ph idx="1"/>
          </p:nvPr>
        </p:nvSpPr>
        <p:spPr/>
        <p:txBody>
          <a:bodyPr/>
          <a:lstStyle/>
          <a:p>
            <a:r>
              <a:rPr lang="en-US" dirty="0"/>
              <a:t>The </a:t>
            </a:r>
            <a:r>
              <a:rPr lang="en-US" dirty="0" err="1"/>
              <a:t>sys.version</a:t>
            </a:r>
            <a:r>
              <a:rPr lang="en-US" dirty="0"/>
              <a:t> attribute provides information about the interpreter including version, build number, and compiler used. This string is also displayed when the interpreter is started. </a:t>
            </a:r>
          </a:p>
        </p:txBody>
      </p:sp>
      <p:sp>
        <p:nvSpPr>
          <p:cNvPr id="4" name="Rectangle 3"/>
          <p:cNvSpPr/>
          <p:nvPr/>
        </p:nvSpPr>
        <p:spPr>
          <a:xfrm>
            <a:off x="1538305" y="3547438"/>
            <a:ext cx="8691717" cy="1015663"/>
          </a:xfrm>
          <a:prstGeom prst="rect">
            <a:avLst/>
          </a:prstGeom>
        </p:spPr>
        <p:txBody>
          <a:bodyPr wrap="square">
            <a:spAutoFit/>
          </a:bodyPr>
          <a:lstStyle/>
          <a:p>
            <a:r>
              <a:rPr lang="en-US" sz="2000" dirty="0">
                <a:latin typeface="Courier New" panose="02070309020205020404" pitchFamily="49" charset="0"/>
              </a:rPr>
              <a:t>$ python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Python </a:t>
            </a:r>
            <a:r>
              <a:rPr lang="en-US" sz="2000" dirty="0">
                <a:solidFill>
                  <a:srgbClr val="99CC99"/>
                </a:solidFill>
                <a:latin typeface="Courier New" panose="02070309020205020404" pitchFamily="49" charset="0"/>
              </a:rPr>
              <a:t>2.7.5</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default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Oct </a:t>
            </a:r>
            <a:r>
              <a:rPr lang="en-US" sz="2000" dirty="0">
                <a:solidFill>
                  <a:srgbClr val="99CC99"/>
                </a:solidFill>
                <a:latin typeface="Courier New" panose="02070309020205020404" pitchFamily="49" charset="0"/>
              </a:rPr>
              <a:t>5</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2013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01</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47</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GCC </a:t>
            </a:r>
            <a:r>
              <a:rPr lang="en-US" sz="2000" dirty="0">
                <a:solidFill>
                  <a:srgbClr val="99CC99"/>
                </a:solidFill>
                <a:latin typeface="Courier New" panose="02070309020205020404" pitchFamily="49" charset="0"/>
              </a:rPr>
              <a:t>3.4.3</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20041212</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Red Hat </a:t>
            </a:r>
            <a:r>
              <a:rPr lang="en-US" sz="2000" dirty="0">
                <a:solidFill>
                  <a:srgbClr val="99CC99"/>
                </a:solidFill>
                <a:latin typeface="Courier New" panose="02070309020205020404" pitchFamily="49" charset="0"/>
              </a:rPr>
              <a:t>3.4.3</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9.EL4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on linux2 </a:t>
            </a:r>
            <a:endParaRPr lang="en-US" sz="2000" dirty="0">
              <a:effectLst/>
            </a:endParaRPr>
          </a:p>
        </p:txBody>
      </p:sp>
    </p:spTree>
    <p:extLst>
      <p:ext uri="{BB962C8B-B14F-4D97-AF65-F5344CB8AC3E}">
        <p14:creationId xmlns:p14="http://schemas.microsoft.com/office/powerpoint/2010/main" val="184945141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sys</a:t>
            </a:r>
          </a:p>
        </p:txBody>
      </p:sp>
      <p:sp>
        <p:nvSpPr>
          <p:cNvPr id="3" name="Content Placeholder 2"/>
          <p:cNvSpPr>
            <a:spLocks noGrp="1"/>
          </p:cNvSpPr>
          <p:nvPr>
            <p:ph idx="1"/>
          </p:nvPr>
        </p:nvSpPr>
        <p:spPr/>
        <p:txBody>
          <a:bodyPr/>
          <a:lstStyle/>
          <a:p>
            <a:r>
              <a:rPr lang="en-US" dirty="0"/>
              <a:t>The </a:t>
            </a:r>
            <a:r>
              <a:rPr lang="en-US" dirty="0" err="1">
                <a:latin typeface="Courier New" panose="02070309020205020404" pitchFamily="49" charset="0"/>
                <a:cs typeface="Courier New" panose="02070309020205020404" pitchFamily="49" charset="0"/>
              </a:rPr>
              <a:t>sys.stdin</a:t>
            </a:r>
            <a:r>
              <a:rPr lang="en-US" dirty="0"/>
              <a:t>, </a:t>
            </a:r>
            <a:r>
              <a:rPr lang="en-US" dirty="0" err="1">
                <a:latin typeface="Courier New" panose="02070309020205020404" pitchFamily="49" charset="0"/>
                <a:cs typeface="Courier New" panose="02070309020205020404" pitchFamily="49" charset="0"/>
              </a:rPr>
              <a:t>sys.stdout</a:t>
            </a:r>
            <a:r>
              <a:rPr lang="en-US" dirty="0"/>
              <a:t>, and </a:t>
            </a:r>
            <a:r>
              <a:rPr lang="en-US" dirty="0" err="1">
                <a:latin typeface="Courier New" panose="02070309020205020404" pitchFamily="49" charset="0"/>
                <a:cs typeface="Courier New" panose="02070309020205020404" pitchFamily="49" charset="0"/>
              </a:rPr>
              <a:t>sys.stderr</a:t>
            </a:r>
            <a:r>
              <a:rPr lang="en-US" dirty="0"/>
              <a:t> attributes hold the file objects corresponding to standard input, standard output, and standard error, respectively. Just like every other attribute in the sys module, these may also be changed at any time!</a:t>
            </a:r>
            <a:br>
              <a:rPr lang="en-US" dirty="0"/>
            </a:br>
            <a:br>
              <a:rPr lang="en-US" dirty="0"/>
            </a:br>
            <a:br>
              <a:rPr lang="en-US" dirty="0"/>
            </a:br>
            <a:br>
              <a:rPr lang="en-US" dirty="0"/>
            </a:br>
            <a:br>
              <a:rPr lang="en-US" dirty="0"/>
            </a:br>
            <a:br>
              <a:rPr lang="en-US" dirty="0"/>
            </a:br>
            <a:br>
              <a:rPr lang="en-US" dirty="0"/>
            </a:br>
            <a:r>
              <a:rPr lang="en-US" dirty="0"/>
              <a:t>If you want to restore the standard file objects to their original values, use the </a:t>
            </a:r>
            <a:r>
              <a:rPr lang="en-US" dirty="0">
                <a:latin typeface="Courier New" panose="02070309020205020404" pitchFamily="49" charset="0"/>
                <a:cs typeface="Courier New" panose="02070309020205020404" pitchFamily="49" charset="0"/>
              </a:rPr>
              <a:t>sys.__</a:t>
            </a:r>
            <a:r>
              <a:rPr lang="en-US" dirty="0" err="1">
                <a:latin typeface="Courier New" panose="02070309020205020404" pitchFamily="49" charset="0"/>
                <a:cs typeface="Courier New" panose="02070309020205020404" pitchFamily="49" charset="0"/>
              </a:rPr>
              <a:t>stdin</a:t>
            </a:r>
            <a:r>
              <a:rPr lang="en-US" dirty="0">
                <a:latin typeface="Courier New" panose="02070309020205020404" pitchFamily="49" charset="0"/>
                <a:cs typeface="Courier New" panose="02070309020205020404" pitchFamily="49" charset="0"/>
              </a:rPr>
              <a:t>__</a:t>
            </a:r>
            <a:r>
              <a:rPr lang="en-US" dirty="0"/>
              <a:t>, </a:t>
            </a:r>
            <a:r>
              <a:rPr lang="en-US" dirty="0">
                <a:latin typeface="Courier New" panose="02070309020205020404" pitchFamily="49" charset="0"/>
                <a:cs typeface="Courier New" panose="02070309020205020404" pitchFamily="49" charset="0"/>
              </a:rPr>
              <a:t>sys.__</a:t>
            </a:r>
            <a:r>
              <a:rPr lang="en-US" dirty="0" err="1">
                <a:latin typeface="Courier New" panose="02070309020205020404" pitchFamily="49" charset="0"/>
                <a:cs typeface="Courier New" panose="02070309020205020404" pitchFamily="49" charset="0"/>
              </a:rPr>
              <a:t>stdout</a:t>
            </a:r>
            <a:r>
              <a:rPr lang="en-US" dirty="0">
                <a:latin typeface="Courier New" panose="02070309020205020404" pitchFamily="49" charset="0"/>
                <a:cs typeface="Courier New" panose="02070309020205020404" pitchFamily="49" charset="0"/>
              </a:rPr>
              <a:t>__</a:t>
            </a:r>
            <a:r>
              <a:rPr lang="en-US" dirty="0"/>
              <a:t>, and </a:t>
            </a:r>
            <a:r>
              <a:rPr lang="en-US" dirty="0">
                <a:latin typeface="Courier New" panose="02070309020205020404" pitchFamily="49" charset="0"/>
                <a:cs typeface="Courier New" panose="02070309020205020404" pitchFamily="49" charset="0"/>
              </a:rPr>
              <a:t>sys.__</a:t>
            </a:r>
            <a:r>
              <a:rPr lang="en-US" dirty="0" err="1">
                <a:latin typeface="Courier New" panose="02070309020205020404" pitchFamily="49" charset="0"/>
                <a:cs typeface="Courier New" panose="02070309020205020404" pitchFamily="49" charset="0"/>
              </a:rPr>
              <a:t>stderr</a:t>
            </a:r>
            <a:r>
              <a:rPr lang="en-US" dirty="0">
                <a:latin typeface="Courier New" panose="02070309020205020404" pitchFamily="49" charset="0"/>
                <a:cs typeface="Courier New" panose="02070309020205020404" pitchFamily="49" charset="0"/>
              </a:rPr>
              <a:t>__</a:t>
            </a:r>
            <a:r>
              <a:rPr lang="en-US" dirty="0"/>
              <a:t> attributes. </a:t>
            </a:r>
          </a:p>
        </p:txBody>
      </p:sp>
      <p:sp>
        <p:nvSpPr>
          <p:cNvPr id="4" name="Rectangle 3"/>
          <p:cNvSpPr/>
          <p:nvPr/>
        </p:nvSpPr>
        <p:spPr>
          <a:xfrm>
            <a:off x="2005338" y="3697515"/>
            <a:ext cx="7757651" cy="1200329"/>
          </a:xfrm>
          <a:prstGeom prst="rect">
            <a:avLst/>
          </a:prstGeom>
        </p:spPr>
        <p:txBody>
          <a:bodyPr wrap="square">
            <a:spAutoFit/>
          </a:bodyPr>
          <a:lstStyle/>
          <a:p>
            <a:r>
              <a:rPr lang="en-US" dirty="0">
                <a:solidFill>
                  <a:srgbClr val="FFFFFF"/>
                </a:solidFill>
                <a:latin typeface="Courier New" panose="02070309020205020404" pitchFamily="49" charset="0"/>
              </a:rPr>
              <a:t>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open</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"somefile.txt"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stdout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"This is going to be written to the file!"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stdout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__</a:t>
            </a:r>
            <a:r>
              <a:rPr lang="en-US" dirty="0" err="1">
                <a:solidFill>
                  <a:srgbClr val="FFFFFF"/>
                </a:solidFill>
                <a:latin typeface="Courier New" panose="02070309020205020404" pitchFamily="49" charset="0"/>
              </a:rPr>
              <a:t>stdout</a:t>
            </a:r>
            <a:r>
              <a:rPr lang="en-US" dirty="0">
                <a:solidFill>
                  <a:srgbClr val="FFFFFF"/>
                </a:solidFill>
                <a:latin typeface="Courier New" panose="02070309020205020404" pitchFamily="49" charset="0"/>
              </a:rPr>
              <a:t>__</a:t>
            </a:r>
            <a:endParaRPr lang="en-US" dirty="0">
              <a:effectLst/>
            </a:endParaRPr>
          </a:p>
        </p:txBody>
      </p:sp>
    </p:spTree>
    <p:extLst>
      <p:ext uri="{BB962C8B-B14F-4D97-AF65-F5344CB8AC3E}">
        <p14:creationId xmlns:p14="http://schemas.microsoft.com/office/powerpoint/2010/main" val="230524499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sys</a:t>
            </a:r>
          </a:p>
        </p:txBody>
      </p:sp>
      <p:sp>
        <p:nvSpPr>
          <p:cNvPr id="3" name="Content Placeholder 2"/>
          <p:cNvSpPr>
            <a:spLocks noGrp="1"/>
          </p:cNvSpPr>
          <p:nvPr>
            <p:ph idx="1"/>
          </p:nvPr>
        </p:nvSpPr>
        <p:spPr/>
        <p:txBody>
          <a:bodyPr/>
          <a:lstStyle/>
          <a:p>
            <a:r>
              <a:rPr lang="en-US" dirty="0"/>
              <a:t>The </a:t>
            </a:r>
            <a:r>
              <a:rPr lang="en-US" dirty="0" err="1">
                <a:latin typeface="Courier New" panose="02070309020205020404" pitchFamily="49" charset="0"/>
                <a:cs typeface="Courier New" panose="02070309020205020404" pitchFamily="49" charset="0"/>
              </a:rPr>
              <a:t>sys.exit</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status</a:t>
            </a:r>
            <a:r>
              <a:rPr lang="en-US" dirty="0">
                <a:latin typeface="Courier New" panose="02070309020205020404" pitchFamily="49" charset="0"/>
                <a:cs typeface="Courier New" panose="02070309020205020404" pitchFamily="49" charset="0"/>
              </a:rPr>
              <a:t>])</a:t>
            </a:r>
            <a:r>
              <a:rPr lang="en-US" dirty="0"/>
              <a:t>function can be used to exit a program gracefully. It raises a </a:t>
            </a:r>
            <a:r>
              <a:rPr lang="en-US" dirty="0" err="1">
                <a:latin typeface="Courier New" panose="02070309020205020404" pitchFamily="49" charset="0"/>
                <a:cs typeface="Courier New" panose="02070309020205020404" pitchFamily="49" charset="0"/>
              </a:rPr>
              <a:t>SystemExit</a:t>
            </a:r>
            <a:r>
              <a:rPr lang="en-US" dirty="0"/>
              <a:t> exception which, if not caught, will end the program. </a:t>
            </a:r>
          </a:p>
          <a:p>
            <a:r>
              <a:rPr lang="en-US" dirty="0"/>
              <a:t>The optional argument </a:t>
            </a:r>
            <a:r>
              <a:rPr lang="en-US" i="1" dirty="0"/>
              <a:t>status</a:t>
            </a:r>
            <a:r>
              <a:rPr lang="en-US" dirty="0"/>
              <a:t> can be used to indicate a termination status. The value 0 indicates a successful termination, while an error message will print to </a:t>
            </a:r>
            <a:r>
              <a:rPr lang="en-US" dirty="0" err="1"/>
              <a:t>stderr</a:t>
            </a:r>
            <a:r>
              <a:rPr lang="en-US" dirty="0"/>
              <a:t> and return 1. </a:t>
            </a:r>
          </a:p>
          <a:p>
            <a:r>
              <a:rPr lang="en-US" dirty="0"/>
              <a:t>The sys module also defines a </a:t>
            </a:r>
            <a:r>
              <a:rPr lang="en-US" dirty="0" err="1">
                <a:latin typeface="Courier New" panose="02070309020205020404" pitchFamily="49" charset="0"/>
                <a:cs typeface="Courier New" panose="02070309020205020404" pitchFamily="49" charset="0"/>
              </a:rPr>
              <a:t>sys.exitfunc</a:t>
            </a:r>
            <a:r>
              <a:rPr lang="en-US" dirty="0"/>
              <a:t> attribute. The function object specified by this attribute is used to perform “cleanup actions” before the program terminates. </a:t>
            </a:r>
          </a:p>
        </p:txBody>
      </p:sp>
    </p:spTree>
    <p:extLst>
      <p:ext uri="{BB962C8B-B14F-4D97-AF65-F5344CB8AC3E}">
        <p14:creationId xmlns:p14="http://schemas.microsoft.com/office/powerpoint/2010/main" val="252437575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p:txBody>
          <a:bodyPr/>
          <a:lstStyle/>
          <a:p>
            <a:r>
              <a:rPr lang="en-US" dirty="0"/>
              <a:t>The </a:t>
            </a:r>
            <a:r>
              <a:rPr lang="en-US" dirty="0" err="1"/>
              <a:t>os</a:t>
            </a:r>
            <a:r>
              <a:rPr lang="en-US" dirty="0"/>
              <a:t> module provides a common interface for operating system dependent functionality. </a:t>
            </a:r>
            <a:br>
              <a:rPr lang="en-US" dirty="0"/>
            </a:br>
            <a:br>
              <a:rPr lang="en-US" dirty="0"/>
            </a:br>
            <a:r>
              <a:rPr lang="en-US" dirty="0"/>
              <a:t>Most of the functions are actually implemented by platform-specific modules, but there is no need to explicitly call them as such. </a:t>
            </a:r>
          </a:p>
          <a:p>
            <a:endParaRPr lang="en-US" dirty="0"/>
          </a:p>
          <a:p>
            <a:endParaRPr lang="en-US" dirty="0"/>
          </a:p>
        </p:txBody>
      </p:sp>
    </p:spTree>
    <p:extLst>
      <p:ext uri="{BB962C8B-B14F-4D97-AF65-F5344CB8AC3E}">
        <p14:creationId xmlns:p14="http://schemas.microsoft.com/office/powerpoint/2010/main" val="9645093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p:txBody>
          <a:bodyPr/>
          <a:lstStyle/>
          <a:p>
            <a:pPr marL="0" indent="0">
              <a:buNone/>
            </a:pPr>
            <a:r>
              <a:rPr lang="en-US" dirty="0"/>
              <a:t>We’ve already seen how the </a:t>
            </a:r>
            <a:r>
              <a:rPr lang="en-US" dirty="0" err="1"/>
              <a:t>os</a:t>
            </a:r>
            <a:r>
              <a:rPr lang="en-US" dirty="0"/>
              <a:t> module can be used to work with files. We know that there are built-in functions to open and close files but </a:t>
            </a:r>
            <a:r>
              <a:rPr lang="en-US" dirty="0" err="1"/>
              <a:t>os</a:t>
            </a:r>
            <a:r>
              <a:rPr lang="en-US" dirty="0"/>
              <a:t> extends file operations. </a:t>
            </a:r>
          </a:p>
          <a:p>
            <a:pPr>
              <a:buFont typeface="Arial" panose="020B0604020202020204" pitchFamily="34" charset="0"/>
              <a:buChar char="•"/>
            </a:pPr>
            <a:r>
              <a:rPr lang="en-US" dirty="0"/>
              <a:t> </a:t>
            </a:r>
            <a:r>
              <a:rPr lang="en-US" dirty="0">
                <a:latin typeface="Courier New" panose="02070309020205020404" pitchFamily="49" charset="0"/>
                <a:cs typeface="Courier New" panose="02070309020205020404" pitchFamily="49" charset="0"/>
              </a:rPr>
              <a:t>os.rename(</a:t>
            </a:r>
            <a:r>
              <a:rPr lang="en-US" i="1" dirty="0" err="1">
                <a:latin typeface="Courier New" panose="02070309020205020404" pitchFamily="49" charset="0"/>
                <a:cs typeface="Courier New" panose="02070309020205020404" pitchFamily="49" charset="0"/>
              </a:rPr>
              <a:t>current_name</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new_name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renames the file </a:t>
            </a:r>
            <a:r>
              <a:rPr lang="en-US" i="1" dirty="0" err="1"/>
              <a:t>current_name</a:t>
            </a:r>
            <a:r>
              <a:rPr lang="en-US" dirty="0"/>
              <a:t> to </a:t>
            </a:r>
            <a:r>
              <a:rPr lang="en-US" i="1" dirty="0" err="1"/>
              <a:t>new_name</a:t>
            </a:r>
            <a:r>
              <a:rPr lang="en-US" dirty="0"/>
              <a:t>.</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os.remove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filename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deletes an existing file named </a:t>
            </a:r>
            <a:r>
              <a:rPr lang="en-US" i="1" dirty="0"/>
              <a:t>filename</a:t>
            </a:r>
            <a:r>
              <a:rPr lang="en-US" dirty="0"/>
              <a:t>.</a:t>
            </a:r>
          </a:p>
        </p:txBody>
      </p:sp>
    </p:spTree>
    <p:extLst>
      <p:ext uri="{BB962C8B-B14F-4D97-AF65-F5344CB8AC3E}">
        <p14:creationId xmlns:p14="http://schemas.microsoft.com/office/powerpoint/2010/main" val="3537115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a:xfrm>
            <a:off x="1024128" y="2286000"/>
            <a:ext cx="4694747" cy="4023360"/>
          </a:xfrm>
        </p:spPr>
        <p:txBody>
          <a:bodyPr/>
          <a:lstStyle/>
          <a:p>
            <a:r>
              <a:rPr lang="en-US" dirty="0"/>
              <a:t>There are also a number of directory services provided by the </a:t>
            </a:r>
            <a:r>
              <a:rPr lang="en-US" dirty="0" err="1"/>
              <a:t>os</a:t>
            </a:r>
            <a:r>
              <a:rPr lang="en-US" dirty="0"/>
              <a:t> module.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os.listdir</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dirname</a:t>
            </a:r>
            <a:r>
              <a:rPr lang="en-US" dirty="0">
                <a:latin typeface="Courier New" panose="02070309020205020404" pitchFamily="49" charset="0"/>
                <a:cs typeface="Courier New" panose="02070309020205020404" pitchFamily="49" charset="0"/>
              </a:rPr>
              <a:t>)</a:t>
            </a:r>
            <a:r>
              <a:rPr lang="en-US" dirty="0"/>
              <a:t> lists all of the files in directory </a:t>
            </a:r>
            <a:r>
              <a:rPr lang="en-US" i="1" dirty="0" err="1"/>
              <a:t>dirname</a:t>
            </a:r>
            <a:r>
              <a:rPr lang="en-US" dirty="0"/>
              <a:t>.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os.getcwd</a:t>
            </a:r>
            <a:r>
              <a:rPr lang="en-US" dirty="0">
                <a:latin typeface="Courier New" panose="02070309020205020404" pitchFamily="49" charset="0"/>
                <a:cs typeface="Courier New" panose="02070309020205020404" pitchFamily="49" charset="0"/>
              </a:rPr>
              <a:t>()</a:t>
            </a:r>
            <a:r>
              <a:rPr lang="en-US" dirty="0"/>
              <a:t> returns the current directory.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os.chdir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dirname</a:t>
            </a:r>
            <a:r>
              <a:rPr lang="en-US" dirty="0">
                <a:latin typeface="Courier New" panose="02070309020205020404" pitchFamily="49" charset="0"/>
                <a:cs typeface="Courier New" panose="02070309020205020404" pitchFamily="49" charset="0"/>
              </a:rPr>
              <a:t>)</a:t>
            </a:r>
            <a:r>
              <a:rPr lang="en-US" dirty="0"/>
              <a:t> will change the current directory.</a:t>
            </a:r>
          </a:p>
        </p:txBody>
      </p:sp>
      <p:sp>
        <p:nvSpPr>
          <p:cNvPr id="5" name="Rectangle 4"/>
          <p:cNvSpPr/>
          <p:nvPr/>
        </p:nvSpPr>
        <p:spPr>
          <a:xfrm>
            <a:off x="5718875" y="1702671"/>
            <a:ext cx="7046316" cy="4708981"/>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"demos"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latin typeface="Courier New" panose="02070309020205020404" pitchFamily="49" charset="0"/>
              </a:rPr>
              <a:t>['frac.py', 'dogs.py', 'csv_parser.py']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latin typeface="Courier New" panose="02070309020205020404" pitchFamily="49" charset="0"/>
              </a:rPr>
              <a:t>['lect5.py', 'demos', 'lect3.py']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getcwd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latin typeface="Courier New" panose="02070309020205020404" pitchFamily="49" charset="0"/>
              </a:rPr>
              <a:t>'/home/faculty/</a:t>
            </a:r>
            <a:r>
              <a:rPr lang="en-US" sz="2000" dirty="0" err="1">
                <a:latin typeface="Courier New" panose="02070309020205020404" pitchFamily="49" charset="0"/>
              </a:rPr>
              <a:t>carnahan</a:t>
            </a:r>
            <a:r>
              <a:rPr lang="en-US" sz="2000" dirty="0">
                <a:latin typeface="Courier New" panose="02070309020205020404" pitchFamily="49" charset="0"/>
              </a:rPr>
              <a:t>/CIS4930'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chdir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getcwd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"/demos"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getcwd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latin typeface="Courier New" panose="02070309020205020404" pitchFamily="49" charset="0"/>
              </a:rPr>
              <a:t>'/home/faculty/</a:t>
            </a:r>
            <a:r>
              <a:rPr lang="en-US" sz="2000" dirty="0" err="1">
                <a:latin typeface="Courier New" panose="02070309020205020404" pitchFamily="49" charset="0"/>
              </a:rPr>
              <a:t>carnahan</a:t>
            </a:r>
            <a:r>
              <a:rPr lang="en-US" sz="2000" dirty="0">
                <a:latin typeface="Courier New" panose="02070309020205020404" pitchFamily="49" charset="0"/>
              </a:rPr>
              <a:t>/CIS4930/demos'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rename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"dogs.py"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"cats.py"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latin typeface="Courier New" panose="02070309020205020404" pitchFamily="49" charset="0"/>
              </a:rPr>
              <a:t>['frac.py', 'cats.py', 'csv_parser.py']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remove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"cats.py"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latin typeface="Courier New" panose="02070309020205020404" pitchFamily="49" charset="0"/>
              </a:rPr>
              <a:t>['frac.py', 'csv_parser.py'] </a:t>
            </a:r>
            <a:endParaRPr lang="en-US" sz="2000" dirty="0">
              <a:effectLst/>
            </a:endParaRPr>
          </a:p>
        </p:txBody>
      </p:sp>
    </p:spTree>
    <p:extLst>
      <p:ext uri="{BB962C8B-B14F-4D97-AF65-F5344CB8AC3E}">
        <p14:creationId xmlns:p14="http://schemas.microsoft.com/office/powerpoint/2010/main" val="171643539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a:xfrm>
            <a:off x="860917" y="2286000"/>
            <a:ext cx="10465844" cy="4023360"/>
          </a:xfrm>
        </p:spPr>
        <p:txBody>
          <a:bodyPr/>
          <a:lstStyle/>
          <a:p>
            <a:pPr>
              <a:buFont typeface="Arial" panose="020B0604020202020204" pitchFamily="34" charset="0"/>
              <a:buChar char="•"/>
            </a:pPr>
            <a:r>
              <a:rPr lang="en-US" dirty="0"/>
              <a:t> Use </a:t>
            </a:r>
            <a:r>
              <a:rPr lang="en-US" dirty="0" err="1">
                <a:latin typeface="Courier New" panose="02070309020205020404" pitchFamily="49" charset="0"/>
                <a:cs typeface="Courier New" panose="02070309020205020404" pitchFamily="49" charset="0"/>
              </a:rPr>
              <a:t>os.mkdir</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dirname</a:t>
            </a:r>
            <a:r>
              <a:rPr lang="en-US" dirty="0">
                <a:latin typeface="Courier New" panose="02070309020205020404" pitchFamily="49" charset="0"/>
                <a:cs typeface="Courier New" panose="02070309020205020404" pitchFamily="49" charset="0"/>
              </a:rPr>
              <a:t>)</a:t>
            </a:r>
            <a:r>
              <a:rPr lang="en-US" dirty="0"/>
              <a:t> and </a:t>
            </a:r>
            <a:r>
              <a:rPr lang="en-US" dirty="0" err="1">
                <a:latin typeface="Courier New" panose="02070309020205020404" pitchFamily="49" charset="0"/>
                <a:cs typeface="Courier New" panose="02070309020205020404" pitchFamily="49" charset="0"/>
              </a:rPr>
              <a:t>os.rmdir</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dirname</a:t>
            </a:r>
            <a:r>
              <a:rPr lang="en-US" dirty="0">
                <a:latin typeface="Courier New" panose="02070309020205020404" pitchFamily="49" charset="0"/>
                <a:cs typeface="Courier New" panose="02070309020205020404" pitchFamily="49" charset="0"/>
              </a:rPr>
              <a:t>)</a:t>
            </a:r>
            <a:r>
              <a:rPr lang="en-US" dirty="0"/>
              <a:t> to make and remove a </a:t>
            </a:r>
            <a:r>
              <a:rPr lang="en-US" i="1" dirty="0"/>
              <a:t>single</a:t>
            </a:r>
            <a:r>
              <a:rPr lang="en-US" dirty="0"/>
              <a:t> directory. </a:t>
            </a:r>
          </a:p>
          <a:p>
            <a:pPr>
              <a:buFont typeface="Arial" panose="020B0604020202020204" pitchFamily="34" charset="0"/>
              <a:buChar char="•"/>
            </a:pPr>
            <a:r>
              <a:rPr lang="en-US" dirty="0"/>
              <a:t> Use </a:t>
            </a:r>
            <a:r>
              <a:rPr lang="en-US" dirty="0" err="1">
                <a:latin typeface="Courier New" panose="02070309020205020404" pitchFamily="49" charset="0"/>
                <a:cs typeface="Courier New" panose="02070309020205020404" pitchFamily="49" charset="0"/>
              </a:rPr>
              <a:t>os.makedirs</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path/of/</a:t>
            </a:r>
            <a:r>
              <a:rPr lang="en-US" i="1" dirty="0" err="1">
                <a:latin typeface="Courier New" panose="02070309020205020404" pitchFamily="49" charset="0"/>
                <a:cs typeface="Courier New" panose="02070309020205020404" pitchFamily="49" charset="0"/>
              </a:rPr>
              <a:t>dirs</a:t>
            </a:r>
            <a:r>
              <a:rPr lang="en-US" dirty="0">
                <a:latin typeface="Courier New" panose="02070309020205020404" pitchFamily="49" charset="0"/>
                <a:cs typeface="Courier New" panose="02070309020205020404" pitchFamily="49" charset="0"/>
              </a:rPr>
              <a:t>) </a:t>
            </a:r>
            <a:r>
              <a:rPr lang="en-US" dirty="0"/>
              <a:t>and </a:t>
            </a:r>
            <a:r>
              <a:rPr lang="en-US" dirty="0" err="1">
                <a:latin typeface="Courier New" panose="02070309020205020404" pitchFamily="49" charset="0"/>
                <a:cs typeface="Courier New" panose="02070309020205020404" pitchFamily="49" charset="0"/>
              </a:rPr>
              <a:t>os.removedirs</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path/of/</a:t>
            </a:r>
            <a:r>
              <a:rPr lang="en-US" i="1" dirty="0" err="1">
                <a:latin typeface="Courier New" panose="02070309020205020404" pitchFamily="49" charset="0"/>
                <a:cs typeface="Courier New" panose="02070309020205020404" pitchFamily="49" charset="0"/>
              </a:rPr>
              <a:t>dirs</a:t>
            </a:r>
            <a:r>
              <a:rPr lang="en-US" dirty="0">
                <a:latin typeface="Courier New" panose="02070309020205020404" pitchFamily="49" charset="0"/>
                <a:cs typeface="Courier New" panose="02070309020205020404" pitchFamily="49" charset="0"/>
              </a:rPr>
              <a:t>)</a:t>
            </a:r>
            <a:r>
              <a:rPr lang="en-US" dirty="0"/>
              <a:t> to make and remove a hierarchy of directories. </a:t>
            </a:r>
          </a:p>
          <a:p>
            <a:pPr>
              <a:buFont typeface="Arial" panose="020B0604020202020204" pitchFamily="34" charset="0"/>
              <a:buChar char="•"/>
            </a:pPr>
            <a:r>
              <a:rPr lang="en-US" dirty="0"/>
              <a:t> Make sure directories are empty before removal!</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75296254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5" name="Rectangle 4"/>
          <p:cNvSpPr/>
          <p:nvPr/>
        </p:nvSpPr>
        <p:spPr>
          <a:xfrm>
            <a:off x="1518155" y="2104890"/>
            <a:ext cx="8732017"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makedirs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'frac.py'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'dir1'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'csv_parser.py'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"dir1/dir2/dir3/test"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write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"hi!"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close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line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"dir1/dir2/dir3/test"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line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hi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remove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"dir1/dir2/dir3/test"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removedirs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'frac.py'</a:t>
            </a:r>
            <a:r>
              <a:rPr lang="en-US" sz="2000" b="1" dirty="0">
                <a:solidFill>
                  <a:srgbClr val="FFCC00"/>
                </a:solidFill>
                <a:latin typeface="Courier New" panose="02070309020205020404" pitchFamily="49" charset="0"/>
              </a:rPr>
              <a:t>, </a:t>
            </a:r>
            <a:r>
              <a:rPr lang="en-US" sz="2000" dirty="0">
                <a:solidFill>
                  <a:srgbClr val="66FF00"/>
                </a:solidFill>
                <a:latin typeface="Courier New" panose="02070309020205020404" pitchFamily="49" charset="0"/>
              </a:rPr>
              <a:t>'csv_parser.py'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92547023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a:xfrm>
            <a:off x="650501" y="2295832"/>
            <a:ext cx="3046427" cy="4023360"/>
          </a:xfrm>
        </p:spPr>
        <p:txBody>
          <a:bodyPr/>
          <a:lstStyle/>
          <a:p>
            <a:r>
              <a:rPr lang="en-US" dirty="0"/>
              <a:t>The </a:t>
            </a:r>
            <a:r>
              <a:rPr lang="en-US" dirty="0" err="1">
                <a:latin typeface="Courier New" panose="02070309020205020404" pitchFamily="49" charset="0"/>
                <a:cs typeface="Courier New" panose="02070309020205020404" pitchFamily="49" charset="0"/>
              </a:rPr>
              <a:t>os.walk</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path</a:t>
            </a:r>
            <a:r>
              <a:rPr lang="en-US" dirty="0">
                <a:latin typeface="Courier New" panose="02070309020205020404" pitchFamily="49" charset="0"/>
                <a:cs typeface="Courier New" panose="02070309020205020404" pitchFamily="49" charset="0"/>
              </a:rPr>
              <a:t>) </a:t>
            </a:r>
            <a:r>
              <a:rPr lang="en-US" dirty="0"/>
              <a:t>method will generate a tuple </a:t>
            </a:r>
            <a:r>
              <a:rPr lang="en-US" i="1" dirty="0"/>
              <a:t>(</a:t>
            </a:r>
            <a:r>
              <a:rPr lang="en-US" i="1" dirty="0" err="1"/>
              <a:t>dirpath</a:t>
            </a:r>
            <a:r>
              <a:rPr lang="en-US" i="1" dirty="0"/>
              <a:t>, </a:t>
            </a:r>
            <a:r>
              <a:rPr lang="en-US" i="1" dirty="0" err="1"/>
              <a:t>dirnames</a:t>
            </a:r>
            <a:r>
              <a:rPr lang="en-US" i="1" dirty="0"/>
              <a:t>, filenames) </a:t>
            </a:r>
            <a:r>
              <a:rPr lang="en-US" dirty="0"/>
              <a:t>for each directory found by traversing the directory tree rooted at </a:t>
            </a:r>
            <a:r>
              <a:rPr lang="en-US" i="1" dirty="0"/>
              <a:t>path</a:t>
            </a:r>
            <a:r>
              <a:rPr lang="en-US" dirty="0"/>
              <a:t>. </a:t>
            </a:r>
          </a:p>
        </p:txBody>
      </p:sp>
      <p:sp>
        <p:nvSpPr>
          <p:cNvPr id="4" name="Rectangle 3"/>
          <p:cNvSpPr/>
          <p:nvPr/>
        </p:nvSpPr>
        <p:spPr>
          <a:xfrm>
            <a:off x="3864077" y="2225764"/>
            <a:ext cx="8125983" cy="4093428"/>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makedirs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'frac.py'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'dir1'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'football.csv'</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'csv_parser.py'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mkdir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"dir1/dir2/d2file"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"dir1/dir2/dir3/d3file"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"dir1/dir2/dir4/d4file"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path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getcwd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path</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dirs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files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walk</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path</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"Path: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path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"Directories: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dirs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"Files: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files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425229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tools</a:t>
            </a:r>
          </a:p>
        </p:txBody>
      </p:sp>
      <p:sp>
        <p:nvSpPr>
          <p:cNvPr id="3" name="Content Placeholder 2"/>
          <p:cNvSpPr>
            <a:spLocks noGrp="1"/>
          </p:cNvSpPr>
          <p:nvPr>
            <p:ph idx="1"/>
          </p:nvPr>
        </p:nvSpPr>
        <p:spPr>
          <a:xfrm>
            <a:off x="1024128" y="2286000"/>
            <a:ext cx="4379145" cy="4023360"/>
          </a:xfrm>
        </p:spPr>
        <p:txBody>
          <a:bodyPr/>
          <a:lstStyle/>
          <a:p>
            <a:r>
              <a:rPr lang="en-US" sz="2800" dirty="0"/>
              <a:t>The if statement has the following general form </a:t>
            </a:r>
          </a:p>
          <a:p>
            <a:endParaRPr lang="en-US" dirty="0"/>
          </a:p>
          <a:p>
            <a:endParaRPr lang="en-US" dirty="0"/>
          </a:p>
        </p:txBody>
      </p:sp>
      <p:sp>
        <p:nvSpPr>
          <p:cNvPr id="4" name="Rectangle 3"/>
          <p:cNvSpPr/>
          <p:nvPr/>
        </p:nvSpPr>
        <p:spPr>
          <a:xfrm>
            <a:off x="1786621" y="3801394"/>
            <a:ext cx="2765501" cy="830997"/>
          </a:xfrm>
          <a:prstGeom prst="rect">
            <a:avLst/>
          </a:prstGeom>
        </p:spPr>
        <p:txBody>
          <a:bodyPr wrap="none">
            <a:spAutoFit/>
          </a:bodyPr>
          <a:lstStyle/>
          <a:p>
            <a:r>
              <a:rPr lang="en-US" sz="2400" b="1" dirty="0">
                <a:solidFill>
                  <a:srgbClr val="FF6600"/>
                </a:solidFill>
                <a:latin typeface="Courier New" panose="02070309020205020404" pitchFamily="49" charset="0"/>
              </a:rPr>
              <a:t>if</a:t>
            </a:r>
            <a:r>
              <a:rPr lang="en-US" sz="2400" dirty="0">
                <a:solidFill>
                  <a:srgbClr val="FFFFFF"/>
                </a:solidFill>
                <a:latin typeface="Courier New" panose="02070309020205020404" pitchFamily="49" charset="0"/>
              </a:rPr>
              <a:t> expression</a:t>
            </a:r>
            <a:r>
              <a:rPr lang="en-US" sz="2400" b="1" dirty="0">
                <a:solidFill>
                  <a:srgbClr val="FFCC00"/>
                </a:solidFill>
                <a:latin typeface="Courier New" panose="02070309020205020404" pitchFamily="49" charset="0"/>
              </a:rPr>
              <a:t>:</a:t>
            </a:r>
            <a:endParaRPr lang="en-US" sz="2400" dirty="0">
              <a:solidFill>
                <a:srgbClr val="FFFFFF"/>
              </a:solidFill>
              <a:latin typeface="Courier New" panose="02070309020205020404" pitchFamily="49" charset="0"/>
            </a:endParaRPr>
          </a:p>
          <a:p>
            <a:r>
              <a:rPr lang="en-US" sz="2400" dirty="0">
                <a:solidFill>
                  <a:srgbClr val="FFFFFF"/>
                </a:solidFill>
                <a:latin typeface="Courier New" panose="02070309020205020404" pitchFamily="49" charset="0"/>
              </a:rPr>
              <a:t>    statements</a:t>
            </a:r>
            <a:endParaRPr lang="en-US" sz="2400" dirty="0">
              <a:effectLst/>
            </a:endParaRPr>
          </a:p>
        </p:txBody>
      </p:sp>
      <p:sp>
        <p:nvSpPr>
          <p:cNvPr id="5" name="Rectangle 4"/>
          <p:cNvSpPr/>
          <p:nvPr/>
        </p:nvSpPr>
        <p:spPr>
          <a:xfrm>
            <a:off x="5884164" y="1888142"/>
            <a:ext cx="6096000" cy="2862322"/>
          </a:xfrm>
          <a:prstGeom prst="rect">
            <a:avLst/>
          </a:prstGeom>
        </p:spPr>
        <p:txBody>
          <a:bodyPr>
            <a:spAutoFit/>
          </a:bodyPr>
          <a:lstStyle/>
          <a:p>
            <a:r>
              <a:rPr lang="en-US" dirty="0">
                <a:solidFill>
                  <a:srgbClr val="FFFFFF"/>
                </a:solidFill>
                <a:latin typeface="Courier New" panose="02070309020205020404" pitchFamily="49" charset="0"/>
              </a:rPr>
              <a:t>a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endParaRPr lang="en-US" dirty="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b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 is true!“</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not</a:t>
            </a:r>
            <a:r>
              <a:rPr lang="en-US" dirty="0">
                <a:solidFill>
                  <a:srgbClr val="FFFFFF"/>
                </a:solidFill>
                <a:latin typeface="Courier New" panose="02070309020205020404" pitchFamily="49" charset="0"/>
              </a:rPr>
              <a:t> b</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"b is false!“</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 </a:t>
            </a:r>
            <a:r>
              <a:rPr lang="en-US" b="1" dirty="0">
                <a:solidFill>
                  <a:srgbClr val="FF6600"/>
                </a:solidFill>
                <a:latin typeface="Courier New" panose="02070309020205020404" pitchFamily="49" charset="0"/>
              </a:rPr>
              <a:t>and</a:t>
            </a:r>
            <a:r>
              <a:rPr lang="en-US" dirty="0">
                <a:solidFill>
                  <a:srgbClr val="FFFFFF"/>
                </a:solidFill>
                <a:latin typeface="Courier New" panose="02070309020205020404" pitchFamily="49" charset="0"/>
              </a:rPr>
              <a:t> b</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 and b are true!“</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 </a:t>
            </a:r>
            <a:r>
              <a:rPr lang="en-US" b="1" dirty="0">
                <a:solidFill>
                  <a:srgbClr val="FF6600"/>
                </a:solidFill>
                <a:latin typeface="Courier New" panose="02070309020205020404" pitchFamily="49" charset="0"/>
              </a:rPr>
              <a:t>or</a:t>
            </a:r>
            <a:r>
              <a:rPr lang="en-US" dirty="0">
                <a:solidFill>
                  <a:srgbClr val="FFFFFF"/>
                </a:solidFill>
                <a:latin typeface="Courier New" panose="02070309020205020404" pitchFamily="49" charset="0"/>
              </a:rPr>
              <a:t> b</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 or b is true!"</a:t>
            </a:r>
            <a:endParaRPr lang="en-US" dirty="0">
              <a:effectLst/>
            </a:endParaRPr>
          </a:p>
        </p:txBody>
      </p:sp>
      <p:cxnSp>
        <p:nvCxnSpPr>
          <p:cNvPr id="7" name="Straight Connector 6"/>
          <p:cNvCxnSpPr/>
          <p:nvPr/>
        </p:nvCxnSpPr>
        <p:spPr>
          <a:xfrm>
            <a:off x="5769864" y="4750464"/>
            <a:ext cx="600303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84164" y="4854374"/>
            <a:ext cx="1558760" cy="1015663"/>
          </a:xfrm>
          <a:prstGeom prst="rect">
            <a:avLst/>
          </a:prstGeom>
          <a:noFill/>
        </p:spPr>
        <p:txBody>
          <a:bodyPr wrap="none" rtlCol="0">
            <a:spAutoFit/>
          </a:bodyPr>
          <a:lstStyle/>
          <a:p>
            <a:r>
              <a:rPr lang="en-US" sz="2000" dirty="0"/>
              <a:t>a is true!</a:t>
            </a:r>
            <a:br>
              <a:rPr lang="en-US" sz="2000" dirty="0"/>
            </a:br>
            <a:r>
              <a:rPr lang="en-US" sz="2000" dirty="0"/>
              <a:t>b is false!</a:t>
            </a:r>
            <a:br>
              <a:rPr lang="en-US" sz="2000" dirty="0"/>
            </a:br>
            <a:r>
              <a:rPr lang="en-US" sz="2000" dirty="0"/>
              <a:t>a or b is true!</a:t>
            </a:r>
          </a:p>
        </p:txBody>
      </p:sp>
    </p:spTree>
    <p:extLst>
      <p:ext uri="{BB962C8B-B14F-4D97-AF65-F5344CB8AC3E}">
        <p14:creationId xmlns:p14="http://schemas.microsoft.com/office/powerpoint/2010/main" val="2286454250"/>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a:xfrm>
            <a:off x="650501" y="2295832"/>
            <a:ext cx="3046427" cy="4023360"/>
          </a:xfrm>
        </p:spPr>
        <p:txBody>
          <a:bodyPr/>
          <a:lstStyle/>
          <a:p>
            <a:r>
              <a:rPr lang="en-US" dirty="0"/>
              <a:t>The </a:t>
            </a:r>
            <a:r>
              <a:rPr lang="en-US" dirty="0" err="1">
                <a:latin typeface="Courier New" panose="02070309020205020404" pitchFamily="49" charset="0"/>
                <a:cs typeface="Courier New" panose="02070309020205020404" pitchFamily="49" charset="0"/>
              </a:rPr>
              <a:t>os.walk</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path</a:t>
            </a:r>
            <a:r>
              <a:rPr lang="en-US" dirty="0">
                <a:latin typeface="Courier New" panose="02070309020205020404" pitchFamily="49" charset="0"/>
                <a:cs typeface="Courier New" panose="02070309020205020404" pitchFamily="49" charset="0"/>
              </a:rPr>
              <a:t>) </a:t>
            </a:r>
            <a:r>
              <a:rPr lang="en-US" dirty="0"/>
              <a:t>method will generate a tuple </a:t>
            </a:r>
            <a:r>
              <a:rPr lang="en-US" i="1" dirty="0"/>
              <a:t>(</a:t>
            </a:r>
            <a:r>
              <a:rPr lang="en-US" i="1" dirty="0" err="1"/>
              <a:t>dirpath</a:t>
            </a:r>
            <a:r>
              <a:rPr lang="en-US" i="1" dirty="0"/>
              <a:t>, </a:t>
            </a:r>
            <a:r>
              <a:rPr lang="en-US" i="1" dirty="0" err="1"/>
              <a:t>dirnames</a:t>
            </a:r>
            <a:r>
              <a:rPr lang="en-US" i="1" dirty="0"/>
              <a:t>, filenames) </a:t>
            </a:r>
            <a:r>
              <a:rPr lang="en-US" dirty="0"/>
              <a:t>for each directory found by traversing the directory tree rooted at </a:t>
            </a:r>
            <a:r>
              <a:rPr lang="en-US" i="1" dirty="0"/>
              <a:t>path</a:t>
            </a:r>
            <a:r>
              <a:rPr lang="en-US" dirty="0"/>
              <a:t>. </a:t>
            </a:r>
          </a:p>
        </p:txBody>
      </p:sp>
      <p:sp>
        <p:nvSpPr>
          <p:cNvPr id="5" name="Rectangle 4"/>
          <p:cNvSpPr/>
          <p:nvPr/>
        </p:nvSpPr>
        <p:spPr>
          <a:xfrm>
            <a:off x="5884164" y="1106326"/>
            <a:ext cx="6096000" cy="5401479"/>
          </a:xfrm>
          <a:prstGeom prst="rect">
            <a:avLst/>
          </a:prstGeom>
        </p:spPr>
        <p:txBody>
          <a:bodyPr>
            <a:spAutoFit/>
          </a:bodyPr>
          <a:lstStyle/>
          <a:p>
            <a:r>
              <a:rPr lang="en-US" sz="1500" dirty="0">
                <a:latin typeface="Courier New" panose="02070309020205020404" pitchFamily="49" charset="0"/>
                <a:cs typeface="Courier New" panose="02070309020205020404" pitchFamily="49" charset="0"/>
              </a:rPr>
              <a:t>Path:  /home/faculty/</a:t>
            </a:r>
            <a:r>
              <a:rPr lang="en-US" sz="1500" dirty="0" err="1">
                <a:latin typeface="Courier New" panose="02070309020205020404" pitchFamily="49" charset="0"/>
                <a:cs typeface="Courier New" panose="02070309020205020404" pitchFamily="49" charset="0"/>
              </a:rPr>
              <a:t>carnahan</a:t>
            </a:r>
            <a:r>
              <a:rPr lang="en-US" sz="1500" dirty="0">
                <a:latin typeface="Courier New" panose="02070309020205020404" pitchFamily="49" charset="0"/>
                <a:cs typeface="Courier New" panose="02070309020205020404" pitchFamily="49" charset="0"/>
              </a:rPr>
              <a:t>/CIS4930/demos</a:t>
            </a:r>
          </a:p>
          <a:p>
            <a:r>
              <a:rPr lang="en-US" sz="1500" dirty="0">
                <a:latin typeface="Courier New" panose="02070309020205020404" pitchFamily="49" charset="0"/>
                <a:cs typeface="Courier New" panose="02070309020205020404" pitchFamily="49" charset="0"/>
              </a:rPr>
              <a:t>Directories:  ['dir1']</a:t>
            </a:r>
          </a:p>
          <a:p>
            <a:r>
              <a:rPr lang="en-US" sz="1500" dirty="0">
                <a:latin typeface="Courier New" panose="02070309020205020404" pitchFamily="49" charset="0"/>
                <a:cs typeface="Courier New" panose="02070309020205020404" pitchFamily="49" charset="0"/>
              </a:rPr>
              <a:t>Files:  ['frac.</a:t>
            </a:r>
            <a:r>
              <a:rPr lang="en-US" sz="1500" dirty="0" err="1">
                <a:latin typeface="Courier New" panose="02070309020205020404" pitchFamily="49" charset="0"/>
                <a:cs typeface="Courier New" panose="02070309020205020404" pitchFamily="49" charset="0"/>
              </a:rPr>
              <a:t>py</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football.csv','csv_parser.py</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Path:  /home/faculty/</a:t>
            </a:r>
            <a:r>
              <a:rPr lang="en-US" sz="1500" dirty="0" err="1">
                <a:latin typeface="Courier New" panose="02070309020205020404" pitchFamily="49" charset="0"/>
                <a:cs typeface="Courier New" panose="02070309020205020404" pitchFamily="49" charset="0"/>
              </a:rPr>
              <a:t>carnahan</a:t>
            </a:r>
            <a:r>
              <a:rPr lang="en-US" sz="1500" dirty="0">
                <a:latin typeface="Courier New" panose="02070309020205020404" pitchFamily="49" charset="0"/>
                <a:cs typeface="Courier New" panose="02070309020205020404" pitchFamily="49" charset="0"/>
              </a:rPr>
              <a:t>/CIS4930/demos/dir1</a:t>
            </a:r>
          </a:p>
          <a:p>
            <a:r>
              <a:rPr lang="en-US" sz="1500" dirty="0">
                <a:latin typeface="Courier New" panose="02070309020205020404" pitchFamily="49" charset="0"/>
                <a:cs typeface="Courier New" panose="02070309020205020404" pitchFamily="49" charset="0"/>
              </a:rPr>
              <a:t>Directories:  ['dir2']</a:t>
            </a:r>
          </a:p>
          <a:p>
            <a:r>
              <a:rPr lang="en-US" sz="1500" dirty="0">
                <a:latin typeface="Courier New" panose="02070309020205020404" pitchFamily="49" charset="0"/>
                <a:cs typeface="Courier New" panose="02070309020205020404" pitchFamily="49" charset="0"/>
              </a:rPr>
              <a:t>Files:  []</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Path:  /home/faculty/</a:t>
            </a:r>
            <a:r>
              <a:rPr lang="en-US" sz="1500" dirty="0" err="1">
                <a:latin typeface="Courier New" panose="02070309020205020404" pitchFamily="49" charset="0"/>
                <a:cs typeface="Courier New" panose="02070309020205020404" pitchFamily="49" charset="0"/>
              </a:rPr>
              <a:t>carnahan</a:t>
            </a:r>
            <a:r>
              <a:rPr lang="en-US" sz="1500" dirty="0">
                <a:latin typeface="Courier New" panose="02070309020205020404" pitchFamily="49" charset="0"/>
                <a:cs typeface="Courier New" panose="02070309020205020404" pitchFamily="49" charset="0"/>
              </a:rPr>
              <a:t>/CIS4930/demos/dir1/dir2</a:t>
            </a:r>
          </a:p>
          <a:p>
            <a:r>
              <a:rPr lang="en-US" sz="1500" dirty="0">
                <a:latin typeface="Courier New" panose="02070309020205020404" pitchFamily="49" charset="0"/>
                <a:cs typeface="Courier New" panose="02070309020205020404" pitchFamily="49" charset="0"/>
              </a:rPr>
              <a:t>Directories:  ['dir4', 'dir3']</a:t>
            </a:r>
          </a:p>
          <a:p>
            <a:r>
              <a:rPr lang="en-US" sz="1500" dirty="0">
                <a:latin typeface="Courier New" panose="02070309020205020404" pitchFamily="49" charset="0"/>
                <a:cs typeface="Courier New" panose="02070309020205020404" pitchFamily="49" charset="0"/>
              </a:rPr>
              <a:t>Files:  ['d2file']</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Path:  /home/faculty/</a:t>
            </a:r>
            <a:r>
              <a:rPr lang="en-US" sz="1500" dirty="0" err="1">
                <a:latin typeface="Courier New" panose="02070309020205020404" pitchFamily="49" charset="0"/>
                <a:cs typeface="Courier New" panose="02070309020205020404" pitchFamily="49" charset="0"/>
              </a:rPr>
              <a:t>carnahan</a:t>
            </a:r>
            <a:r>
              <a:rPr lang="en-US" sz="1500" dirty="0">
                <a:latin typeface="Courier New" panose="02070309020205020404" pitchFamily="49" charset="0"/>
                <a:cs typeface="Courier New" panose="02070309020205020404" pitchFamily="49" charset="0"/>
              </a:rPr>
              <a:t>/CIS4930/demos/dir1/dir2/dir4</a:t>
            </a:r>
          </a:p>
          <a:p>
            <a:r>
              <a:rPr lang="en-US" sz="1500" dirty="0">
                <a:latin typeface="Courier New" panose="02070309020205020404" pitchFamily="49" charset="0"/>
                <a:cs typeface="Courier New" panose="02070309020205020404" pitchFamily="49" charset="0"/>
              </a:rPr>
              <a:t>Directories:  []</a:t>
            </a:r>
          </a:p>
          <a:p>
            <a:r>
              <a:rPr lang="en-US" sz="1500" dirty="0">
                <a:latin typeface="Courier New" panose="02070309020205020404" pitchFamily="49" charset="0"/>
                <a:cs typeface="Courier New" panose="02070309020205020404" pitchFamily="49" charset="0"/>
              </a:rPr>
              <a:t>Files:  ['d4file']</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Path:  /home/faculty/</a:t>
            </a:r>
            <a:r>
              <a:rPr lang="en-US" sz="1500" dirty="0" err="1">
                <a:latin typeface="Courier New" panose="02070309020205020404" pitchFamily="49" charset="0"/>
                <a:cs typeface="Courier New" panose="02070309020205020404" pitchFamily="49" charset="0"/>
              </a:rPr>
              <a:t>carnahan</a:t>
            </a:r>
            <a:r>
              <a:rPr lang="en-US" sz="1500" dirty="0">
                <a:latin typeface="Courier New" panose="02070309020205020404" pitchFamily="49" charset="0"/>
                <a:cs typeface="Courier New" panose="02070309020205020404" pitchFamily="49" charset="0"/>
              </a:rPr>
              <a:t>/CIS4930/demos/dir1/dir2/dir3</a:t>
            </a:r>
          </a:p>
          <a:p>
            <a:r>
              <a:rPr lang="en-US" sz="1500" dirty="0">
                <a:latin typeface="Courier New" panose="02070309020205020404" pitchFamily="49" charset="0"/>
                <a:cs typeface="Courier New" panose="02070309020205020404" pitchFamily="49" charset="0"/>
              </a:rPr>
              <a:t>Directories:  []</a:t>
            </a:r>
          </a:p>
          <a:p>
            <a:r>
              <a:rPr lang="en-US" sz="1500" dirty="0">
                <a:latin typeface="Courier New" panose="02070309020205020404" pitchFamily="49" charset="0"/>
                <a:cs typeface="Courier New" panose="02070309020205020404" pitchFamily="49" charset="0"/>
              </a:rPr>
              <a:t>Files:  ['d3file']</a:t>
            </a:r>
          </a:p>
          <a:p>
            <a:r>
              <a:rPr lang="en-US"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1006326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p:txBody>
          <a:bodyPr/>
          <a:lstStyle/>
          <a:p>
            <a:pPr marL="0" indent="0">
              <a:buNone/>
            </a:pPr>
            <a:r>
              <a:rPr lang="en-US" dirty="0"/>
              <a:t>The </a:t>
            </a:r>
            <a:r>
              <a:rPr lang="en-US" dirty="0" err="1"/>
              <a:t>os</a:t>
            </a:r>
            <a:r>
              <a:rPr lang="en-US" dirty="0"/>
              <a:t> module includes an </a:t>
            </a:r>
            <a:r>
              <a:rPr lang="en-US" dirty="0" err="1">
                <a:latin typeface="Courier New" panose="02070309020205020404" pitchFamily="49" charset="0"/>
                <a:cs typeface="Courier New" panose="02070309020205020404" pitchFamily="49" charset="0"/>
              </a:rPr>
              <a:t>os.stat</a:t>
            </a:r>
            <a:r>
              <a:rPr lang="en-US" dirty="0">
                <a:latin typeface="Courier New" panose="02070309020205020404" pitchFamily="49" charset="0"/>
                <a:cs typeface="Courier New" panose="02070309020205020404" pitchFamily="49" charset="0"/>
              </a:rPr>
              <a:t>(path)</a:t>
            </a:r>
            <a:r>
              <a:rPr lang="en-US" dirty="0"/>
              <a:t> method which will return file attributes related to the path provided (equivalent to stat() system call).</a:t>
            </a:r>
            <a:br>
              <a:rPr lang="en-US" dirty="0"/>
            </a:br>
            <a:br>
              <a:rPr lang="en-US" dirty="0"/>
            </a:br>
            <a:r>
              <a:rPr lang="en-US" dirty="0"/>
              <a:t>Result is a stat structure which includes</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st_size</a:t>
            </a:r>
            <a:r>
              <a:rPr lang="en-US" dirty="0"/>
              <a:t>: size of file in bytes.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st_atime</a:t>
            </a:r>
            <a:r>
              <a:rPr lang="en-US" dirty="0"/>
              <a:t>: time of most recent access.</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st_uid</a:t>
            </a:r>
            <a:r>
              <a:rPr lang="en-US" dirty="0"/>
              <a:t>: user id of owner.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st_nlink</a:t>
            </a:r>
            <a:r>
              <a:rPr lang="en-US" dirty="0"/>
              <a:t>: number of hard links. </a:t>
            </a:r>
          </a:p>
        </p:txBody>
      </p:sp>
      <p:sp>
        <p:nvSpPr>
          <p:cNvPr id="5" name="Rectangle 4"/>
          <p:cNvSpPr/>
          <p:nvPr/>
        </p:nvSpPr>
        <p:spPr>
          <a:xfrm>
            <a:off x="5884164" y="3032653"/>
            <a:ext cx="6424938" cy="347787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stat_info</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"football.csv"</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stat_info</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err="1">
                <a:latin typeface="Courier New" panose="02070309020205020404" pitchFamily="49" charset="0"/>
              </a:rPr>
              <a:t>posix.stat_result</a:t>
            </a:r>
            <a:r>
              <a:rPr lang="en-US" sz="2000" dirty="0">
                <a:latin typeface="Courier New" panose="02070309020205020404" pitchFamily="49" charset="0"/>
              </a:rPr>
              <a:t>(</a:t>
            </a:r>
            <a:r>
              <a:rPr lang="en-US" sz="2000" dirty="0" err="1">
                <a:latin typeface="Courier New" panose="02070309020205020404" pitchFamily="49" charset="0"/>
              </a:rPr>
              <a:t>st_mode</a:t>
            </a:r>
            <a:r>
              <a:rPr lang="en-US" sz="2000" dirty="0">
                <a:latin typeface="Courier New" panose="02070309020205020404" pitchFamily="49" charset="0"/>
              </a:rPr>
              <a:t>=33216, </a:t>
            </a:r>
            <a:r>
              <a:rPr lang="en-US" sz="2000" dirty="0" err="1">
                <a:latin typeface="Courier New" panose="02070309020205020404" pitchFamily="49" charset="0"/>
              </a:rPr>
              <a:t>st_ino</a:t>
            </a:r>
            <a:r>
              <a:rPr lang="en-US" sz="2000" dirty="0">
                <a:latin typeface="Courier New" panose="02070309020205020404" pitchFamily="49" charset="0"/>
              </a:rPr>
              <a:t>=83788199L, </a:t>
            </a:r>
            <a:r>
              <a:rPr lang="en-US" sz="2000" dirty="0" err="1">
                <a:latin typeface="Courier New" panose="02070309020205020404" pitchFamily="49" charset="0"/>
              </a:rPr>
              <a:t>st_dev</a:t>
            </a:r>
            <a:r>
              <a:rPr lang="en-US" sz="2000" dirty="0">
                <a:latin typeface="Courier New" panose="02070309020205020404" pitchFamily="49" charset="0"/>
              </a:rPr>
              <a:t>=20L, </a:t>
            </a:r>
            <a:r>
              <a:rPr lang="en-US" sz="2000" dirty="0" err="1">
                <a:latin typeface="Courier New" panose="02070309020205020404" pitchFamily="49" charset="0"/>
              </a:rPr>
              <a:t>st_nlink</a:t>
            </a:r>
            <a:r>
              <a:rPr lang="en-US" sz="2000" dirty="0">
                <a:latin typeface="Courier New" panose="02070309020205020404" pitchFamily="49" charset="0"/>
              </a:rPr>
              <a:t>=1, </a:t>
            </a:r>
            <a:r>
              <a:rPr lang="en-US" sz="2000" dirty="0" err="1">
                <a:latin typeface="Courier New" panose="02070309020205020404" pitchFamily="49" charset="0"/>
              </a:rPr>
              <a:t>st_uid</a:t>
            </a:r>
            <a:r>
              <a:rPr lang="en-US" sz="2000" dirty="0">
                <a:latin typeface="Courier New" panose="02070309020205020404" pitchFamily="49" charset="0"/>
              </a:rPr>
              <a:t>=87871, </a:t>
            </a:r>
            <a:r>
              <a:rPr lang="en-US" sz="2000" dirty="0" err="1">
                <a:latin typeface="Courier New" panose="02070309020205020404" pitchFamily="49" charset="0"/>
              </a:rPr>
              <a:t>st_gid</a:t>
            </a:r>
            <a:r>
              <a:rPr lang="en-US" sz="2000" dirty="0">
                <a:latin typeface="Courier New" panose="02070309020205020404" pitchFamily="49" charset="0"/>
              </a:rPr>
              <a:t>=300, </a:t>
            </a:r>
            <a:r>
              <a:rPr lang="en-US" sz="2000" dirty="0" err="1">
                <a:latin typeface="Courier New" panose="02070309020205020404" pitchFamily="49" charset="0"/>
              </a:rPr>
              <a:t>st_size</a:t>
            </a:r>
            <a:r>
              <a:rPr lang="en-US" sz="2000" dirty="0">
                <a:latin typeface="Courier New" panose="02070309020205020404" pitchFamily="49" charset="0"/>
              </a:rPr>
              <a:t>=648L, </a:t>
            </a:r>
            <a:r>
              <a:rPr lang="en-US" sz="2000" dirty="0" err="1">
                <a:latin typeface="Courier New" panose="02070309020205020404" pitchFamily="49" charset="0"/>
              </a:rPr>
              <a:t>st_atime</a:t>
            </a:r>
            <a:r>
              <a:rPr lang="en-US" sz="2000" dirty="0">
                <a:latin typeface="Courier New" panose="02070309020205020404" pitchFamily="49" charset="0"/>
              </a:rPr>
              <a:t>=1422387494, </a:t>
            </a:r>
            <a:r>
              <a:rPr lang="en-US" sz="2000" dirty="0" err="1">
                <a:latin typeface="Courier New" panose="02070309020205020404" pitchFamily="49" charset="0"/>
              </a:rPr>
              <a:t>st_mtime</a:t>
            </a:r>
            <a:r>
              <a:rPr lang="en-US" sz="2000" dirty="0">
                <a:latin typeface="Courier New" panose="02070309020205020404" pitchFamily="49" charset="0"/>
              </a:rPr>
              <a:t>=1421257389, </a:t>
            </a:r>
            <a:r>
              <a:rPr lang="en-US" sz="2000" dirty="0" err="1">
                <a:latin typeface="Courier New" panose="02070309020205020404" pitchFamily="49" charset="0"/>
              </a:rPr>
              <a:t>st_ctime</a:t>
            </a:r>
            <a:r>
              <a:rPr lang="en-US" sz="2000" dirty="0">
                <a:latin typeface="Courier New" panose="02070309020205020404" pitchFamily="49" charset="0"/>
              </a:rPr>
              <a:t>=1421257413)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stat_info</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st_mtime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latin typeface="Courier New" panose="02070309020205020404" pitchFamily="49" charset="0"/>
              </a:rPr>
              <a:t>1421257389.0 </a:t>
            </a:r>
            <a:endParaRPr lang="en-US" sz="2000" dirty="0">
              <a:effectLst/>
            </a:endParaRPr>
          </a:p>
        </p:txBody>
      </p:sp>
    </p:spTree>
    <p:extLst>
      <p:ext uri="{BB962C8B-B14F-4D97-AF65-F5344CB8AC3E}">
        <p14:creationId xmlns:p14="http://schemas.microsoft.com/office/powerpoint/2010/main" val="240107647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Os</a:t>
            </a:r>
            <a:r>
              <a:rPr lang="en-US" dirty="0"/>
              <a:t> services</a:t>
            </a:r>
          </a:p>
        </p:txBody>
      </p:sp>
      <p:sp>
        <p:nvSpPr>
          <p:cNvPr id="3" name="Content Placeholder 2"/>
          <p:cNvSpPr>
            <a:spLocks noGrp="1"/>
          </p:cNvSpPr>
          <p:nvPr>
            <p:ph idx="1"/>
          </p:nvPr>
        </p:nvSpPr>
        <p:spPr/>
        <p:txBody>
          <a:bodyPr/>
          <a:lstStyle/>
          <a:p>
            <a:r>
              <a:rPr lang="en-US" dirty="0"/>
              <a:t>The </a:t>
            </a:r>
            <a:r>
              <a:rPr lang="en-US" dirty="0" err="1">
                <a:latin typeface="Courier New" panose="02070309020205020404" pitchFamily="49" charset="0"/>
                <a:cs typeface="Courier New" panose="02070309020205020404" pitchFamily="49" charset="0"/>
              </a:rPr>
              <a:t>os.system</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a:t>
            </a:r>
            <a:r>
              <a:rPr lang="en-US" dirty="0"/>
              <a:t> function executes the argument </a:t>
            </a:r>
            <a:r>
              <a:rPr lang="en-US" i="1" dirty="0" err="1"/>
              <a:t>cmd</a:t>
            </a:r>
            <a:r>
              <a:rPr lang="en-US" dirty="0"/>
              <a:t> in a subshell. The return value is the exit status of the command. </a:t>
            </a:r>
          </a:p>
        </p:txBody>
      </p:sp>
      <p:sp>
        <p:nvSpPr>
          <p:cNvPr id="5" name="Rectangle 4"/>
          <p:cNvSpPr/>
          <p:nvPr/>
        </p:nvSpPr>
        <p:spPr>
          <a:xfrm>
            <a:off x="1524000" y="3214887"/>
            <a:ext cx="8475407"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system</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latin typeface="Courier New" panose="02070309020205020404" pitchFamily="49" charset="0"/>
              </a:rPr>
              <a:t>csv_parser</a:t>
            </a:r>
            <a:r>
              <a:rPr lang="en-US" sz="2000" b="1" dirty="0">
                <a:latin typeface="Courier New" panose="02070309020205020404" pitchFamily="49" charset="0"/>
              </a:rPr>
              <a:t>.</a:t>
            </a:r>
            <a:r>
              <a:rPr lang="en-US" sz="2000" dirty="0">
                <a:latin typeface="Courier New" panose="02070309020205020404" pitchFamily="49" charset="0"/>
              </a:rPr>
              <a:t>py dir1 football</a:t>
            </a:r>
            <a:r>
              <a:rPr lang="en-US" sz="2000" b="1" dirty="0">
                <a:latin typeface="Courier New" panose="02070309020205020404" pitchFamily="49" charset="0"/>
              </a:rPr>
              <a:t>.</a:t>
            </a:r>
            <a:r>
              <a:rPr lang="en-US" sz="2000" dirty="0">
                <a:latin typeface="Courier New" panose="02070309020205020404" pitchFamily="49" charset="0"/>
              </a:rPr>
              <a:t>csv frac</a:t>
            </a:r>
            <a:r>
              <a:rPr lang="en-US" sz="2000" b="1" dirty="0">
                <a:latin typeface="Courier New" panose="02070309020205020404" pitchFamily="49" charset="0"/>
              </a:rPr>
              <a:t>.</a:t>
            </a:r>
            <a:r>
              <a:rPr lang="en-US" sz="2000" dirty="0">
                <a:latin typeface="Courier New" panose="02070309020205020404" pitchFamily="49" charset="0"/>
              </a:rPr>
              <a:t>py </a:t>
            </a:r>
            <a:br>
              <a:rPr lang="en-US" sz="2000" dirty="0">
                <a:solidFill>
                  <a:srgbClr val="FFFFFF"/>
                </a:solidFill>
                <a:latin typeface="Courier New" panose="02070309020205020404" pitchFamily="49" charset="0"/>
              </a:rPr>
            </a:br>
            <a:r>
              <a:rPr lang="en-US" sz="2000" dirty="0">
                <a:latin typeface="Courier New" panose="02070309020205020404" pitchFamily="49" charset="0"/>
              </a:rPr>
              <a:t>0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system</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"touch newfile.txt"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latin typeface="Courier New" panose="02070309020205020404" pitchFamily="49" charset="0"/>
              </a:rPr>
              <a:t>0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system</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latin typeface="Courier New" panose="02070309020205020404" pitchFamily="49" charset="0"/>
              </a:rPr>
              <a:t>csv_parser</a:t>
            </a:r>
            <a:r>
              <a:rPr lang="en-US" sz="2000" b="1" dirty="0">
                <a:latin typeface="Courier New" panose="02070309020205020404" pitchFamily="49" charset="0"/>
              </a:rPr>
              <a:t>.</a:t>
            </a:r>
            <a:r>
              <a:rPr lang="en-US" sz="2000" dirty="0">
                <a:latin typeface="Courier New" panose="02070309020205020404" pitchFamily="49" charset="0"/>
              </a:rPr>
              <a:t>py dir1 football</a:t>
            </a:r>
            <a:r>
              <a:rPr lang="en-US" sz="2000" b="1" dirty="0">
                <a:latin typeface="Courier New" panose="02070309020205020404" pitchFamily="49" charset="0"/>
              </a:rPr>
              <a:t>.</a:t>
            </a:r>
            <a:r>
              <a:rPr lang="en-US" sz="2000" dirty="0">
                <a:latin typeface="Courier New" panose="02070309020205020404" pitchFamily="49" charset="0"/>
              </a:rPr>
              <a:t>csv frac</a:t>
            </a:r>
            <a:r>
              <a:rPr lang="en-US" sz="2000" b="1" dirty="0">
                <a:latin typeface="Courier New" panose="02070309020205020404" pitchFamily="49" charset="0"/>
              </a:rPr>
              <a:t>.</a:t>
            </a:r>
            <a:r>
              <a:rPr lang="en-US" sz="2000" dirty="0">
                <a:latin typeface="Courier New" panose="02070309020205020404" pitchFamily="49" charset="0"/>
              </a:rPr>
              <a:t>py newfile</a:t>
            </a:r>
            <a:r>
              <a:rPr lang="en-US" sz="2000" b="1" dirty="0">
                <a:latin typeface="Courier New" panose="02070309020205020404" pitchFamily="49" charset="0"/>
              </a:rPr>
              <a:t>.</a:t>
            </a:r>
            <a:r>
              <a:rPr lang="en-US" sz="2000" dirty="0">
                <a:latin typeface="Courier New" panose="02070309020205020404" pitchFamily="49" charset="0"/>
              </a:rPr>
              <a:t>txt </a:t>
            </a:r>
            <a:br>
              <a:rPr lang="en-US" sz="2000" dirty="0">
                <a:latin typeface="Courier New" panose="02070309020205020404" pitchFamily="49" charset="0"/>
              </a:rPr>
            </a:br>
            <a:r>
              <a:rPr lang="en-US" sz="2000" dirty="0">
                <a:latin typeface="Courier New" panose="02070309020205020404" pitchFamily="49" charset="0"/>
              </a:rPr>
              <a:t>0 </a:t>
            </a:r>
            <a:endParaRPr lang="en-US" sz="2000" dirty="0">
              <a:effectLst/>
            </a:endParaRPr>
          </a:p>
        </p:txBody>
      </p:sp>
    </p:spTree>
    <p:extLst>
      <p:ext uri="{BB962C8B-B14F-4D97-AF65-F5344CB8AC3E}">
        <p14:creationId xmlns:p14="http://schemas.microsoft.com/office/powerpoint/2010/main" val="213203805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p:txBody>
          <a:bodyPr/>
          <a:lstStyle/>
          <a:p>
            <a:r>
              <a:rPr lang="en-US" dirty="0"/>
              <a:t>The </a:t>
            </a:r>
            <a:r>
              <a:rPr lang="en-US" dirty="0" err="1">
                <a:latin typeface="Courier New" panose="02070309020205020404" pitchFamily="49" charset="0"/>
                <a:cs typeface="Courier New" panose="02070309020205020404" pitchFamily="49" charset="0"/>
              </a:rPr>
              <a:t>os.exec</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path</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function will start a new process from </a:t>
            </a:r>
            <a:r>
              <a:rPr lang="en-US" i="1" dirty="0"/>
              <a:t>path</a:t>
            </a:r>
            <a:r>
              <a:rPr lang="en-US" dirty="0"/>
              <a:t> using the </a:t>
            </a:r>
            <a:r>
              <a:rPr lang="en-US" i="1" dirty="0" err="1"/>
              <a:t>args</a:t>
            </a:r>
            <a:r>
              <a:rPr lang="en-US" dirty="0"/>
              <a:t> as arguments, replacing the current one. Alternatives include </a:t>
            </a:r>
            <a:r>
              <a:rPr lang="en-US" dirty="0" err="1">
                <a:latin typeface="Courier New" panose="02070309020205020404" pitchFamily="49" charset="0"/>
                <a:cs typeface="Courier New" panose="02070309020205020404" pitchFamily="49" charset="0"/>
              </a:rPr>
              <a:t>os.execve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os.execvp</a:t>
            </a:r>
            <a:r>
              <a:rPr lang="en-US" dirty="0">
                <a:latin typeface="Courier New" panose="02070309020205020404" pitchFamily="49" charset="0"/>
                <a:cs typeface="Courier New" panose="02070309020205020404" pitchFamily="49" charset="0"/>
              </a:rPr>
              <a:t>(), </a:t>
            </a:r>
            <a:r>
              <a:rPr lang="en-US" dirty="0" err="1"/>
              <a:t>etc</a:t>
            </a:r>
            <a:r>
              <a:rPr lang="en-US" dirty="0"/>
              <a:t> as usual. Arguments depend on version used. </a:t>
            </a:r>
          </a:p>
        </p:txBody>
      </p:sp>
      <p:sp>
        <p:nvSpPr>
          <p:cNvPr id="5" name="Rectangle 4"/>
          <p:cNvSpPr/>
          <p:nvPr/>
        </p:nvSpPr>
        <p:spPr>
          <a:xfrm>
            <a:off x="1130711" y="3633851"/>
            <a:ext cx="10176386" cy="2308324"/>
          </a:xfrm>
          <a:prstGeom prst="rect">
            <a:avLst/>
          </a:prstGeom>
        </p:spPr>
        <p:txBody>
          <a:bodyPr wrap="square">
            <a:spAutoFit/>
          </a:bodyPr>
          <a:lstStyle/>
          <a:p>
            <a:r>
              <a:rPr lang="en-US" dirty="0">
                <a:latin typeface="Courier New" panose="02070309020205020404" pitchFamily="49" charset="0"/>
              </a:rPr>
              <a:t>$ python2.7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Python </a:t>
            </a:r>
            <a:r>
              <a:rPr lang="en-US" dirty="0">
                <a:solidFill>
                  <a:srgbClr val="99CC99"/>
                </a:solidFill>
                <a:latin typeface="Courier New" panose="02070309020205020404" pitchFamily="49" charset="0"/>
              </a:rPr>
              <a:t>2.7.5</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default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Oct </a:t>
            </a:r>
            <a:r>
              <a:rPr lang="en-US" dirty="0">
                <a:solidFill>
                  <a:srgbClr val="99CC99"/>
                </a:solidFill>
                <a:latin typeface="Courier New" panose="02070309020205020404" pitchFamily="49" charset="0"/>
              </a:rPr>
              <a:t>5</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2013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01</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47</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54</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GCC </a:t>
            </a:r>
            <a:r>
              <a:rPr lang="en-US" dirty="0">
                <a:solidFill>
                  <a:srgbClr val="99CC99"/>
                </a:solidFill>
                <a:latin typeface="Courier New" panose="02070309020205020404" pitchFamily="49" charset="0"/>
              </a:rPr>
              <a:t>3.4.3</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20041212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Red Hat </a:t>
            </a:r>
            <a:r>
              <a:rPr lang="en-US" dirty="0">
                <a:solidFill>
                  <a:srgbClr val="99CC99"/>
                </a:solidFill>
                <a:latin typeface="Courier New" panose="02070309020205020404" pitchFamily="49" charset="0"/>
              </a:rPr>
              <a:t>3.4.3</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9.EL4</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on linux2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Type </a:t>
            </a:r>
            <a:r>
              <a:rPr lang="en-US" dirty="0">
                <a:solidFill>
                  <a:srgbClr val="66FF00"/>
                </a:solidFill>
                <a:latin typeface="Courier New" panose="02070309020205020404" pitchFamily="49" charset="0"/>
              </a:rPr>
              <a:t>"help"</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"copyright"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"credits"</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or</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"license"</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more information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os</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os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execvp</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"python2.7"</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"python2.7"</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"csv_parser.py"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Aston_Villa</a:t>
            </a:r>
            <a:r>
              <a:rPr lang="en-US" dirty="0">
                <a:solidFill>
                  <a:srgbClr val="FFFFFF"/>
                </a:solidFill>
                <a:latin typeface="Courier New" panose="02070309020205020404" pitchFamily="49" charset="0"/>
              </a:rPr>
              <a:t> has a minimum goal difference </a:t>
            </a:r>
            <a:r>
              <a:rPr lang="en-US" dirty="0">
                <a:latin typeface="Courier New" panose="02070309020205020404" pitchFamily="49" charset="0"/>
              </a:rPr>
              <a:t>of 1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418643962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p:txBody>
          <a:bodyPr/>
          <a:lstStyle/>
          <a:p>
            <a:r>
              <a:rPr lang="en-US" dirty="0"/>
              <a:t>Combine the </a:t>
            </a:r>
            <a:r>
              <a:rPr lang="en-US" dirty="0" err="1">
                <a:latin typeface="Courier New" panose="02070309020205020404" pitchFamily="49" charset="0"/>
                <a:cs typeface="Courier New" panose="02070309020205020404" pitchFamily="49" charset="0"/>
              </a:rPr>
              <a:t>os.exec</a:t>
            </a:r>
            <a:r>
              <a:rPr lang="en-US" dirty="0">
                <a:latin typeface="Courier New" panose="02070309020205020404" pitchFamily="49" charset="0"/>
                <a:cs typeface="Courier New" panose="02070309020205020404" pitchFamily="49" charset="0"/>
              </a:rPr>
              <a:t>*()</a:t>
            </a:r>
            <a:r>
              <a:rPr lang="en-US" dirty="0"/>
              <a:t> functions with </a:t>
            </a:r>
            <a:r>
              <a:rPr lang="en-US" dirty="0" err="1">
                <a:latin typeface="Courier New" panose="02070309020205020404" pitchFamily="49" charset="0"/>
                <a:cs typeface="Courier New" panose="02070309020205020404" pitchFamily="49" charset="0"/>
              </a:rPr>
              <a:t>os.fork</a:t>
            </a:r>
            <a:r>
              <a:rPr lang="en-US" dirty="0">
                <a:latin typeface="Courier New" panose="02070309020205020404" pitchFamily="49" charset="0"/>
                <a:cs typeface="Courier New" panose="02070309020205020404" pitchFamily="49" charset="0"/>
              </a:rPr>
              <a:t>()</a:t>
            </a:r>
            <a:r>
              <a:rPr lang="en-US" dirty="0"/>
              <a:t> and </a:t>
            </a:r>
            <a:r>
              <a:rPr lang="en-US" dirty="0" err="1">
                <a:latin typeface="Courier New" panose="02070309020205020404" pitchFamily="49" charset="0"/>
                <a:cs typeface="Courier New" panose="02070309020205020404" pitchFamily="49" charset="0"/>
              </a:rPr>
              <a:t>os.wait</a:t>
            </a:r>
            <a:r>
              <a:rPr lang="en-US" dirty="0">
                <a:latin typeface="Courier New" panose="02070309020205020404" pitchFamily="49" charset="0"/>
                <a:cs typeface="Courier New" panose="02070309020205020404" pitchFamily="49" charset="0"/>
              </a:rPr>
              <a:t>()</a:t>
            </a:r>
            <a:r>
              <a:rPr lang="en-US" dirty="0"/>
              <a:t> to spawn processes from the current process. The former makes a copy of the current process, the latter waits for a child process to finish. Use </a:t>
            </a:r>
            <a:r>
              <a:rPr lang="en-US" dirty="0" err="1">
                <a:latin typeface="Courier New" panose="02070309020205020404" pitchFamily="49" charset="0"/>
                <a:cs typeface="Courier New" panose="02070309020205020404" pitchFamily="49" charset="0"/>
              </a:rPr>
              <a:t>os.spawn</a:t>
            </a:r>
            <a:r>
              <a:rPr lang="en-US" dirty="0">
                <a:latin typeface="Courier New" panose="02070309020205020404" pitchFamily="49" charset="0"/>
                <a:cs typeface="Courier New" panose="02070309020205020404" pitchFamily="49" charset="0"/>
              </a:rPr>
              <a:t>()</a:t>
            </a:r>
            <a:r>
              <a:rPr lang="en-US" dirty="0"/>
              <a:t> on Windows. </a:t>
            </a:r>
          </a:p>
        </p:txBody>
      </p:sp>
      <p:sp>
        <p:nvSpPr>
          <p:cNvPr id="6" name="Rectangle 5"/>
          <p:cNvSpPr/>
          <p:nvPr/>
        </p:nvSpPr>
        <p:spPr>
          <a:xfrm>
            <a:off x="1563328" y="3501719"/>
            <a:ext cx="9556956" cy="2554545"/>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sys</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err="1">
                <a:solidFill>
                  <a:srgbClr val="FFFFFF"/>
                </a:solidFill>
                <a:latin typeface="Courier New" panose="02070309020205020404" pitchFamily="49" charset="0"/>
              </a:rPr>
              <a:t>pid</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fork</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not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pid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execvp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"python2.7"</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"python2.7"</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"csv_parser.py"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wait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49467749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Standard Library Part 2</a:t>
            </a:r>
          </a:p>
        </p:txBody>
      </p:sp>
      <p:sp>
        <p:nvSpPr>
          <p:cNvPr id="3" name="Subtitle 2"/>
          <p:cNvSpPr>
            <a:spLocks noGrp="1"/>
          </p:cNvSpPr>
          <p:nvPr>
            <p:ph type="subTitle" idx="1"/>
          </p:nvPr>
        </p:nvSpPr>
        <p:spPr/>
        <p:txBody>
          <a:bodyPr/>
          <a:lstStyle/>
          <a:p>
            <a:r>
              <a:rPr lang="en-US" dirty="0"/>
              <a:t>re, copy, and </a:t>
            </a:r>
            <a:r>
              <a:rPr lang="en-US" dirty="0" err="1"/>
              <a:t>itertools</a:t>
            </a:r>
            <a:endParaRPr lang="en-US" dirty="0"/>
          </a:p>
        </p:txBody>
      </p:sp>
    </p:spTree>
    <p:extLst>
      <p:ext uri="{BB962C8B-B14F-4D97-AF65-F5344CB8AC3E}">
        <p14:creationId xmlns:p14="http://schemas.microsoft.com/office/powerpoint/2010/main" val="410239486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FFE6-7E95-AA43-A0A6-C086203519D2}"/>
              </a:ext>
            </a:extLst>
          </p:cNvPr>
          <p:cNvSpPr>
            <a:spLocks noGrp="1"/>
          </p:cNvSpPr>
          <p:nvPr>
            <p:ph type="title"/>
          </p:nvPr>
        </p:nvSpPr>
        <p:spPr/>
        <p:txBody>
          <a:bodyPr/>
          <a:lstStyle/>
          <a:p>
            <a:r>
              <a:rPr lang="en-US" dirty="0"/>
              <a:t>The Python language – standard libraries</a:t>
            </a:r>
          </a:p>
        </p:txBody>
      </p:sp>
      <p:sp>
        <p:nvSpPr>
          <p:cNvPr id="3" name="Content Placeholder 2">
            <a:extLst>
              <a:ext uri="{FF2B5EF4-FFF2-40B4-BE49-F238E27FC236}">
                <a16:creationId xmlns:a16="http://schemas.microsoft.com/office/drawing/2014/main" id="{4E6D3F5B-B0B7-EC48-8005-703ED06BFB92}"/>
              </a:ext>
            </a:extLst>
          </p:cNvPr>
          <p:cNvSpPr>
            <a:spLocks noGrp="1"/>
          </p:cNvSpPr>
          <p:nvPr>
            <p:ph idx="1"/>
          </p:nvPr>
        </p:nvSpPr>
        <p:spPr/>
        <p:txBody>
          <a:bodyPr/>
          <a:lstStyle/>
          <a:p>
            <a:pPr>
              <a:buFont typeface="Courier New" panose="02070309020205020404" pitchFamily="49" charset="0"/>
              <a:buChar char="o"/>
            </a:pPr>
            <a:r>
              <a:rPr lang="en-US" sz="2400" dirty="0"/>
              <a:t> Standard library: re</a:t>
            </a:r>
          </a:p>
          <a:p>
            <a:pPr>
              <a:buFont typeface="Courier New" panose="02070309020205020404" pitchFamily="49" charset="0"/>
              <a:buChar char="o"/>
            </a:pPr>
            <a:r>
              <a:rPr lang="en-US" sz="2400" dirty="0"/>
              <a:t> Standard library: copy</a:t>
            </a:r>
          </a:p>
          <a:p>
            <a:pPr>
              <a:buFont typeface="Courier New" panose="02070309020205020404" pitchFamily="49" charset="0"/>
              <a:buChar char="o"/>
            </a:pPr>
            <a:r>
              <a:rPr lang="en-US" sz="2400" dirty="0"/>
              <a:t> Standard library: </a:t>
            </a:r>
            <a:r>
              <a:rPr lang="en-US" sz="2400" dirty="0" err="1"/>
              <a:t>itertools</a:t>
            </a:r>
            <a:endParaRPr lang="en-US" sz="2400" dirty="0"/>
          </a:p>
          <a:p>
            <a:pPr marL="0" indent="0">
              <a:buNone/>
            </a:pPr>
            <a:endParaRPr lang="en-US" dirty="0"/>
          </a:p>
        </p:txBody>
      </p:sp>
    </p:spTree>
    <p:extLst>
      <p:ext uri="{BB962C8B-B14F-4D97-AF65-F5344CB8AC3E}">
        <p14:creationId xmlns:p14="http://schemas.microsoft.com/office/powerpoint/2010/main" val="218641116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a:t>The Python standard library contains extensive support for </a:t>
            </a:r>
            <a:r>
              <a:rPr lang="en-US" i="1" dirty="0">
                <a:solidFill>
                  <a:srgbClr val="FFFF00"/>
                </a:solidFill>
              </a:rPr>
              <a:t>regular expressions</a:t>
            </a:r>
            <a:r>
              <a:rPr lang="en-US" dirty="0"/>
              <a:t>. </a:t>
            </a:r>
          </a:p>
          <a:p>
            <a:r>
              <a:rPr lang="en-US" dirty="0"/>
              <a:t>Regular expressions, often abbreviated as regex, are special character sequences that represent a set of strings. They are a concise way to express a set of strings using formal syntax. </a:t>
            </a:r>
          </a:p>
          <a:p>
            <a:r>
              <a:rPr lang="en-US" dirty="0"/>
              <a:t>We’ll start by learning Python’s syntax for regular expressions and then we’ll see how we can use the re module to compile and use regular expression objects. </a:t>
            </a:r>
          </a:p>
        </p:txBody>
      </p:sp>
    </p:spTree>
    <p:extLst>
      <p:ext uri="{BB962C8B-B14F-4D97-AF65-F5344CB8AC3E}">
        <p14:creationId xmlns:p14="http://schemas.microsoft.com/office/powerpoint/2010/main" val="368177074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a:t>The simplest regular expression contains a single ordinary character. </a:t>
            </a:r>
          </a:p>
          <a:p>
            <a:endParaRPr lang="en-US" dirty="0"/>
          </a:p>
          <a:p>
            <a:r>
              <a:rPr lang="en-US" dirty="0"/>
              <a:t>This character simply “matches” itself – that is, these regular expressions define the set containing only the character itself. </a:t>
            </a:r>
          </a:p>
          <a:p>
            <a:r>
              <a:rPr lang="en-US" dirty="0"/>
              <a:t>We can also concatenate ordinary characters to create a string longer than one character. </a:t>
            </a:r>
          </a:p>
          <a:p>
            <a:endParaRPr lang="en-US" dirty="0"/>
          </a:p>
          <a:p>
            <a:r>
              <a:rPr lang="en-US" dirty="0"/>
              <a:t>The regular expression ‘word’ simply defines the set that contains the string ‘word’ and the regular expression ‘@abc123’ simply defines the set that contains the string ‘@abc123’.</a:t>
            </a:r>
          </a:p>
        </p:txBody>
      </p:sp>
      <p:sp>
        <p:nvSpPr>
          <p:cNvPr id="4" name="Rectangle 3"/>
          <p:cNvSpPr/>
          <p:nvPr/>
        </p:nvSpPr>
        <p:spPr>
          <a:xfrm>
            <a:off x="2187201" y="2723224"/>
            <a:ext cx="4608954" cy="461665"/>
          </a:xfrm>
          <a:prstGeom prst="rect">
            <a:avLst/>
          </a:prstGeom>
        </p:spPr>
        <p:txBody>
          <a:bodyPr wrap="none">
            <a:spAutoFit/>
          </a:bodyPr>
          <a:lstStyle/>
          <a:p>
            <a:r>
              <a:rPr lang="en-US" sz="2400" dirty="0">
                <a:solidFill>
                  <a:srgbClr val="66FF00"/>
                </a:solidFill>
                <a:latin typeface="Courier New" panose="02070309020205020404" pitchFamily="49" charset="0"/>
              </a:rPr>
              <a:t>'A'</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'b'</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'0' </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endParaRPr lang="en-US" sz="2400" dirty="0">
              <a:effectLst/>
            </a:endParaRPr>
          </a:p>
        </p:txBody>
      </p:sp>
      <p:sp>
        <p:nvSpPr>
          <p:cNvPr id="5" name="Rectangle 4"/>
          <p:cNvSpPr/>
          <p:nvPr/>
        </p:nvSpPr>
        <p:spPr>
          <a:xfrm>
            <a:off x="2187201" y="4729004"/>
            <a:ext cx="3871573" cy="461665"/>
          </a:xfrm>
          <a:prstGeom prst="rect">
            <a:avLst/>
          </a:prstGeom>
        </p:spPr>
        <p:txBody>
          <a:bodyPr wrap="none">
            <a:spAutoFit/>
          </a:bodyPr>
          <a:lstStyle/>
          <a:p>
            <a:r>
              <a:rPr lang="en-US" sz="2400" dirty="0">
                <a:solidFill>
                  <a:srgbClr val="66FF00"/>
                </a:solidFill>
                <a:latin typeface="Courier New" panose="02070309020205020404" pitchFamily="49" charset="0"/>
              </a:rPr>
              <a:t>'word'</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'@abc123'</a:t>
            </a:r>
            <a:endParaRPr lang="en-US" sz="2400" dirty="0">
              <a:effectLst/>
            </a:endParaRPr>
          </a:p>
        </p:txBody>
      </p:sp>
    </p:spTree>
    <p:extLst>
      <p:ext uri="{BB962C8B-B14F-4D97-AF65-F5344CB8AC3E}">
        <p14:creationId xmlns:p14="http://schemas.microsoft.com/office/powerpoint/2010/main" val="325105665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a:t>The only characters that don’t match themselves are the special characters, or </a:t>
            </a:r>
            <a:r>
              <a:rPr lang="en-US" dirty="0" err="1"/>
              <a:t>metacharacters</a:t>
            </a:r>
            <a:r>
              <a:rPr lang="en-US" dirty="0"/>
              <a:t>. </a:t>
            </a:r>
          </a:p>
          <a:p>
            <a:endParaRPr lang="en-US" dirty="0"/>
          </a:p>
          <a:p>
            <a:pPr>
              <a:buFont typeface="Arial" panose="020B0604020202020204" pitchFamily="34" charset="0"/>
              <a:buChar char="•"/>
            </a:pPr>
            <a:r>
              <a:rPr lang="en-US" dirty="0"/>
              <a:t> The dot (</a:t>
            </a:r>
            <a:r>
              <a:rPr lang="en-US" sz="2000" dirty="0">
                <a:solidFill>
                  <a:srgbClr val="66FF00"/>
                </a:solidFill>
                <a:latin typeface="Courier New" panose="02070309020205020404" pitchFamily="49" charset="0"/>
              </a:rPr>
              <a:t>.</a:t>
            </a:r>
            <a:r>
              <a:rPr lang="en-US" dirty="0"/>
              <a:t>) </a:t>
            </a:r>
            <a:r>
              <a:rPr lang="en-US" dirty="0" err="1"/>
              <a:t>metacharacter</a:t>
            </a:r>
            <a:r>
              <a:rPr lang="en-US" dirty="0"/>
              <a:t> matches any ordinary character except the newline character.</a:t>
            </a:r>
          </a:p>
          <a:p>
            <a:pPr>
              <a:buFont typeface="Arial" panose="020B0604020202020204" pitchFamily="34" charset="0"/>
              <a:buChar char="•"/>
            </a:pPr>
            <a:endParaRPr lang="en-US" dirty="0"/>
          </a:p>
          <a:p>
            <a:pPr>
              <a:buFont typeface="Arial" panose="020B0604020202020204" pitchFamily="34" charset="0"/>
              <a:buChar char="•"/>
            </a:pPr>
            <a:r>
              <a:rPr lang="en-US" dirty="0"/>
              <a:t> The caret (</a:t>
            </a:r>
            <a:r>
              <a:rPr lang="en-US" sz="2000" dirty="0">
                <a:solidFill>
                  <a:srgbClr val="66FF00"/>
                </a:solidFill>
                <a:latin typeface="Courier New" panose="02070309020205020404" pitchFamily="49" charset="0"/>
              </a:rPr>
              <a:t>^</a:t>
            </a:r>
            <a:r>
              <a:rPr lang="en-US" dirty="0"/>
              <a:t>) </a:t>
            </a:r>
            <a:r>
              <a:rPr lang="en-US" dirty="0" err="1"/>
              <a:t>metcharacter</a:t>
            </a:r>
            <a:r>
              <a:rPr lang="en-US" dirty="0"/>
              <a:t> matches any string that starts with the following sequence of characters.  </a:t>
            </a:r>
            <a:br>
              <a:rPr lang="en-US" dirty="0"/>
            </a:br>
            <a:endParaRPr lang="en-US" dirty="0"/>
          </a:p>
        </p:txBody>
      </p:sp>
      <p:sp>
        <p:nvSpPr>
          <p:cNvPr id="6" name="Rectangle 5"/>
          <p:cNvSpPr/>
          <p:nvPr/>
        </p:nvSpPr>
        <p:spPr>
          <a:xfrm>
            <a:off x="2815019" y="3028024"/>
            <a:ext cx="5161991" cy="461665"/>
          </a:xfrm>
          <a:prstGeom prst="rect">
            <a:avLst/>
          </a:prstGeom>
        </p:spPr>
        <p:txBody>
          <a:bodyPr wrap="none">
            <a:spAutoFit/>
          </a:bodyPr>
          <a:lstStyle/>
          <a:p>
            <a:r>
              <a:rPr lang="en-US" sz="2400" dirty="0">
                <a:solidFill>
                  <a:srgbClr val="66FF00"/>
                </a:solidFill>
                <a:latin typeface="Courier New" panose="02070309020205020404" pitchFamily="49" charset="0"/>
              </a:rPr>
              <a:t>. ^ $ * + ? { } [ ] \ | ( )</a:t>
            </a:r>
            <a:endParaRPr lang="en-US" sz="2400" dirty="0">
              <a:effectLst/>
            </a:endParaRPr>
          </a:p>
        </p:txBody>
      </p:sp>
      <p:sp>
        <p:nvSpPr>
          <p:cNvPr id="8" name="Rectangle 7"/>
          <p:cNvSpPr/>
          <p:nvPr/>
        </p:nvSpPr>
        <p:spPr>
          <a:xfrm>
            <a:off x="1484671" y="4299359"/>
            <a:ext cx="8042788" cy="400110"/>
          </a:xfrm>
          <a:prstGeom prst="rect">
            <a:avLst/>
          </a:prstGeom>
        </p:spPr>
        <p:txBody>
          <a:bodyPr wrap="square">
            <a:spAutoFit/>
          </a:bodyPr>
          <a:lstStyle/>
          <a:p>
            <a:r>
              <a:rPr lang="pt-BR" sz="2000" dirty="0">
                <a:solidFill>
                  <a:srgbClr val="66FF00"/>
                </a:solidFill>
                <a:latin typeface="Courier New" panose="02070309020205020404" pitchFamily="49" charset="0"/>
              </a:rPr>
              <a:t>'.'</a:t>
            </a:r>
            <a:r>
              <a:rPr lang="pt-BR" sz="2000" dirty="0">
                <a:solidFill>
                  <a:srgbClr val="FFFFFF"/>
                </a:solidFill>
                <a:latin typeface="Courier New" panose="02070309020205020404" pitchFamily="49" charset="0"/>
              </a:rPr>
              <a:t> </a:t>
            </a:r>
            <a:r>
              <a:rPr lang="pt-BR" sz="2000" dirty="0">
                <a:solidFill>
                  <a:schemeClr val="tx1">
                    <a:lumMod val="95000"/>
                  </a:schemeClr>
                </a:solidFill>
                <a:latin typeface="Courier New" panose="02070309020205020404" pitchFamily="49" charset="0"/>
              </a:rPr>
              <a:t>= {"a", "b", "c", ..., "A", "B", ... "@", ...}</a:t>
            </a:r>
            <a:endParaRPr lang="pt-BR" sz="2000" dirty="0">
              <a:solidFill>
                <a:schemeClr val="tx1">
                  <a:lumMod val="95000"/>
                </a:schemeClr>
              </a:solidFill>
              <a:effectLst/>
            </a:endParaRPr>
          </a:p>
        </p:txBody>
      </p:sp>
      <p:sp>
        <p:nvSpPr>
          <p:cNvPr id="9" name="Rectangle 8"/>
          <p:cNvSpPr/>
          <p:nvPr/>
        </p:nvSpPr>
        <p:spPr>
          <a:xfrm>
            <a:off x="1484670" y="5622893"/>
            <a:ext cx="9861755" cy="400110"/>
          </a:xfrm>
          <a:prstGeom prst="rect">
            <a:avLst/>
          </a:prstGeom>
        </p:spPr>
        <p:txBody>
          <a:bodyPr wrap="square">
            <a:spAutoFit/>
          </a:bodyPr>
          <a:lstStyle/>
          <a:p>
            <a:r>
              <a:rPr lang="en-US" sz="2000" dirty="0">
                <a:solidFill>
                  <a:srgbClr val="66FF00"/>
                </a:solidFill>
                <a:latin typeface="Courier New" panose="02070309020205020404" pitchFamily="49" charset="0"/>
              </a:rPr>
              <a:t>'^a'</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 "apple", "air", "age", "armor", "a new day",...} </a:t>
            </a:r>
            <a:endParaRPr lang="en-US" sz="2000" dirty="0">
              <a:solidFill>
                <a:schemeClr val="tx1">
                  <a:lumMod val="95000"/>
                </a:schemeClr>
              </a:solidFill>
              <a:effectLst/>
            </a:endParaRPr>
          </a:p>
        </p:txBody>
      </p:sp>
      <p:sp>
        <p:nvSpPr>
          <p:cNvPr id="10" name="Rectangle 9"/>
          <p:cNvSpPr/>
          <p:nvPr/>
        </p:nvSpPr>
        <p:spPr>
          <a:xfrm>
            <a:off x="1484671" y="6079900"/>
            <a:ext cx="9527458" cy="400110"/>
          </a:xfrm>
          <a:prstGeom prst="rect">
            <a:avLst/>
          </a:prstGeom>
        </p:spPr>
        <p:txBody>
          <a:bodyPr wrap="square">
            <a:spAutoFit/>
          </a:bodyPr>
          <a:lstStyle/>
          <a:p>
            <a:r>
              <a:rPr lang="en-US" sz="2000" dirty="0">
                <a:solidFill>
                  <a:srgbClr val="66FF00"/>
                </a:solidFill>
                <a:latin typeface="Courier New" panose="02070309020205020404" pitchFamily="49" charset="0"/>
              </a:rPr>
              <a:t>'^up'</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{"up", "up and away", "upper", "upon a hill", ...} </a:t>
            </a:r>
            <a:endParaRPr lang="en-US" sz="2000" dirty="0">
              <a:solidFill>
                <a:schemeClr val="tx1">
                  <a:lumMod val="95000"/>
                </a:schemeClr>
              </a:solidFill>
              <a:effectLst/>
            </a:endParaRPr>
          </a:p>
        </p:txBody>
      </p:sp>
    </p:spTree>
    <p:extLst>
      <p:ext uri="{BB962C8B-B14F-4D97-AF65-F5344CB8AC3E}">
        <p14:creationId xmlns:p14="http://schemas.microsoft.com/office/powerpoint/2010/main" val="2095509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tools</a:t>
            </a:r>
          </a:p>
        </p:txBody>
      </p:sp>
      <p:sp>
        <p:nvSpPr>
          <p:cNvPr id="3" name="Content Placeholder 2"/>
          <p:cNvSpPr>
            <a:spLocks noGrp="1"/>
          </p:cNvSpPr>
          <p:nvPr>
            <p:ph idx="1"/>
          </p:nvPr>
        </p:nvSpPr>
        <p:spPr>
          <a:xfrm>
            <a:off x="1024128" y="2286000"/>
            <a:ext cx="4015463" cy="4023360"/>
          </a:xfrm>
        </p:spPr>
        <p:txBody>
          <a:bodyPr/>
          <a:lstStyle/>
          <a:p>
            <a:r>
              <a:rPr lang="en-US" sz="2400" dirty="0"/>
              <a:t>You can also pair an else with an if statement</a:t>
            </a:r>
          </a:p>
          <a:p>
            <a:endParaRPr lang="en-US" dirty="0"/>
          </a:p>
          <a:p>
            <a:endParaRPr lang="en-US" dirty="0"/>
          </a:p>
        </p:txBody>
      </p:sp>
      <p:sp>
        <p:nvSpPr>
          <p:cNvPr id="4" name="Rectangle 3"/>
          <p:cNvSpPr/>
          <p:nvPr/>
        </p:nvSpPr>
        <p:spPr>
          <a:xfrm>
            <a:off x="1799389" y="3329822"/>
            <a:ext cx="2765501" cy="1569660"/>
          </a:xfrm>
          <a:prstGeom prst="rect">
            <a:avLst/>
          </a:prstGeom>
        </p:spPr>
        <p:txBody>
          <a:bodyPr wrap="none">
            <a:spAutoFit/>
          </a:bodyPr>
          <a:lstStyle/>
          <a:p>
            <a:r>
              <a:rPr lang="en-US" sz="2400" b="1" dirty="0">
                <a:solidFill>
                  <a:srgbClr val="FF6600"/>
                </a:solidFill>
                <a:latin typeface="Courier New" panose="02070309020205020404" pitchFamily="49" charset="0"/>
              </a:rPr>
              <a:t>if</a:t>
            </a:r>
            <a:r>
              <a:rPr lang="en-US" sz="2400" dirty="0">
                <a:solidFill>
                  <a:srgbClr val="FFFFFF"/>
                </a:solidFill>
                <a:latin typeface="Courier New" panose="02070309020205020404" pitchFamily="49" charset="0"/>
              </a:rPr>
              <a:t> expression</a:t>
            </a:r>
            <a:r>
              <a:rPr lang="en-US" sz="2400" b="1" dirty="0">
                <a:solidFill>
                  <a:srgbClr val="FFCC00"/>
                </a:solidFill>
                <a:latin typeface="Courier New" panose="02070309020205020404" pitchFamily="49" charset="0"/>
              </a:rPr>
              <a:t>:</a:t>
            </a:r>
            <a:endParaRPr lang="en-US" sz="2400" dirty="0">
              <a:solidFill>
                <a:srgbClr val="FFFFFF"/>
              </a:solidFill>
              <a:latin typeface="Courier New" panose="02070309020205020404" pitchFamily="49" charset="0"/>
            </a:endParaRPr>
          </a:p>
          <a:p>
            <a:r>
              <a:rPr lang="en-US" sz="2400" dirty="0">
                <a:solidFill>
                  <a:srgbClr val="FFFFFF"/>
                </a:solidFill>
                <a:latin typeface="Courier New" panose="02070309020205020404" pitchFamily="49" charset="0"/>
              </a:rPr>
              <a:t>    statements</a:t>
            </a:r>
          </a:p>
          <a:p>
            <a:r>
              <a:rPr lang="en-US" sz="2400" b="1" dirty="0">
                <a:solidFill>
                  <a:srgbClr val="FF6600"/>
                </a:solidFill>
                <a:latin typeface="Courier New" panose="02070309020205020404" pitchFamily="49" charset="0"/>
              </a:rPr>
              <a:t>else</a:t>
            </a:r>
            <a:r>
              <a:rPr lang="en-US" sz="2400" b="1" dirty="0">
                <a:solidFill>
                  <a:srgbClr val="FFCC00"/>
                </a:solidFill>
                <a:latin typeface="Courier New" panose="02070309020205020404" pitchFamily="49" charset="0"/>
              </a:rPr>
              <a:t>:</a:t>
            </a:r>
            <a:endParaRPr lang="en-US" sz="2400" dirty="0">
              <a:solidFill>
                <a:srgbClr val="FFFFFF"/>
              </a:solidFill>
              <a:latin typeface="Courier New" panose="02070309020205020404" pitchFamily="49" charset="0"/>
            </a:endParaRPr>
          </a:p>
          <a:p>
            <a:r>
              <a:rPr lang="en-US" sz="2400" dirty="0">
                <a:solidFill>
                  <a:srgbClr val="FFFFFF"/>
                </a:solidFill>
                <a:latin typeface="Courier New" panose="02070309020205020404" pitchFamily="49" charset="0"/>
              </a:rPr>
              <a:t>    statements</a:t>
            </a:r>
            <a:endParaRPr lang="en-US" sz="2400" dirty="0">
              <a:effectLst/>
            </a:endParaRPr>
          </a:p>
        </p:txBody>
      </p:sp>
      <p:sp>
        <p:nvSpPr>
          <p:cNvPr id="5" name="Rectangle 4"/>
          <p:cNvSpPr/>
          <p:nvPr/>
        </p:nvSpPr>
        <p:spPr>
          <a:xfrm>
            <a:off x="5884164" y="2040388"/>
            <a:ext cx="6096000" cy="3416320"/>
          </a:xfrm>
          <a:prstGeom prst="rect">
            <a:avLst/>
          </a:prstGeom>
        </p:spPr>
        <p:txBody>
          <a:bodyPr>
            <a:spAutoFit/>
          </a:bodyPr>
          <a:lstStyle/>
          <a:p>
            <a:r>
              <a:rPr lang="en-US" dirty="0">
                <a:solidFill>
                  <a:srgbClr val="FFFFFF"/>
                </a:solidFill>
                <a:latin typeface="Courier New" panose="02070309020205020404" pitchFamily="49" charset="0"/>
              </a:rPr>
              <a:t>a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endParaRPr lang="en-US" dirty="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b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endParaRPr lang="en-US" dirty="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c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 </a:t>
            </a:r>
            <a:r>
              <a:rPr lang="en-US" b="1" dirty="0">
                <a:solidFill>
                  <a:srgbClr val="FFCC00"/>
                </a:solidFill>
                <a:latin typeface="Courier New" panose="02070309020205020404" pitchFamily="49" charset="0"/>
              </a:rPr>
              <a:t>&gt;</a:t>
            </a:r>
            <a:r>
              <a:rPr lang="en-US" dirty="0">
                <a:solidFill>
                  <a:srgbClr val="FFFFFF"/>
                </a:solidFill>
                <a:latin typeface="Courier New" panose="02070309020205020404" pitchFamily="49" charset="0"/>
              </a:rPr>
              <a:t> b</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 </a:t>
            </a:r>
            <a:r>
              <a:rPr lang="en-US" b="1" dirty="0">
                <a:solidFill>
                  <a:srgbClr val="FFCC00"/>
                </a:solidFill>
                <a:latin typeface="Courier New" panose="02070309020205020404" pitchFamily="49" charset="0"/>
              </a:rPr>
              <a:t>&gt;</a:t>
            </a:r>
            <a:r>
              <a:rPr lang="en-US" dirty="0">
                <a:solidFill>
                  <a:srgbClr val="FFFFFF"/>
                </a:solidFill>
                <a:latin typeface="Courier New" panose="02070309020205020404" pitchFamily="49" charset="0"/>
              </a:rPr>
              <a:t> c</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 is greatest"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 is greatest"</a:t>
            </a:r>
            <a:endParaRPr lang="en-US" dirty="0">
              <a:solidFill>
                <a:srgbClr val="FFFFFF"/>
              </a:solidFill>
              <a:latin typeface="Courier New" panose="02070309020205020404" pitchFamily="49" charset="0"/>
            </a:endParaRPr>
          </a:p>
          <a:p>
            <a:r>
              <a:rPr lang="en-US" b="1" dirty="0" err="1">
                <a:solidFill>
                  <a:srgbClr val="FF6600"/>
                </a:solidFill>
                <a:latin typeface="Courier New" panose="02070309020205020404" pitchFamily="49" charset="0"/>
              </a:rPr>
              <a:t>elif</a:t>
            </a:r>
            <a:r>
              <a:rPr lang="en-US" dirty="0">
                <a:solidFill>
                  <a:srgbClr val="FFFFFF"/>
                </a:solidFill>
                <a:latin typeface="Courier New" panose="02070309020205020404" pitchFamily="49" charset="0"/>
              </a:rPr>
              <a:t> b </a:t>
            </a:r>
            <a:r>
              <a:rPr lang="en-US" b="1" dirty="0">
                <a:solidFill>
                  <a:srgbClr val="FFCC00"/>
                </a:solidFill>
                <a:latin typeface="Courier New" panose="02070309020205020404" pitchFamily="49" charset="0"/>
              </a:rPr>
              <a:t>&gt;</a:t>
            </a:r>
            <a:r>
              <a:rPr lang="en-US" dirty="0">
                <a:solidFill>
                  <a:srgbClr val="FFFFFF"/>
                </a:solidFill>
                <a:latin typeface="Courier New" panose="02070309020205020404" pitchFamily="49" charset="0"/>
              </a:rPr>
              <a:t> c</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"b is greatest"</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 is greatest"</a:t>
            </a:r>
            <a:endParaRPr lang="en-US" dirty="0">
              <a:effectLst/>
            </a:endParaRPr>
          </a:p>
        </p:txBody>
      </p:sp>
      <p:cxnSp>
        <p:nvCxnSpPr>
          <p:cNvPr id="9" name="Straight Connector 8"/>
          <p:cNvCxnSpPr/>
          <p:nvPr/>
        </p:nvCxnSpPr>
        <p:spPr>
          <a:xfrm>
            <a:off x="5694218" y="5621482"/>
            <a:ext cx="524740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87736" y="5798127"/>
            <a:ext cx="1412566" cy="400110"/>
          </a:xfrm>
          <a:prstGeom prst="rect">
            <a:avLst/>
          </a:prstGeom>
          <a:noFill/>
        </p:spPr>
        <p:txBody>
          <a:bodyPr wrap="none" rtlCol="0">
            <a:spAutoFit/>
          </a:bodyPr>
          <a:lstStyle/>
          <a:p>
            <a:r>
              <a:rPr lang="en-US" sz="2000" dirty="0"/>
              <a:t>c is greatest</a:t>
            </a:r>
          </a:p>
        </p:txBody>
      </p:sp>
    </p:spTree>
    <p:extLst>
      <p:ext uri="{BB962C8B-B14F-4D97-AF65-F5344CB8AC3E}">
        <p14:creationId xmlns:p14="http://schemas.microsoft.com/office/powerpoint/2010/main" val="261564445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a:xfrm>
            <a:off x="1024128" y="2286000"/>
            <a:ext cx="9720073" cy="4023360"/>
          </a:xfrm>
        </p:spPr>
        <p:txBody>
          <a:bodyPr/>
          <a:lstStyle/>
          <a:p>
            <a:pPr>
              <a:buFont typeface="Arial" panose="020B0604020202020204" pitchFamily="34" charset="0"/>
              <a:buChar char="•"/>
            </a:pPr>
            <a:r>
              <a:rPr lang="en-US" dirty="0"/>
              <a:t> The </a:t>
            </a:r>
            <a:r>
              <a:rPr lang="en-US" sz="2000" dirty="0">
                <a:solidFill>
                  <a:srgbClr val="66FF00"/>
                </a:solidFill>
                <a:latin typeface="Courier New" panose="02070309020205020404" pitchFamily="49" charset="0"/>
              </a:rPr>
              <a:t>$</a:t>
            </a:r>
            <a:r>
              <a:rPr lang="en-US" dirty="0"/>
              <a:t> </a:t>
            </a:r>
            <a:r>
              <a:rPr lang="en-US" dirty="0" err="1"/>
              <a:t>metacharacter</a:t>
            </a:r>
            <a:r>
              <a:rPr lang="en-US" dirty="0"/>
              <a:t> matches any string that ends with the preceding sequence of characters. </a:t>
            </a:r>
          </a:p>
          <a:p>
            <a:pPr>
              <a:buFont typeface="Arial" panose="020B0604020202020204" pitchFamily="34" charset="0"/>
              <a:buChar char="•"/>
            </a:pPr>
            <a:endParaRPr lang="en-US" dirty="0"/>
          </a:p>
          <a:p>
            <a:pPr>
              <a:buFont typeface="Arial" panose="020B0604020202020204" pitchFamily="34" charset="0"/>
              <a:buChar char="•"/>
            </a:pPr>
            <a:r>
              <a:rPr lang="en-US" dirty="0"/>
              <a:t> The </a:t>
            </a:r>
            <a:r>
              <a:rPr lang="en-US" sz="2000" dirty="0">
                <a:solidFill>
                  <a:srgbClr val="66FF00"/>
                </a:solidFill>
                <a:latin typeface="Courier New" panose="02070309020205020404" pitchFamily="49" charset="0"/>
              </a:rPr>
              <a:t>* </a:t>
            </a:r>
            <a:r>
              <a:rPr lang="en-US" dirty="0" err="1"/>
              <a:t>metacharacter</a:t>
            </a:r>
            <a:r>
              <a:rPr lang="en-US" dirty="0"/>
              <a:t> matches 0 or more instances of the preceding regular expression. </a:t>
            </a:r>
          </a:p>
          <a:p>
            <a:pPr marL="0" indent="0">
              <a:buNone/>
            </a:pPr>
            <a:endParaRPr lang="en-US" dirty="0"/>
          </a:p>
          <a:p>
            <a:pPr marL="0" indent="0">
              <a:buNone/>
            </a:pPr>
            <a:r>
              <a:rPr lang="en-US" dirty="0"/>
              <a:t> Note the behavior here – the preceding RE is ‘b’ because it is the simplest possible </a:t>
            </a:r>
            <a:br>
              <a:rPr lang="en-US" dirty="0"/>
            </a:br>
            <a:r>
              <a:rPr lang="en-US" dirty="0"/>
              <a:t> preceding RE. To force a grouping, we can use parentheses. </a:t>
            </a:r>
          </a:p>
        </p:txBody>
      </p:sp>
      <p:sp>
        <p:nvSpPr>
          <p:cNvPr id="4" name="Rectangle 3"/>
          <p:cNvSpPr/>
          <p:nvPr/>
        </p:nvSpPr>
        <p:spPr>
          <a:xfrm>
            <a:off x="1702631" y="3047689"/>
            <a:ext cx="6647974" cy="400110"/>
          </a:xfrm>
          <a:prstGeom prst="rect">
            <a:avLst/>
          </a:prstGeom>
        </p:spPr>
        <p:txBody>
          <a:bodyPr wrap="none">
            <a:spAutoFit/>
          </a:bodyPr>
          <a:lstStyle/>
          <a:p>
            <a:r>
              <a:rPr lang="en-US" sz="2000" dirty="0">
                <a:solidFill>
                  <a:srgbClr val="66FF00"/>
                </a:solidFill>
                <a:latin typeface="Courier New" panose="02070309020205020404" pitchFamily="49" charset="0"/>
              </a:rPr>
              <a:t>'ear$'</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{"ear", "clear", "top gear", ...}</a:t>
            </a:r>
            <a:endParaRPr lang="en-US" sz="2000" dirty="0">
              <a:solidFill>
                <a:schemeClr val="tx1">
                  <a:lumMod val="95000"/>
                </a:schemeClr>
              </a:solidFill>
              <a:effectLst/>
            </a:endParaRPr>
          </a:p>
        </p:txBody>
      </p:sp>
      <p:sp>
        <p:nvSpPr>
          <p:cNvPr id="5" name="Rectangle 4"/>
          <p:cNvSpPr/>
          <p:nvPr/>
        </p:nvSpPr>
        <p:spPr>
          <a:xfrm>
            <a:off x="1702631" y="4170693"/>
            <a:ext cx="7030064" cy="707886"/>
          </a:xfrm>
          <a:prstGeom prst="rect">
            <a:avLst/>
          </a:prstGeom>
        </p:spPr>
        <p:txBody>
          <a:bodyPr wrap="square">
            <a:spAutoFit/>
          </a:bodyPr>
          <a:lstStyle/>
          <a:p>
            <a:r>
              <a:rPr lang="en-US" sz="2000" dirty="0">
                <a:solidFill>
                  <a:srgbClr val="66FF00"/>
                </a:solidFill>
                <a:latin typeface="Courier New" panose="02070309020205020404" pitchFamily="49" charset="0"/>
              </a:rPr>
              <a:t>'b*'</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 "b", "bb", "</a:t>
            </a:r>
            <a:r>
              <a:rPr lang="en-US" sz="2000" dirty="0" err="1">
                <a:solidFill>
                  <a:schemeClr val="tx1">
                    <a:lumMod val="95000"/>
                  </a:schemeClr>
                </a:solidFill>
                <a:latin typeface="Courier New" panose="02070309020205020404" pitchFamily="49" charset="0"/>
              </a:rPr>
              <a:t>bbb</a:t>
            </a:r>
            <a:r>
              <a:rPr lang="en-US" sz="2000" dirty="0">
                <a:solidFill>
                  <a:schemeClr val="tx1">
                    <a:lumMod val="95000"/>
                  </a:schemeClr>
                </a:solidFill>
                <a:latin typeface="Courier New" panose="02070309020205020404" pitchFamily="49" charset="0"/>
              </a:rPr>
              <a:t>", ...} </a:t>
            </a:r>
            <a:br>
              <a:rPr lang="en-US" sz="2000" dirty="0">
                <a:solidFill>
                  <a:schemeClr val="tx1">
                    <a:lumMod val="95000"/>
                  </a:schemeClr>
                </a:solidFill>
                <a:latin typeface="Courier New" panose="02070309020205020404" pitchFamily="49" charset="0"/>
              </a:rPr>
            </a:br>
            <a:r>
              <a:rPr lang="en-US" sz="2000" dirty="0">
                <a:solidFill>
                  <a:srgbClr val="66FF00"/>
                </a:solidFill>
                <a:latin typeface="Courier New" panose="02070309020205020404" pitchFamily="49" charset="0"/>
              </a:rPr>
              <a:t>'ab*'</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 "ab", "</a:t>
            </a:r>
            <a:r>
              <a:rPr lang="en-US" sz="2000" dirty="0" err="1">
                <a:solidFill>
                  <a:schemeClr val="tx1">
                    <a:lumMod val="95000"/>
                  </a:schemeClr>
                </a:solidFill>
                <a:latin typeface="Courier New" panose="02070309020205020404" pitchFamily="49" charset="0"/>
              </a:rPr>
              <a:t>abb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abbb</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
        <p:nvSpPr>
          <p:cNvPr id="6" name="Rectangle 5"/>
          <p:cNvSpPr/>
          <p:nvPr/>
        </p:nvSpPr>
        <p:spPr>
          <a:xfrm>
            <a:off x="1702631" y="5601473"/>
            <a:ext cx="6801862" cy="400110"/>
          </a:xfrm>
          <a:prstGeom prst="rect">
            <a:avLst/>
          </a:prstGeom>
        </p:spPr>
        <p:txBody>
          <a:bodyPr wrap="none">
            <a:spAutoFit/>
          </a:bodyPr>
          <a:lstStyle/>
          <a:p>
            <a:r>
              <a:rPr lang="en-US" sz="2000" dirty="0">
                <a:solidFill>
                  <a:srgbClr val="66FF00"/>
                </a:solidFill>
                <a:latin typeface="Courier New" panose="02070309020205020404" pitchFamily="49" charset="0"/>
              </a:rPr>
              <a:t>'(ab)*'</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 "ab", "</a:t>
            </a:r>
            <a:r>
              <a:rPr lang="en-US" sz="2000" dirty="0" err="1">
                <a:solidFill>
                  <a:schemeClr val="tx1">
                    <a:lumMod val="95000"/>
                  </a:schemeClr>
                </a:solidFill>
                <a:latin typeface="Courier New" panose="02070309020205020404" pitchFamily="49" charset="0"/>
              </a:rPr>
              <a:t>abab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ababab</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Tree>
    <p:extLst>
      <p:ext uri="{BB962C8B-B14F-4D97-AF65-F5344CB8AC3E}">
        <p14:creationId xmlns:p14="http://schemas.microsoft.com/office/powerpoint/2010/main" val="24342529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The </a:t>
            </a:r>
            <a:r>
              <a:rPr lang="en-US" sz="2400" dirty="0">
                <a:solidFill>
                  <a:srgbClr val="66FF00"/>
                </a:solidFill>
                <a:latin typeface="Courier New" panose="02070309020205020404" pitchFamily="49" charset="0"/>
              </a:rPr>
              <a:t>+</a:t>
            </a:r>
            <a:r>
              <a:rPr lang="en-US" sz="2400" dirty="0">
                <a:solidFill>
                  <a:srgbClr val="66FF00"/>
                </a:solidFill>
              </a:rPr>
              <a:t> </a:t>
            </a:r>
            <a:r>
              <a:rPr lang="en-US" dirty="0" err="1"/>
              <a:t>metacharacter</a:t>
            </a:r>
            <a:r>
              <a:rPr lang="en-US" dirty="0"/>
              <a:t> works just the like </a:t>
            </a:r>
            <a:r>
              <a:rPr lang="en-US" sz="2400" dirty="0">
                <a:solidFill>
                  <a:srgbClr val="66FF00"/>
                </a:solidFill>
                <a:latin typeface="Courier New" panose="02070309020205020404" pitchFamily="49" charset="0"/>
              </a:rPr>
              <a:t>*</a:t>
            </a:r>
            <a:r>
              <a:rPr lang="en-US" sz="2400" dirty="0">
                <a:solidFill>
                  <a:srgbClr val="66FF00"/>
                </a:solidFill>
              </a:rPr>
              <a:t> </a:t>
            </a:r>
            <a:r>
              <a:rPr lang="en-US" dirty="0" err="1"/>
              <a:t>metacharacter</a:t>
            </a:r>
            <a:r>
              <a:rPr lang="en-US" dirty="0"/>
              <a:t> except it matches one or more instances of the preceding regular expression.</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The </a:t>
            </a:r>
            <a:r>
              <a:rPr lang="en-US" sz="2000" dirty="0">
                <a:solidFill>
                  <a:srgbClr val="66FF00"/>
                </a:solidFill>
                <a:latin typeface="Courier New" panose="02070309020205020404" pitchFamily="49" charset="0"/>
              </a:rPr>
              <a:t>?</a:t>
            </a:r>
            <a:r>
              <a:rPr lang="en-US" sz="2000" dirty="0">
                <a:solidFill>
                  <a:srgbClr val="66FF00"/>
                </a:solidFill>
              </a:rPr>
              <a:t> </a:t>
            </a:r>
            <a:r>
              <a:rPr lang="en-US" dirty="0" err="1"/>
              <a:t>metacharacter</a:t>
            </a:r>
            <a:r>
              <a:rPr lang="en-US" dirty="0"/>
              <a:t> matches either zero or one instances of the preceding regular expression. </a:t>
            </a:r>
          </a:p>
        </p:txBody>
      </p:sp>
      <p:sp>
        <p:nvSpPr>
          <p:cNvPr id="4" name="Rectangle 3"/>
          <p:cNvSpPr/>
          <p:nvPr/>
        </p:nvSpPr>
        <p:spPr>
          <a:xfrm>
            <a:off x="2135560" y="3146012"/>
            <a:ext cx="6186309" cy="400110"/>
          </a:xfrm>
          <a:prstGeom prst="rect">
            <a:avLst/>
          </a:prstGeom>
        </p:spPr>
        <p:txBody>
          <a:bodyPr wrap="none">
            <a:spAutoFit/>
          </a:bodyPr>
          <a:lstStyle/>
          <a:p>
            <a:r>
              <a:rPr lang="en-US" sz="2000" dirty="0">
                <a:solidFill>
                  <a:srgbClr val="66FF00"/>
                </a:solidFill>
                <a:latin typeface="Courier New" panose="02070309020205020404" pitchFamily="49" charset="0"/>
              </a:rPr>
              <a:t>'(ab)+'</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{"ab", "</a:t>
            </a:r>
            <a:r>
              <a:rPr lang="en-US" sz="2000" dirty="0" err="1">
                <a:solidFill>
                  <a:schemeClr val="tx1">
                    <a:lumMod val="95000"/>
                  </a:schemeClr>
                </a:solidFill>
                <a:latin typeface="Courier New" panose="02070309020205020404" pitchFamily="49" charset="0"/>
              </a:rPr>
              <a:t>abab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ababab</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
        <p:nvSpPr>
          <p:cNvPr id="5" name="Rectangle 4"/>
          <p:cNvSpPr/>
          <p:nvPr/>
        </p:nvSpPr>
        <p:spPr>
          <a:xfrm>
            <a:off x="2135560" y="4876488"/>
            <a:ext cx="3262432" cy="400110"/>
          </a:xfrm>
          <a:prstGeom prst="rect">
            <a:avLst/>
          </a:prstGeom>
        </p:spPr>
        <p:txBody>
          <a:bodyPr wrap="none">
            <a:spAutoFit/>
          </a:bodyPr>
          <a:lstStyle/>
          <a:p>
            <a:r>
              <a:rPr lang="en-US" sz="2000" dirty="0">
                <a:solidFill>
                  <a:srgbClr val="66FF00"/>
                </a:solidFill>
                <a:latin typeface="Courier New" panose="02070309020205020404" pitchFamily="49" charset="0"/>
              </a:rPr>
              <a:t>'(ab)?'</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 "ab"}</a:t>
            </a:r>
            <a:endParaRPr lang="en-US" sz="2000" dirty="0">
              <a:solidFill>
                <a:schemeClr val="tx1">
                  <a:lumMod val="95000"/>
                </a:schemeClr>
              </a:solidFill>
              <a:effectLst/>
            </a:endParaRPr>
          </a:p>
        </p:txBody>
      </p:sp>
    </p:spTree>
    <p:extLst>
      <p:ext uri="{BB962C8B-B14F-4D97-AF65-F5344CB8AC3E}">
        <p14:creationId xmlns:p14="http://schemas.microsoft.com/office/powerpoint/2010/main" val="19639579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The </a:t>
            </a:r>
            <a:r>
              <a:rPr lang="en-US" sz="2000" dirty="0">
                <a:solidFill>
                  <a:srgbClr val="66FF00"/>
                </a:solidFill>
                <a:latin typeface="Courier New" panose="02070309020205020404" pitchFamily="49" charset="0"/>
              </a:rPr>
              <a:t>{</a:t>
            </a:r>
            <a:r>
              <a:rPr lang="en-US" sz="2000" i="1" dirty="0">
                <a:solidFill>
                  <a:srgbClr val="66FF00"/>
                </a:solidFill>
                <a:latin typeface="Courier New" panose="02070309020205020404" pitchFamily="49" charset="0"/>
              </a:rPr>
              <a:t>m</a:t>
            </a:r>
            <a:r>
              <a:rPr lang="en-US" sz="2000" dirty="0">
                <a:solidFill>
                  <a:srgbClr val="66FF00"/>
                </a:solidFill>
                <a:latin typeface="Courier New" panose="02070309020205020404" pitchFamily="49" charset="0"/>
              </a:rPr>
              <a:t>}</a:t>
            </a:r>
            <a:r>
              <a:rPr lang="en-US" dirty="0"/>
              <a:t> </a:t>
            </a:r>
            <a:r>
              <a:rPr lang="en-US" dirty="0" err="1"/>
              <a:t>metacharacters</a:t>
            </a:r>
            <a:r>
              <a:rPr lang="en-US" dirty="0"/>
              <a:t> specify that exactly </a:t>
            </a:r>
            <a:r>
              <a:rPr lang="en-US" i="1" dirty="0"/>
              <a:t>m</a:t>
            </a:r>
            <a:r>
              <a:rPr lang="en-US" dirty="0"/>
              <a:t> copies of the previous regular expression should be matched. </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 We can also use </a:t>
            </a:r>
            <a:r>
              <a:rPr lang="en-US" sz="2400" dirty="0">
                <a:solidFill>
                  <a:srgbClr val="66FF00"/>
                </a:solidFill>
                <a:latin typeface="Courier New" panose="02070309020205020404" pitchFamily="49" charset="0"/>
              </a:rPr>
              <a:t>{</a:t>
            </a:r>
            <a:r>
              <a:rPr lang="en-US" sz="2400" i="1" dirty="0" err="1">
                <a:solidFill>
                  <a:srgbClr val="66FF00"/>
                </a:solidFill>
                <a:latin typeface="Courier New" panose="02070309020205020404" pitchFamily="49" charset="0"/>
              </a:rPr>
              <a:t>m,n</a:t>
            </a:r>
            <a:r>
              <a:rPr lang="en-US" sz="2400" dirty="0">
                <a:solidFill>
                  <a:srgbClr val="66FF00"/>
                </a:solidFill>
                <a:latin typeface="Courier New" panose="02070309020205020404" pitchFamily="49" charset="0"/>
              </a:rPr>
              <a:t>}</a:t>
            </a:r>
            <a:r>
              <a:rPr lang="en-US" dirty="0"/>
              <a:t> specify a range from </a:t>
            </a:r>
            <a:r>
              <a:rPr lang="en-US" i="1" dirty="0"/>
              <a:t>m</a:t>
            </a:r>
            <a:r>
              <a:rPr lang="en-US" dirty="0"/>
              <a:t> to </a:t>
            </a:r>
            <a:r>
              <a:rPr lang="en-US" i="1" dirty="0"/>
              <a:t>n</a:t>
            </a:r>
            <a:r>
              <a:rPr lang="en-US" dirty="0"/>
              <a:t> copies of the previous regular expression. We can also leave either argument out to </a:t>
            </a:r>
            <a:r>
              <a:rPr lang="en-US"/>
              <a:t>specify an </a:t>
            </a:r>
            <a:r>
              <a:rPr lang="en-US" dirty="0"/>
              <a:t>unbounded end of the range.  </a:t>
            </a:r>
          </a:p>
        </p:txBody>
      </p:sp>
      <p:sp>
        <p:nvSpPr>
          <p:cNvPr id="4" name="Rectangle 3"/>
          <p:cNvSpPr/>
          <p:nvPr/>
        </p:nvSpPr>
        <p:spPr>
          <a:xfrm>
            <a:off x="1946788" y="2987847"/>
            <a:ext cx="6096000" cy="1015663"/>
          </a:xfrm>
          <a:prstGeom prst="rect">
            <a:avLst/>
          </a:prstGeom>
        </p:spPr>
        <p:txBody>
          <a:bodyPr>
            <a:spAutoFit/>
          </a:bodyPr>
          <a:lstStyle/>
          <a:p>
            <a:r>
              <a:rPr lang="en-US" sz="2000" dirty="0">
                <a:solidFill>
                  <a:srgbClr val="66FF00"/>
                </a:solidFill>
                <a:latin typeface="Courier New" panose="02070309020205020404" pitchFamily="49" charset="0"/>
              </a:rPr>
              <a:t>'b{4}'</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bbbb</a:t>
            </a:r>
            <a:r>
              <a:rPr lang="en-US" sz="2000" dirty="0">
                <a:solidFill>
                  <a:schemeClr val="tx1">
                    <a:lumMod val="95000"/>
                  </a:schemeClr>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66FF00"/>
                </a:solidFill>
                <a:latin typeface="Courier New" panose="02070309020205020404" pitchFamily="49" charset="0"/>
              </a:rPr>
              <a:t>'ab{4}'</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abbbb</a:t>
            </a:r>
            <a:r>
              <a:rPr lang="en-US" sz="2000" dirty="0">
                <a:solidFill>
                  <a:schemeClr val="tx1">
                    <a:lumMod val="95000"/>
                  </a:schemeClr>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66FF00"/>
                </a:solidFill>
                <a:latin typeface="Courier New" panose="02070309020205020404" pitchFamily="49" charset="0"/>
              </a:rPr>
              <a:t>'(ab){4}'</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abababab</a:t>
            </a:r>
            <a:r>
              <a:rPr lang="en-US" sz="2000"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
        <p:nvSpPr>
          <p:cNvPr id="5" name="Rectangle 4"/>
          <p:cNvSpPr/>
          <p:nvPr/>
        </p:nvSpPr>
        <p:spPr>
          <a:xfrm>
            <a:off x="1946788" y="5110767"/>
            <a:ext cx="9576618" cy="707886"/>
          </a:xfrm>
          <a:prstGeom prst="rect">
            <a:avLst/>
          </a:prstGeom>
        </p:spPr>
        <p:txBody>
          <a:bodyPr wrap="square">
            <a:spAutoFit/>
          </a:bodyPr>
          <a:lstStyle/>
          <a:p>
            <a:r>
              <a:rPr lang="en-US" sz="2000" dirty="0">
                <a:solidFill>
                  <a:srgbClr val="66FF00"/>
                </a:solidFill>
                <a:latin typeface="Courier New" panose="02070309020205020404" pitchFamily="49" charset="0"/>
              </a:rPr>
              <a:t>'b{,4}'</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 "b", "bb", "</a:t>
            </a:r>
            <a:r>
              <a:rPr lang="en-US" sz="2000" dirty="0" err="1">
                <a:solidFill>
                  <a:schemeClr val="tx1">
                    <a:lumMod val="95000"/>
                  </a:schemeClr>
                </a:solidFill>
                <a:latin typeface="Courier New" panose="02070309020205020404" pitchFamily="49" charset="0"/>
              </a:rPr>
              <a:t>bbb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bbbb</a:t>
            </a:r>
            <a:r>
              <a:rPr lang="en-US" sz="2000" dirty="0">
                <a:solidFill>
                  <a:schemeClr val="tx1">
                    <a:lumMod val="95000"/>
                  </a:schemeClr>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66FF00"/>
                </a:solidFill>
                <a:latin typeface="Courier New" panose="02070309020205020404" pitchFamily="49" charset="0"/>
              </a:rPr>
              <a:t>'ab{4,}'</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abbbb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abbbbb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abbbbbb</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Tree>
    <p:extLst>
      <p:ext uri="{BB962C8B-B14F-4D97-AF65-F5344CB8AC3E}">
        <p14:creationId xmlns:p14="http://schemas.microsoft.com/office/powerpoint/2010/main" val="199936842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The </a:t>
            </a:r>
            <a:r>
              <a:rPr lang="en-US" sz="2400" dirty="0">
                <a:solidFill>
                  <a:srgbClr val="66FF00"/>
                </a:solidFill>
                <a:latin typeface="Courier New" panose="02070309020205020404" pitchFamily="49" charset="0"/>
              </a:rPr>
              <a:t>[]</a:t>
            </a:r>
            <a:r>
              <a:rPr lang="en-US" dirty="0"/>
              <a:t> </a:t>
            </a:r>
            <a:r>
              <a:rPr lang="en-US" dirty="0" err="1"/>
              <a:t>metacharacters</a:t>
            </a:r>
            <a:r>
              <a:rPr lang="en-US" dirty="0"/>
              <a:t> are used to indicate a set of characters. </a:t>
            </a:r>
          </a:p>
          <a:p>
            <a:pPr>
              <a:buFont typeface="Arial" panose="020B0604020202020204" pitchFamily="34" charset="0"/>
              <a:buChar char="•"/>
            </a:pPr>
            <a:r>
              <a:rPr lang="en-US" dirty="0"/>
              <a:t> List characters individually: </a:t>
            </a:r>
          </a:p>
          <a:p>
            <a:pPr>
              <a:buFont typeface="Arial" panose="020B0604020202020204" pitchFamily="34" charset="0"/>
              <a:buChar char="•"/>
            </a:pPr>
            <a:r>
              <a:rPr lang="en-US" dirty="0"/>
              <a:t> Create a range:</a:t>
            </a:r>
          </a:p>
          <a:p>
            <a:pPr>
              <a:buFont typeface="Arial" panose="020B0604020202020204" pitchFamily="34" charset="0"/>
              <a:buChar char="•"/>
            </a:pPr>
            <a:endParaRPr lang="en-US" dirty="0"/>
          </a:p>
          <a:p>
            <a:pPr>
              <a:buFont typeface="Arial" panose="020B0604020202020204" pitchFamily="34" charset="0"/>
              <a:buChar char="•"/>
            </a:pPr>
            <a:r>
              <a:rPr lang="en-US" dirty="0"/>
              <a:t> Complement the set:</a:t>
            </a:r>
          </a:p>
          <a:p>
            <a:pPr>
              <a:buFont typeface="Arial" panose="020B0604020202020204" pitchFamily="34" charset="0"/>
              <a:buChar char="•"/>
            </a:pPr>
            <a:r>
              <a:rPr lang="en-US" dirty="0"/>
              <a:t> Note: special characters lose their meaning or take on new meaning inside of sets. </a:t>
            </a:r>
          </a:p>
          <a:p>
            <a:pPr>
              <a:buFont typeface="Arial" panose="020B0604020202020204" pitchFamily="34" charset="0"/>
              <a:buChar char="•"/>
            </a:pPr>
            <a:r>
              <a:rPr lang="en-US" dirty="0"/>
              <a:t> You can use </a:t>
            </a:r>
            <a:r>
              <a:rPr lang="en-US" sz="2000" dirty="0">
                <a:solidFill>
                  <a:srgbClr val="66FF00"/>
                </a:solidFill>
                <a:latin typeface="Courier New" panose="02070309020205020404" pitchFamily="49" charset="0"/>
              </a:rPr>
              <a:t>\</a:t>
            </a:r>
            <a:r>
              <a:rPr lang="en-US" dirty="0"/>
              <a:t> to escape the special characters in a set.</a:t>
            </a:r>
          </a:p>
        </p:txBody>
      </p:sp>
      <p:sp>
        <p:nvSpPr>
          <p:cNvPr id="4" name="Rectangle 3"/>
          <p:cNvSpPr/>
          <p:nvPr/>
        </p:nvSpPr>
        <p:spPr>
          <a:xfrm>
            <a:off x="4264154" y="2795700"/>
            <a:ext cx="4031873" cy="400110"/>
          </a:xfrm>
          <a:prstGeom prst="rect">
            <a:avLst/>
          </a:prstGeom>
        </p:spPr>
        <p:txBody>
          <a:bodyPr wrap="none">
            <a:spAutoFit/>
          </a:bodyPr>
          <a:lstStyle/>
          <a:p>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abc</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 "b", "c"}</a:t>
            </a:r>
            <a:endParaRPr lang="en-US" sz="2000" dirty="0">
              <a:solidFill>
                <a:schemeClr val="tx1">
                  <a:lumMod val="95000"/>
                </a:schemeClr>
              </a:solidFill>
              <a:effectLst/>
            </a:endParaRPr>
          </a:p>
        </p:txBody>
      </p:sp>
      <p:sp>
        <p:nvSpPr>
          <p:cNvPr id="5" name="Rectangle 4"/>
          <p:cNvSpPr/>
          <p:nvPr/>
        </p:nvSpPr>
        <p:spPr>
          <a:xfrm>
            <a:off x="3146322" y="3268361"/>
            <a:ext cx="7816645" cy="707886"/>
          </a:xfrm>
          <a:prstGeom prst="rect">
            <a:avLst/>
          </a:prstGeom>
        </p:spPr>
        <p:txBody>
          <a:bodyPr wrap="square">
            <a:spAutoFit/>
          </a:bodyPr>
          <a:lstStyle/>
          <a:p>
            <a:r>
              <a:rPr lang="pl-PL" sz="2000" dirty="0">
                <a:solidFill>
                  <a:srgbClr val="66FF00"/>
                </a:solidFill>
                <a:latin typeface="Courier New" panose="02070309020205020404" pitchFamily="49" charset="0"/>
              </a:rPr>
              <a:t>'[a-zA-Z]'</a:t>
            </a:r>
            <a:r>
              <a:rPr lang="pl-PL" sz="2000" dirty="0">
                <a:solidFill>
                  <a:srgbClr val="FFFFFF"/>
                </a:solidFill>
                <a:latin typeface="Courier New" panose="02070309020205020404" pitchFamily="49" charset="0"/>
              </a:rPr>
              <a:t> </a:t>
            </a:r>
            <a:r>
              <a:rPr lang="pl-PL" sz="2000" dirty="0">
                <a:solidFill>
                  <a:schemeClr val="tx1">
                    <a:lumMod val="95000"/>
                  </a:schemeClr>
                </a:solidFill>
                <a:latin typeface="Courier New" panose="02070309020205020404" pitchFamily="49" charset="0"/>
              </a:rPr>
              <a:t>= {"a", "A", "b", "B", ..., "z", "Z"} </a:t>
            </a:r>
            <a:br>
              <a:rPr lang="en-US" sz="2000" dirty="0">
                <a:solidFill>
                  <a:srgbClr val="FFFFFF"/>
                </a:solidFill>
                <a:latin typeface="Courier New" panose="02070309020205020404" pitchFamily="49" charset="0"/>
              </a:rPr>
            </a:br>
            <a:r>
              <a:rPr lang="pl-PL" sz="2000" dirty="0">
                <a:solidFill>
                  <a:srgbClr val="66FF00"/>
                </a:solidFill>
                <a:latin typeface="Courier New" panose="02070309020205020404" pitchFamily="49" charset="0"/>
              </a:rPr>
              <a:t>'[0-9]'</a:t>
            </a:r>
            <a:r>
              <a:rPr lang="pl-PL" sz="2000" dirty="0">
                <a:solidFill>
                  <a:srgbClr val="FFFFFF"/>
                </a:solidFill>
                <a:latin typeface="Courier New" panose="02070309020205020404" pitchFamily="49" charset="0"/>
              </a:rPr>
              <a:t> </a:t>
            </a:r>
            <a:r>
              <a:rPr lang="pl-PL" sz="2000" dirty="0">
                <a:solidFill>
                  <a:schemeClr val="tx1">
                    <a:lumMod val="95000"/>
                  </a:schemeClr>
                </a:solidFill>
                <a:latin typeface="Courier New" panose="02070309020205020404" pitchFamily="49" charset="0"/>
              </a:rPr>
              <a:t>= {"0", "1", "2", ..., "9"}</a:t>
            </a:r>
            <a:endParaRPr lang="en-US" sz="2000" dirty="0">
              <a:solidFill>
                <a:schemeClr val="tx1">
                  <a:lumMod val="95000"/>
                </a:schemeClr>
              </a:solidFill>
              <a:latin typeface="Courier New" panose="02070309020205020404" pitchFamily="49" charset="0"/>
            </a:endParaRPr>
          </a:p>
        </p:txBody>
      </p:sp>
      <p:sp>
        <p:nvSpPr>
          <p:cNvPr id="6" name="Rectangle 5"/>
          <p:cNvSpPr/>
          <p:nvPr/>
        </p:nvSpPr>
        <p:spPr>
          <a:xfrm>
            <a:off x="3640915" y="4210753"/>
            <a:ext cx="6955750" cy="400110"/>
          </a:xfrm>
          <a:prstGeom prst="rect">
            <a:avLst/>
          </a:prstGeom>
        </p:spPr>
        <p:txBody>
          <a:bodyPr wrap="none">
            <a:spAutoFit/>
          </a:bodyPr>
          <a:lstStyle/>
          <a:p>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aeiou</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{"b", "c", "d", "f", "g", ...} </a:t>
            </a:r>
            <a:endParaRPr lang="en-US" sz="2000" dirty="0">
              <a:solidFill>
                <a:schemeClr val="tx1">
                  <a:lumMod val="95000"/>
                </a:schemeClr>
              </a:solidFill>
              <a:effectLst/>
            </a:endParaRPr>
          </a:p>
        </p:txBody>
      </p:sp>
      <p:sp>
        <p:nvSpPr>
          <p:cNvPr id="7" name="Rectangle 6"/>
          <p:cNvSpPr/>
          <p:nvPr/>
        </p:nvSpPr>
        <p:spPr>
          <a:xfrm>
            <a:off x="7466568" y="5159776"/>
            <a:ext cx="4185761" cy="400110"/>
          </a:xfrm>
          <a:prstGeom prst="rect">
            <a:avLst/>
          </a:prstGeom>
        </p:spPr>
        <p:txBody>
          <a:bodyPr wrap="none">
            <a:spAutoFit/>
          </a:bodyPr>
          <a:lstStyle/>
          <a:p>
            <a:r>
              <a:rPr lang="en-US" sz="2000" dirty="0">
                <a:solidFill>
                  <a:srgbClr val="66FF00"/>
                </a:solidFill>
                <a:latin typeface="Courier New" panose="02070309020205020404" pitchFamily="49" charset="0"/>
              </a:rPr>
              <a:t>'[a\-z]'</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 "-", "z"}</a:t>
            </a:r>
            <a:endParaRPr lang="en-US" sz="2000" dirty="0">
              <a:solidFill>
                <a:schemeClr val="tx1">
                  <a:lumMod val="95000"/>
                </a:schemeClr>
              </a:solidFill>
              <a:effectLst/>
            </a:endParaRPr>
          </a:p>
        </p:txBody>
      </p:sp>
    </p:spTree>
    <p:extLst>
      <p:ext uri="{BB962C8B-B14F-4D97-AF65-F5344CB8AC3E}">
        <p14:creationId xmlns:p14="http://schemas.microsoft.com/office/powerpoint/2010/main" val="89464785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a:xfrm>
            <a:off x="1024128" y="2286000"/>
            <a:ext cx="9720073" cy="4203290"/>
          </a:xfrm>
        </p:spPr>
        <p:txBody>
          <a:bodyPr>
            <a:normAutofit/>
          </a:bodyPr>
          <a:lstStyle/>
          <a:p>
            <a:pPr>
              <a:buFont typeface="Arial" panose="020B0604020202020204" pitchFamily="34" charset="0"/>
              <a:buChar char="•"/>
            </a:pPr>
            <a:r>
              <a:rPr lang="en-US" dirty="0"/>
              <a:t> The </a:t>
            </a:r>
            <a:r>
              <a:rPr lang="en-US" sz="2000" dirty="0">
                <a:solidFill>
                  <a:srgbClr val="66FF00"/>
                </a:solidFill>
                <a:latin typeface="Courier New" panose="02070309020205020404" pitchFamily="49" charset="0"/>
              </a:rPr>
              <a:t>|</a:t>
            </a:r>
            <a:r>
              <a:rPr lang="en-US" dirty="0"/>
              <a:t> </a:t>
            </a:r>
            <a:r>
              <a:rPr lang="en-US" dirty="0" err="1"/>
              <a:t>metacharacter</a:t>
            </a:r>
            <a:r>
              <a:rPr lang="en-US" dirty="0"/>
              <a:t> is used to implement alternation.  It represents either the regular expression on the left side OR the regular expression on the right side. </a:t>
            </a:r>
          </a:p>
          <a:p>
            <a:pPr>
              <a:buFont typeface="Arial" panose="020B0604020202020204" pitchFamily="34" charset="0"/>
              <a:buChar char="•"/>
            </a:pPr>
            <a:endParaRPr lang="en-US" dirty="0"/>
          </a:p>
          <a:p>
            <a:pPr marL="0" indent="0">
              <a:buNone/>
            </a:pPr>
            <a:endParaRPr lang="en-US" dirty="0"/>
          </a:p>
          <a:p>
            <a:pPr marL="0" indent="0">
              <a:buNone/>
            </a:pPr>
            <a:r>
              <a:rPr lang="en-US" dirty="0"/>
              <a:t> There are a lot of details to the regular expression mini-language that we haven’t </a:t>
            </a:r>
            <a:br>
              <a:rPr lang="en-US" dirty="0"/>
            </a:br>
            <a:r>
              <a:rPr lang="en-US" dirty="0"/>
              <a:t> covered – some we’ll cover later, some are left up to you to look up. </a:t>
            </a:r>
            <a:r>
              <a:rPr lang="en-US" dirty="0">
                <a:sym typeface="Wingdings" panose="05000000000000000000" pitchFamily="2" charset="2"/>
              </a:rPr>
              <a:t></a:t>
            </a:r>
          </a:p>
          <a:p>
            <a:pPr marL="0" indent="0">
              <a:buNone/>
            </a:pPr>
            <a:r>
              <a:rPr lang="en-US" dirty="0">
                <a:sym typeface="Wingdings" panose="05000000000000000000" pitchFamily="2" charset="2"/>
              </a:rPr>
              <a:t> Note that, theoretically speaking, you can express </a:t>
            </a:r>
            <a:r>
              <a:rPr lang="en-US" i="1" dirty="0">
                <a:sym typeface="Wingdings" panose="05000000000000000000" pitchFamily="2" charset="2"/>
              </a:rPr>
              <a:t>any</a:t>
            </a:r>
            <a:r>
              <a:rPr lang="en-US" dirty="0">
                <a:sym typeface="Wingdings" panose="05000000000000000000" pitchFamily="2" charset="2"/>
              </a:rPr>
              <a:t> set of strings using only </a:t>
            </a:r>
            <a:r>
              <a:rPr lang="en-US" sz="2400" dirty="0">
                <a:solidFill>
                  <a:srgbClr val="66FF00"/>
                </a:solidFill>
                <a:latin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sz="2400" dirty="0">
                <a:solidFill>
                  <a:srgbClr val="66FF00"/>
                </a:solidFill>
                <a:latin typeface="Courier New" panose="02070309020205020404" pitchFamily="49" charset="0"/>
                <a:sym typeface="Wingdings" panose="05000000000000000000" pitchFamily="2" charset="2"/>
              </a:rPr>
              <a:t>()</a:t>
            </a:r>
            <a:r>
              <a:rPr lang="en-US" dirty="0">
                <a:sym typeface="Wingdings" panose="05000000000000000000" pitchFamily="2" charset="2"/>
              </a:rPr>
              <a:t>,  </a:t>
            </a:r>
            <a:br>
              <a:rPr lang="en-US" dirty="0">
                <a:sym typeface="Wingdings" panose="05000000000000000000" pitchFamily="2" charset="2"/>
              </a:rPr>
            </a:br>
            <a:r>
              <a:rPr lang="en-US" dirty="0">
                <a:sym typeface="Wingdings" panose="05000000000000000000" pitchFamily="2" charset="2"/>
              </a:rPr>
              <a:t> and </a:t>
            </a:r>
            <a:r>
              <a:rPr lang="en-US" sz="2400" dirty="0">
                <a:solidFill>
                  <a:srgbClr val="66FF00"/>
                </a:solidFill>
                <a:latin typeface="Courier New" panose="02070309020205020404" pitchFamily="49" charset="0"/>
              </a:rPr>
              <a:t>|</a:t>
            </a:r>
            <a:r>
              <a:rPr lang="en-US" dirty="0">
                <a:sym typeface="Wingdings" panose="05000000000000000000" pitchFamily="2" charset="2"/>
              </a:rPr>
              <a:t> in your regular expression. So, we definitely have enough to match some </a:t>
            </a:r>
            <a:br>
              <a:rPr lang="en-US" dirty="0">
                <a:sym typeface="Wingdings" panose="05000000000000000000" pitchFamily="2" charset="2"/>
              </a:rPr>
            </a:br>
            <a:r>
              <a:rPr lang="en-US" dirty="0">
                <a:sym typeface="Wingdings" panose="05000000000000000000" pitchFamily="2" charset="2"/>
              </a:rPr>
              <a:t> strings.</a:t>
            </a:r>
            <a:endParaRPr lang="en-US" dirty="0"/>
          </a:p>
        </p:txBody>
      </p:sp>
      <p:sp>
        <p:nvSpPr>
          <p:cNvPr id="4" name="Rectangle 3"/>
          <p:cNvSpPr/>
          <p:nvPr/>
        </p:nvSpPr>
        <p:spPr>
          <a:xfrm>
            <a:off x="2005262" y="3089793"/>
            <a:ext cx="7403432" cy="707886"/>
          </a:xfrm>
          <a:prstGeom prst="rect">
            <a:avLst/>
          </a:prstGeom>
        </p:spPr>
        <p:txBody>
          <a:bodyPr wrap="square">
            <a:spAutoFit/>
          </a:bodyPr>
          <a:lstStyle/>
          <a:p>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a|b</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 "b"} </a:t>
            </a:r>
            <a:br>
              <a:rPr lang="en-US" sz="2000" dirty="0">
                <a:solidFill>
                  <a:srgbClr val="FFFFFF"/>
                </a:solidFill>
                <a:latin typeface="Courier New" panose="02070309020205020404" pitchFamily="49" charset="0"/>
              </a:rPr>
            </a:br>
            <a:r>
              <a:rPr lang="en-US" sz="2000" dirty="0">
                <a:solidFill>
                  <a:srgbClr val="66FF00"/>
                </a:solidFill>
                <a:latin typeface="Courier New" panose="02070309020205020404" pitchFamily="49" charset="0"/>
              </a:rPr>
              <a:t>'(hello)|(goodbye)'</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{"hello", "goodbye"}</a:t>
            </a:r>
            <a:endParaRPr lang="en-US" sz="2000" dirty="0">
              <a:solidFill>
                <a:schemeClr val="tx1">
                  <a:lumMod val="95000"/>
                </a:schemeClr>
              </a:solidFill>
              <a:effectLst/>
            </a:endParaRPr>
          </a:p>
        </p:txBody>
      </p:sp>
    </p:spTree>
    <p:extLst>
      <p:ext uri="{BB962C8B-B14F-4D97-AF65-F5344CB8AC3E}">
        <p14:creationId xmlns:p14="http://schemas.microsoft.com/office/powerpoint/2010/main" val="341957690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pPr marL="0" indent="0">
              <a:buNone/>
            </a:pPr>
            <a:r>
              <a:rPr lang="en-US" dirty="0"/>
              <a:t> To use a regular expression, we first have to compile it. This creates a pattern object</a:t>
            </a:r>
            <a:br>
              <a:rPr lang="en-US" dirty="0"/>
            </a:br>
            <a:r>
              <a:rPr lang="en-US" dirty="0"/>
              <a:t> which has methods for searching and matching. </a:t>
            </a:r>
          </a:p>
          <a:p>
            <a:pPr marL="0" indent="0">
              <a:buNone/>
            </a:pPr>
            <a:r>
              <a:rPr lang="en-US" dirty="0"/>
              <a:t> The </a:t>
            </a:r>
            <a:r>
              <a:rPr lang="en-US" dirty="0" err="1">
                <a:solidFill>
                  <a:srgbClr val="FFFF00"/>
                </a:solidFill>
                <a:latin typeface="Courier New" panose="02070309020205020404" pitchFamily="49" charset="0"/>
                <a:cs typeface="Courier New" panose="02070309020205020404" pitchFamily="49" charset="0"/>
              </a:rPr>
              <a:t>re.compile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pattern</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flags=0</a:t>
            </a:r>
            <a:r>
              <a:rPr lang="en-US" dirty="0">
                <a:latin typeface="Courier New" panose="02070309020205020404" pitchFamily="49" charset="0"/>
                <a:cs typeface="Courier New" panose="02070309020205020404" pitchFamily="49" charset="0"/>
              </a:rPr>
              <a:t>)</a:t>
            </a:r>
            <a:r>
              <a:rPr lang="en-US" dirty="0"/>
              <a:t>method compiles a regular expression  </a:t>
            </a:r>
            <a:br>
              <a:rPr lang="en-US" dirty="0"/>
            </a:br>
            <a:r>
              <a:rPr lang="en-US" dirty="0"/>
              <a:t> pattern into a pattern object. There are a number of optional flags that can be used </a:t>
            </a:r>
            <a:br>
              <a:rPr lang="en-US" dirty="0"/>
            </a:br>
            <a:r>
              <a:rPr lang="en-US" dirty="0"/>
              <a:t> to affect how the pattern object is created. </a:t>
            </a:r>
          </a:p>
        </p:txBody>
      </p:sp>
      <p:sp>
        <p:nvSpPr>
          <p:cNvPr id="4" name="Rectangle 3"/>
          <p:cNvSpPr/>
          <p:nvPr/>
        </p:nvSpPr>
        <p:spPr>
          <a:xfrm>
            <a:off x="2005781" y="4297680"/>
            <a:ext cx="6096000" cy="1323439"/>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re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'[1-9][0-9]*'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sre.SRE_Pattern</a:t>
            </a:r>
            <a:r>
              <a:rPr lang="en-US" sz="2000" dirty="0">
                <a:solidFill>
                  <a:schemeClr val="tx1">
                    <a:lumMod val="95000"/>
                  </a:schemeClr>
                </a:solidFill>
                <a:latin typeface="Courier New" panose="02070309020205020404" pitchFamily="49" charset="0"/>
              </a:rPr>
              <a:t> object at 0x...&gt;</a:t>
            </a:r>
            <a:endParaRPr lang="en-US" sz="2000" dirty="0">
              <a:solidFill>
                <a:schemeClr val="tx1">
                  <a:lumMod val="95000"/>
                </a:schemeClr>
              </a:solidFill>
              <a:effectLst/>
            </a:endParaRPr>
          </a:p>
        </p:txBody>
      </p:sp>
    </p:spTree>
    <p:extLst>
      <p:ext uri="{BB962C8B-B14F-4D97-AF65-F5344CB8AC3E}">
        <p14:creationId xmlns:p14="http://schemas.microsoft.com/office/powerpoint/2010/main" val="98267617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a:t>Some of the available compile flags: </a:t>
            </a:r>
          </a:p>
          <a:p>
            <a:pPr>
              <a:buFont typeface="Arial" panose="020B0604020202020204" pitchFamily="34" charset="0"/>
              <a:buChar char="•"/>
            </a:pPr>
            <a:r>
              <a:rPr lang="en-US" dirty="0"/>
              <a:t> </a:t>
            </a:r>
            <a:r>
              <a:rPr lang="en-US" dirty="0" err="1">
                <a:solidFill>
                  <a:srgbClr val="FFFF00"/>
                </a:solidFill>
                <a:latin typeface="Courier New" panose="02070309020205020404" pitchFamily="49" charset="0"/>
                <a:cs typeface="Courier New" panose="02070309020205020404" pitchFamily="49" charset="0"/>
              </a:rPr>
              <a:t>re.I</a:t>
            </a:r>
            <a:r>
              <a:rPr lang="en-US" dirty="0"/>
              <a:t> – ignore case.</a:t>
            </a:r>
          </a:p>
          <a:p>
            <a:pPr>
              <a:buFont typeface="Arial" panose="020B0604020202020204" pitchFamily="34" charset="0"/>
              <a:buChar char="•"/>
            </a:pPr>
            <a:r>
              <a:rPr lang="en-US" dirty="0"/>
              <a:t> </a:t>
            </a:r>
            <a:r>
              <a:rPr lang="en-US" dirty="0" err="1">
                <a:solidFill>
                  <a:srgbClr val="FFFF00"/>
                </a:solidFill>
                <a:latin typeface="Courier New" panose="02070309020205020404" pitchFamily="49" charset="0"/>
                <a:cs typeface="Courier New" panose="02070309020205020404" pitchFamily="49" charset="0"/>
              </a:rPr>
              <a:t>re.S</a:t>
            </a:r>
            <a:r>
              <a:rPr lang="en-US" dirty="0"/>
              <a:t> – the dot </a:t>
            </a:r>
            <a:r>
              <a:rPr lang="en-US" dirty="0" err="1"/>
              <a:t>metacharacter</a:t>
            </a:r>
            <a:r>
              <a:rPr lang="en-US" dirty="0"/>
              <a:t> also matches newline. </a:t>
            </a:r>
          </a:p>
          <a:p>
            <a:pPr>
              <a:buFont typeface="Arial" panose="020B0604020202020204" pitchFamily="34" charset="0"/>
              <a:buChar char="•"/>
            </a:pPr>
            <a:r>
              <a:rPr lang="en-US" dirty="0"/>
              <a:t> </a:t>
            </a:r>
            <a:r>
              <a:rPr lang="en-US" dirty="0" err="1">
                <a:solidFill>
                  <a:srgbClr val="FFFF00"/>
                </a:solidFill>
                <a:latin typeface="Courier New" panose="02070309020205020404" pitchFamily="49" charset="0"/>
                <a:cs typeface="Courier New" panose="02070309020205020404" pitchFamily="49" charset="0"/>
              </a:rPr>
              <a:t>re.M</a:t>
            </a:r>
            <a:r>
              <a:rPr lang="en-US" dirty="0"/>
              <a:t> – The caret </a:t>
            </a:r>
            <a:r>
              <a:rPr lang="en-US" dirty="0" err="1"/>
              <a:t>metacharacter</a:t>
            </a:r>
            <a:r>
              <a:rPr lang="en-US" dirty="0"/>
              <a:t> and the ‘$’ </a:t>
            </a:r>
            <a:r>
              <a:rPr lang="en-US" dirty="0" err="1"/>
              <a:t>metacharacter</a:t>
            </a:r>
            <a:r>
              <a:rPr lang="en-US" dirty="0"/>
              <a:t> match not only the beginning and end of strings, respectively, but the beginning and end of each newline-delimited portion of the string. </a:t>
            </a:r>
          </a:p>
          <a:p>
            <a:pPr marL="0" indent="0">
              <a:buNone/>
            </a:pPr>
            <a:r>
              <a:rPr lang="en-US" dirty="0"/>
              <a:t> Use a | to separate the selected compile flags. What kinds of strings does the </a:t>
            </a:r>
            <a:br>
              <a:rPr lang="en-US" dirty="0"/>
            </a:br>
            <a:r>
              <a:rPr lang="en-US" dirty="0"/>
              <a:t> following compiled pattern object match?</a:t>
            </a:r>
          </a:p>
        </p:txBody>
      </p:sp>
      <p:sp>
        <p:nvSpPr>
          <p:cNvPr id="4" name="Rectangle 3"/>
          <p:cNvSpPr/>
          <p:nvPr/>
        </p:nvSpPr>
        <p:spPr>
          <a:xfrm>
            <a:off x="1438502" y="5584413"/>
            <a:ext cx="4647426" cy="400110"/>
          </a:xfrm>
          <a:prstGeom prst="rect">
            <a:avLst/>
          </a:prstGeom>
        </p:spPr>
        <p:txBody>
          <a:bodyPr wrap="none">
            <a:spAutoFit/>
          </a:bodyPr>
          <a:lstStyle/>
          <a:p>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77506236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a:t>One little quirk to note about regular expressions comes from the fact that we express regular expression patterns as strings. </a:t>
            </a:r>
          </a:p>
          <a:p>
            <a:r>
              <a:rPr lang="en-US" dirty="0"/>
              <a:t>One of the built-in special characters for a regular expression is \ which allows for escaping or special forms. However, note that \ also has a special meaning in Python strings. </a:t>
            </a:r>
            <a:br>
              <a:rPr lang="en-US" dirty="0"/>
            </a:br>
            <a:br>
              <a:rPr lang="en-US" dirty="0"/>
            </a:br>
            <a:r>
              <a:rPr lang="en-US" dirty="0"/>
              <a:t>Say we want to create a regular expression to match the string </a:t>
            </a:r>
            <a:r>
              <a:rPr lang="en-US" dirty="0">
                <a:latin typeface="Courier New" panose="02070309020205020404" pitchFamily="49" charset="0"/>
                <a:cs typeface="Courier New" panose="02070309020205020404" pitchFamily="49" charset="0"/>
              </a:rPr>
              <a:t>“.\temp.txt”. </a:t>
            </a:r>
            <a:r>
              <a:rPr lang="en-US" dirty="0"/>
              <a:t>We must first escape the special characters. This gives us </a:t>
            </a:r>
            <a:r>
              <a:rPr lang="en-US" dirty="0">
                <a:latin typeface="Courier New" panose="02070309020205020404" pitchFamily="49" charset="0"/>
                <a:cs typeface="Courier New" panose="02070309020205020404" pitchFamily="49" charset="0"/>
              </a:rPr>
              <a:t>“\.\\temp\.txt”. </a:t>
            </a:r>
            <a:r>
              <a:rPr lang="en-US" dirty="0"/>
              <a:t>A Python string will interpret this as </a:t>
            </a:r>
            <a:r>
              <a:rPr lang="en-US" dirty="0">
                <a:latin typeface="Courier New" panose="02070309020205020404" pitchFamily="49" charset="0"/>
                <a:cs typeface="Courier New" panose="02070309020205020404" pitchFamily="49" charset="0"/>
              </a:rPr>
              <a:t>“.\temp.txt” </a:t>
            </a:r>
            <a:r>
              <a:rPr lang="en-US" dirty="0"/>
              <a:t>because \ is the escape character. To prevent Python from removing the backslashes, we must escape all of them! Finally, we have </a:t>
            </a:r>
            <a:r>
              <a:rPr lang="en-US" dirty="0">
                <a:latin typeface="Courier New" panose="02070309020205020404" pitchFamily="49" charset="0"/>
                <a:cs typeface="Courier New" panose="02070309020205020404" pitchFamily="49" charset="0"/>
              </a:rPr>
              <a:t>“\\.\\\\temp\\.txt” </a:t>
            </a:r>
            <a:r>
              <a:rPr lang="en-US" dirty="0"/>
              <a:t>as our regular expression string. </a:t>
            </a:r>
          </a:p>
        </p:txBody>
      </p:sp>
    </p:spTree>
    <p:extLst>
      <p:ext uri="{BB962C8B-B14F-4D97-AF65-F5344CB8AC3E}">
        <p14:creationId xmlns:p14="http://schemas.microsoft.com/office/powerpoint/2010/main" val="216672578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a:t>To avoid this excessive parentheses issue, we can express our regular expression as a raw string by simply appending ‘r’ to the front of it. </a:t>
            </a:r>
            <a:br>
              <a:rPr lang="en-US" dirty="0"/>
            </a:br>
            <a:br>
              <a:rPr lang="en-US" dirty="0"/>
            </a:br>
            <a:r>
              <a:rPr lang="en-US" dirty="0"/>
              <a:t>	</a:t>
            </a:r>
            <a:r>
              <a:rPr lang="en-US" dirty="0">
                <a:latin typeface="Courier New" panose="02070309020205020404" pitchFamily="49" charset="0"/>
                <a:cs typeface="Courier New" panose="02070309020205020404" pitchFamily="49" charset="0"/>
              </a:rPr>
              <a:t>r“\.\\temp\.txt”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cs typeface="Courier New" panose="02070309020205020404" pitchFamily="49" charset="0"/>
              </a:rPr>
              <a:t>Much better! Because this is a raw string, Python will not try to interpret the special characters before passing the string into the compile method.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472676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a:t>So, using the </a:t>
            </a:r>
            <a:r>
              <a:rPr lang="en-US" dirty="0" err="1">
                <a:solidFill>
                  <a:srgbClr val="FFFF00"/>
                </a:solidFill>
                <a:latin typeface="Courier New" panose="02070309020205020404" pitchFamily="49" charset="0"/>
                <a:cs typeface="Courier New" panose="02070309020205020404" pitchFamily="49" charset="0"/>
              </a:rPr>
              <a:t>re.compile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pattern</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flags=0</a:t>
            </a:r>
            <a:r>
              <a:rPr lang="en-US" dirty="0">
                <a:latin typeface="Courier New" panose="02070309020205020404" pitchFamily="49" charset="0"/>
                <a:cs typeface="Courier New" panose="02070309020205020404" pitchFamily="49" charset="0"/>
              </a:rPr>
              <a:t>)</a:t>
            </a:r>
            <a:r>
              <a:rPr lang="en-US" dirty="0"/>
              <a:t>method, we can create a pattern object out of the raw string representation of our regular expression. </a:t>
            </a:r>
          </a:p>
          <a:p>
            <a:r>
              <a:rPr lang="en-US" dirty="0"/>
              <a:t>The first pattern object method we’ll cover is the </a:t>
            </a:r>
            <a:r>
              <a:rPr lang="en-US" dirty="0">
                <a:latin typeface="Courier New" panose="02070309020205020404" pitchFamily="49" charset="0"/>
                <a:cs typeface="Courier New" panose="02070309020205020404" pitchFamily="49" charset="0"/>
              </a:rPr>
              <a:t>match(</a:t>
            </a:r>
            <a:r>
              <a:rPr lang="en-US" i="1" dirty="0">
                <a:latin typeface="Courier New" panose="02070309020205020404" pitchFamily="49" charset="0"/>
                <a:cs typeface="Courier New" panose="02070309020205020404" pitchFamily="49" charset="0"/>
              </a:rPr>
              <a:t>string</a:t>
            </a:r>
            <a:r>
              <a:rPr lang="en-US" dirty="0">
                <a:latin typeface="Courier New" panose="02070309020205020404" pitchFamily="49" charset="0"/>
                <a:cs typeface="Courier New" panose="02070309020205020404" pitchFamily="49" charset="0"/>
              </a:rPr>
              <a:t>)</a:t>
            </a:r>
            <a:r>
              <a:rPr lang="en-US" dirty="0"/>
              <a:t> method. The </a:t>
            </a:r>
            <a:r>
              <a:rPr lang="en-US" dirty="0">
                <a:latin typeface="Courier New" panose="02070309020205020404" pitchFamily="49" charset="0"/>
                <a:cs typeface="Courier New" panose="02070309020205020404" pitchFamily="49" charset="0"/>
              </a:rPr>
              <a:t>match(</a:t>
            </a:r>
            <a:r>
              <a:rPr lang="en-US" i="1" dirty="0">
                <a:latin typeface="Courier New" panose="02070309020205020404" pitchFamily="49" charset="0"/>
                <a:cs typeface="Courier New" panose="02070309020205020404" pitchFamily="49" charset="0"/>
              </a:rPr>
              <a:t>string</a:t>
            </a:r>
            <a:r>
              <a:rPr lang="en-US" dirty="0">
                <a:latin typeface="Courier New" panose="02070309020205020404" pitchFamily="49" charset="0"/>
                <a:cs typeface="Courier New" panose="02070309020205020404" pitchFamily="49" charset="0"/>
              </a:rPr>
              <a:t>)</a:t>
            </a:r>
            <a:r>
              <a:rPr lang="en-US" dirty="0"/>
              <a:t> method determines if the regular expression matches from the beginning of the </a:t>
            </a:r>
            <a:r>
              <a:rPr lang="en-US" i="1" dirty="0"/>
              <a:t>string</a:t>
            </a:r>
            <a:r>
              <a:rPr lang="en-US" dirty="0"/>
              <a:t>. </a:t>
            </a:r>
          </a:p>
        </p:txBody>
      </p:sp>
    </p:spTree>
    <p:extLst>
      <p:ext uri="{BB962C8B-B14F-4D97-AF65-F5344CB8AC3E}">
        <p14:creationId xmlns:p14="http://schemas.microsoft.com/office/powerpoint/2010/main" val="1040128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tools</a:t>
            </a:r>
          </a:p>
        </p:txBody>
      </p:sp>
      <p:sp>
        <p:nvSpPr>
          <p:cNvPr id="3" name="Content Placeholder 2"/>
          <p:cNvSpPr>
            <a:spLocks noGrp="1"/>
          </p:cNvSpPr>
          <p:nvPr>
            <p:ph idx="1"/>
          </p:nvPr>
        </p:nvSpPr>
        <p:spPr>
          <a:xfrm>
            <a:off x="1024128" y="2286000"/>
            <a:ext cx="5251981" cy="4133654"/>
          </a:xfrm>
        </p:spPr>
        <p:txBody>
          <a:bodyPr>
            <a:normAutofit/>
          </a:bodyPr>
          <a:lstStyle/>
          <a:p>
            <a:r>
              <a:rPr lang="en-US" sz="2800" dirty="0"/>
              <a:t>The for loop has the following general form</a:t>
            </a:r>
          </a:p>
          <a:p>
            <a:endParaRPr lang="en-US" dirty="0"/>
          </a:p>
          <a:p>
            <a:endParaRPr lang="en-US" dirty="0"/>
          </a:p>
        </p:txBody>
      </p:sp>
      <p:sp>
        <p:nvSpPr>
          <p:cNvPr id="4" name="Rectangle 3"/>
          <p:cNvSpPr/>
          <p:nvPr/>
        </p:nvSpPr>
        <p:spPr>
          <a:xfrm>
            <a:off x="1667660" y="3277972"/>
            <a:ext cx="4480714" cy="954107"/>
          </a:xfrm>
          <a:prstGeom prst="rect">
            <a:avLst/>
          </a:prstGeom>
        </p:spPr>
        <p:txBody>
          <a:bodyPr wrap="none">
            <a:spAutoFit/>
          </a:bodyPr>
          <a:lstStyle/>
          <a:p>
            <a:r>
              <a:rPr lang="en-US" sz="2800" b="1" dirty="0">
                <a:solidFill>
                  <a:srgbClr val="FF6600"/>
                </a:solidFill>
                <a:latin typeface="Courier New" panose="02070309020205020404" pitchFamily="49" charset="0"/>
              </a:rPr>
              <a:t>for</a:t>
            </a:r>
            <a:r>
              <a:rPr lang="en-US" sz="2800" dirty="0">
                <a:solidFill>
                  <a:srgbClr val="FFFFFF"/>
                </a:solidFill>
                <a:latin typeface="Courier New" panose="02070309020205020404" pitchFamily="49" charset="0"/>
              </a:rPr>
              <a:t> </a:t>
            </a:r>
            <a:r>
              <a:rPr lang="en-US" sz="2800" dirty="0" err="1">
                <a:solidFill>
                  <a:srgbClr val="FFFFFF"/>
                </a:solidFill>
                <a:latin typeface="Courier New" panose="02070309020205020404" pitchFamily="49" charset="0"/>
              </a:rPr>
              <a:t>var</a:t>
            </a:r>
            <a:r>
              <a:rPr lang="en-US" sz="2800" dirty="0">
                <a:solidFill>
                  <a:srgbClr val="FFFFFF"/>
                </a:solidFill>
                <a:latin typeface="Courier New" panose="02070309020205020404" pitchFamily="49" charset="0"/>
              </a:rPr>
              <a:t> </a:t>
            </a:r>
            <a:r>
              <a:rPr lang="en-US" sz="2800" b="1" dirty="0">
                <a:solidFill>
                  <a:srgbClr val="FF6600"/>
                </a:solidFill>
                <a:latin typeface="Courier New" panose="02070309020205020404" pitchFamily="49" charset="0"/>
              </a:rPr>
              <a:t>in</a:t>
            </a:r>
            <a:r>
              <a:rPr lang="en-US" sz="2800" dirty="0">
                <a:solidFill>
                  <a:srgbClr val="FFFFFF"/>
                </a:solidFill>
                <a:latin typeface="Courier New" panose="02070309020205020404" pitchFamily="49" charset="0"/>
              </a:rPr>
              <a:t> sequence</a:t>
            </a:r>
            <a:r>
              <a:rPr lang="en-US" sz="2800" b="1" dirty="0">
                <a:solidFill>
                  <a:srgbClr val="FFCC00"/>
                </a:solidFill>
                <a:latin typeface="Courier New" panose="02070309020205020404" pitchFamily="49" charset="0"/>
              </a:rPr>
              <a:t>:</a:t>
            </a:r>
            <a:endParaRPr lang="en-US" sz="2800" dirty="0">
              <a:solidFill>
                <a:srgbClr val="FFFFFF"/>
              </a:solidFill>
              <a:latin typeface="Courier New" panose="02070309020205020404" pitchFamily="49" charset="0"/>
            </a:endParaRPr>
          </a:p>
          <a:p>
            <a:r>
              <a:rPr lang="en-US" sz="2800" dirty="0">
                <a:solidFill>
                  <a:srgbClr val="FFFFFF"/>
                </a:solidFill>
                <a:latin typeface="Courier New" panose="02070309020205020404" pitchFamily="49" charset="0"/>
              </a:rPr>
              <a:t>    statements</a:t>
            </a:r>
            <a:endParaRPr lang="en-US" sz="2800" dirty="0">
              <a:effectLst/>
            </a:endParaRPr>
          </a:p>
        </p:txBody>
      </p:sp>
      <p:sp>
        <p:nvSpPr>
          <p:cNvPr id="5" name="Rectangle 4"/>
          <p:cNvSpPr/>
          <p:nvPr/>
        </p:nvSpPr>
        <p:spPr>
          <a:xfrm>
            <a:off x="6601691" y="1512608"/>
            <a:ext cx="6096000" cy="1754326"/>
          </a:xfrm>
          <a:prstGeom prst="rect">
            <a:avLst/>
          </a:prstGeom>
        </p:spPr>
        <p:txBody>
          <a:bodyPr>
            <a:spAutoFit/>
          </a:bodyPr>
          <a:lstStyle/>
          <a:p>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letter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aeiou</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"vowel: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letter</a:t>
            </a:r>
          </a:p>
          <a:p>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endParaRPr lang="en-US" dirty="0">
              <a:effectLst/>
            </a:endParaRPr>
          </a:p>
        </p:txBody>
      </p:sp>
      <p:cxnSp>
        <p:nvCxnSpPr>
          <p:cNvPr id="7" name="Straight Connector 6"/>
          <p:cNvCxnSpPr/>
          <p:nvPr/>
        </p:nvCxnSpPr>
        <p:spPr>
          <a:xfrm>
            <a:off x="6598227" y="3443856"/>
            <a:ext cx="49772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98227" y="3443856"/>
            <a:ext cx="951222" cy="3139321"/>
          </a:xfrm>
          <a:prstGeom prst="rect">
            <a:avLst/>
          </a:prstGeom>
          <a:noFill/>
        </p:spPr>
        <p:txBody>
          <a:bodyPr wrap="none" rtlCol="0">
            <a:spAutoFit/>
          </a:bodyPr>
          <a:lstStyle/>
          <a:p>
            <a:r>
              <a:rPr lang="en-US" dirty="0"/>
              <a:t>vowel: a</a:t>
            </a:r>
          </a:p>
          <a:p>
            <a:r>
              <a:rPr lang="en-US" dirty="0"/>
              <a:t>vowel: e</a:t>
            </a:r>
          </a:p>
          <a:p>
            <a:r>
              <a:rPr lang="en-US" dirty="0"/>
              <a:t>vowel: </a:t>
            </a:r>
            <a:r>
              <a:rPr lang="en-US" dirty="0" err="1"/>
              <a:t>i</a:t>
            </a:r>
            <a:endParaRPr lang="en-US" dirty="0"/>
          </a:p>
          <a:p>
            <a:r>
              <a:rPr lang="en-US" dirty="0"/>
              <a:t>vowel: o</a:t>
            </a:r>
          </a:p>
          <a:p>
            <a:r>
              <a:rPr lang="en-US" dirty="0"/>
              <a:t>vowel: u</a:t>
            </a:r>
          </a:p>
          <a:p>
            <a:r>
              <a:rPr lang="en-US" dirty="0"/>
              <a:t>1</a:t>
            </a:r>
          </a:p>
          <a:p>
            <a:r>
              <a:rPr lang="en-US" dirty="0"/>
              <a:t>2</a:t>
            </a:r>
          </a:p>
          <a:p>
            <a:r>
              <a:rPr lang="en-US" dirty="0"/>
              <a:t>3</a:t>
            </a:r>
          </a:p>
          <a:p>
            <a:r>
              <a:rPr lang="en-US" dirty="0"/>
              <a:t>0</a:t>
            </a:r>
          </a:p>
          <a:p>
            <a:r>
              <a:rPr lang="en-US" dirty="0"/>
              <a:t>1</a:t>
            </a:r>
          </a:p>
          <a:p>
            <a:r>
              <a:rPr lang="en-US" dirty="0"/>
              <a:t>2</a:t>
            </a:r>
          </a:p>
        </p:txBody>
      </p:sp>
    </p:spTree>
    <p:extLst>
      <p:ext uri="{BB962C8B-B14F-4D97-AF65-F5344CB8AC3E}">
        <p14:creationId xmlns:p14="http://schemas.microsoft.com/office/powerpoint/2010/main" val="2145426195"/>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a:t>The </a:t>
            </a:r>
            <a:r>
              <a:rPr lang="en-US" dirty="0">
                <a:solidFill>
                  <a:srgbClr val="FFFF00"/>
                </a:solidFill>
                <a:latin typeface="Courier New" panose="02070309020205020404" pitchFamily="49" charset="0"/>
                <a:cs typeface="Courier New" panose="02070309020205020404" pitchFamily="49" charset="0"/>
              </a:rPr>
              <a:t>match</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string</a:t>
            </a:r>
            <a:r>
              <a:rPr lang="en-US" dirty="0">
                <a:latin typeface="Courier New" panose="02070309020205020404" pitchFamily="49" charset="0"/>
                <a:cs typeface="Courier New" panose="02070309020205020404" pitchFamily="49" charset="0"/>
              </a:rPr>
              <a:t>)</a:t>
            </a:r>
            <a:r>
              <a:rPr lang="en-US" dirty="0"/>
              <a:t> method determines if the regular expression matches from the beginning of the </a:t>
            </a:r>
            <a:r>
              <a:rPr lang="en-US" i="1" dirty="0"/>
              <a:t>string</a:t>
            </a:r>
            <a:r>
              <a:rPr lang="en-US" dirty="0"/>
              <a:t>. Note the creation of a Match object when there is a match. What does </a:t>
            </a:r>
            <a:r>
              <a:rPr lang="en-US" dirty="0" err="1">
                <a:latin typeface="Courier New" panose="02070309020205020404" pitchFamily="49" charset="0"/>
                <a:cs typeface="Courier New" panose="02070309020205020404" pitchFamily="49" charset="0"/>
              </a:rPr>
              <a:t>p.match</a:t>
            </a:r>
            <a:r>
              <a:rPr lang="en-US" dirty="0">
                <a:latin typeface="Courier New" panose="02070309020205020404" pitchFamily="49" charset="0"/>
                <a:cs typeface="Courier New" panose="02070309020205020404" pitchFamily="49" charset="0"/>
              </a:rPr>
              <a:t>()</a:t>
            </a:r>
            <a:r>
              <a:rPr lang="en-US" dirty="0"/>
              <a:t>return when the string doesn’t match? </a:t>
            </a:r>
          </a:p>
        </p:txBody>
      </p:sp>
      <p:sp>
        <p:nvSpPr>
          <p:cNvPr id="4" name="Rectangle 3"/>
          <p:cNvSpPr/>
          <p:nvPr/>
        </p:nvSpPr>
        <p:spPr>
          <a:xfrm>
            <a:off x="1590368" y="3433591"/>
            <a:ext cx="9153832" cy="317009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re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err="1">
                <a:solidFill>
                  <a:srgbClr val="66FF00"/>
                </a:solidFill>
                <a:latin typeface="Courier New" panose="02070309020205020404" pitchFamily="49" charset="0"/>
              </a:rPr>
              <a:t>r'A</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sre.SRE_Pattern</a:t>
            </a:r>
            <a:r>
              <a:rPr lang="en-US" sz="2000" dirty="0">
                <a:solidFill>
                  <a:schemeClr val="tx1">
                    <a:lumMod val="95000"/>
                  </a:schemeClr>
                </a:solidFill>
                <a:latin typeface="Courier New" panose="02070309020205020404" pitchFamily="49" charset="0"/>
              </a:rPr>
              <a:t> object at 0x7f763fe5fb30&gt;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err="1">
                <a:solidFill>
                  <a:srgbClr val="66FF00"/>
                </a:solidFill>
                <a:latin typeface="Courier New" panose="02070309020205020404" pitchFamily="49" charset="0"/>
              </a:rPr>
              <a:t>r'A</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match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 mind is a terrible thing to waste."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dirty="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sre.SRE_Match</a:t>
            </a:r>
            <a:r>
              <a:rPr lang="en-US" sz="2000" dirty="0">
                <a:solidFill>
                  <a:schemeClr val="tx1">
                    <a:lumMod val="95000"/>
                  </a:schemeClr>
                </a:solidFill>
                <a:latin typeface="Courier New" panose="02070309020205020404" pitchFamily="49" charset="0"/>
              </a:rPr>
              <a:t> object at 0x7f763fedc440&gt;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match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abcd</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sre.SRE_Match</a:t>
            </a:r>
            <a:r>
              <a:rPr lang="en-US" sz="2000" dirty="0">
                <a:solidFill>
                  <a:schemeClr val="tx1">
                    <a:lumMod val="95000"/>
                  </a:schemeClr>
                </a:solidFill>
                <a:latin typeface="Courier New" panose="02070309020205020404" pitchFamily="49" charset="0"/>
              </a:rPr>
              <a:t> object at 0x7f763fedc3d8&gt;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match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"Hello, Alice!"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endParaRPr lang="en-US" sz="2000" dirty="0">
              <a:effectLst/>
            </a:endParaRPr>
          </a:p>
        </p:txBody>
      </p:sp>
    </p:spTree>
    <p:extLst>
      <p:ext uri="{BB962C8B-B14F-4D97-AF65-F5344CB8AC3E}">
        <p14:creationId xmlns:p14="http://schemas.microsoft.com/office/powerpoint/2010/main" val="150917073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a:t>Note that the following two code snippets are equivalent. Compiling your regular expressions into Pattern objects is preferable, especially when the regular expression is used multiple times throughout the execution of the program. </a:t>
            </a:r>
          </a:p>
        </p:txBody>
      </p:sp>
      <p:sp>
        <p:nvSpPr>
          <p:cNvPr id="4" name="Rectangle 3"/>
          <p:cNvSpPr/>
          <p:nvPr/>
        </p:nvSpPr>
        <p:spPr>
          <a:xfrm>
            <a:off x="1525572" y="3550879"/>
            <a:ext cx="7382453" cy="923330"/>
          </a:xfrm>
          <a:prstGeom prst="rect">
            <a:avLst/>
          </a:prstGeom>
          <a:ln>
            <a:solidFill>
              <a:schemeClr val="accent5">
                <a:lumMod val="60000"/>
                <a:lumOff val="40000"/>
              </a:schemeClr>
            </a:solidFill>
          </a:ln>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p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compile</a:t>
            </a:r>
            <a:r>
              <a:rPr lang="en-US" b="1" dirty="0">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r'A</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match</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 mind is a terrible thing to waste."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5" name="Rectangle 4"/>
          <p:cNvSpPr/>
          <p:nvPr/>
        </p:nvSpPr>
        <p:spPr>
          <a:xfrm>
            <a:off x="1525572" y="4846144"/>
            <a:ext cx="9929010" cy="646331"/>
          </a:xfrm>
          <a:prstGeom prst="rect">
            <a:avLst/>
          </a:prstGeom>
          <a:ln>
            <a:solidFill>
              <a:schemeClr val="accent3">
                <a:lumMod val="40000"/>
                <a:lumOff val="60000"/>
              </a:schemeClr>
            </a:solidFill>
          </a:ln>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match</a:t>
            </a:r>
            <a:r>
              <a:rPr lang="en-US" b="1" dirty="0">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r'A</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 mind is a terrible thing to waste."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244824903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a:t>The </a:t>
            </a:r>
            <a:r>
              <a:rPr lang="en-US" dirty="0">
                <a:solidFill>
                  <a:srgbClr val="FFFF00"/>
                </a:solidFill>
                <a:latin typeface="Courier New" panose="02070309020205020404" pitchFamily="49" charset="0"/>
                <a:cs typeface="Courier New" panose="02070309020205020404" pitchFamily="49" charset="0"/>
              </a:rPr>
              <a:t>search</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string</a:t>
            </a:r>
            <a:r>
              <a:rPr lang="en-US" dirty="0">
                <a:latin typeface="Courier New" panose="02070309020205020404" pitchFamily="49" charset="0"/>
                <a:cs typeface="Courier New" panose="02070309020205020404" pitchFamily="49" charset="0"/>
              </a:rPr>
              <a:t>)</a:t>
            </a:r>
            <a:r>
              <a:rPr lang="en-US" dirty="0"/>
              <a:t>method scans the </a:t>
            </a:r>
            <a:r>
              <a:rPr lang="en-US" i="1" dirty="0"/>
              <a:t>string</a:t>
            </a:r>
            <a:r>
              <a:rPr lang="en-US" dirty="0"/>
              <a:t>, looking for any instance where the regular expression can be matched. </a:t>
            </a:r>
          </a:p>
        </p:txBody>
      </p:sp>
      <p:sp>
        <p:nvSpPr>
          <p:cNvPr id="4" name="Rectangle 3"/>
          <p:cNvSpPr/>
          <p:nvPr/>
        </p:nvSpPr>
        <p:spPr>
          <a:xfrm>
            <a:off x="1671485" y="3142238"/>
            <a:ext cx="9507793" cy="224676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r'[1-9][0-9]*'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"My office number is 205A."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sre.SRE_Match</a:t>
            </a:r>
            <a:r>
              <a:rPr lang="en-US" sz="2000" dirty="0">
                <a:solidFill>
                  <a:schemeClr val="tx1">
                    <a:lumMod val="95000"/>
                  </a:schemeClr>
                </a:solidFill>
                <a:latin typeface="Courier New" panose="02070309020205020404" pitchFamily="49" charset="0"/>
              </a:rPr>
              <a:t> object at 0x7f763fedc3d8&gt;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"11:00 to 12:15 is our class 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sre.SRE_Match</a:t>
            </a:r>
            <a:r>
              <a:rPr lang="en-US" sz="2000" dirty="0">
                <a:solidFill>
                  <a:schemeClr val="tx1">
                    <a:lumMod val="95000"/>
                  </a:schemeClr>
                </a:solidFill>
                <a:latin typeface="Courier New" panose="02070309020205020404" pitchFamily="49" charset="0"/>
              </a:rPr>
              <a:t> object at 0x7f763fedc648&gt;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"Python regular expressions are neat!"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endParaRPr lang="en-US" sz="2000" dirty="0">
              <a:solidFill>
                <a:schemeClr val="tx1">
                  <a:lumMod val="95000"/>
                </a:schemeClr>
              </a:solidFill>
              <a:effectLst/>
            </a:endParaRPr>
          </a:p>
        </p:txBody>
      </p:sp>
    </p:spTree>
    <p:extLst>
      <p:ext uri="{BB962C8B-B14F-4D97-AF65-F5344CB8AC3E}">
        <p14:creationId xmlns:p14="http://schemas.microsoft.com/office/powerpoint/2010/main" val="86182081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a:t>As we just saw, the </a:t>
            </a:r>
            <a:r>
              <a:rPr lang="en-US" dirty="0">
                <a:latin typeface="Courier New" panose="02070309020205020404" pitchFamily="49" charset="0"/>
                <a:cs typeface="Courier New" panose="02070309020205020404" pitchFamily="49" charset="0"/>
              </a:rPr>
              <a:t>match()</a:t>
            </a:r>
            <a:r>
              <a:rPr lang="en-US" dirty="0"/>
              <a:t>and </a:t>
            </a:r>
            <a:r>
              <a:rPr lang="en-US" dirty="0">
                <a:latin typeface="Courier New" panose="02070309020205020404" pitchFamily="49" charset="0"/>
                <a:cs typeface="Courier New" panose="02070309020205020404" pitchFamily="49" charset="0"/>
              </a:rPr>
              <a:t>search()</a:t>
            </a:r>
            <a:r>
              <a:rPr lang="en-US" dirty="0"/>
              <a:t>methods return a Match object. Match objects have many methods for accessing information about the matched string. </a:t>
            </a:r>
            <a:br>
              <a:rPr lang="en-US" dirty="0"/>
            </a:br>
            <a:br>
              <a:rPr lang="en-US" dirty="0"/>
            </a:br>
            <a:r>
              <a:rPr lang="en-US" dirty="0"/>
              <a:t>Match objects always evaluate to </a:t>
            </a:r>
            <a:r>
              <a:rPr lang="en-US" dirty="0">
                <a:latin typeface="Courier New" panose="02070309020205020404" pitchFamily="49" charset="0"/>
                <a:cs typeface="Courier New" panose="02070309020205020404" pitchFamily="49" charset="0"/>
              </a:rPr>
              <a:t>True</a:t>
            </a:r>
            <a:r>
              <a:rPr lang="en-US" dirty="0"/>
              <a:t>, so you can use the return value of the </a:t>
            </a:r>
            <a:r>
              <a:rPr lang="en-US" dirty="0">
                <a:latin typeface="Courier New" panose="02070309020205020404" pitchFamily="49" charset="0"/>
                <a:cs typeface="Courier New" panose="02070309020205020404" pitchFamily="49" charset="0"/>
              </a:rPr>
              <a:t>match</a:t>
            </a:r>
            <a:r>
              <a:rPr lang="en-US" dirty="0"/>
              <a:t> and </a:t>
            </a:r>
            <a:r>
              <a:rPr lang="en-US" dirty="0">
                <a:latin typeface="Courier New" panose="02070309020205020404" pitchFamily="49" charset="0"/>
                <a:cs typeface="Courier New" panose="02070309020205020404" pitchFamily="49" charset="0"/>
              </a:rPr>
              <a:t>search</a:t>
            </a:r>
            <a:r>
              <a:rPr lang="en-US" dirty="0"/>
              <a:t> methods to perform a Boolean test of whether there was a match or not.</a:t>
            </a:r>
            <a:br>
              <a:rPr lang="en-US" dirty="0"/>
            </a:br>
            <a:br>
              <a:rPr lang="en-US" dirty="0"/>
            </a:br>
            <a:r>
              <a:rPr lang="en-US" dirty="0"/>
              <a:t>The first important match method we need to know is </a:t>
            </a:r>
            <a:r>
              <a:rPr lang="en-US" dirty="0">
                <a:solidFill>
                  <a:srgbClr val="FFFF00"/>
                </a:solidFill>
              </a:rPr>
              <a:t>group</a:t>
            </a:r>
            <a:r>
              <a:rPr lang="en-US" dirty="0"/>
              <a:t>([group1, …]). This function returns the subgroups of the match. The </a:t>
            </a:r>
            <a:r>
              <a:rPr lang="en-US" sz="2400" dirty="0">
                <a:solidFill>
                  <a:srgbClr val="66FF00"/>
                </a:solidFill>
                <a:latin typeface="Courier New" panose="02070309020205020404" pitchFamily="49" charset="0"/>
              </a:rPr>
              <a:t>()</a:t>
            </a:r>
            <a:r>
              <a:rPr lang="en-US" dirty="0"/>
              <a:t> </a:t>
            </a:r>
            <a:r>
              <a:rPr lang="en-US" dirty="0" err="1"/>
              <a:t>metacharacters</a:t>
            </a:r>
            <a:r>
              <a:rPr lang="en-US" dirty="0"/>
              <a:t> are used to create subgroups. The entire match is always </a:t>
            </a:r>
            <a:r>
              <a:rPr lang="en-US" i="1" dirty="0"/>
              <a:t>0</a:t>
            </a:r>
            <a:r>
              <a:rPr lang="en-US" dirty="0"/>
              <a:t>, which the parenthesized subgroups are given the identifiers </a:t>
            </a:r>
            <a:r>
              <a:rPr lang="en-US" i="1" dirty="0"/>
              <a:t>1</a:t>
            </a:r>
            <a:r>
              <a:rPr lang="en-US" dirty="0"/>
              <a:t>, </a:t>
            </a:r>
            <a:r>
              <a:rPr lang="en-US" i="1" dirty="0"/>
              <a:t>2</a:t>
            </a:r>
            <a:r>
              <a:rPr lang="en-US" dirty="0"/>
              <a:t>, </a:t>
            </a:r>
            <a:r>
              <a:rPr lang="en-US" i="1" dirty="0"/>
              <a:t>3</a:t>
            </a:r>
            <a:r>
              <a:rPr lang="en-US" dirty="0"/>
              <a:t>, </a:t>
            </a:r>
            <a:r>
              <a:rPr lang="en-US" dirty="0" err="1"/>
              <a:t>etc</a:t>
            </a:r>
            <a:r>
              <a:rPr lang="en-US" dirty="0"/>
              <a:t> in order. </a:t>
            </a:r>
          </a:p>
        </p:txBody>
      </p:sp>
    </p:spTree>
    <p:extLst>
      <p:ext uri="{BB962C8B-B14F-4D97-AF65-F5344CB8AC3E}">
        <p14:creationId xmlns:p14="http://schemas.microsoft.com/office/powerpoint/2010/main" val="300867720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5" name="Rectangle 4"/>
          <p:cNvSpPr/>
          <p:nvPr/>
        </p:nvSpPr>
        <p:spPr>
          <a:xfrm>
            <a:off x="1326912" y="2084832"/>
            <a:ext cx="9114503"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r'\$([1-9][0-9]*)\.([0-9]{2})'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m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"This book costs $10.95."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'$10.95'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'$10.95'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'10'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'95'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'10'</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'95'</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66FF00"/>
                </a:solidFill>
                <a:latin typeface="Courier New" panose="02070309020205020404" pitchFamily="49" charset="0"/>
              </a:rPr>
              <a:t># Returns all of the groups as a tuple</a:t>
            </a:r>
            <a:br>
              <a:rPr lang="en-US" sz="2000" dirty="0">
                <a:solidFill>
                  <a:srgbClr val="FFFFFF"/>
                </a:solidFill>
                <a:latin typeface="Courier New" panose="02070309020205020404" pitchFamily="49" charset="0"/>
              </a:rPr>
            </a:b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'10'</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'95'</a:t>
            </a:r>
            <a:r>
              <a:rPr lang="en-US" sz="2000" b="1"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Tree>
    <p:extLst>
      <p:ext uri="{BB962C8B-B14F-4D97-AF65-F5344CB8AC3E}">
        <p14:creationId xmlns:p14="http://schemas.microsoft.com/office/powerpoint/2010/main" val="147509003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a:t>You can also identify subgroups by keyword rather than index. This is done using the </a:t>
            </a:r>
            <a:r>
              <a:rPr lang="en-US" dirty="0">
                <a:latin typeface="Courier New" panose="02070309020205020404" pitchFamily="49" charset="0"/>
                <a:cs typeface="Courier New" panose="02070309020205020404" pitchFamily="49" charset="0"/>
              </a:rPr>
              <a:t>(?P&lt;</a:t>
            </a:r>
            <a:r>
              <a:rPr lang="en-US" dirty="0" err="1">
                <a:latin typeface="Courier New" panose="02070309020205020404" pitchFamily="49" charset="0"/>
                <a:cs typeface="Courier New" panose="02070309020205020404" pitchFamily="49" charset="0"/>
              </a:rPr>
              <a:t>group_name</a:t>
            </a:r>
            <a:r>
              <a:rPr lang="en-US" dirty="0">
                <a:latin typeface="Courier New" panose="02070309020205020404" pitchFamily="49" charset="0"/>
                <a:cs typeface="Courier New" panose="02070309020205020404" pitchFamily="49" charset="0"/>
              </a:rPr>
              <a:t>&gt;RE)</a:t>
            </a:r>
            <a:r>
              <a:rPr lang="en-US" dirty="0"/>
              <a:t>syntax. Consider the example below. </a:t>
            </a:r>
          </a:p>
        </p:txBody>
      </p:sp>
      <p:sp>
        <p:nvSpPr>
          <p:cNvPr id="4" name="Rectangle 3"/>
          <p:cNvSpPr/>
          <p:nvPr/>
        </p:nvSpPr>
        <p:spPr>
          <a:xfrm>
            <a:off x="943897" y="3358929"/>
            <a:ext cx="10992464"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r'\$(?P&lt;dollars&gt;[1-9][0-9]*)\.(?P&lt;cents&gt;[0-9]{2})'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m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"This book costs $10.95."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'$10.95'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'dollars'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'10'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'cents'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'95'</a:t>
            </a:r>
            <a:endParaRPr lang="en-US" sz="2000" dirty="0">
              <a:solidFill>
                <a:schemeClr val="tx1">
                  <a:lumMod val="95000"/>
                </a:schemeClr>
              </a:solidFill>
              <a:effectLst/>
            </a:endParaRPr>
          </a:p>
        </p:txBody>
      </p:sp>
    </p:spTree>
    <p:extLst>
      <p:ext uri="{BB962C8B-B14F-4D97-AF65-F5344CB8AC3E}">
        <p14:creationId xmlns:p14="http://schemas.microsoft.com/office/powerpoint/2010/main" val="213017213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a:t>Note: The </a:t>
            </a:r>
            <a:r>
              <a:rPr lang="en-US" sz="2000" dirty="0">
                <a:solidFill>
                  <a:srgbClr val="66FF00"/>
                </a:solidFill>
                <a:latin typeface="Courier New" panose="02070309020205020404" pitchFamily="49" charset="0"/>
              </a:rPr>
              <a:t>*</a:t>
            </a:r>
            <a:r>
              <a:rPr lang="en-US" dirty="0"/>
              <a:t>, </a:t>
            </a:r>
            <a:r>
              <a:rPr lang="en-US" sz="2000" dirty="0">
                <a:solidFill>
                  <a:srgbClr val="66FF00"/>
                </a:solidFill>
                <a:latin typeface="Courier New" panose="02070309020205020404" pitchFamily="49" charset="0"/>
              </a:rPr>
              <a:t>+</a:t>
            </a:r>
            <a:r>
              <a:rPr lang="en-US" dirty="0"/>
              <a:t>, </a:t>
            </a:r>
            <a:r>
              <a:rPr lang="en-US" sz="2000" dirty="0">
                <a:solidFill>
                  <a:srgbClr val="66FF00"/>
                </a:solidFill>
                <a:latin typeface="Courier New" panose="02070309020205020404" pitchFamily="49" charset="0"/>
              </a:rPr>
              <a:t>?</a:t>
            </a:r>
            <a:r>
              <a:rPr lang="en-US" sz="2400" dirty="0">
                <a:solidFill>
                  <a:srgbClr val="66FF00"/>
                </a:solidFill>
              </a:rPr>
              <a:t> </a:t>
            </a:r>
            <a:r>
              <a:rPr lang="en-US" dirty="0"/>
              <a:t>and </a:t>
            </a:r>
            <a:r>
              <a:rPr lang="en-US" sz="2000" dirty="0">
                <a:solidFill>
                  <a:srgbClr val="66FF00"/>
                </a:solidFill>
                <a:latin typeface="Courier New" panose="02070309020205020404" pitchFamily="49" charset="0"/>
              </a:rPr>
              <a:t>{}</a:t>
            </a:r>
            <a:r>
              <a:rPr lang="en-US" dirty="0"/>
              <a:t> </a:t>
            </a:r>
            <a:r>
              <a:rPr lang="en-US" dirty="0" err="1"/>
              <a:t>metacharacters</a:t>
            </a:r>
            <a:r>
              <a:rPr lang="en-US" dirty="0"/>
              <a:t> are all </a:t>
            </a:r>
            <a:r>
              <a:rPr lang="en-US" i="1" dirty="0"/>
              <a:t>greedy</a:t>
            </a:r>
            <a:r>
              <a:rPr lang="en-US" dirty="0"/>
              <a:t> – that is, they will try to match as many times as possible. Use a following </a:t>
            </a:r>
            <a:r>
              <a:rPr lang="en-US" sz="2400" dirty="0">
                <a:solidFill>
                  <a:srgbClr val="66FF00"/>
                </a:solidFill>
                <a:latin typeface="Courier New" panose="02070309020205020404" pitchFamily="49" charset="0"/>
              </a:rPr>
              <a:t>?</a:t>
            </a:r>
            <a:r>
              <a:rPr lang="en-US" dirty="0"/>
              <a:t> to force them to match minimally.</a:t>
            </a:r>
          </a:p>
        </p:txBody>
      </p:sp>
      <p:sp>
        <p:nvSpPr>
          <p:cNvPr id="4" name="Rectangle 3"/>
          <p:cNvSpPr/>
          <p:nvPr/>
        </p:nvSpPr>
        <p:spPr>
          <a:xfrm>
            <a:off x="1445341" y="3314514"/>
            <a:ext cx="9566787"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r'&lt;.*&gt;'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m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"&lt;span&gt;Here's some content.&lt;/span&gt;"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"&lt;span&gt;Here's some content.&lt;/span&gt;"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r'&lt;.*?&gt;'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m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"&lt;span&gt;Here's some content.&lt;/span&gt;"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'&lt;span&gt;'</a:t>
            </a:r>
            <a:endParaRPr lang="en-US" sz="2000" dirty="0">
              <a:solidFill>
                <a:schemeClr val="tx1">
                  <a:lumMod val="95000"/>
                </a:schemeClr>
              </a:solidFill>
              <a:effectLst/>
            </a:endParaRPr>
          </a:p>
        </p:txBody>
      </p:sp>
    </p:spTree>
    <p:extLst>
      <p:ext uri="{BB962C8B-B14F-4D97-AF65-F5344CB8AC3E}">
        <p14:creationId xmlns:p14="http://schemas.microsoft.com/office/powerpoint/2010/main" val="218484343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a:t>That’s it for the basics of regular expressions in Python. There are a lot of additional methods, customizations, and quirks that you might want to know about if you intend on using regular expressions for a complex application. Check </a:t>
            </a:r>
            <a:r>
              <a:rPr lang="en-US" dirty="0">
                <a:hlinkClick r:id="rId2"/>
              </a:rPr>
              <a:t>here</a:t>
            </a:r>
            <a:r>
              <a:rPr lang="en-US" dirty="0"/>
              <a:t> for more info.</a:t>
            </a:r>
          </a:p>
          <a:p>
            <a:endParaRPr lang="en-US" dirty="0"/>
          </a:p>
          <a:p>
            <a:r>
              <a:rPr lang="en-US" dirty="0"/>
              <a:t>For now, let’s check out an example application using regular expressions. We’ll be attempting the </a:t>
            </a:r>
            <a:r>
              <a:rPr lang="en-US" dirty="0">
                <a:hlinkClick r:id="rId3"/>
              </a:rPr>
              <a:t>Baby Names</a:t>
            </a:r>
            <a:r>
              <a:rPr lang="en-US" dirty="0"/>
              <a:t> exercise. I encourage you all to read the write-up and suggested steps for solving the problem. Being able to develop incrementally is an incredibly important skill. It is not wise to attempt to write a complete application, however small it may be, and test only after you’ve written all the code. </a:t>
            </a:r>
          </a:p>
        </p:txBody>
      </p:sp>
    </p:spTree>
    <p:extLst>
      <p:ext uri="{BB962C8B-B14F-4D97-AF65-F5344CB8AC3E}">
        <p14:creationId xmlns:p14="http://schemas.microsoft.com/office/powerpoint/2010/main" val="409016129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copy </a:t>
            </a:r>
          </a:p>
        </p:txBody>
      </p:sp>
      <p:sp>
        <p:nvSpPr>
          <p:cNvPr id="3" name="Content Placeholder 2"/>
          <p:cNvSpPr>
            <a:spLocks noGrp="1"/>
          </p:cNvSpPr>
          <p:nvPr>
            <p:ph idx="1"/>
          </p:nvPr>
        </p:nvSpPr>
        <p:spPr/>
        <p:txBody>
          <a:bodyPr/>
          <a:lstStyle/>
          <a:p>
            <a:r>
              <a:rPr lang="en-US" dirty="0"/>
              <a:t>The next standard library module we’ll look at is a relatively small module called </a:t>
            </a:r>
            <a:r>
              <a:rPr lang="en-US" dirty="0">
                <a:solidFill>
                  <a:srgbClr val="FFFF00"/>
                </a:solidFill>
              </a:rPr>
              <a:t>copy</a:t>
            </a:r>
            <a:r>
              <a:rPr lang="en-US" dirty="0"/>
              <a:t>. The copy modules provides the methods and exceptions necessary to create copies of Python objects. </a:t>
            </a:r>
          </a:p>
          <a:p>
            <a:r>
              <a:rPr lang="en-US" dirty="0"/>
              <a:t>Before we continue, there is one point that needs to be crystal clear. Python performs </a:t>
            </a:r>
            <a:r>
              <a:rPr lang="en-US" i="1" dirty="0"/>
              <a:t>assignment</a:t>
            </a:r>
            <a:r>
              <a:rPr lang="en-US" dirty="0"/>
              <a:t> by creating a binding between a </a:t>
            </a:r>
            <a:r>
              <a:rPr lang="en-US" i="1" dirty="0"/>
              <a:t>name </a:t>
            </a:r>
            <a:r>
              <a:rPr lang="en-US" dirty="0"/>
              <a:t>(e.g. </a:t>
            </a:r>
            <a:r>
              <a:rPr lang="en-US" dirty="0">
                <a:latin typeface="Courier New" panose="02070309020205020404" pitchFamily="49" charset="0"/>
                <a:cs typeface="Courier New" panose="02070309020205020404" pitchFamily="49" charset="0"/>
              </a:rPr>
              <a:t>x</a:t>
            </a:r>
            <a:r>
              <a:rPr lang="en-US" dirty="0"/>
              <a:t>, </a:t>
            </a:r>
            <a:r>
              <a:rPr lang="en-US" dirty="0" err="1">
                <a:latin typeface="Courier New" panose="02070309020205020404" pitchFamily="49" charset="0"/>
                <a:cs typeface="Courier New" panose="02070309020205020404" pitchFamily="49" charset="0"/>
              </a:rPr>
              <a:t>mylist</a:t>
            </a:r>
            <a:r>
              <a:rPr lang="en-US" dirty="0"/>
              <a:t>, </a:t>
            </a:r>
            <a:r>
              <a:rPr lang="en-US" dirty="0" err="1">
                <a:latin typeface="Courier New" panose="02070309020205020404" pitchFamily="49" charset="0"/>
                <a:cs typeface="Courier New" panose="02070309020205020404" pitchFamily="49" charset="0"/>
              </a:rPr>
              <a:t>sum_of_squares</a:t>
            </a:r>
            <a:r>
              <a:rPr lang="en-US" dirty="0"/>
              <a:t>) and an </a:t>
            </a:r>
            <a:r>
              <a:rPr lang="en-US" i="1" dirty="0"/>
              <a:t>object </a:t>
            </a:r>
            <a:r>
              <a:rPr lang="en-US" dirty="0"/>
              <a:t>(e.g. an </a:t>
            </a:r>
            <a:r>
              <a:rPr lang="en-US" dirty="0" err="1"/>
              <a:t>int</a:t>
            </a:r>
            <a:r>
              <a:rPr lang="en-US" dirty="0"/>
              <a:t> object, a list object, a function object). </a:t>
            </a:r>
          </a:p>
          <a:p>
            <a:endParaRPr lang="en-US" dirty="0"/>
          </a:p>
          <a:p>
            <a:r>
              <a:rPr lang="en-US" dirty="0"/>
              <a:t>In this example, we are not creating a copy of x, we are creating another name binding to the same </a:t>
            </a:r>
            <a:r>
              <a:rPr lang="en-US" dirty="0" err="1"/>
              <a:t>int</a:t>
            </a:r>
            <a:r>
              <a:rPr lang="en-US" dirty="0"/>
              <a:t> object that holds 2.</a:t>
            </a:r>
          </a:p>
          <a:p>
            <a:endParaRPr lang="en-US" dirty="0"/>
          </a:p>
          <a:p>
            <a:endParaRPr lang="en-US" dirty="0"/>
          </a:p>
          <a:p>
            <a:endParaRPr lang="en-US" dirty="0"/>
          </a:p>
        </p:txBody>
      </p:sp>
      <p:sp>
        <p:nvSpPr>
          <p:cNvPr id="4" name="Rectangle 3"/>
          <p:cNvSpPr/>
          <p:nvPr/>
        </p:nvSpPr>
        <p:spPr>
          <a:xfrm>
            <a:off x="2659562" y="4404540"/>
            <a:ext cx="1290738" cy="830997"/>
          </a:xfrm>
          <a:prstGeom prst="rect">
            <a:avLst/>
          </a:prstGeom>
        </p:spPr>
        <p:txBody>
          <a:bodyPr wrap="none">
            <a:spAutoFit/>
          </a:bodyPr>
          <a:lstStyle/>
          <a:p>
            <a:r>
              <a:rPr lang="en-US" sz="2400" dirty="0">
                <a:solidFill>
                  <a:srgbClr val="FFFFFF"/>
                </a:solidFill>
                <a:latin typeface="Courier New" panose="02070309020205020404" pitchFamily="49" charset="0"/>
              </a:rPr>
              <a:t>x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2</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rgbClr val="FFFFFF"/>
                </a:solidFill>
                <a:latin typeface="Courier New" panose="02070309020205020404" pitchFamily="49" charset="0"/>
              </a:rPr>
              <a:t>y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x</a:t>
            </a:r>
            <a:endParaRPr lang="en-US" sz="2400" dirty="0">
              <a:effectLst/>
            </a:endParaRPr>
          </a:p>
        </p:txBody>
      </p:sp>
    </p:spTree>
    <p:extLst>
      <p:ext uri="{BB962C8B-B14F-4D97-AF65-F5344CB8AC3E}">
        <p14:creationId xmlns:p14="http://schemas.microsoft.com/office/powerpoint/2010/main" val="298048416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copy</a:t>
            </a:r>
          </a:p>
        </p:txBody>
      </p:sp>
      <p:sp>
        <p:nvSpPr>
          <p:cNvPr id="3" name="Content Placeholder 2"/>
          <p:cNvSpPr>
            <a:spLocks noGrp="1"/>
          </p:cNvSpPr>
          <p:nvPr>
            <p:ph idx="1"/>
          </p:nvPr>
        </p:nvSpPr>
        <p:spPr/>
        <p:txBody>
          <a:bodyPr/>
          <a:lstStyle/>
          <a:p>
            <a:r>
              <a:rPr lang="en-US" dirty="0"/>
              <a:t>Some objects have built-in methods for creating copies. For example, </a:t>
            </a:r>
          </a:p>
          <a:p>
            <a:pPr marL="0" indent="0">
              <a:buNone/>
            </a:pPr>
            <a:endParaRPr lang="en-US" dirty="0"/>
          </a:p>
          <a:p>
            <a:r>
              <a:rPr lang="en-US" dirty="0"/>
              <a:t>Universally, however, we can use the </a:t>
            </a:r>
            <a:r>
              <a:rPr lang="en-US" dirty="0" err="1">
                <a:latin typeface="Courier New" panose="02070309020205020404" pitchFamily="49" charset="0"/>
                <a:cs typeface="Courier New" panose="02070309020205020404" pitchFamily="49" charset="0"/>
              </a:rPr>
              <a:t>copy.copy</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a:t>
            </a:r>
            <a:r>
              <a:rPr lang="en-US" dirty="0"/>
              <a:t> method. This will return a </a:t>
            </a:r>
            <a:r>
              <a:rPr lang="en-US" i="1" dirty="0"/>
              <a:t>shallow</a:t>
            </a:r>
            <a:r>
              <a:rPr lang="en-US" dirty="0"/>
              <a:t> copy of the object bound to the name </a:t>
            </a:r>
            <a:r>
              <a:rPr lang="en-US" i="1" dirty="0"/>
              <a:t>x</a:t>
            </a:r>
            <a:r>
              <a:rPr lang="en-US" dirty="0"/>
              <a:t>. A shallow copy will only create a new compound object that references the original nested objects. </a:t>
            </a:r>
          </a:p>
        </p:txBody>
      </p:sp>
      <p:sp>
        <p:nvSpPr>
          <p:cNvPr id="4" name="Rectangle 3"/>
          <p:cNvSpPr/>
          <p:nvPr/>
        </p:nvSpPr>
        <p:spPr>
          <a:xfrm>
            <a:off x="2176128" y="2733057"/>
            <a:ext cx="4339650" cy="400110"/>
          </a:xfrm>
          <a:prstGeom prst="rect">
            <a:avLst/>
          </a:prstGeom>
        </p:spPr>
        <p:txBody>
          <a:bodyPr wrap="none">
            <a:spAutoFit/>
          </a:bodyPr>
          <a:lstStyle/>
          <a:p>
            <a:r>
              <a:rPr lang="en-US" sz="2000" dirty="0">
                <a:solidFill>
                  <a:srgbClr val="FFFFFF"/>
                </a:solidFill>
                <a:latin typeface="Courier New" panose="02070309020205020404" pitchFamily="49" charset="0"/>
              </a:rPr>
              <a:t>y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y is a copy of x</a:t>
            </a:r>
            <a:endParaRPr lang="en-US" sz="2000" dirty="0">
              <a:effectLst/>
            </a:endParaRPr>
          </a:p>
        </p:txBody>
      </p:sp>
    </p:spTree>
    <p:extLst>
      <p:ext uri="{BB962C8B-B14F-4D97-AF65-F5344CB8AC3E}">
        <p14:creationId xmlns:p14="http://schemas.microsoft.com/office/powerpoint/2010/main" val="2638224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Philosophy</a:t>
            </a:r>
          </a:p>
        </p:txBody>
      </p:sp>
      <p:sp>
        <p:nvSpPr>
          <p:cNvPr id="3" name="Content Placeholder 2"/>
          <p:cNvSpPr>
            <a:spLocks noGrp="1"/>
          </p:cNvSpPr>
          <p:nvPr>
            <p:ph idx="1"/>
          </p:nvPr>
        </p:nvSpPr>
        <p:spPr>
          <a:xfrm>
            <a:off x="1024128" y="1878226"/>
            <a:ext cx="8342293" cy="4217831"/>
          </a:xfrm>
        </p:spPr>
        <p:txBody>
          <a:bodyPr>
            <a:normAutofit fontScale="77500" lnSpcReduction="20000"/>
          </a:bodyPr>
          <a:lstStyle/>
          <a:p>
            <a:r>
              <a:rPr lang="en-US" sz="3600" dirty="0"/>
              <a:t>From </a:t>
            </a:r>
            <a:r>
              <a:rPr lang="en-US" sz="3600" i="1" dirty="0"/>
              <a:t>The Zen of Python</a:t>
            </a:r>
            <a:endParaRPr lang="en-US" sz="3600" dirty="0"/>
          </a:p>
          <a:p>
            <a:pPr>
              <a:buFont typeface="Wingdings" pitchFamily="2" charset="2"/>
              <a:buChar char="q"/>
            </a:pPr>
            <a:r>
              <a:rPr lang="en-US" sz="2900" dirty="0"/>
              <a:t> Beautiful is better than ugly</a:t>
            </a:r>
          </a:p>
          <a:p>
            <a:pPr>
              <a:buFont typeface="Wingdings" pitchFamily="2" charset="2"/>
              <a:buChar char="q"/>
            </a:pPr>
            <a:r>
              <a:rPr lang="en-US" sz="2900" dirty="0"/>
              <a:t> Explicit is better than implicit</a:t>
            </a:r>
          </a:p>
          <a:p>
            <a:pPr>
              <a:buFont typeface="Wingdings" pitchFamily="2" charset="2"/>
              <a:buChar char="q"/>
            </a:pPr>
            <a:r>
              <a:rPr lang="en-US" sz="2900" dirty="0"/>
              <a:t> Simple is better than complex </a:t>
            </a:r>
          </a:p>
          <a:p>
            <a:pPr>
              <a:buFont typeface="Wingdings" pitchFamily="2" charset="2"/>
              <a:buChar char="q"/>
            </a:pPr>
            <a:r>
              <a:rPr lang="en-US" sz="2900" dirty="0"/>
              <a:t> Complex is better than complicated</a:t>
            </a:r>
          </a:p>
          <a:p>
            <a:pPr>
              <a:buFont typeface="Wingdings" pitchFamily="2" charset="2"/>
              <a:buChar char="q"/>
            </a:pPr>
            <a:r>
              <a:rPr lang="en-US" sz="2900" dirty="0"/>
              <a:t> Flat is better than nested</a:t>
            </a:r>
          </a:p>
          <a:p>
            <a:pPr>
              <a:buFont typeface="Wingdings" pitchFamily="2" charset="2"/>
              <a:buChar char="q"/>
            </a:pPr>
            <a:r>
              <a:rPr lang="en-US" sz="2900" dirty="0"/>
              <a:t> Sparse is better than dense</a:t>
            </a:r>
          </a:p>
          <a:p>
            <a:pPr>
              <a:buFont typeface="Wingdings" pitchFamily="2" charset="2"/>
              <a:buChar char="q"/>
            </a:pPr>
            <a:r>
              <a:rPr lang="en-US" sz="2900" dirty="0"/>
              <a:t> Readability counts</a:t>
            </a:r>
          </a:p>
          <a:p>
            <a:pPr>
              <a:buFont typeface="Wingdings" pitchFamily="2" charset="2"/>
              <a:buChar char="q"/>
            </a:pPr>
            <a:r>
              <a:rPr lang="en-US" sz="2900" dirty="0"/>
              <a:t> Special cases aren't special enough to break the rules</a:t>
            </a:r>
          </a:p>
          <a:p>
            <a:pPr>
              <a:buFont typeface="Wingdings" pitchFamily="2" charset="2"/>
              <a:buChar char="q"/>
            </a:pPr>
            <a:r>
              <a:rPr lang="en-US" sz="2900" dirty="0"/>
              <a:t> Although practicality beats purity</a:t>
            </a:r>
          </a:p>
        </p:txBody>
      </p:sp>
      <p:sp>
        <p:nvSpPr>
          <p:cNvPr id="4" name="TextBox 3">
            <a:extLst>
              <a:ext uri="{FF2B5EF4-FFF2-40B4-BE49-F238E27FC236}">
                <a16:creationId xmlns:a16="http://schemas.microsoft.com/office/drawing/2014/main" id="{AC64123C-161D-834C-870E-834964A50DF3}"/>
              </a:ext>
            </a:extLst>
          </p:cNvPr>
          <p:cNvSpPr txBox="1"/>
          <p:nvPr/>
        </p:nvSpPr>
        <p:spPr>
          <a:xfrm>
            <a:off x="7834184" y="6096057"/>
            <a:ext cx="3661259" cy="307777"/>
          </a:xfrm>
          <a:prstGeom prst="rect">
            <a:avLst/>
          </a:prstGeom>
          <a:noFill/>
        </p:spPr>
        <p:txBody>
          <a:bodyPr wrap="none" rtlCol="0">
            <a:spAutoFit/>
          </a:bodyPr>
          <a:lstStyle/>
          <a:p>
            <a:r>
              <a:rPr lang="en-US" sz="1400" dirty="0">
                <a:hlinkClick r:id="rId2"/>
              </a:rPr>
              <a:t>https://www.python.org/dev/peps/pep-0020/</a:t>
            </a:r>
            <a:endParaRPr lang="en-US" sz="1400" dirty="0"/>
          </a:p>
        </p:txBody>
      </p:sp>
    </p:spTree>
    <p:extLst>
      <p:ext uri="{BB962C8B-B14F-4D97-AF65-F5344CB8AC3E}">
        <p14:creationId xmlns:p14="http://schemas.microsoft.com/office/powerpoint/2010/main" val="1708674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tools</a:t>
            </a:r>
          </a:p>
        </p:txBody>
      </p:sp>
      <p:sp>
        <p:nvSpPr>
          <p:cNvPr id="3" name="Content Placeholder 2"/>
          <p:cNvSpPr>
            <a:spLocks noGrp="1"/>
          </p:cNvSpPr>
          <p:nvPr>
            <p:ph idx="1"/>
          </p:nvPr>
        </p:nvSpPr>
        <p:spPr>
          <a:xfrm>
            <a:off x="1024128" y="2286000"/>
            <a:ext cx="6239117" cy="4023360"/>
          </a:xfrm>
        </p:spPr>
        <p:txBody>
          <a:bodyPr>
            <a:normAutofit/>
          </a:bodyPr>
          <a:lstStyle/>
          <a:p>
            <a:r>
              <a:rPr lang="en-US" sz="2800" dirty="0"/>
              <a:t>Python has two handy functions for creating a range of integers, typically used in for loops. </a:t>
            </a:r>
          </a:p>
          <a:p>
            <a:r>
              <a:rPr lang="en-US" sz="2800" dirty="0"/>
              <a:t>These functions are </a:t>
            </a:r>
            <a:r>
              <a:rPr lang="en-US" sz="2800" dirty="0">
                <a:solidFill>
                  <a:srgbClr val="FFFF00"/>
                </a:solidFill>
              </a:rPr>
              <a:t>range() </a:t>
            </a:r>
            <a:r>
              <a:rPr lang="en-US" sz="2800" dirty="0"/>
              <a:t>and </a:t>
            </a:r>
            <a:r>
              <a:rPr lang="en-US" sz="2800" dirty="0" err="1">
                <a:solidFill>
                  <a:srgbClr val="FFFF00"/>
                </a:solidFill>
              </a:rPr>
              <a:t>xrange</a:t>
            </a:r>
            <a:r>
              <a:rPr lang="en-US" sz="2800" dirty="0">
                <a:solidFill>
                  <a:srgbClr val="FFFF00"/>
                </a:solidFill>
              </a:rPr>
              <a:t>()</a:t>
            </a:r>
            <a:endParaRPr lang="en-US" sz="2800" dirty="0"/>
          </a:p>
        </p:txBody>
      </p:sp>
      <p:sp>
        <p:nvSpPr>
          <p:cNvPr id="4" name="Rectangle 3"/>
          <p:cNvSpPr/>
          <p:nvPr/>
        </p:nvSpPr>
        <p:spPr>
          <a:xfrm>
            <a:off x="7354829" y="1308253"/>
            <a:ext cx="3906982" cy="1754326"/>
          </a:xfrm>
          <a:prstGeom prst="rect">
            <a:avLst/>
          </a:prstGeom>
        </p:spPr>
        <p:txBody>
          <a:bodyPr wrap="square">
            <a:spAutoFit/>
          </a:bodyPr>
          <a:lstStyle/>
          <a:p>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xrange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4</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8</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endParaRPr lang="en-US"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20</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14</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endParaRPr lang="en-US" dirty="0">
              <a:effectLst/>
            </a:endParaRPr>
          </a:p>
        </p:txBody>
      </p:sp>
      <p:cxnSp>
        <p:nvCxnSpPr>
          <p:cNvPr id="6" name="Straight Connector 5"/>
          <p:cNvCxnSpPr>
            <a:cxnSpLocks/>
          </p:cNvCxnSpPr>
          <p:nvPr/>
        </p:nvCxnSpPr>
        <p:spPr>
          <a:xfrm>
            <a:off x="7344438" y="3221182"/>
            <a:ext cx="353537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4829" y="3379786"/>
            <a:ext cx="437940" cy="3139321"/>
          </a:xfrm>
          <a:prstGeom prst="rect">
            <a:avLst/>
          </a:prstGeom>
          <a:noFill/>
        </p:spPr>
        <p:txBody>
          <a:bodyPr wrap="none" rtlCol="0">
            <a:spAutoFit/>
          </a:bodyPr>
          <a:lstStyle/>
          <a:p>
            <a:r>
              <a:rPr lang="en-US" dirty="0"/>
              <a:t>0</a:t>
            </a:r>
          </a:p>
          <a:p>
            <a:r>
              <a:rPr lang="en-US" dirty="0"/>
              <a:t>1</a:t>
            </a:r>
          </a:p>
          <a:p>
            <a:r>
              <a:rPr lang="en-US" dirty="0"/>
              <a:t>2</a:t>
            </a:r>
          </a:p>
          <a:p>
            <a:r>
              <a:rPr lang="en-US" dirty="0"/>
              <a:t>3</a:t>
            </a:r>
          </a:p>
          <a:p>
            <a:r>
              <a:rPr lang="en-US" dirty="0"/>
              <a:t>0</a:t>
            </a:r>
          </a:p>
          <a:p>
            <a:r>
              <a:rPr lang="en-US" dirty="0"/>
              <a:t>2</a:t>
            </a:r>
          </a:p>
          <a:p>
            <a:r>
              <a:rPr lang="en-US" dirty="0"/>
              <a:t>4</a:t>
            </a:r>
          </a:p>
          <a:p>
            <a:r>
              <a:rPr lang="en-US" dirty="0"/>
              <a:t>6</a:t>
            </a:r>
          </a:p>
          <a:p>
            <a:r>
              <a:rPr lang="en-US" dirty="0"/>
              <a:t>20</a:t>
            </a:r>
          </a:p>
          <a:p>
            <a:r>
              <a:rPr lang="en-US" dirty="0"/>
              <a:t>18</a:t>
            </a:r>
          </a:p>
          <a:p>
            <a:r>
              <a:rPr lang="en-US" dirty="0"/>
              <a:t>16</a:t>
            </a:r>
          </a:p>
        </p:txBody>
      </p:sp>
    </p:spTree>
    <p:extLst>
      <p:ext uri="{BB962C8B-B14F-4D97-AF65-F5344CB8AC3E}">
        <p14:creationId xmlns:p14="http://schemas.microsoft.com/office/powerpoint/2010/main" val="3710882880"/>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copy</a:t>
            </a:r>
          </a:p>
        </p:txBody>
      </p:sp>
      <p:sp>
        <p:nvSpPr>
          <p:cNvPr id="3" name="Content Placeholder 2"/>
          <p:cNvSpPr>
            <a:spLocks noGrp="1"/>
          </p:cNvSpPr>
          <p:nvPr>
            <p:ph idx="1"/>
          </p:nvPr>
        </p:nvSpPr>
        <p:spPr>
          <a:xfrm>
            <a:off x="1024128" y="2286000"/>
            <a:ext cx="4894891" cy="4023360"/>
          </a:xfrm>
        </p:spPr>
        <p:txBody>
          <a:bodyPr/>
          <a:lstStyle/>
          <a:p>
            <a:r>
              <a:rPr lang="en-US" dirty="0"/>
              <a:t>Notice that making a change to the compound structure, as we do with </a:t>
            </a:r>
            <a:br>
              <a:rPr lang="en-US" dirty="0"/>
            </a:br>
            <a:r>
              <a:rPr lang="en-US" dirty="0"/>
              <a:t>      </a:t>
            </a:r>
            <a:r>
              <a:rPr lang="en-US" dirty="0">
                <a:latin typeface="Courier New" panose="02070309020205020404" pitchFamily="49" charset="0"/>
                <a:cs typeface="Courier New" panose="02070309020205020404" pitchFamily="49" charset="0"/>
              </a:rPr>
              <a:t>y[0] = 1</a:t>
            </a:r>
            <a:br>
              <a:rPr lang="en-US" dirty="0"/>
            </a:br>
            <a:r>
              <a:rPr lang="en-US" dirty="0"/>
              <a:t>does not affect the original. </a:t>
            </a:r>
            <a:br>
              <a:rPr lang="en-US" dirty="0"/>
            </a:br>
            <a:br>
              <a:rPr lang="en-US" dirty="0"/>
            </a:br>
            <a:r>
              <a:rPr lang="en-US" dirty="0"/>
              <a:t>However, if we modify the nested elements, the change will be reflected in the original list. </a:t>
            </a:r>
          </a:p>
        </p:txBody>
      </p:sp>
      <p:sp>
        <p:nvSpPr>
          <p:cNvPr id="4" name="Rectangle 3"/>
          <p:cNvSpPr/>
          <p:nvPr/>
        </p:nvSpPr>
        <p:spPr>
          <a:xfrm>
            <a:off x="6862916" y="1908155"/>
            <a:ext cx="4424516"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copy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y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copy</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z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copy</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y</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y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 [3, 4]]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x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 2], [3, 4]]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z</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z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 5], [3, 4]]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x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 5], [3, 4]]</a:t>
            </a:r>
            <a:endParaRPr lang="en-US" sz="2000" dirty="0">
              <a:solidFill>
                <a:schemeClr val="tx1">
                  <a:lumMod val="95000"/>
                </a:schemeClr>
              </a:solidFill>
              <a:effectLst/>
            </a:endParaRPr>
          </a:p>
        </p:txBody>
      </p:sp>
    </p:spTree>
    <p:extLst>
      <p:ext uri="{BB962C8B-B14F-4D97-AF65-F5344CB8AC3E}">
        <p14:creationId xmlns:p14="http://schemas.microsoft.com/office/powerpoint/2010/main" val="37068751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copy</a:t>
            </a:r>
          </a:p>
        </p:txBody>
      </p:sp>
      <p:sp>
        <p:nvSpPr>
          <p:cNvPr id="3" name="Content Placeholder 2"/>
          <p:cNvSpPr>
            <a:spLocks noGrp="1"/>
          </p:cNvSpPr>
          <p:nvPr>
            <p:ph idx="1"/>
          </p:nvPr>
        </p:nvSpPr>
        <p:spPr>
          <a:xfrm>
            <a:off x="1024129" y="2286000"/>
            <a:ext cx="4914556" cy="4023360"/>
          </a:xfrm>
        </p:spPr>
        <p:txBody>
          <a:bodyPr/>
          <a:lstStyle/>
          <a:p>
            <a:r>
              <a:rPr lang="en-US" dirty="0"/>
              <a:t>To create a true copy, we can use the </a:t>
            </a:r>
            <a:r>
              <a:rPr lang="en-US" dirty="0" err="1">
                <a:latin typeface="Courier New" panose="02070309020205020404" pitchFamily="49" charset="0"/>
                <a:cs typeface="Courier New" panose="02070309020205020404" pitchFamily="49" charset="0"/>
              </a:rPr>
              <a:t>copy.deepcopy</a:t>
            </a:r>
            <a:r>
              <a:rPr lang="en-US" dirty="0">
                <a:latin typeface="Courier New" panose="02070309020205020404" pitchFamily="49" charset="0"/>
                <a:cs typeface="Courier New" panose="02070309020205020404" pitchFamily="49" charset="0"/>
              </a:rPr>
              <a:t>(x)</a:t>
            </a:r>
            <a:r>
              <a:rPr lang="en-US" dirty="0"/>
              <a:t> method, which recursively copies the objects of </a:t>
            </a:r>
            <a:r>
              <a:rPr lang="en-US" i="1" dirty="0"/>
              <a:t>x</a:t>
            </a:r>
            <a:r>
              <a:rPr lang="en-US" dirty="0"/>
              <a:t>. </a:t>
            </a:r>
          </a:p>
          <a:p>
            <a:endParaRPr lang="en-US" dirty="0"/>
          </a:p>
          <a:p>
            <a:r>
              <a:rPr lang="en-US" dirty="0"/>
              <a:t>Notice that even when modifying the nested objects, we do not affect the original. This is because even the nested objects are copies of the original nested objects.</a:t>
            </a:r>
          </a:p>
        </p:txBody>
      </p:sp>
      <p:sp>
        <p:nvSpPr>
          <p:cNvPr id="4" name="Rectangle 3"/>
          <p:cNvSpPr/>
          <p:nvPr/>
        </p:nvSpPr>
        <p:spPr>
          <a:xfrm>
            <a:off x="6862916" y="1908155"/>
            <a:ext cx="4424516"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copy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y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copy</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deepcopy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z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copy</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deepcopy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y</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y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 [3, 4]]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x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 2], [3, 4]]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z</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z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 5], [3, 4]]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x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 2], [3, 4]]</a:t>
            </a:r>
            <a:endParaRPr lang="en-US" sz="2000" dirty="0">
              <a:solidFill>
                <a:schemeClr val="tx1">
                  <a:lumMod val="95000"/>
                </a:schemeClr>
              </a:solidFill>
              <a:effectLst/>
            </a:endParaRPr>
          </a:p>
        </p:txBody>
      </p:sp>
    </p:spTree>
    <p:extLst>
      <p:ext uri="{BB962C8B-B14F-4D97-AF65-F5344CB8AC3E}">
        <p14:creationId xmlns:p14="http://schemas.microsoft.com/office/powerpoint/2010/main" val="361757657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copy</a:t>
            </a:r>
          </a:p>
        </p:txBody>
      </p:sp>
      <p:sp>
        <p:nvSpPr>
          <p:cNvPr id="3" name="Content Placeholder 2"/>
          <p:cNvSpPr>
            <a:spLocks noGrp="1"/>
          </p:cNvSpPr>
          <p:nvPr>
            <p:ph idx="1"/>
          </p:nvPr>
        </p:nvSpPr>
        <p:spPr/>
        <p:txBody>
          <a:bodyPr/>
          <a:lstStyle/>
          <a:p>
            <a:r>
              <a:rPr lang="en-US" dirty="0"/>
              <a:t>Behind the scenes, </a:t>
            </a:r>
          </a:p>
          <a:p>
            <a:endParaRPr lang="en-US" dirty="0"/>
          </a:p>
          <a:p>
            <a:endParaRPr lang="en-US" dirty="0"/>
          </a:p>
          <a:p>
            <a:r>
              <a:rPr lang="en-US" dirty="0"/>
              <a:t>makes use of the following calls:</a:t>
            </a:r>
          </a:p>
          <a:p>
            <a:endParaRPr lang="en-US" dirty="0"/>
          </a:p>
          <a:p>
            <a:endParaRPr lang="en-US" dirty="0"/>
          </a:p>
          <a:p>
            <a:r>
              <a:rPr lang="en-US" dirty="0"/>
              <a:t>So, to be able to use the copy module with your custom class, just implement the </a:t>
            </a:r>
            <a:r>
              <a:rPr lang="en-US" dirty="0">
                <a:latin typeface="Courier New" panose="02070309020205020404" pitchFamily="49" charset="0"/>
                <a:cs typeface="Courier New" panose="02070309020205020404" pitchFamily="49" charset="0"/>
              </a:rPr>
              <a:t>__copy__() </a:t>
            </a:r>
            <a:r>
              <a:rPr lang="en-US" dirty="0"/>
              <a:t>and </a:t>
            </a:r>
            <a:r>
              <a:rPr lang="en-US" dirty="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deepcopy</a:t>
            </a:r>
            <a:r>
              <a:rPr lang="en-US" dirty="0">
                <a:latin typeface="Courier New" panose="02070309020205020404" pitchFamily="49" charset="0"/>
                <a:cs typeface="Courier New" panose="02070309020205020404" pitchFamily="49" charset="0"/>
              </a:rPr>
              <a:t>__()</a:t>
            </a:r>
            <a:r>
              <a:rPr lang="en-US" dirty="0"/>
              <a:t> methods to return the appropriate object. </a:t>
            </a:r>
          </a:p>
        </p:txBody>
      </p:sp>
      <p:sp>
        <p:nvSpPr>
          <p:cNvPr id="4" name="Rectangle 3"/>
          <p:cNvSpPr/>
          <p:nvPr/>
        </p:nvSpPr>
        <p:spPr>
          <a:xfrm>
            <a:off x="1887794" y="2761706"/>
            <a:ext cx="6096000" cy="2308324"/>
          </a:xfrm>
          <a:prstGeom prst="rect">
            <a:avLst/>
          </a:prstGeom>
        </p:spPr>
        <p:txBody>
          <a:bodyPr>
            <a:spAutoFit/>
          </a:bodyPr>
          <a:lstStyle/>
          <a:p>
            <a:r>
              <a:rPr lang="en-US" sz="2400" dirty="0">
                <a:solidFill>
                  <a:srgbClr val="FFFFFF"/>
                </a:solidFill>
                <a:latin typeface="Courier New" panose="02070309020205020404" pitchFamily="49" charset="0"/>
              </a:rPr>
              <a:t>y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copy</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copy</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x</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rgbClr val="FFFFFF"/>
                </a:solidFill>
                <a:latin typeface="Courier New" panose="02070309020205020404" pitchFamily="49" charset="0"/>
              </a:rPr>
              <a:t>z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copy</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deepcopy</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x</a:t>
            </a:r>
            <a:r>
              <a:rPr lang="en-US" sz="2400" b="1" dirty="0">
                <a:solidFill>
                  <a:srgbClr val="FFCC00"/>
                </a:solidFill>
                <a:latin typeface="Courier New" panose="02070309020205020404" pitchFamily="49" charset="0"/>
              </a:rPr>
              <a:t>)</a:t>
            </a:r>
            <a:br>
              <a:rPr lang="en-US" sz="2400" b="1" dirty="0">
                <a:solidFill>
                  <a:srgbClr val="FFCC00"/>
                </a:solidFill>
                <a:latin typeface="Courier New" panose="02070309020205020404" pitchFamily="49" charset="0"/>
              </a:rPr>
            </a:br>
            <a:br>
              <a:rPr lang="en-US" sz="2400" b="1" dirty="0">
                <a:solidFill>
                  <a:srgbClr val="FFCC00"/>
                </a:solidFill>
                <a:latin typeface="Courier New" panose="02070309020205020404" pitchFamily="49" charset="0"/>
              </a:rPr>
            </a:b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rgbClr val="FFFFFF"/>
                </a:solidFill>
                <a:latin typeface="Courier New" panose="02070309020205020404" pitchFamily="49" charset="0"/>
              </a:rPr>
              <a:t>y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x</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__copy</a:t>
            </a:r>
            <a:r>
              <a:rPr lang="en-US" sz="2400" dirty="0">
                <a:solidFill>
                  <a:srgbClr val="FFFFFF"/>
                </a:solidFill>
                <a:latin typeface="Courier New" panose="02070309020205020404" pitchFamily="49" charset="0"/>
              </a:rPr>
              <a:t>__</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rgbClr val="FFFFFF"/>
                </a:solidFill>
                <a:latin typeface="Courier New" panose="02070309020205020404" pitchFamily="49" charset="0"/>
              </a:rPr>
              <a:t>z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y</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__</a:t>
            </a:r>
            <a:r>
              <a:rPr lang="en-US" sz="2400" dirty="0" err="1">
                <a:solidFill>
                  <a:srgbClr val="FFFFFF"/>
                </a:solidFill>
                <a:latin typeface="Courier New" panose="02070309020205020404" pitchFamily="49" charset="0"/>
              </a:rPr>
              <a:t>deepcopy</a:t>
            </a:r>
            <a:r>
              <a:rPr lang="en-US" sz="2400" dirty="0">
                <a:solidFill>
                  <a:srgbClr val="FFFFFF"/>
                </a:solidFill>
                <a:latin typeface="Courier New" panose="02070309020205020404" pitchFamily="49" charset="0"/>
              </a:rPr>
              <a:t>__</a:t>
            </a:r>
            <a:r>
              <a:rPr lang="en-US" sz="2400" b="1" dirty="0">
                <a:solidFill>
                  <a:srgbClr val="FFCC00"/>
                </a:solidFill>
                <a:latin typeface="Courier New" panose="02070309020205020404" pitchFamily="49" charset="0"/>
              </a:rPr>
              <a:t>()</a:t>
            </a:r>
            <a:endParaRPr lang="en-US" sz="2400" dirty="0">
              <a:effectLst/>
            </a:endParaRPr>
          </a:p>
        </p:txBody>
      </p:sp>
    </p:spTree>
    <p:extLst>
      <p:ext uri="{BB962C8B-B14F-4D97-AF65-F5344CB8AC3E}">
        <p14:creationId xmlns:p14="http://schemas.microsoft.com/office/powerpoint/2010/main" val="126985901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a:t>
            </a:r>
            <a:r>
              <a:rPr lang="en-US" dirty="0" err="1"/>
              <a:t>itertools</a:t>
            </a:r>
            <a:endParaRPr lang="en-US" dirty="0"/>
          </a:p>
        </p:txBody>
      </p:sp>
      <p:sp>
        <p:nvSpPr>
          <p:cNvPr id="3" name="Content Placeholder 2"/>
          <p:cNvSpPr>
            <a:spLocks noGrp="1"/>
          </p:cNvSpPr>
          <p:nvPr>
            <p:ph idx="1"/>
          </p:nvPr>
        </p:nvSpPr>
        <p:spPr/>
        <p:txBody>
          <a:bodyPr/>
          <a:lstStyle/>
          <a:p>
            <a:r>
              <a:rPr lang="en-US" dirty="0"/>
              <a:t>The </a:t>
            </a:r>
            <a:r>
              <a:rPr lang="en-US" dirty="0" err="1">
                <a:solidFill>
                  <a:srgbClr val="FFFF00"/>
                </a:solidFill>
              </a:rPr>
              <a:t>itertools</a:t>
            </a:r>
            <a:r>
              <a:rPr lang="en-US" dirty="0"/>
              <a:t> module is inspired by functional programming languages such as Haskell and SML. The methods provided are fast and memory-efficient and, together, form an “iterator algebra” for constructing specialized iterators. </a:t>
            </a:r>
          </a:p>
          <a:p>
            <a:endParaRPr lang="en-US" dirty="0"/>
          </a:p>
          <a:p>
            <a:r>
              <a:rPr lang="en-US" dirty="0"/>
              <a:t>We’ll start with the infinite iterators – these clearly are created by generators since it would be impossible to store an “infinite” dataset in memory! </a:t>
            </a:r>
          </a:p>
        </p:txBody>
      </p:sp>
    </p:spTree>
    <p:extLst>
      <p:ext uri="{BB962C8B-B14F-4D97-AF65-F5344CB8AC3E}">
        <p14:creationId xmlns:p14="http://schemas.microsoft.com/office/powerpoint/2010/main" val="319565105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a:t>
            </a:r>
            <a:r>
              <a:rPr lang="en-US" dirty="0" err="1"/>
              <a:t>itertools</a:t>
            </a:r>
            <a:endParaRPr lang="en-US" dirty="0"/>
          </a:p>
        </p:txBody>
      </p:sp>
      <p:sp>
        <p:nvSpPr>
          <p:cNvPr id="3" name="Content Placeholder 2"/>
          <p:cNvSpPr>
            <a:spLocks noGrp="1"/>
          </p:cNvSpPr>
          <p:nvPr>
            <p:ph idx="1"/>
          </p:nvPr>
        </p:nvSpPr>
        <p:spPr/>
        <p:txBody>
          <a:bodyPr/>
          <a:lstStyle/>
          <a:p>
            <a:pPr marL="0" indent="0">
              <a:buNone/>
            </a:pPr>
            <a:r>
              <a:rPr lang="en-US" dirty="0"/>
              <a:t>The Infinite Iterators: </a:t>
            </a:r>
          </a:p>
          <a:p>
            <a:pPr>
              <a:buFont typeface="Arial" panose="020B0604020202020204" pitchFamily="34" charset="0"/>
              <a:buChar char="•"/>
            </a:pPr>
            <a:r>
              <a:rPr lang="en-US" dirty="0"/>
              <a:t> </a:t>
            </a:r>
            <a:r>
              <a:rPr lang="en-US" dirty="0" err="1">
                <a:solidFill>
                  <a:srgbClr val="FFFF00"/>
                </a:solidFill>
                <a:latin typeface="Courier New" panose="02070309020205020404" pitchFamily="49" charset="0"/>
                <a:cs typeface="Courier New" panose="02070309020205020404" pitchFamily="49" charset="0"/>
              </a:rPr>
              <a:t>itertools.count</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start=0</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step=1</a:t>
            </a:r>
            <a:r>
              <a:rPr lang="en-US" dirty="0">
                <a:latin typeface="Courier New" panose="02070309020205020404" pitchFamily="49" charset="0"/>
                <a:cs typeface="Courier New" panose="02070309020205020404" pitchFamily="49" charset="0"/>
              </a:rPr>
              <a:t>) </a:t>
            </a:r>
            <a:r>
              <a:rPr lang="en-US" dirty="0"/>
              <a:t>– creates an iterator that returns evenly-spaced values starting with </a:t>
            </a:r>
            <a:r>
              <a:rPr lang="en-US" i="1" dirty="0"/>
              <a:t>start</a:t>
            </a:r>
            <a:r>
              <a:rPr lang="en-US" dirty="0"/>
              <a:t>.</a:t>
            </a:r>
          </a:p>
          <a:p>
            <a:pPr>
              <a:buFont typeface="Arial" panose="020B0604020202020204" pitchFamily="34" charset="0"/>
              <a:buChar char="•"/>
            </a:pPr>
            <a:r>
              <a:rPr lang="en-US" dirty="0"/>
              <a:t> </a:t>
            </a:r>
            <a:r>
              <a:rPr lang="en-US" dirty="0" err="1">
                <a:solidFill>
                  <a:srgbClr val="FFFF00"/>
                </a:solidFill>
                <a:latin typeface="Courier New" panose="02070309020205020404" pitchFamily="49" charset="0"/>
                <a:cs typeface="Courier New" panose="02070309020205020404" pitchFamily="49" charset="0"/>
              </a:rPr>
              <a:t>itertools.cycle</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iterable</a:t>
            </a:r>
            <a:r>
              <a:rPr lang="en-US" dirty="0">
                <a:latin typeface="Courier New" panose="02070309020205020404" pitchFamily="49" charset="0"/>
                <a:cs typeface="Courier New" panose="02070309020205020404" pitchFamily="49" charset="0"/>
              </a:rPr>
              <a:t>)</a:t>
            </a:r>
            <a:r>
              <a:rPr lang="en-US" dirty="0"/>
              <a:t> – creates an iterator returning elements from the </a:t>
            </a:r>
            <a:r>
              <a:rPr lang="en-US" i="1" dirty="0" err="1"/>
              <a:t>iterable</a:t>
            </a:r>
            <a:r>
              <a:rPr lang="en-US" dirty="0"/>
              <a:t> and saving a copy of each. When the </a:t>
            </a:r>
            <a:r>
              <a:rPr lang="en-US" dirty="0" err="1"/>
              <a:t>iterable</a:t>
            </a:r>
            <a:r>
              <a:rPr lang="en-US" dirty="0"/>
              <a:t> is exhausted, return elements from the saved copy, repeating indefinitely. </a:t>
            </a:r>
          </a:p>
          <a:p>
            <a:pPr>
              <a:buFont typeface="Arial" panose="020B0604020202020204" pitchFamily="34" charset="0"/>
              <a:buChar char="•"/>
            </a:pPr>
            <a:r>
              <a:rPr lang="en-US" dirty="0"/>
              <a:t> </a:t>
            </a:r>
            <a:r>
              <a:rPr lang="en-US" dirty="0" err="1">
                <a:solidFill>
                  <a:srgbClr val="FFFF00"/>
                </a:solidFill>
                <a:latin typeface="Courier New" panose="02070309020205020404" pitchFamily="49" charset="0"/>
                <a:cs typeface="Courier New" panose="02070309020205020404" pitchFamily="49" charset="0"/>
              </a:rPr>
              <a:t>itertools.repeat</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object</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times</a:t>
            </a:r>
            <a:r>
              <a:rPr lang="en-US" dirty="0">
                <a:latin typeface="Courier New" panose="02070309020205020404" pitchFamily="49" charset="0"/>
                <a:cs typeface="Courier New" panose="02070309020205020404" pitchFamily="49" charset="0"/>
              </a:rPr>
              <a:t>]) </a:t>
            </a:r>
            <a:r>
              <a:rPr lang="en-US" dirty="0"/>
              <a:t>-- creates an iterator that returns </a:t>
            </a:r>
            <a:r>
              <a:rPr lang="en-US" i="1" dirty="0"/>
              <a:t>object</a:t>
            </a:r>
            <a:r>
              <a:rPr lang="en-US" dirty="0"/>
              <a:t> over and over again. Runs indefinitely unless the times argument is specified. Commonly used with iterators that require multiple copies of invariant values. </a:t>
            </a:r>
          </a:p>
        </p:txBody>
      </p:sp>
    </p:spTree>
    <p:extLst>
      <p:ext uri="{BB962C8B-B14F-4D97-AF65-F5344CB8AC3E}">
        <p14:creationId xmlns:p14="http://schemas.microsoft.com/office/powerpoint/2010/main" val="118168240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a:t>
            </a:r>
            <a:r>
              <a:rPr lang="en-US" dirty="0" err="1"/>
              <a:t>itertools</a:t>
            </a:r>
            <a:endParaRPr lang="en-US" dirty="0"/>
          </a:p>
        </p:txBody>
      </p:sp>
      <p:sp>
        <p:nvSpPr>
          <p:cNvPr id="4" name="Rectangle 3"/>
          <p:cNvSpPr/>
          <p:nvPr/>
        </p:nvSpPr>
        <p:spPr>
          <a:xfrm>
            <a:off x="1632155" y="2286000"/>
            <a:ext cx="6096000" cy="3785652"/>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count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&gt;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break</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10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12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14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16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18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20</a:t>
            </a:r>
            <a:endParaRPr lang="en-US" sz="2000" dirty="0">
              <a:solidFill>
                <a:schemeClr val="tx1">
                  <a:lumMod val="95000"/>
                </a:schemeClr>
              </a:solidFill>
              <a:effectLst/>
            </a:endParaRPr>
          </a:p>
        </p:txBody>
      </p:sp>
    </p:spTree>
    <p:extLst>
      <p:ext uri="{BB962C8B-B14F-4D97-AF65-F5344CB8AC3E}">
        <p14:creationId xmlns:p14="http://schemas.microsoft.com/office/powerpoint/2010/main" val="407597965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a:t>
            </a:r>
            <a:r>
              <a:rPr lang="en-US" dirty="0" err="1"/>
              <a:t>itertools</a:t>
            </a:r>
            <a:endParaRPr lang="en-US" dirty="0"/>
          </a:p>
        </p:txBody>
      </p:sp>
      <p:sp>
        <p:nvSpPr>
          <p:cNvPr id="4" name="Rectangle 3"/>
          <p:cNvSpPr/>
          <p:nvPr/>
        </p:nvSpPr>
        <p:spPr>
          <a:xfrm>
            <a:off x="1386347" y="2719833"/>
            <a:ext cx="8101781" cy="286232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counter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0</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cycle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counter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counter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    </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counter </a:t>
            </a:r>
            <a:r>
              <a:rPr lang="en-US" sz="2000" b="1" dirty="0">
                <a:solidFill>
                  <a:srgbClr val="FFCC00"/>
                </a:solidFill>
                <a:latin typeface="Courier New" panose="02070309020205020404" pitchFamily="49" charset="0"/>
              </a:rPr>
              <a:t>&gt;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break</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1 2 3 1 2 3 1 2 3 1 2 3 1</a:t>
            </a:r>
            <a:endParaRPr lang="en-US" sz="2000" dirty="0">
              <a:solidFill>
                <a:schemeClr val="tx1">
                  <a:lumMod val="95000"/>
                </a:schemeClr>
              </a:solidFill>
              <a:effectLst/>
            </a:endParaRPr>
          </a:p>
        </p:txBody>
      </p:sp>
    </p:spTree>
    <p:extLst>
      <p:ext uri="{BB962C8B-B14F-4D97-AF65-F5344CB8AC3E}">
        <p14:creationId xmlns:p14="http://schemas.microsoft.com/office/powerpoint/2010/main" val="3289721378"/>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a:t>
            </a:r>
            <a:r>
              <a:rPr lang="en-US" dirty="0" err="1"/>
              <a:t>itertools</a:t>
            </a:r>
            <a:endParaRPr lang="en-US" dirty="0"/>
          </a:p>
        </p:txBody>
      </p:sp>
      <p:sp>
        <p:nvSpPr>
          <p:cNvPr id="4" name="Rectangle 3"/>
          <p:cNvSpPr/>
          <p:nvPr/>
        </p:nvSpPr>
        <p:spPr>
          <a:xfrm>
            <a:off x="1160207" y="2475722"/>
            <a:ext cx="7462684" cy="2308324"/>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import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itertools</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counter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0</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for</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in</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itertools</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repeat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"hi"</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5</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print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rgbClr val="FFFFFF"/>
                </a:solidFill>
                <a:latin typeface="Courier New" panose="02070309020205020404" pitchFamily="49" charset="0"/>
              </a:rPr>
              <a:t>hi </a:t>
            </a:r>
            <a:r>
              <a:rPr lang="en-US" sz="2400" dirty="0" err="1">
                <a:solidFill>
                  <a:srgbClr val="FFFFFF"/>
                </a:solidFill>
                <a:latin typeface="Courier New" panose="02070309020205020404" pitchFamily="49" charset="0"/>
              </a:rPr>
              <a:t>hi</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hi</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hi</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hi</a:t>
            </a:r>
            <a:r>
              <a:rPr lang="en-US" sz="2400" dirty="0">
                <a:solidFill>
                  <a:srgbClr val="FFFFFF"/>
                </a:solidFill>
                <a:latin typeface="Courier New" panose="02070309020205020404" pitchFamily="49" charset="0"/>
              </a:rPr>
              <a:t> </a:t>
            </a:r>
            <a:endParaRPr lang="en-US" sz="2400" dirty="0">
              <a:effectLst/>
            </a:endParaRPr>
          </a:p>
        </p:txBody>
      </p:sp>
    </p:spTree>
    <p:extLst>
      <p:ext uri="{BB962C8B-B14F-4D97-AF65-F5344CB8AC3E}">
        <p14:creationId xmlns:p14="http://schemas.microsoft.com/office/powerpoint/2010/main" val="360176399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a:t>
            </a:r>
            <a:r>
              <a:rPr lang="en-US" dirty="0" err="1"/>
              <a:t>itertools</a:t>
            </a:r>
            <a:endParaRPr lang="en-US" dirty="0"/>
          </a:p>
        </p:txBody>
      </p:sp>
      <p:sp>
        <p:nvSpPr>
          <p:cNvPr id="3" name="Content Placeholder 2"/>
          <p:cNvSpPr>
            <a:spLocks noGrp="1"/>
          </p:cNvSpPr>
          <p:nvPr>
            <p:ph idx="1"/>
          </p:nvPr>
        </p:nvSpPr>
        <p:spPr/>
        <p:txBody>
          <a:bodyPr/>
          <a:lstStyle/>
          <a:p>
            <a:r>
              <a:rPr lang="en-US" dirty="0"/>
              <a:t>The following </a:t>
            </a:r>
            <a:r>
              <a:rPr lang="en-US" dirty="0" err="1"/>
              <a:t>itertools</a:t>
            </a:r>
            <a:r>
              <a:rPr lang="en-US" dirty="0"/>
              <a:t> iterators terminate on the shortest sequence: </a:t>
            </a:r>
          </a:p>
          <a:p>
            <a:pPr>
              <a:buFont typeface="Arial" panose="020B0604020202020204" pitchFamily="34" charset="0"/>
              <a:buChar char="•"/>
            </a:pPr>
            <a:r>
              <a:rPr lang="en-US" dirty="0"/>
              <a:t> </a:t>
            </a:r>
            <a:r>
              <a:rPr lang="en-US" dirty="0" err="1">
                <a:solidFill>
                  <a:srgbClr val="FFFF00"/>
                </a:solidFill>
                <a:latin typeface="Courier New" panose="02070309020205020404" pitchFamily="49" charset="0"/>
                <a:cs typeface="Courier New" panose="02070309020205020404" pitchFamily="49" charset="0"/>
              </a:rPr>
              <a:t>itertools.chain</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iterables</a:t>
            </a:r>
            <a:r>
              <a:rPr lang="en-US" dirty="0">
                <a:latin typeface="Courier New" panose="02070309020205020404" pitchFamily="49" charset="0"/>
                <a:cs typeface="Courier New" panose="02070309020205020404" pitchFamily="49" charset="0"/>
              </a:rPr>
              <a:t>)</a:t>
            </a:r>
            <a:r>
              <a:rPr lang="en-US" dirty="0"/>
              <a:t>– creates an iterator that returns elements from the first </a:t>
            </a:r>
            <a:r>
              <a:rPr lang="en-US" dirty="0" err="1"/>
              <a:t>iterable</a:t>
            </a:r>
            <a:r>
              <a:rPr lang="en-US" dirty="0"/>
              <a:t> until it is exhausted, then proceeds to the next </a:t>
            </a:r>
            <a:r>
              <a:rPr lang="en-US" dirty="0" err="1"/>
              <a:t>iterable</a:t>
            </a:r>
            <a:r>
              <a:rPr lang="en-US" dirty="0"/>
              <a:t>, until all of the </a:t>
            </a:r>
            <a:r>
              <a:rPr lang="en-US" dirty="0" err="1"/>
              <a:t>iterables</a:t>
            </a:r>
            <a:r>
              <a:rPr lang="en-US" dirty="0"/>
              <a:t> are exhausted.</a:t>
            </a:r>
          </a:p>
          <a:p>
            <a:pPr>
              <a:buFont typeface="Arial" panose="020B0604020202020204" pitchFamily="34" charset="0"/>
              <a:buChar char="•"/>
            </a:pPr>
            <a:r>
              <a:rPr lang="en-US" dirty="0"/>
              <a:t> </a:t>
            </a:r>
            <a:r>
              <a:rPr lang="en-US" dirty="0" err="1">
                <a:solidFill>
                  <a:srgbClr val="FFFF00"/>
                </a:solidFill>
                <a:latin typeface="Courier New" panose="02070309020205020404" pitchFamily="49" charset="0"/>
                <a:cs typeface="Courier New" panose="02070309020205020404" pitchFamily="49" charset="0"/>
              </a:rPr>
              <a:t>itertools.izip</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iterables</a:t>
            </a:r>
            <a:r>
              <a:rPr lang="en-US" dirty="0">
                <a:latin typeface="Courier New" panose="02070309020205020404" pitchFamily="49" charset="0"/>
                <a:cs typeface="Courier New" panose="02070309020205020404" pitchFamily="49" charset="0"/>
              </a:rPr>
              <a:t>) </a:t>
            </a:r>
            <a:r>
              <a:rPr lang="en-US" dirty="0"/>
              <a:t>– creates an iterator that aggregates elements from each of the </a:t>
            </a:r>
            <a:r>
              <a:rPr lang="en-US" dirty="0" err="1"/>
              <a:t>iterables</a:t>
            </a:r>
            <a:r>
              <a:rPr lang="en-US" dirty="0"/>
              <a:t>. </a:t>
            </a:r>
          </a:p>
          <a:p>
            <a:pPr>
              <a:buFont typeface="Arial" panose="020B0604020202020204" pitchFamily="34" charset="0"/>
              <a:buChar char="•"/>
            </a:pPr>
            <a:r>
              <a:rPr lang="en-US" dirty="0"/>
              <a:t> </a:t>
            </a:r>
            <a:r>
              <a:rPr lang="en-US" dirty="0" err="1">
                <a:solidFill>
                  <a:srgbClr val="FFFF00"/>
                </a:solidFill>
                <a:latin typeface="Courier New" panose="02070309020205020404" pitchFamily="49" charset="0"/>
                <a:cs typeface="Courier New" panose="02070309020205020404" pitchFamily="49" charset="0"/>
              </a:rPr>
              <a:t>itertools.imap</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function</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iterables</a:t>
            </a:r>
            <a:r>
              <a:rPr lang="en-US" dirty="0">
                <a:latin typeface="Courier New" panose="02070309020205020404" pitchFamily="49" charset="0"/>
                <a:cs typeface="Courier New" panose="02070309020205020404" pitchFamily="49" charset="0"/>
              </a:rPr>
              <a:t>)</a:t>
            </a:r>
            <a:r>
              <a:rPr lang="en-US" dirty="0"/>
              <a:t> – creates an iterator that computes the function using arguments from each of the </a:t>
            </a:r>
            <a:r>
              <a:rPr lang="en-US" dirty="0" err="1"/>
              <a:t>iterables</a:t>
            </a:r>
            <a:r>
              <a:rPr lang="en-US" dirty="0"/>
              <a:t>. If function is set to None, then </a:t>
            </a:r>
            <a:r>
              <a:rPr lang="en-US" dirty="0" err="1"/>
              <a:t>imap</a:t>
            </a:r>
            <a:r>
              <a:rPr lang="en-US" dirty="0"/>
              <a:t>() returns the arguments as a tuple. </a:t>
            </a:r>
          </a:p>
        </p:txBody>
      </p:sp>
    </p:spTree>
    <p:extLst>
      <p:ext uri="{BB962C8B-B14F-4D97-AF65-F5344CB8AC3E}">
        <p14:creationId xmlns:p14="http://schemas.microsoft.com/office/powerpoint/2010/main" val="1091207102"/>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a:t>
            </a:r>
            <a:r>
              <a:rPr lang="en-US" dirty="0" err="1"/>
              <a:t>itertools</a:t>
            </a:r>
            <a:endParaRPr lang="en-US" dirty="0"/>
          </a:p>
        </p:txBody>
      </p:sp>
      <p:sp>
        <p:nvSpPr>
          <p:cNvPr id="4" name="Rectangle 3"/>
          <p:cNvSpPr/>
          <p:nvPr/>
        </p:nvSpPr>
        <p:spPr>
          <a:xfrm>
            <a:off x="1024128" y="2751025"/>
            <a:ext cx="7865806" cy="317009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chain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p>
          <a:p>
            <a:r>
              <a:rPr lang="en-US" sz="2000" dirty="0">
                <a:solidFill>
                  <a:schemeClr val="tx1">
                    <a:lumMod val="95000"/>
                  </a:schemeClr>
                </a:solidFill>
                <a:latin typeface="Courier New" panose="02070309020205020404" pitchFamily="49" charset="0"/>
              </a:rPr>
              <a:t>a</a:t>
            </a:r>
            <a:endParaRPr lang="en-US" sz="2000" dirty="0">
              <a:solidFill>
                <a:schemeClr val="tx1">
                  <a:lumMod val="95000"/>
                </a:schemeClr>
              </a:solidFill>
              <a:effectLst/>
              <a:latin typeface="Courier New" panose="02070309020205020404" pitchFamily="49" charset="0"/>
            </a:endParaRPr>
          </a:p>
          <a:p>
            <a:r>
              <a:rPr lang="en-US" sz="2000" dirty="0">
                <a:solidFill>
                  <a:schemeClr val="tx1">
                    <a:lumMod val="95000"/>
                  </a:schemeClr>
                </a:solidFill>
                <a:latin typeface="Courier New" panose="02070309020205020404" pitchFamily="49" charset="0"/>
              </a:rPr>
              <a:t>b</a:t>
            </a:r>
          </a:p>
          <a:p>
            <a:r>
              <a:rPr lang="en-US" sz="2000" dirty="0">
                <a:solidFill>
                  <a:schemeClr val="tx1">
                    <a:lumMod val="95000"/>
                  </a:schemeClr>
                </a:solidFill>
                <a:latin typeface="Courier New" panose="02070309020205020404" pitchFamily="49" charset="0"/>
              </a:rPr>
              <a:t>c</a:t>
            </a:r>
            <a:endParaRPr lang="en-US" sz="2000" dirty="0">
              <a:solidFill>
                <a:schemeClr val="tx1">
                  <a:lumMod val="95000"/>
                </a:schemeClr>
              </a:solidFill>
              <a:effectLst/>
              <a:latin typeface="Courier New" panose="02070309020205020404" pitchFamily="49" charset="0"/>
            </a:endParaRPr>
          </a:p>
          <a:p>
            <a:r>
              <a:rPr lang="en-US" sz="2000" dirty="0">
                <a:solidFill>
                  <a:schemeClr val="tx1">
                    <a:lumMod val="95000"/>
                  </a:schemeClr>
                </a:solidFill>
                <a:latin typeface="Courier New" panose="02070309020205020404" pitchFamily="49" charset="0"/>
              </a:rPr>
              <a:t>1</a:t>
            </a:r>
          </a:p>
          <a:p>
            <a:r>
              <a:rPr lang="en-US" sz="2000" dirty="0">
                <a:solidFill>
                  <a:schemeClr val="tx1">
                    <a:lumMod val="95000"/>
                  </a:schemeClr>
                </a:solidFill>
                <a:effectLst/>
                <a:latin typeface="Courier New" panose="02070309020205020404" pitchFamily="49" charset="0"/>
              </a:rPr>
              <a:t>2</a:t>
            </a:r>
          </a:p>
          <a:p>
            <a:r>
              <a:rPr lang="en-US" sz="2000" dirty="0">
                <a:solidFill>
                  <a:schemeClr val="tx1">
                    <a:lumMod val="95000"/>
                  </a:schemeClr>
                </a:solidFill>
                <a:latin typeface="Courier New" panose="02070309020205020404" pitchFamily="49" charset="0"/>
              </a:rPr>
              <a:t>3</a:t>
            </a:r>
          </a:p>
        </p:txBody>
      </p:sp>
    </p:spTree>
    <p:extLst>
      <p:ext uri="{BB962C8B-B14F-4D97-AF65-F5344CB8AC3E}">
        <p14:creationId xmlns:p14="http://schemas.microsoft.com/office/powerpoint/2010/main" val="3561966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tools</a:t>
            </a:r>
          </a:p>
        </p:txBody>
      </p:sp>
      <p:sp>
        <p:nvSpPr>
          <p:cNvPr id="3" name="Content Placeholder 2"/>
          <p:cNvSpPr>
            <a:spLocks noGrp="1"/>
          </p:cNvSpPr>
          <p:nvPr>
            <p:ph idx="1"/>
          </p:nvPr>
        </p:nvSpPr>
        <p:spPr>
          <a:xfrm>
            <a:off x="1024129" y="2084522"/>
            <a:ext cx="4742826" cy="4023360"/>
          </a:xfrm>
        </p:spPr>
        <p:txBody>
          <a:bodyPr>
            <a:normAutofit/>
          </a:bodyPr>
          <a:lstStyle/>
          <a:p>
            <a:r>
              <a:rPr lang="en-US" dirty="0"/>
              <a:t>There are four statements provided for manipulating loop structures. </a:t>
            </a:r>
          </a:p>
          <a:p>
            <a:pPr>
              <a:buFont typeface="Arial" panose="020B0604020202020204" pitchFamily="34" charset="0"/>
              <a:buChar char="•"/>
            </a:pPr>
            <a:r>
              <a:rPr lang="en-US" dirty="0"/>
              <a:t> </a:t>
            </a:r>
            <a:r>
              <a:rPr lang="en-US" dirty="0">
                <a:solidFill>
                  <a:srgbClr val="FFFF00"/>
                </a:solidFill>
              </a:rPr>
              <a:t>break</a:t>
            </a:r>
            <a:r>
              <a:rPr lang="en-US" dirty="0"/>
              <a:t>: terminates the current loop.</a:t>
            </a:r>
          </a:p>
          <a:p>
            <a:pPr>
              <a:buFont typeface="Arial" panose="020B0604020202020204" pitchFamily="34" charset="0"/>
              <a:buChar char="•"/>
            </a:pPr>
            <a:r>
              <a:rPr lang="en-US" dirty="0"/>
              <a:t> </a:t>
            </a:r>
            <a:r>
              <a:rPr lang="en-US" dirty="0">
                <a:solidFill>
                  <a:srgbClr val="FFFF00"/>
                </a:solidFill>
              </a:rPr>
              <a:t>continue</a:t>
            </a:r>
            <a:r>
              <a:rPr lang="en-US" dirty="0"/>
              <a:t>: immediately begin the next iteration of the loop.</a:t>
            </a:r>
          </a:p>
          <a:p>
            <a:pPr>
              <a:buFont typeface="Arial" panose="020B0604020202020204" pitchFamily="34" charset="0"/>
              <a:buChar char="•"/>
            </a:pPr>
            <a:r>
              <a:rPr lang="en-US" dirty="0"/>
              <a:t> </a:t>
            </a:r>
            <a:r>
              <a:rPr lang="en-US" dirty="0">
                <a:solidFill>
                  <a:srgbClr val="FFFF00"/>
                </a:solidFill>
              </a:rPr>
              <a:t>pass</a:t>
            </a:r>
            <a:r>
              <a:rPr lang="en-US" dirty="0"/>
              <a:t>: do nothing. Use when a statement is required syntactically. </a:t>
            </a:r>
          </a:p>
          <a:p>
            <a:pPr>
              <a:buFont typeface="Arial" panose="020B0604020202020204" pitchFamily="34" charset="0"/>
              <a:buChar char="•"/>
            </a:pPr>
            <a:r>
              <a:rPr lang="en-US" dirty="0"/>
              <a:t> </a:t>
            </a:r>
            <a:r>
              <a:rPr lang="en-US" dirty="0">
                <a:solidFill>
                  <a:srgbClr val="FFFF00"/>
                </a:solidFill>
              </a:rPr>
              <a:t>else</a:t>
            </a:r>
            <a:r>
              <a:rPr lang="en-US" dirty="0"/>
              <a:t>: represents a set of statements that should execute when a loop terminates.</a:t>
            </a:r>
          </a:p>
        </p:txBody>
      </p:sp>
      <p:sp>
        <p:nvSpPr>
          <p:cNvPr id="4" name="Rectangle 3"/>
          <p:cNvSpPr/>
          <p:nvPr/>
        </p:nvSpPr>
        <p:spPr>
          <a:xfrm>
            <a:off x="6096000" y="1335024"/>
            <a:ext cx="6096000" cy="2308324"/>
          </a:xfrm>
          <a:prstGeom prst="rect">
            <a:avLst/>
          </a:prstGeom>
        </p:spPr>
        <p:txBody>
          <a:bodyPr>
            <a:spAutoFit/>
          </a:bodyPr>
          <a:lstStyle/>
          <a:p>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20</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continue</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break</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'is a prime number'</a:t>
            </a:r>
            <a:endParaRPr lang="en-US" dirty="0">
              <a:effectLst/>
            </a:endParaRPr>
          </a:p>
        </p:txBody>
      </p:sp>
      <p:cxnSp>
        <p:nvCxnSpPr>
          <p:cNvPr id="6" name="Straight Connector 5"/>
          <p:cNvCxnSpPr/>
          <p:nvPr/>
        </p:nvCxnSpPr>
        <p:spPr>
          <a:xfrm>
            <a:off x="6068291" y="3761509"/>
            <a:ext cx="599555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6000" y="3844516"/>
            <a:ext cx="2148345" cy="1200329"/>
          </a:xfrm>
          <a:prstGeom prst="rect">
            <a:avLst/>
          </a:prstGeom>
          <a:noFill/>
        </p:spPr>
        <p:txBody>
          <a:bodyPr wrap="none" rtlCol="0">
            <a:spAutoFit/>
          </a:bodyPr>
          <a:lstStyle/>
          <a:p>
            <a:r>
              <a:rPr lang="en-US" dirty="0"/>
              <a:t>11 is a prime number</a:t>
            </a:r>
          </a:p>
          <a:p>
            <a:r>
              <a:rPr lang="en-US" dirty="0"/>
              <a:t>13 is a prime number</a:t>
            </a:r>
          </a:p>
          <a:p>
            <a:r>
              <a:rPr lang="en-US" dirty="0"/>
              <a:t>17 is a prime number</a:t>
            </a:r>
          </a:p>
          <a:p>
            <a:r>
              <a:rPr lang="en-US" dirty="0"/>
              <a:t>19 is a prime number</a:t>
            </a:r>
          </a:p>
        </p:txBody>
      </p:sp>
    </p:spTree>
    <p:extLst>
      <p:ext uri="{BB962C8B-B14F-4D97-AF65-F5344CB8AC3E}">
        <p14:creationId xmlns:p14="http://schemas.microsoft.com/office/powerpoint/2010/main" val="2510100406"/>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a:t>
            </a:r>
            <a:r>
              <a:rPr lang="en-US" dirty="0" err="1"/>
              <a:t>itertools</a:t>
            </a:r>
            <a:endParaRPr lang="en-US" dirty="0"/>
          </a:p>
        </p:txBody>
      </p:sp>
      <p:sp>
        <p:nvSpPr>
          <p:cNvPr id="4" name="Rectangle 3"/>
          <p:cNvSpPr/>
          <p:nvPr/>
        </p:nvSpPr>
        <p:spPr>
          <a:xfrm>
            <a:off x="1024128" y="2692032"/>
            <a:ext cx="8416413" cy="224676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izip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endParaRPr lang="en-US" sz="2000" dirty="0">
              <a:solidFill>
                <a:srgbClr val="FFFFFF"/>
              </a:solidFill>
              <a:latin typeface="Courier New" panose="02070309020205020404" pitchFamily="49" charset="0"/>
            </a:endParaRPr>
          </a:p>
          <a:p>
            <a:r>
              <a:rPr lang="en-US" sz="2000" b="1" dirty="0">
                <a:solidFill>
                  <a:srgbClr val="FFCC00"/>
                </a:solidFill>
                <a:latin typeface="Courier New" panose="02070309020205020404" pitchFamily="49" charset="0"/>
              </a:rPr>
              <a:t>...</a:t>
            </a:r>
            <a:endParaRPr lang="en-US" sz="2000" dirty="0"/>
          </a:p>
          <a:p>
            <a:r>
              <a:rPr lang="en-US" sz="2000" dirty="0">
                <a:solidFill>
                  <a:schemeClr val="tx1">
                    <a:lumMod val="95000"/>
                  </a:schemeClr>
                </a:solidFill>
                <a:latin typeface="Courier New" panose="02070309020205020404" pitchFamily="49" charset="0"/>
              </a:rPr>
              <a:t>('a', 1)</a:t>
            </a:r>
          </a:p>
          <a:p>
            <a:r>
              <a:rPr lang="en-US" sz="2000" dirty="0">
                <a:solidFill>
                  <a:schemeClr val="tx1">
                    <a:lumMod val="95000"/>
                  </a:schemeClr>
                </a:solidFill>
                <a:latin typeface="Courier New" panose="02070309020205020404" pitchFamily="49" charset="0"/>
              </a:rPr>
              <a:t>('b', 2)</a:t>
            </a:r>
          </a:p>
          <a:p>
            <a:r>
              <a:rPr lang="en-US" sz="2000" dirty="0">
                <a:solidFill>
                  <a:schemeClr val="tx1">
                    <a:lumMod val="95000"/>
                  </a:schemeClr>
                </a:solidFill>
                <a:latin typeface="Courier New" panose="02070309020205020404" pitchFamily="49" charset="0"/>
              </a:rPr>
              <a:t>('c', 3)</a:t>
            </a:r>
          </a:p>
        </p:txBody>
      </p:sp>
    </p:spTree>
    <p:extLst>
      <p:ext uri="{BB962C8B-B14F-4D97-AF65-F5344CB8AC3E}">
        <p14:creationId xmlns:p14="http://schemas.microsoft.com/office/powerpoint/2010/main" val="29644685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a:t>
            </a:r>
            <a:r>
              <a:rPr lang="en-US" dirty="0" err="1"/>
              <a:t>itertools</a:t>
            </a:r>
            <a:endParaRPr lang="en-US" dirty="0"/>
          </a:p>
        </p:txBody>
      </p:sp>
      <p:sp>
        <p:nvSpPr>
          <p:cNvPr id="4" name="Rectangle 3"/>
          <p:cNvSpPr/>
          <p:nvPr/>
        </p:nvSpPr>
        <p:spPr>
          <a:xfrm>
            <a:off x="1024128" y="2701017"/>
            <a:ext cx="10813911" cy="286232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imap</a:t>
            </a:r>
            <a:r>
              <a:rPr lang="en-US" sz="2000" b="1" dirty="0">
                <a:solidFill>
                  <a:srgbClr val="FFCC00"/>
                </a:solidFill>
                <a:latin typeface="Courier New" panose="02070309020205020404" pitchFamily="49" charset="0"/>
              </a:rPr>
              <a:t>(</a:t>
            </a:r>
            <a:r>
              <a:rPr lang="en-US" sz="2000" b="1" dirty="0">
                <a:solidFill>
                  <a:srgbClr val="FF6600"/>
                </a:solidFill>
                <a:latin typeface="Courier New" panose="02070309020205020404" pitchFamily="49" charset="0"/>
              </a:rPr>
              <a:t>lambda</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 * {} =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a:t>
            </a:r>
            <a:r>
              <a:rPr lang="en-US" sz="2000" b="1" dirty="0">
                <a:solidFill>
                  <a:srgbClr val="FFCC00"/>
                </a:solidFill>
                <a:latin typeface="Courier New" panose="02070309020205020404" pitchFamily="49" charset="0"/>
              </a:rPr>
              <a:t>)</a:t>
            </a:r>
          </a:p>
          <a:p>
            <a:r>
              <a:rPr lang="en-US" sz="2000" b="1" dirty="0">
                <a:solidFill>
                  <a:srgbClr val="FFCC00"/>
                </a:solidFill>
                <a:effectLst/>
                <a:latin typeface="Courier New" panose="02070309020205020404" pitchFamily="49" charset="0"/>
              </a:rPr>
              <a:t>...</a:t>
            </a:r>
          </a:p>
          <a:p>
            <a:r>
              <a:rPr lang="en-US" sz="2000" dirty="0">
                <a:solidFill>
                  <a:schemeClr val="tx1">
                    <a:lumMod val="95000"/>
                  </a:schemeClr>
                </a:solidFill>
                <a:latin typeface="Courier New" panose="02070309020205020404" pitchFamily="49" charset="0"/>
              </a:rPr>
              <a:t>0 * 5 = 0</a:t>
            </a:r>
          </a:p>
          <a:p>
            <a:r>
              <a:rPr lang="en-US" sz="2000" dirty="0">
                <a:solidFill>
                  <a:schemeClr val="tx1">
                    <a:lumMod val="95000"/>
                  </a:schemeClr>
                </a:solidFill>
                <a:effectLst/>
                <a:latin typeface="Courier New" panose="02070309020205020404" pitchFamily="49" charset="0"/>
              </a:rPr>
              <a:t>1 * 6 = 6</a:t>
            </a:r>
          </a:p>
          <a:p>
            <a:r>
              <a:rPr lang="en-US" sz="2000" dirty="0">
                <a:solidFill>
                  <a:schemeClr val="tx1">
                    <a:lumMod val="95000"/>
                  </a:schemeClr>
                </a:solidFill>
                <a:latin typeface="Courier New" panose="02070309020205020404" pitchFamily="49" charset="0"/>
              </a:rPr>
              <a:t>2 * 7 = 14</a:t>
            </a:r>
          </a:p>
          <a:p>
            <a:r>
              <a:rPr lang="en-US" sz="2000" dirty="0">
                <a:solidFill>
                  <a:schemeClr val="tx1">
                    <a:lumMod val="95000"/>
                  </a:schemeClr>
                </a:solidFill>
                <a:effectLst/>
                <a:latin typeface="Courier New" panose="02070309020205020404" pitchFamily="49" charset="0"/>
              </a:rPr>
              <a:t>3 * 8 = 24</a:t>
            </a:r>
          </a:p>
          <a:p>
            <a:r>
              <a:rPr lang="en-US" sz="2000" dirty="0">
                <a:solidFill>
                  <a:schemeClr val="tx1">
                    <a:lumMod val="95000"/>
                  </a:schemeClr>
                </a:solidFill>
                <a:latin typeface="Courier New" panose="02070309020205020404" pitchFamily="49" charset="0"/>
              </a:rPr>
              <a:t>4 * 9 = 36</a:t>
            </a:r>
            <a:endParaRPr lang="en-US" sz="2000" dirty="0">
              <a:solidFill>
                <a:schemeClr val="tx1">
                  <a:lumMod val="95000"/>
                </a:schemeClr>
              </a:solidFill>
              <a:effectLst/>
            </a:endParaRPr>
          </a:p>
        </p:txBody>
      </p:sp>
    </p:spTree>
    <p:extLst>
      <p:ext uri="{BB962C8B-B14F-4D97-AF65-F5344CB8AC3E}">
        <p14:creationId xmlns:p14="http://schemas.microsoft.com/office/powerpoint/2010/main" val="1852165479"/>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a:t>
            </a:r>
            <a:r>
              <a:rPr lang="en-US" dirty="0" err="1"/>
              <a:t>itertools</a:t>
            </a:r>
            <a:endParaRPr lang="en-US" dirty="0"/>
          </a:p>
        </p:txBody>
      </p:sp>
      <p:sp>
        <p:nvSpPr>
          <p:cNvPr id="4" name="Rectangle 3"/>
          <p:cNvSpPr/>
          <p:nvPr/>
        </p:nvSpPr>
        <p:spPr>
          <a:xfrm>
            <a:off x="1160207" y="2603654"/>
            <a:ext cx="10366143" cy="1938992"/>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import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itertools</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as </a:t>
            </a:r>
            <a:r>
              <a:rPr lang="en-US" sz="2400" dirty="0">
                <a:solidFill>
                  <a:srgbClr val="FFFFFF"/>
                </a:solidFill>
                <a:latin typeface="Courier New" panose="02070309020205020404" pitchFamily="49" charset="0"/>
              </a:rPr>
              <a:t>it</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for</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in</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it</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imap</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pow</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xrange</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10</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it</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repeat</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print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latin typeface="Courier New" panose="02070309020205020404" pitchFamily="49" charset="0"/>
              </a:rPr>
              <a:t>0 1 4 9 16 25 36 49 64 81</a:t>
            </a:r>
            <a:endParaRPr lang="en-US" sz="2400" dirty="0">
              <a:effectLst/>
            </a:endParaRPr>
          </a:p>
        </p:txBody>
      </p:sp>
    </p:spTree>
    <p:extLst>
      <p:ext uri="{BB962C8B-B14F-4D97-AF65-F5344CB8AC3E}">
        <p14:creationId xmlns:p14="http://schemas.microsoft.com/office/powerpoint/2010/main" val="421758301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a:t>
            </a:r>
            <a:r>
              <a:rPr lang="en-US" dirty="0" err="1"/>
              <a:t>itertools</a:t>
            </a:r>
            <a:endParaRPr lang="en-US" dirty="0"/>
          </a:p>
        </p:txBody>
      </p:sp>
      <p:sp>
        <p:nvSpPr>
          <p:cNvPr id="3" name="Content Placeholder 2"/>
          <p:cNvSpPr>
            <a:spLocks noGrp="1"/>
          </p:cNvSpPr>
          <p:nvPr>
            <p:ph idx="1"/>
          </p:nvPr>
        </p:nvSpPr>
        <p:spPr/>
        <p:txBody>
          <a:bodyPr/>
          <a:lstStyle/>
          <a:p>
            <a:r>
              <a:rPr lang="en-US" dirty="0" err="1"/>
              <a:t>Combinatoric</a:t>
            </a:r>
            <a:r>
              <a:rPr lang="en-US" dirty="0"/>
              <a:t> generators: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itertools.permutations</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iterable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r</a:t>
            </a:r>
            <a:r>
              <a:rPr lang="en-US" dirty="0">
                <a:latin typeface="Courier New" panose="02070309020205020404" pitchFamily="49" charset="0"/>
                <a:cs typeface="Courier New" panose="02070309020205020404" pitchFamily="49" charset="0"/>
              </a:rPr>
              <a:t>])</a:t>
            </a:r>
            <a:r>
              <a:rPr lang="en-US" dirty="0"/>
              <a:t> – returns successive </a:t>
            </a:r>
            <a:r>
              <a:rPr lang="en-US" i="1" dirty="0"/>
              <a:t>r</a:t>
            </a:r>
            <a:r>
              <a:rPr lang="en-US" dirty="0"/>
              <a:t> length permutations of elements in the </a:t>
            </a:r>
            <a:r>
              <a:rPr lang="en-US" i="1" dirty="0" err="1"/>
              <a:t>iterable</a:t>
            </a:r>
            <a:r>
              <a:rPr lang="en-US" i="1" dirty="0"/>
              <a:t>.</a:t>
            </a:r>
          </a:p>
          <a:p>
            <a:pPr>
              <a:buFont typeface="Arial" panose="020B0604020202020204" pitchFamily="34" charset="0"/>
              <a:buChar char="•"/>
            </a:pPr>
            <a:r>
              <a:rPr lang="en-US" i="1" dirty="0"/>
              <a:t> </a:t>
            </a:r>
            <a:r>
              <a:rPr lang="en-US" dirty="0" err="1">
                <a:latin typeface="Courier New" panose="02070309020205020404" pitchFamily="49" charset="0"/>
                <a:cs typeface="Courier New" panose="02070309020205020404" pitchFamily="49" charset="0"/>
              </a:rPr>
              <a:t>itertools.combinations</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iterable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r</a:t>
            </a:r>
            <a:r>
              <a:rPr lang="en-US" dirty="0">
                <a:latin typeface="Courier New" panose="02070309020205020404" pitchFamily="49" charset="0"/>
                <a:cs typeface="Courier New" panose="02070309020205020404" pitchFamily="49" charset="0"/>
              </a:rPr>
              <a:t>) </a:t>
            </a:r>
            <a:r>
              <a:rPr lang="en-US" i="1" dirty="0"/>
              <a:t>– </a:t>
            </a:r>
            <a:r>
              <a:rPr lang="en-US" dirty="0"/>
              <a:t>returns </a:t>
            </a:r>
            <a:r>
              <a:rPr lang="en-US" i="1" dirty="0"/>
              <a:t>r</a:t>
            </a:r>
            <a:r>
              <a:rPr lang="en-US" dirty="0"/>
              <a:t> length subsequences of elements from the input </a:t>
            </a:r>
            <a:r>
              <a:rPr lang="en-US" i="1" dirty="0" err="1"/>
              <a:t>iterable</a:t>
            </a:r>
            <a:r>
              <a:rPr lang="en-US" dirty="0"/>
              <a:t>.</a:t>
            </a:r>
          </a:p>
        </p:txBody>
      </p:sp>
    </p:spTree>
    <p:extLst>
      <p:ext uri="{BB962C8B-B14F-4D97-AF65-F5344CB8AC3E}">
        <p14:creationId xmlns:p14="http://schemas.microsoft.com/office/powerpoint/2010/main" val="350740366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a:t>
            </a:r>
            <a:r>
              <a:rPr lang="en-US" dirty="0" err="1"/>
              <a:t>itertools</a:t>
            </a:r>
            <a:endParaRPr lang="en-US" dirty="0"/>
          </a:p>
        </p:txBody>
      </p:sp>
      <p:sp>
        <p:nvSpPr>
          <p:cNvPr id="4" name="Rectangle 3"/>
          <p:cNvSpPr/>
          <p:nvPr/>
        </p:nvSpPr>
        <p:spPr>
          <a:xfrm>
            <a:off x="1024127" y="2651855"/>
            <a:ext cx="10813911" cy="3000821"/>
          </a:xfrm>
          <a:prstGeom prst="rect">
            <a:avLst/>
          </a:prstGeom>
        </p:spPr>
        <p:txBody>
          <a:bodyPr wrap="square">
            <a:spAutoFit/>
          </a:bodyPr>
          <a:lstStyle/>
          <a:p>
            <a:r>
              <a:rPr lang="en-US" sz="2100" b="1" dirty="0">
                <a:solidFill>
                  <a:srgbClr val="FFCC00"/>
                </a:solidFill>
                <a:latin typeface="Courier New" panose="02070309020205020404" pitchFamily="49" charset="0"/>
              </a:rPr>
              <a:t>&gt;&gt;&gt;</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from</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itertools</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import</a:t>
            </a:r>
            <a:r>
              <a:rPr lang="en-US" sz="2100" dirty="0">
                <a:solidFill>
                  <a:srgbClr val="FFFFFF"/>
                </a:solidFill>
                <a:latin typeface="Courier New" panose="02070309020205020404" pitchFamily="49" charset="0"/>
              </a:rPr>
              <a:t> </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b="1" dirty="0">
                <a:solidFill>
                  <a:srgbClr val="FFCC00"/>
                </a:solidFill>
                <a:latin typeface="Courier New" panose="02070309020205020404" pitchFamily="49" charset="0"/>
              </a:rPr>
              <a:t>&gt;&gt;&gt;</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for</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i</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in</a:t>
            </a:r>
            <a:r>
              <a:rPr lang="en-US" sz="2100" dirty="0">
                <a:solidFill>
                  <a:srgbClr val="FFFFFF"/>
                </a:solidFill>
                <a:latin typeface="Courier New" panose="02070309020205020404" pitchFamily="49" charset="0"/>
              </a:rPr>
              <a:t> permutations</a:t>
            </a:r>
            <a:r>
              <a:rPr lang="en-US" sz="2100" b="1" dirty="0">
                <a:solidFill>
                  <a:srgbClr val="FFCC00"/>
                </a:solidFill>
                <a:latin typeface="Courier New" panose="02070309020205020404" pitchFamily="49" charset="0"/>
              </a:rPr>
              <a:t>(</a:t>
            </a:r>
            <a:r>
              <a:rPr lang="en-US" sz="2100" dirty="0">
                <a:solidFill>
                  <a:srgbClr val="66FF00"/>
                </a:solidFill>
                <a:latin typeface="Courier New" panose="02070309020205020404" pitchFamily="49" charset="0"/>
              </a:rPr>
              <a:t>'ABC'</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a:solidFill>
                  <a:srgbClr val="99CC99"/>
                </a:solidFill>
                <a:latin typeface="Courier New" panose="02070309020205020404" pitchFamily="49" charset="0"/>
              </a:rPr>
              <a:t>2</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print</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i</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p>
          <a:p>
            <a:r>
              <a:rPr lang="en-US" sz="2100" dirty="0">
                <a:solidFill>
                  <a:srgbClr val="FFFFFF"/>
                </a:solidFill>
                <a:latin typeface="Courier New" panose="02070309020205020404" pitchFamily="49" charset="0"/>
              </a:rPr>
              <a:t>('A', 'B') ('A', 'C') ('B', 'A') ('B', 'C') ('C', 'A') ('C', 'B')</a:t>
            </a:r>
            <a:br>
              <a:rPr lang="en-US" sz="2100" dirty="0">
                <a:solidFill>
                  <a:srgbClr val="FFFFFF"/>
                </a:solidFill>
                <a:latin typeface="Courier New" panose="02070309020205020404" pitchFamily="49" charset="0"/>
              </a:rPr>
            </a:br>
            <a:r>
              <a:rPr lang="en-US" sz="2100" b="1" dirty="0">
                <a:solidFill>
                  <a:srgbClr val="FFCC00"/>
                </a:solidFill>
                <a:latin typeface="Courier New" panose="02070309020205020404" pitchFamily="49" charset="0"/>
              </a:rPr>
              <a:t>&gt;&gt;&gt;</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for</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i</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in</a:t>
            </a:r>
            <a:r>
              <a:rPr lang="en-US" sz="2100" dirty="0">
                <a:solidFill>
                  <a:srgbClr val="FFFFFF"/>
                </a:solidFill>
                <a:latin typeface="Courier New" panose="02070309020205020404" pitchFamily="49" charset="0"/>
              </a:rPr>
              <a:t> combinations</a:t>
            </a:r>
            <a:r>
              <a:rPr lang="en-US" sz="2100" b="1" dirty="0">
                <a:solidFill>
                  <a:srgbClr val="FFCC00"/>
                </a:solidFill>
                <a:latin typeface="Courier New" panose="02070309020205020404" pitchFamily="49" charset="0"/>
              </a:rPr>
              <a:t>([</a:t>
            </a:r>
            <a:r>
              <a:rPr lang="en-US" sz="2100" dirty="0">
                <a:solidFill>
                  <a:srgbClr val="99CC99"/>
                </a:solidFill>
                <a:latin typeface="Courier New" panose="02070309020205020404" pitchFamily="49" charset="0"/>
              </a:rPr>
              <a:t>1</a:t>
            </a:r>
            <a:r>
              <a:rPr lang="en-US" sz="2100" b="1" dirty="0">
                <a:solidFill>
                  <a:srgbClr val="FFCC00"/>
                </a:solidFill>
                <a:latin typeface="Courier New" panose="02070309020205020404" pitchFamily="49" charset="0"/>
              </a:rPr>
              <a:t>,</a:t>
            </a:r>
            <a:r>
              <a:rPr lang="en-US" sz="2100" dirty="0">
                <a:solidFill>
                  <a:srgbClr val="99CC99"/>
                </a:solidFill>
                <a:latin typeface="Courier New" panose="02070309020205020404" pitchFamily="49" charset="0"/>
              </a:rPr>
              <a:t>2</a:t>
            </a:r>
            <a:r>
              <a:rPr lang="en-US" sz="2100" b="1" dirty="0">
                <a:solidFill>
                  <a:srgbClr val="FFCC00"/>
                </a:solidFill>
                <a:latin typeface="Courier New" panose="02070309020205020404" pitchFamily="49" charset="0"/>
              </a:rPr>
              <a:t>,</a:t>
            </a:r>
            <a:r>
              <a:rPr lang="en-US" sz="2100" dirty="0">
                <a:solidFill>
                  <a:srgbClr val="99CC99"/>
                </a:solidFill>
                <a:latin typeface="Courier New" panose="02070309020205020404" pitchFamily="49" charset="0"/>
              </a:rPr>
              <a:t>3</a:t>
            </a:r>
            <a:r>
              <a:rPr lang="en-US" sz="2100" b="1" dirty="0">
                <a:solidFill>
                  <a:srgbClr val="FFCC00"/>
                </a:solidFill>
                <a:latin typeface="Courier New" panose="02070309020205020404" pitchFamily="49" charset="0"/>
              </a:rPr>
              <a:t>,</a:t>
            </a:r>
            <a:r>
              <a:rPr lang="en-US" sz="2100" dirty="0">
                <a:solidFill>
                  <a:srgbClr val="99CC99"/>
                </a:solidFill>
                <a:latin typeface="Courier New" panose="02070309020205020404" pitchFamily="49" charset="0"/>
              </a:rPr>
              <a:t>4</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a:solidFill>
                  <a:srgbClr val="99CC99"/>
                </a:solidFill>
                <a:latin typeface="Courier New" panose="02070309020205020404" pitchFamily="49" charset="0"/>
              </a:rPr>
              <a:t>2</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print</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i</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dirty="0">
                <a:solidFill>
                  <a:srgbClr val="FFFFFF"/>
                </a:solidFill>
                <a:latin typeface="Courier New" panose="02070309020205020404" pitchFamily="49" charset="0"/>
              </a:rPr>
              <a:t>(1, 2) (1, 3) (1, 4) (2, 3) (2, 4) (3, 4)</a:t>
            </a:r>
            <a:endParaRPr lang="en-US" sz="2100" dirty="0">
              <a:effectLst/>
            </a:endParaRPr>
          </a:p>
        </p:txBody>
      </p:sp>
    </p:spTree>
    <p:extLst>
      <p:ext uri="{BB962C8B-B14F-4D97-AF65-F5344CB8AC3E}">
        <p14:creationId xmlns:p14="http://schemas.microsoft.com/office/powerpoint/2010/main" val="155954140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Lexicographic permutations</a:t>
            </a:r>
          </a:p>
        </p:txBody>
      </p:sp>
      <p:sp>
        <p:nvSpPr>
          <p:cNvPr id="3" name="Content Placeholder 2"/>
          <p:cNvSpPr>
            <a:spLocks noGrp="1"/>
          </p:cNvSpPr>
          <p:nvPr>
            <p:ph idx="1"/>
          </p:nvPr>
        </p:nvSpPr>
        <p:spPr/>
        <p:txBody>
          <a:bodyPr/>
          <a:lstStyle/>
          <a:p>
            <a:r>
              <a:rPr lang="en-US" dirty="0"/>
              <a:t>A </a:t>
            </a:r>
            <a:r>
              <a:rPr lang="en-US" dirty="0">
                <a:solidFill>
                  <a:srgbClr val="FFFF00"/>
                </a:solidFill>
              </a:rPr>
              <a:t>permutation</a:t>
            </a:r>
            <a:r>
              <a:rPr lang="en-US" dirty="0"/>
              <a:t> is an ordered arrangement of objects. For example, 3124 is one possible permutation of the digits 1, 2, 3 and 4. If all of the permutations are listed numerically or alphabetically, we call it lexicographic order. The lexicographic permutations of 0, 1 and 2 are:</a:t>
            </a:r>
          </a:p>
          <a:p>
            <a:r>
              <a:rPr lang="en-US" dirty="0"/>
              <a:t>                               012   021   102   120   201   210</a:t>
            </a:r>
          </a:p>
          <a:p>
            <a:r>
              <a:rPr lang="en-US" dirty="0"/>
              <a:t>What is the millionth lexicographic permutation of the digits 0, 1, 2, 3, 4, 5, 6, 7, 8 and 9?</a:t>
            </a:r>
          </a:p>
          <a:p>
            <a:endParaRPr lang="en-US" dirty="0"/>
          </a:p>
        </p:txBody>
      </p:sp>
    </p:spTree>
    <p:extLst>
      <p:ext uri="{BB962C8B-B14F-4D97-AF65-F5344CB8AC3E}">
        <p14:creationId xmlns:p14="http://schemas.microsoft.com/office/powerpoint/2010/main" val="368663757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Lexicographic permutations</a:t>
            </a:r>
          </a:p>
        </p:txBody>
      </p:sp>
      <p:sp>
        <p:nvSpPr>
          <p:cNvPr id="5" name="Rectangle 4"/>
          <p:cNvSpPr/>
          <p:nvPr/>
        </p:nvSpPr>
        <p:spPr>
          <a:xfrm>
            <a:off x="931606" y="2531326"/>
            <a:ext cx="10424652" cy="3170099"/>
          </a:xfrm>
          <a:prstGeom prst="rect">
            <a:avLst/>
          </a:prstGeom>
        </p:spPr>
        <p:txBody>
          <a:bodyPr wrap="square">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permutations </a:t>
            </a: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string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num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enumerate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permutations</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string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digits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start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num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join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__name__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"__main__"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"The one millionth permutation is"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1000000</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672816725"/>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Lexicographic permutations</a:t>
            </a:r>
          </a:p>
        </p:txBody>
      </p:sp>
      <p:sp>
        <p:nvSpPr>
          <p:cNvPr id="5" name="Rectangle 4"/>
          <p:cNvSpPr/>
          <p:nvPr/>
        </p:nvSpPr>
        <p:spPr>
          <a:xfrm>
            <a:off x="951270" y="2226526"/>
            <a:ext cx="10424652" cy="3170099"/>
          </a:xfrm>
          <a:prstGeom prst="rect">
            <a:avLst/>
          </a:prstGeom>
        </p:spPr>
        <p:txBody>
          <a:bodyPr wrap="square">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permutations </a:t>
            </a: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string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num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enumerate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permutations</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string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digits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start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num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join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__name__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"__main__"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"The one millionth permutation is"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1000000</a:t>
            </a:r>
            <a:r>
              <a:rPr lang="en-US" sz="2000" b="1" dirty="0">
                <a:solidFill>
                  <a:srgbClr val="FFCC00"/>
                </a:solidFill>
                <a:latin typeface="Courier New" panose="02070309020205020404" pitchFamily="49" charset="0"/>
              </a:rPr>
              <a:t>)</a:t>
            </a:r>
            <a:endParaRPr lang="en-US" sz="2000" dirty="0">
              <a:effectLst/>
            </a:endParaRPr>
          </a:p>
        </p:txBody>
      </p:sp>
      <p:cxnSp>
        <p:nvCxnSpPr>
          <p:cNvPr id="4" name="Straight Connector 3"/>
          <p:cNvCxnSpPr/>
          <p:nvPr/>
        </p:nvCxnSpPr>
        <p:spPr>
          <a:xfrm>
            <a:off x="904568" y="5535561"/>
            <a:ext cx="1044185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04568" y="5674498"/>
            <a:ext cx="8327922" cy="707886"/>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 python lex.py</a:t>
            </a:r>
          </a:p>
          <a:p>
            <a:r>
              <a:rPr lang="en-US" sz="2000" dirty="0">
                <a:latin typeface="Courier New" panose="02070309020205020404" pitchFamily="49" charset="0"/>
                <a:cs typeface="Courier New" panose="02070309020205020404" pitchFamily="49" charset="0"/>
              </a:rPr>
              <a:t>The one millionth permutation is 2783915460</a:t>
            </a:r>
          </a:p>
        </p:txBody>
      </p:sp>
    </p:spTree>
    <p:extLst>
      <p:ext uri="{BB962C8B-B14F-4D97-AF65-F5344CB8AC3E}">
        <p14:creationId xmlns:p14="http://schemas.microsoft.com/office/powerpoint/2010/main" val="3302078417"/>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Lexicographic permutations</a:t>
            </a:r>
          </a:p>
        </p:txBody>
      </p:sp>
      <p:sp>
        <p:nvSpPr>
          <p:cNvPr id="5" name="Rectangle 4"/>
          <p:cNvSpPr/>
          <p:nvPr/>
        </p:nvSpPr>
        <p:spPr>
          <a:xfrm>
            <a:off x="548148" y="2223768"/>
            <a:ext cx="11378382" cy="2554545"/>
          </a:xfrm>
          <a:prstGeom prst="rect">
            <a:avLst/>
          </a:prstGeom>
        </p:spPr>
        <p:txBody>
          <a:bodyPr wrap="square">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permutations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islice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string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num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join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islice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permutations</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string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digits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num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 </a:t>
            </a:r>
            <a:r>
              <a:rPr lang="en-US" sz="2000" dirty="0" err="1">
                <a:solidFill>
                  <a:srgbClr val="FFFFFF"/>
                </a:solidFill>
                <a:latin typeface="Courier New" panose="02070309020205020404" pitchFamily="49" charset="0"/>
              </a:rPr>
              <a:t>num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__name__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"__main__"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"The one millionth permutation is"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1000000</a:t>
            </a:r>
            <a:r>
              <a:rPr lang="en-US" sz="2000" b="1" dirty="0">
                <a:solidFill>
                  <a:srgbClr val="FFCC00"/>
                </a:solidFill>
                <a:latin typeface="Courier New" panose="02070309020205020404" pitchFamily="49" charset="0"/>
              </a:rPr>
              <a:t>)</a:t>
            </a:r>
            <a:endParaRPr lang="en-US" sz="2000" dirty="0">
              <a:effectLst/>
            </a:endParaRPr>
          </a:p>
        </p:txBody>
      </p:sp>
      <p:cxnSp>
        <p:nvCxnSpPr>
          <p:cNvPr id="4" name="Straight Connector 3"/>
          <p:cNvCxnSpPr/>
          <p:nvPr/>
        </p:nvCxnSpPr>
        <p:spPr>
          <a:xfrm>
            <a:off x="904568" y="5535561"/>
            <a:ext cx="1044185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04568" y="5674498"/>
            <a:ext cx="8327922" cy="707886"/>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 python lex.py</a:t>
            </a:r>
          </a:p>
          <a:p>
            <a:r>
              <a:rPr lang="en-US" sz="2000" dirty="0">
                <a:latin typeface="Courier New" panose="02070309020205020404" pitchFamily="49" charset="0"/>
                <a:cs typeface="Courier New" panose="02070309020205020404" pitchFamily="49" charset="0"/>
              </a:rPr>
              <a:t>The one millionth permutation is 2783915460</a:t>
            </a:r>
          </a:p>
        </p:txBody>
      </p:sp>
    </p:spTree>
    <p:extLst>
      <p:ext uri="{BB962C8B-B14F-4D97-AF65-F5344CB8AC3E}">
        <p14:creationId xmlns:p14="http://schemas.microsoft.com/office/powerpoint/2010/main" val="5278828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Development Tools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18981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first real Python program</a:t>
            </a:r>
          </a:p>
        </p:txBody>
      </p:sp>
      <p:sp>
        <p:nvSpPr>
          <p:cNvPr id="3" name="Content Placeholder 2"/>
          <p:cNvSpPr>
            <a:spLocks noGrp="1"/>
          </p:cNvSpPr>
          <p:nvPr>
            <p:ph idx="1"/>
          </p:nvPr>
        </p:nvSpPr>
        <p:spPr/>
        <p:txBody>
          <a:bodyPr/>
          <a:lstStyle/>
          <a:p>
            <a:r>
              <a:rPr lang="en-US" dirty="0"/>
              <a:t>Ok, so we got some basics out of the way. Now, we can try to create a real program. </a:t>
            </a:r>
          </a:p>
          <a:p>
            <a:endParaRPr lang="en-US" dirty="0"/>
          </a:p>
          <a:p>
            <a:r>
              <a:rPr lang="en-US" dirty="0"/>
              <a:t>Each new term in the Fibonacci sequence is generated by adding the previous two terms. By starting with 1 and 2, the first 10 terms will be:</a:t>
            </a:r>
          </a:p>
          <a:p>
            <a:r>
              <a:rPr lang="en-US" dirty="0"/>
              <a:t>1, 2, 3, 5, 8, 13, 21, 34, 55, 89, ...</a:t>
            </a:r>
          </a:p>
          <a:p>
            <a:r>
              <a:rPr lang="en-US" dirty="0"/>
              <a:t>By considering the terms in the Fibonacci sequence whose values do not exceed four million, find the sum of the even-valued terms.</a:t>
            </a:r>
          </a:p>
          <a:p>
            <a:endParaRPr lang="en-US" dirty="0"/>
          </a:p>
        </p:txBody>
      </p:sp>
      <p:sp>
        <p:nvSpPr>
          <p:cNvPr id="4" name="Rectangle 3"/>
          <p:cNvSpPr/>
          <p:nvPr/>
        </p:nvSpPr>
        <p:spPr>
          <a:xfrm>
            <a:off x="901521" y="3099889"/>
            <a:ext cx="9842679" cy="240834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175477"/>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tools</a:t>
            </a: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sz="3200" dirty="0"/>
              <a:t> </a:t>
            </a:r>
            <a:r>
              <a:rPr lang="en-US" sz="3200" dirty="0" err="1"/>
              <a:t>virtualenv</a:t>
            </a:r>
            <a:endParaRPr lang="en-US" sz="3200" dirty="0"/>
          </a:p>
          <a:p>
            <a:pPr>
              <a:buFont typeface="Courier New" panose="02070309020205020404" pitchFamily="49" charset="0"/>
              <a:buChar char="o"/>
            </a:pPr>
            <a:r>
              <a:rPr lang="en-US" sz="3200" dirty="0"/>
              <a:t> documenting</a:t>
            </a:r>
          </a:p>
          <a:p>
            <a:pPr>
              <a:buFont typeface="Courier New" panose="02070309020205020404" pitchFamily="49" charset="0"/>
              <a:buChar char="o"/>
            </a:pPr>
            <a:r>
              <a:rPr lang="en-US" sz="3200" dirty="0"/>
              <a:t> logging</a:t>
            </a:r>
          </a:p>
          <a:p>
            <a:pPr>
              <a:buFont typeface="Courier New" panose="02070309020205020404" pitchFamily="49" charset="0"/>
              <a:buChar char="o"/>
            </a:pPr>
            <a:r>
              <a:rPr lang="en-US" sz="3200" dirty="0"/>
              <a:t> unit testing</a:t>
            </a:r>
          </a:p>
          <a:p>
            <a:pPr marL="0" indent="0">
              <a:buNone/>
            </a:pPr>
            <a:endParaRPr lang="en-US" dirty="0"/>
          </a:p>
        </p:txBody>
      </p:sp>
    </p:spTree>
    <p:extLst>
      <p:ext uri="{BB962C8B-B14F-4D97-AF65-F5344CB8AC3E}">
        <p14:creationId xmlns:p14="http://schemas.microsoft.com/office/powerpoint/2010/main" val="404654479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Virtualenv</a:t>
            </a:r>
            <a:endParaRPr lang="en-US" dirty="0"/>
          </a:p>
        </p:txBody>
      </p:sp>
      <p:sp>
        <p:nvSpPr>
          <p:cNvPr id="3" name="Content Placeholder 2"/>
          <p:cNvSpPr>
            <a:spLocks noGrp="1"/>
          </p:cNvSpPr>
          <p:nvPr>
            <p:ph idx="1"/>
          </p:nvPr>
        </p:nvSpPr>
        <p:spPr/>
        <p:txBody>
          <a:bodyPr>
            <a:normAutofit/>
          </a:bodyPr>
          <a:lstStyle/>
          <a:p>
            <a:r>
              <a:rPr lang="en-US" dirty="0" err="1">
                <a:solidFill>
                  <a:srgbClr val="FFFF00"/>
                </a:solidFill>
              </a:rPr>
              <a:t>virtualenv</a:t>
            </a:r>
            <a:r>
              <a:rPr lang="en-US" dirty="0"/>
              <a:t> is a tool for creating isolated Python environments. </a:t>
            </a:r>
          </a:p>
          <a:p>
            <a:r>
              <a:rPr lang="en-US" dirty="0"/>
              <a:t>Let’s say you are working on two projects which require Twisted, a python-based networking package. One of the projects requires Twisted 14.x, but the other</a:t>
            </a:r>
            <a:br>
              <a:rPr lang="en-US" dirty="0"/>
            </a:br>
            <a:r>
              <a:rPr lang="en-US" dirty="0"/>
              <a:t>requires Twisted 13.x. Which should you install? Solve the problem by creating a custom Python environment for each project!</a:t>
            </a:r>
          </a:p>
          <a:p>
            <a:r>
              <a:rPr lang="en-US" dirty="0"/>
              <a:t>To install </a:t>
            </a:r>
            <a:r>
              <a:rPr lang="en-US" dirty="0" err="1"/>
              <a:t>virtualenv</a:t>
            </a:r>
            <a:r>
              <a:rPr lang="en-US" dirty="0"/>
              <a:t> via pip, just open the command-line and type the following:</a:t>
            </a:r>
          </a:p>
          <a:p>
            <a:r>
              <a:rPr lang="en-US" sz="2400" dirty="0"/>
              <a:t>     </a:t>
            </a:r>
            <a:r>
              <a:rPr lang="en-US" sz="2400" dirty="0">
                <a:solidFill>
                  <a:schemeClr val="tx1">
                    <a:lumMod val="95000"/>
                  </a:schemeClr>
                </a:solidFill>
                <a:latin typeface="Courier New" panose="02070309020205020404" pitchFamily="49" charset="0"/>
                <a:cs typeface="Courier New" panose="02070309020205020404" pitchFamily="49" charset="0"/>
              </a:rPr>
              <a:t>$ </a:t>
            </a:r>
            <a:r>
              <a:rPr lang="en-US" sz="2400" dirty="0" err="1">
                <a:solidFill>
                  <a:schemeClr val="tx1">
                    <a:lumMod val="95000"/>
                  </a:schemeClr>
                </a:solidFill>
                <a:latin typeface="Courier New" panose="02070309020205020404" pitchFamily="49" charset="0"/>
                <a:cs typeface="Courier New" panose="02070309020205020404" pitchFamily="49" charset="0"/>
              </a:rPr>
              <a:t>sudo</a:t>
            </a:r>
            <a:r>
              <a:rPr lang="en-US" sz="2400" dirty="0">
                <a:solidFill>
                  <a:schemeClr val="tx1">
                    <a:lumMod val="95000"/>
                  </a:schemeClr>
                </a:solidFill>
                <a:latin typeface="Courier New" panose="02070309020205020404" pitchFamily="49" charset="0"/>
                <a:cs typeface="Courier New" panose="02070309020205020404" pitchFamily="49" charset="0"/>
              </a:rPr>
              <a:t> pip install </a:t>
            </a:r>
            <a:r>
              <a:rPr lang="en-US" sz="2400" dirty="0" err="1">
                <a:solidFill>
                  <a:schemeClr val="tx1">
                    <a:lumMod val="95000"/>
                  </a:schemeClr>
                </a:solidFill>
                <a:latin typeface="Courier New" panose="02070309020205020404" pitchFamily="49" charset="0"/>
                <a:cs typeface="Courier New" panose="02070309020205020404" pitchFamily="49" charset="0"/>
              </a:rPr>
              <a:t>virtualenv</a:t>
            </a:r>
            <a:endParaRPr lang="en-US" sz="2400" dirty="0">
              <a:solidFill>
                <a:schemeClr val="tx1">
                  <a:lumMod val="95000"/>
                </a:schemeClr>
              </a:solidFill>
              <a:latin typeface="Courier New" panose="02070309020205020404" pitchFamily="49" charset="0"/>
              <a:cs typeface="Courier New" panose="02070309020205020404" pitchFamily="49" charset="0"/>
            </a:endParaRPr>
          </a:p>
          <a:p>
            <a:br>
              <a:rPr lang="en-US" dirty="0"/>
            </a:br>
            <a:r>
              <a:rPr lang="en-US" dirty="0"/>
              <a:t>Note that all of the details in this lecture are based on Ubuntu 14.04. </a:t>
            </a:r>
          </a:p>
        </p:txBody>
      </p:sp>
    </p:spTree>
    <p:extLst>
      <p:ext uri="{BB962C8B-B14F-4D97-AF65-F5344CB8AC3E}">
        <p14:creationId xmlns:p14="http://schemas.microsoft.com/office/powerpoint/2010/main" val="3716052269"/>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virtualenv</a:t>
            </a:r>
            <a:endParaRPr lang="en-US" dirty="0"/>
          </a:p>
        </p:txBody>
      </p:sp>
      <p:sp>
        <p:nvSpPr>
          <p:cNvPr id="3" name="Content Placeholder 2"/>
          <p:cNvSpPr>
            <a:spLocks noGrp="1"/>
          </p:cNvSpPr>
          <p:nvPr>
            <p:ph idx="1"/>
          </p:nvPr>
        </p:nvSpPr>
        <p:spPr/>
        <p:txBody>
          <a:bodyPr/>
          <a:lstStyle/>
          <a:p>
            <a:r>
              <a:rPr lang="en-US" dirty="0"/>
              <a:t>To create a virtual environment for a project:</a:t>
            </a:r>
          </a:p>
          <a:p>
            <a:endParaRPr lang="en-US" dirty="0"/>
          </a:p>
          <a:p>
            <a:endParaRPr lang="en-US" dirty="0"/>
          </a:p>
          <a:p>
            <a:pPr marL="0" indent="0">
              <a:buNone/>
            </a:pPr>
            <a:r>
              <a:rPr lang="en-US" dirty="0"/>
              <a:t>Essentially, we’re creating a copy of the Python interpreter (as well as a copy of the pip and </a:t>
            </a:r>
            <a:r>
              <a:rPr lang="en-US" dirty="0" err="1"/>
              <a:t>setuptools</a:t>
            </a:r>
            <a:r>
              <a:rPr lang="en-US" dirty="0"/>
              <a:t> libraries) inside of a folder called </a:t>
            </a:r>
            <a:r>
              <a:rPr lang="en-US" dirty="0" err="1"/>
              <a:t>venv</a:t>
            </a:r>
            <a:r>
              <a:rPr lang="en-US" dirty="0"/>
              <a:t>.  We can specify a different Python version in the following way: </a:t>
            </a:r>
          </a:p>
        </p:txBody>
      </p:sp>
      <p:sp>
        <p:nvSpPr>
          <p:cNvPr id="5" name="Rectangle 4"/>
          <p:cNvSpPr/>
          <p:nvPr/>
        </p:nvSpPr>
        <p:spPr>
          <a:xfrm>
            <a:off x="1844040" y="2795230"/>
            <a:ext cx="6096000" cy="830997"/>
          </a:xfrm>
          <a:prstGeom prst="rect">
            <a:avLst/>
          </a:prstGeom>
        </p:spPr>
        <p:txBody>
          <a:bodyPr>
            <a:spAutoFit/>
          </a:bodyPr>
          <a:lstStyle/>
          <a:p>
            <a:r>
              <a:rPr lang="en-US" sz="2400" dirty="0">
                <a:latin typeface="Courier New" panose="02070309020205020404" pitchFamily="49" charset="0"/>
                <a:cs typeface="Courier New" panose="02070309020205020404" pitchFamily="49" charset="0"/>
              </a:rPr>
              <a:t>$ cd </a:t>
            </a:r>
            <a:r>
              <a:rPr lang="en-US" sz="2400" dirty="0" err="1">
                <a:latin typeface="Courier New" panose="02070309020205020404" pitchFamily="49" charset="0"/>
                <a:cs typeface="Courier New" panose="02070309020205020404" pitchFamily="49" charset="0"/>
              </a:rPr>
              <a:t>my_project_folder</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virtualenv</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venv</a:t>
            </a:r>
            <a:endParaRPr lang="en-US" sz="2400" dirty="0">
              <a:latin typeface="Courier New" panose="02070309020205020404" pitchFamily="49" charset="0"/>
              <a:cs typeface="Courier New" panose="02070309020205020404" pitchFamily="49" charset="0"/>
            </a:endParaRPr>
          </a:p>
        </p:txBody>
      </p:sp>
      <p:sp>
        <p:nvSpPr>
          <p:cNvPr id="7" name="Rectangle 6"/>
          <p:cNvSpPr/>
          <p:nvPr/>
        </p:nvSpPr>
        <p:spPr>
          <a:xfrm>
            <a:off x="1844040" y="4966454"/>
            <a:ext cx="7374135" cy="461665"/>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virtualenv</a:t>
            </a:r>
            <a:r>
              <a:rPr lang="en-US" sz="2400" dirty="0">
                <a:latin typeface="Courier New" panose="02070309020205020404" pitchFamily="49" charset="0"/>
                <a:cs typeface="Courier New" panose="02070309020205020404" pitchFamily="49" charset="0"/>
              </a:rPr>
              <a:t> -p /</a:t>
            </a:r>
            <a:r>
              <a:rPr lang="en-US" sz="2400" dirty="0" err="1">
                <a:latin typeface="Courier New" panose="02070309020205020404" pitchFamily="49" charset="0"/>
                <a:cs typeface="Courier New" panose="02070309020205020404" pitchFamily="49" charset="0"/>
              </a:rPr>
              <a:t>usr</a:t>
            </a:r>
            <a:r>
              <a:rPr lang="en-US" sz="2400" dirty="0">
                <a:latin typeface="Courier New" panose="02070309020205020404" pitchFamily="49" charset="0"/>
                <a:cs typeface="Courier New" panose="02070309020205020404" pitchFamily="49" charset="0"/>
              </a:rPr>
              <a:t>/bin/python2.7 </a:t>
            </a:r>
            <a:r>
              <a:rPr lang="en-US" sz="2400" dirty="0" err="1">
                <a:latin typeface="Courier New" panose="02070309020205020404" pitchFamily="49" charset="0"/>
                <a:cs typeface="Courier New" panose="02070309020205020404" pitchFamily="49" charset="0"/>
              </a:rPr>
              <a:t>venv</a:t>
            </a:r>
            <a:endParaRPr lang="en-US" sz="2400" dirty="0">
              <a:latin typeface="Courier New" panose="02070309020205020404" pitchFamily="49" charset="0"/>
              <a:cs typeface="Courier New" panose="02070309020205020404" pitchFamily="49" charset="0"/>
            </a:endParaRPr>
          </a:p>
        </p:txBody>
      </p:sp>
      <p:sp>
        <p:nvSpPr>
          <p:cNvPr id="8" name="TextBox 7"/>
          <p:cNvSpPr txBox="1"/>
          <p:nvPr/>
        </p:nvSpPr>
        <p:spPr>
          <a:xfrm>
            <a:off x="1024128" y="5629287"/>
            <a:ext cx="8016041" cy="400110"/>
          </a:xfrm>
          <a:prstGeom prst="rect">
            <a:avLst/>
          </a:prstGeom>
          <a:noFill/>
        </p:spPr>
        <p:txBody>
          <a:bodyPr wrap="none" rtlCol="0">
            <a:spAutoFit/>
          </a:bodyPr>
          <a:lstStyle/>
          <a:p>
            <a:r>
              <a:rPr lang="en-US" sz="2000" dirty="0"/>
              <a:t>Use the –no-site-packages option to </a:t>
            </a:r>
            <a:r>
              <a:rPr lang="en-US" sz="2000" i="1" dirty="0"/>
              <a:t>not</a:t>
            </a:r>
            <a:r>
              <a:rPr lang="en-US" sz="2000" dirty="0"/>
              <a:t> include globally installed packages. </a:t>
            </a:r>
          </a:p>
        </p:txBody>
      </p:sp>
    </p:spTree>
    <p:extLst>
      <p:ext uri="{BB962C8B-B14F-4D97-AF65-F5344CB8AC3E}">
        <p14:creationId xmlns:p14="http://schemas.microsoft.com/office/powerpoint/2010/main" val="2085329340"/>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virtualenv</a:t>
            </a:r>
            <a:endParaRPr lang="en-US" dirty="0"/>
          </a:p>
        </p:txBody>
      </p:sp>
      <p:sp>
        <p:nvSpPr>
          <p:cNvPr id="3" name="Content Placeholder 2"/>
          <p:cNvSpPr>
            <a:spLocks noGrp="1"/>
          </p:cNvSpPr>
          <p:nvPr>
            <p:ph idx="1"/>
          </p:nvPr>
        </p:nvSpPr>
        <p:spPr/>
        <p:txBody>
          <a:bodyPr/>
          <a:lstStyle/>
          <a:p>
            <a:r>
              <a:rPr lang="en-US" dirty="0"/>
              <a:t>After creating a new virtual environment, the next step is to activate it. </a:t>
            </a:r>
          </a:p>
          <a:p>
            <a:endParaRPr lang="en-US" dirty="0"/>
          </a:p>
          <a:p>
            <a:pPr marL="0" indent="0">
              <a:buNone/>
            </a:pPr>
            <a:endParaRPr lang="en-US" dirty="0"/>
          </a:p>
          <a:p>
            <a:r>
              <a:rPr lang="en-US" dirty="0"/>
              <a:t>The name of the virtual environment will appear before your prompt after activation. Anything you install at this point will install to your isolated environment, not to the global site packages. </a:t>
            </a:r>
          </a:p>
        </p:txBody>
      </p:sp>
      <p:sp>
        <p:nvSpPr>
          <p:cNvPr id="5" name="Rectangle 4"/>
          <p:cNvSpPr/>
          <p:nvPr/>
        </p:nvSpPr>
        <p:spPr>
          <a:xfrm>
            <a:off x="2080510" y="2756654"/>
            <a:ext cx="4977645" cy="830997"/>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 source </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/bin/activate</a:t>
            </a:r>
          </a:p>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 </a:t>
            </a:r>
          </a:p>
        </p:txBody>
      </p:sp>
      <p:sp>
        <p:nvSpPr>
          <p:cNvPr id="6" name="Rectangle 5"/>
          <p:cNvSpPr/>
          <p:nvPr/>
        </p:nvSpPr>
        <p:spPr>
          <a:xfrm>
            <a:off x="2080510" y="4935974"/>
            <a:ext cx="5346335" cy="461665"/>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 pip install twisted</a:t>
            </a:r>
          </a:p>
        </p:txBody>
      </p:sp>
    </p:spTree>
    <p:extLst>
      <p:ext uri="{BB962C8B-B14F-4D97-AF65-F5344CB8AC3E}">
        <p14:creationId xmlns:p14="http://schemas.microsoft.com/office/powerpoint/2010/main" val="3284264152"/>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virtualenv</a:t>
            </a:r>
            <a:endParaRPr lang="en-US" dirty="0"/>
          </a:p>
        </p:txBody>
      </p:sp>
      <p:sp>
        <p:nvSpPr>
          <p:cNvPr id="3" name="Content Placeholder 2"/>
          <p:cNvSpPr>
            <a:spLocks noGrp="1"/>
          </p:cNvSpPr>
          <p:nvPr>
            <p:ph idx="1"/>
          </p:nvPr>
        </p:nvSpPr>
        <p:spPr/>
        <p:txBody>
          <a:bodyPr/>
          <a:lstStyle/>
          <a:p>
            <a:r>
              <a:rPr lang="en-US" dirty="0"/>
              <a:t>To deactivate a virtual environment:</a:t>
            </a:r>
          </a:p>
          <a:p>
            <a:endParaRPr lang="en-US" dirty="0"/>
          </a:p>
          <a:p>
            <a:endParaRPr lang="en-US" dirty="0"/>
          </a:p>
          <a:p>
            <a:endParaRPr lang="en-US" dirty="0"/>
          </a:p>
          <a:p>
            <a:r>
              <a:rPr lang="en-US" dirty="0"/>
              <a:t>Now, we’re back to using the default Python interpreter and globally installed packages. You can delete a virtual environment by simply deleting the folder created, in this case called “</a:t>
            </a:r>
            <a:r>
              <a:rPr lang="en-US" dirty="0" err="1"/>
              <a:t>venv</a:t>
            </a:r>
            <a:r>
              <a:rPr lang="en-US" dirty="0"/>
              <a:t>”.  </a:t>
            </a:r>
          </a:p>
        </p:txBody>
      </p:sp>
      <p:sp>
        <p:nvSpPr>
          <p:cNvPr id="5" name="Rectangle 4"/>
          <p:cNvSpPr/>
          <p:nvPr/>
        </p:nvSpPr>
        <p:spPr>
          <a:xfrm>
            <a:off x="2359242" y="2893814"/>
            <a:ext cx="3687228" cy="830997"/>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 deactivate</a:t>
            </a:r>
          </a:p>
          <a:p>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99319139"/>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virtualenv</a:t>
            </a:r>
            <a:endParaRPr lang="en-US" dirty="0"/>
          </a:p>
        </p:txBody>
      </p:sp>
      <p:sp>
        <p:nvSpPr>
          <p:cNvPr id="3" name="Content Placeholder 2"/>
          <p:cNvSpPr>
            <a:spLocks noGrp="1"/>
          </p:cNvSpPr>
          <p:nvPr>
            <p:ph idx="1"/>
          </p:nvPr>
        </p:nvSpPr>
        <p:spPr/>
        <p:txBody>
          <a:bodyPr/>
          <a:lstStyle/>
          <a:p>
            <a:r>
              <a:rPr lang="en-US" dirty="0"/>
              <a:t>For distributing your project and/or for easy set-up, freeze the current virtual environment. </a:t>
            </a:r>
          </a:p>
          <a:p>
            <a:endParaRPr lang="en-US" dirty="0"/>
          </a:p>
          <a:p>
            <a:endParaRPr lang="en-US" dirty="0"/>
          </a:p>
          <a:p>
            <a:r>
              <a:rPr lang="en-US" dirty="0"/>
              <a:t>This creates a list of the installed packages and versions inside of requirements.txt. This can be used to rebuild the environment later. This is useful for allowing another developer to run your project without having to figure out what packages and which versions were used. </a:t>
            </a:r>
          </a:p>
        </p:txBody>
      </p:sp>
      <p:sp>
        <p:nvSpPr>
          <p:cNvPr id="4" name="Rectangle 3"/>
          <p:cNvSpPr/>
          <p:nvPr/>
        </p:nvSpPr>
        <p:spPr>
          <a:xfrm>
            <a:off x="2203905" y="3198614"/>
            <a:ext cx="7189789" cy="461665"/>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 pip freeze &gt; requirements.txt</a:t>
            </a:r>
          </a:p>
        </p:txBody>
      </p:sp>
    </p:spTree>
    <p:extLst>
      <p:ext uri="{BB962C8B-B14F-4D97-AF65-F5344CB8AC3E}">
        <p14:creationId xmlns:p14="http://schemas.microsoft.com/office/powerpoint/2010/main" val="261567437"/>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Virtualenv</a:t>
            </a:r>
            <a:endParaRPr lang="en-US" dirty="0"/>
          </a:p>
        </p:txBody>
      </p:sp>
      <p:sp>
        <p:nvSpPr>
          <p:cNvPr id="3" name="Content Placeholder 2"/>
          <p:cNvSpPr>
            <a:spLocks noGrp="1"/>
          </p:cNvSpPr>
          <p:nvPr>
            <p:ph idx="1"/>
          </p:nvPr>
        </p:nvSpPr>
        <p:spPr/>
        <p:txBody>
          <a:bodyPr>
            <a:normAutofit/>
          </a:bodyPr>
          <a:lstStyle/>
          <a:p>
            <a:r>
              <a:rPr lang="en-US" sz="2400" dirty="0"/>
              <a:t>Putting all of this together, the typical use of a virtual environment is as follows: </a:t>
            </a:r>
          </a:p>
        </p:txBody>
      </p:sp>
      <p:sp>
        <p:nvSpPr>
          <p:cNvPr id="4" name="Rectangle 3"/>
          <p:cNvSpPr/>
          <p:nvPr/>
        </p:nvSpPr>
        <p:spPr>
          <a:xfrm>
            <a:off x="1954420" y="3201352"/>
            <a:ext cx="7558479" cy="1938992"/>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virtualenv</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–no-site-packages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source </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/bin/activate</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 pip install -r requirements.txt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 deactivate</a:t>
            </a:r>
          </a:p>
        </p:txBody>
      </p:sp>
    </p:spTree>
    <p:extLst>
      <p:ext uri="{BB962C8B-B14F-4D97-AF65-F5344CB8AC3E}">
        <p14:creationId xmlns:p14="http://schemas.microsoft.com/office/powerpoint/2010/main" val="60375577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Virtualenv</a:t>
            </a:r>
            <a:endParaRPr lang="en-US" dirty="0"/>
          </a:p>
        </p:txBody>
      </p:sp>
      <p:sp>
        <p:nvSpPr>
          <p:cNvPr id="3" name="Content Placeholder 2"/>
          <p:cNvSpPr>
            <a:spLocks noGrp="1"/>
          </p:cNvSpPr>
          <p:nvPr>
            <p:ph idx="1"/>
          </p:nvPr>
        </p:nvSpPr>
        <p:spPr/>
        <p:txBody>
          <a:bodyPr/>
          <a:lstStyle/>
          <a:p>
            <a:r>
              <a:rPr lang="en-US" dirty="0"/>
              <a:t>You are encouraged to use virtual environments in your projects and to keep an updated requirements.txt with your project. </a:t>
            </a:r>
          </a:p>
          <a:p>
            <a:r>
              <a:rPr lang="en-US" dirty="0"/>
              <a:t>You are also encouraged to house all of your code in a repository. This makes sharing code between group members much easier. You can just pull the code and create a virtual environment with the included requirements.txt file. Easy! </a:t>
            </a:r>
          </a:p>
        </p:txBody>
      </p:sp>
    </p:spTree>
    <p:extLst>
      <p:ext uri="{BB962C8B-B14F-4D97-AF65-F5344CB8AC3E}">
        <p14:creationId xmlns:p14="http://schemas.microsoft.com/office/powerpoint/2010/main" val="403177335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Logging in an essential practice for non-trivial applications in which events are recorded for potential diagnostic use in the future. </a:t>
            </a:r>
          </a:p>
          <a:p>
            <a:r>
              <a:rPr lang="en-US" dirty="0"/>
              <a:t>Logging can be used to record the following kinds of items: </a:t>
            </a:r>
          </a:p>
          <a:p>
            <a:r>
              <a:rPr lang="en-US" dirty="0"/>
              <a:t>- </a:t>
            </a:r>
            <a:r>
              <a:rPr lang="en-US" dirty="0">
                <a:solidFill>
                  <a:srgbClr val="FFFF00"/>
                </a:solidFill>
              </a:rPr>
              <a:t>Errors</a:t>
            </a:r>
            <a:r>
              <a:rPr lang="en-US" dirty="0"/>
              <a:t>: any exceptions that are raised can be logged when they are caught. </a:t>
            </a:r>
          </a:p>
          <a:p>
            <a:r>
              <a:rPr lang="en-US" dirty="0"/>
              <a:t>- </a:t>
            </a:r>
            <a:r>
              <a:rPr lang="en-US" dirty="0">
                <a:solidFill>
                  <a:srgbClr val="FFFF00"/>
                </a:solidFill>
              </a:rPr>
              <a:t>Significant events</a:t>
            </a:r>
            <a:r>
              <a:rPr lang="en-US" dirty="0"/>
              <a:t>: for example, when an administrator logs into a system. </a:t>
            </a:r>
          </a:p>
          <a:p>
            <a:r>
              <a:rPr lang="en-US" dirty="0"/>
              <a:t>- </a:t>
            </a:r>
            <a:r>
              <a:rPr lang="en-US" dirty="0">
                <a:solidFill>
                  <a:srgbClr val="FFFF00"/>
                </a:solidFill>
              </a:rPr>
              <a:t>Data Handled</a:t>
            </a:r>
            <a:r>
              <a:rPr lang="en-US" dirty="0"/>
              <a:t>: for example, a request came into the system with x, y, z parameters.</a:t>
            </a:r>
          </a:p>
          <a:p>
            <a:r>
              <a:rPr lang="en-US" dirty="0"/>
              <a:t>Logging can provide useful information about the state of the program during a crash or help a developer understand why the program is exhibiting some kind of behavior.</a:t>
            </a:r>
          </a:p>
        </p:txBody>
      </p:sp>
    </p:spTree>
    <p:extLst>
      <p:ext uri="{BB962C8B-B14F-4D97-AF65-F5344CB8AC3E}">
        <p14:creationId xmlns:p14="http://schemas.microsoft.com/office/powerpoint/2010/main" val="1619394491"/>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The Python Standard Library actually comes with a standard logging module. It is a particularly good decision to use this module because it can include messages generated from any other package that also uses this library. </a:t>
            </a:r>
          </a:p>
          <a:p>
            <a:endParaRPr lang="en-US" dirty="0"/>
          </a:p>
          <a:p>
            <a:r>
              <a:rPr lang="en-US" dirty="0"/>
              <a:t>As usual, you can use the logging module by using the import logging statement. </a:t>
            </a:r>
          </a:p>
        </p:txBody>
      </p:sp>
    </p:spTree>
    <p:extLst>
      <p:ext uri="{BB962C8B-B14F-4D97-AF65-F5344CB8AC3E}">
        <p14:creationId xmlns:p14="http://schemas.microsoft.com/office/powerpoint/2010/main" val="2189204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Solution Using basic python</a:t>
            </a:r>
          </a:p>
        </p:txBody>
      </p:sp>
      <p:sp>
        <p:nvSpPr>
          <p:cNvPr id="4" name="Rectangle 3"/>
          <p:cNvSpPr/>
          <p:nvPr/>
        </p:nvSpPr>
        <p:spPr>
          <a:xfrm>
            <a:off x="1219200" y="2465155"/>
            <a:ext cx="5451764" cy="2585323"/>
          </a:xfrm>
          <a:prstGeom prst="rect">
            <a:avLst/>
          </a:prstGeom>
          <a:ln>
            <a:solidFill>
              <a:srgbClr val="00B0F0"/>
            </a:solidFill>
          </a:ln>
        </p:spPr>
        <p:txBody>
          <a:bodyPr wrap="squar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endParaRPr lang="en-US" dirty="0">
              <a:solidFill>
                <a:srgbClr val="FFFFFF"/>
              </a:solidFill>
              <a:latin typeface="Courier New" panose="02070309020205020404" pitchFamily="49" charset="0"/>
            </a:endParaRPr>
          </a:p>
          <a:p>
            <a:endParaRPr lang="en-US" dirty="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p>
          <a:p>
            <a:r>
              <a:rPr lang="en-US" b="1" dirty="0">
                <a:solidFill>
                  <a:srgbClr val="FF6600"/>
                </a:solidFill>
                <a:latin typeface="Courier New" panose="02070309020205020404" pitchFamily="49" charset="0"/>
              </a:rPr>
              <a:t>while</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4000000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a:t>
            </a:r>
          </a:p>
          <a:p>
            <a:r>
              <a:rPr lang="en-US" dirty="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p>
          <a:p>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total</a:t>
            </a:r>
            <a:r>
              <a:rPr lang="en-US" b="1" dirty="0">
                <a:solidFill>
                  <a:srgbClr val="FFCC00"/>
                </a:solidFill>
                <a:latin typeface="Courier New" panose="02070309020205020404" pitchFamily="49" charset="0"/>
              </a:rPr>
              <a:t>)</a:t>
            </a:r>
            <a:endParaRPr lang="en-US" dirty="0">
              <a:effectLst/>
            </a:endParaRPr>
          </a:p>
        </p:txBody>
      </p:sp>
      <p:sp>
        <p:nvSpPr>
          <p:cNvPr id="3" name="Rectangle 2"/>
          <p:cNvSpPr/>
          <p:nvPr/>
        </p:nvSpPr>
        <p:spPr>
          <a:xfrm>
            <a:off x="7079673" y="2371636"/>
            <a:ext cx="6096000" cy="369332"/>
          </a:xfrm>
          <a:prstGeom prst="rect">
            <a:avLst/>
          </a:prstGeom>
        </p:spPr>
        <p:txBody>
          <a:bodyPr>
            <a:spAutoFit/>
          </a:bodyPr>
          <a:lstStyle/>
          <a:p>
            <a:endParaRPr lang="en-US" dirty="0">
              <a:effectLst/>
            </a:endParaRPr>
          </a:p>
        </p:txBody>
      </p:sp>
      <p:sp>
        <p:nvSpPr>
          <p:cNvPr id="5" name="Rectangle 4"/>
          <p:cNvSpPr/>
          <p:nvPr/>
        </p:nvSpPr>
        <p:spPr>
          <a:xfrm>
            <a:off x="7182995" y="2084832"/>
            <a:ext cx="3297969" cy="1938992"/>
          </a:xfrm>
          <a:prstGeom prst="rect">
            <a:avLst/>
          </a:prstGeom>
        </p:spPr>
        <p:txBody>
          <a:bodyPr wrap="square">
            <a:spAutoFit/>
          </a:bodyPr>
          <a:lstStyle/>
          <a:p>
            <a:r>
              <a:rPr lang="en-US" sz="2400" dirty="0"/>
              <a:t>Python supports multiple </a:t>
            </a:r>
          </a:p>
          <a:p>
            <a:r>
              <a:rPr lang="en-US" sz="2400" dirty="0"/>
              <a:t>assignment at once. </a:t>
            </a:r>
          </a:p>
          <a:p>
            <a:r>
              <a:rPr lang="en-US" sz="2400" dirty="0"/>
              <a:t>Right hand side is fully evaluated before setting the variables.</a:t>
            </a:r>
            <a:endParaRPr lang="en-US" sz="2400" dirty="0">
              <a:effectLst/>
            </a:endParaRPr>
          </a:p>
        </p:txBody>
      </p:sp>
      <p:cxnSp>
        <p:nvCxnSpPr>
          <p:cNvPr id="7" name="Straight Arrow Connector 6"/>
          <p:cNvCxnSpPr>
            <a:cxnSpLocks/>
          </p:cNvCxnSpPr>
          <p:nvPr/>
        </p:nvCxnSpPr>
        <p:spPr>
          <a:xfrm flipH="1">
            <a:off x="4738255" y="2898183"/>
            <a:ext cx="2223654" cy="1673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219200" y="5246135"/>
            <a:ext cx="1882247" cy="369332"/>
          </a:xfrm>
          <a:prstGeom prst="rect">
            <a:avLst/>
          </a:prstGeom>
        </p:spPr>
        <p:txBody>
          <a:bodyPr wrap="none">
            <a:spAutoFit/>
          </a:bodyPr>
          <a:lstStyle/>
          <a:p>
            <a:r>
              <a:rPr lang="en-US" dirty="0"/>
              <a:t>Output: 4613732 </a:t>
            </a:r>
          </a:p>
        </p:txBody>
      </p:sp>
    </p:spTree>
    <p:extLst>
      <p:ext uri="{BB962C8B-B14F-4D97-AF65-F5344CB8AC3E}">
        <p14:creationId xmlns:p14="http://schemas.microsoft.com/office/powerpoint/2010/main" val="381868134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Here’s a simple example of some logging calls. </a:t>
            </a:r>
          </a:p>
        </p:txBody>
      </p:sp>
      <p:sp>
        <p:nvSpPr>
          <p:cNvPr id="4" name="Rectangle 3"/>
          <p:cNvSpPr/>
          <p:nvPr/>
        </p:nvSpPr>
        <p:spPr>
          <a:xfrm>
            <a:off x="1024128" y="3005018"/>
            <a:ext cx="11019380" cy="2308324"/>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CRITICAL</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root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Imminent fatal error!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chemeClr val="tx1">
                    <a:lumMod val="95000"/>
                  </a:schemeClr>
                </a:solidFill>
                <a:latin typeface="Courier New" panose="02070309020205020404" pitchFamily="49" charset="0"/>
              </a:rPr>
              <a:t>ERROR:root:Could</a:t>
            </a:r>
            <a:r>
              <a:rPr lang="en-US" dirty="0">
                <a:solidFill>
                  <a:schemeClr val="tx1">
                    <a:lumMod val="95000"/>
                  </a:schemeClr>
                </a:solidFill>
                <a:latin typeface="Courier New" panose="02070309020205020404" pitchFamily="49" charset="0"/>
              </a:rPr>
              <a:t> not perform some function but still running.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chemeClr val="tx1">
                    <a:lumMod val="95000"/>
                  </a:schemeClr>
                </a:solidFill>
                <a:latin typeface="Courier New" panose="02070309020205020404" pitchFamily="49" charset="0"/>
              </a:rPr>
              <a:t>WARNING:root:Disk</a:t>
            </a:r>
            <a:r>
              <a:rPr lang="en-US" dirty="0">
                <a:solidFill>
                  <a:schemeClr val="tx1">
                    <a:lumMod val="95000"/>
                  </a:schemeClr>
                </a:solidFill>
                <a:latin typeface="Courier New" panose="02070309020205020404" pitchFamily="49" charset="0"/>
              </a:rPr>
              <a:t> space low... </a:t>
            </a:r>
            <a:br>
              <a:rPr lang="en-US" dirty="0">
                <a:solidFill>
                  <a:srgbClr val="FFFFFF"/>
                </a:solidFill>
                <a:latin typeface="Courier New" panose="02070309020205020404" pitchFamily="49" charset="0"/>
              </a:rPr>
            </a:br>
            <a:endParaRPr lang="en-US" dirty="0">
              <a:effectLst/>
            </a:endParaRPr>
          </a:p>
        </p:txBody>
      </p:sp>
    </p:spTree>
    <p:extLst>
      <p:ext uri="{BB962C8B-B14F-4D97-AF65-F5344CB8AC3E}">
        <p14:creationId xmlns:p14="http://schemas.microsoft.com/office/powerpoint/2010/main" val="69487317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a:xfrm>
            <a:off x="1024128" y="2286000"/>
            <a:ext cx="9720073" cy="4271108"/>
          </a:xfrm>
        </p:spPr>
        <p:txBody>
          <a:bodyPr>
            <a:normAutofit fontScale="92500"/>
          </a:bodyPr>
          <a:lstStyle/>
          <a:p>
            <a:r>
              <a:rPr lang="en-US" dirty="0"/>
              <a:t>There are five logging levels which should be used accordingly to reflect the severity of the event being logged. </a:t>
            </a:r>
          </a:p>
          <a:p>
            <a:endParaRPr lang="en-US" dirty="0"/>
          </a:p>
          <a:p>
            <a:endParaRPr lang="en-US" dirty="0"/>
          </a:p>
          <a:p>
            <a:endParaRPr lang="en-US" dirty="0"/>
          </a:p>
          <a:p>
            <a:endParaRPr lang="en-US" dirty="0"/>
          </a:p>
          <a:p>
            <a:endParaRPr lang="en-US" dirty="0"/>
          </a:p>
          <a:p>
            <a:endParaRPr lang="en-US" dirty="0"/>
          </a:p>
          <a:p>
            <a:r>
              <a:rPr lang="en-US" dirty="0"/>
              <a:t>The </a:t>
            </a:r>
            <a:r>
              <a:rPr lang="en-US" dirty="0" err="1">
                <a:latin typeface="Courier New" panose="02070309020205020404" pitchFamily="49" charset="0"/>
                <a:cs typeface="Courier New" panose="02070309020205020404" pitchFamily="49" charset="0"/>
              </a:rPr>
              <a:t>logging.</a:t>
            </a:r>
            <a:r>
              <a:rPr lang="en-US" i="1" dirty="0" err="1">
                <a:latin typeface="Courier New" panose="02070309020205020404" pitchFamily="49" charset="0"/>
                <a:cs typeface="Courier New" panose="02070309020205020404" pitchFamily="49" charset="0"/>
              </a:rPr>
              <a:t>loglevel</a:t>
            </a:r>
            <a:r>
              <a:rPr lang="en-US" dirty="0">
                <a:latin typeface="Courier New" panose="02070309020205020404" pitchFamily="49" charset="0"/>
                <a:cs typeface="Courier New" panose="02070309020205020404" pitchFamily="49" charset="0"/>
              </a:rPr>
              <a:t>()</a:t>
            </a:r>
            <a:r>
              <a:rPr lang="en-US" dirty="0"/>
              <a:t> methods are the easiest ways to quickly log a message with a given severity level. You can also use </a:t>
            </a:r>
            <a:r>
              <a:rPr lang="en-US" dirty="0">
                <a:latin typeface="Courier New" panose="02070309020205020404" pitchFamily="49" charset="0"/>
                <a:cs typeface="Courier New" panose="02070309020205020404" pitchFamily="49" charset="0"/>
              </a:rPr>
              <a:t>logging.log(</a:t>
            </a:r>
            <a:r>
              <a:rPr lang="en-US" i="1" dirty="0">
                <a:latin typeface="Courier New" panose="02070309020205020404" pitchFamily="49" charset="0"/>
                <a:cs typeface="Courier New" panose="02070309020205020404" pitchFamily="49" charset="0"/>
              </a:rPr>
              <a:t>level</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msg</a:t>
            </a:r>
            <a:r>
              <a:rPr lang="en-US" dirty="0">
                <a:latin typeface="Courier New" panose="02070309020205020404" pitchFamily="49" charset="0"/>
                <a:cs typeface="Courier New" panose="02070309020205020404" pitchFamily="49" charset="0"/>
              </a:rPr>
              <a:t>)</a:t>
            </a:r>
            <a:r>
              <a:rPr lang="en-US" dirty="0"/>
              <a:t>.</a:t>
            </a:r>
          </a:p>
        </p:txBody>
      </p:sp>
      <p:graphicFrame>
        <p:nvGraphicFramePr>
          <p:cNvPr id="4" name="Table 3"/>
          <p:cNvGraphicFramePr>
            <a:graphicFrameLocks noGrp="1"/>
          </p:cNvGraphicFramePr>
          <p:nvPr>
            <p:extLst/>
          </p:nvPr>
        </p:nvGraphicFramePr>
        <p:xfrm>
          <a:off x="1367691" y="3150250"/>
          <a:ext cx="9245601" cy="2225040"/>
        </p:xfrm>
        <a:graphic>
          <a:graphicData uri="http://schemas.openxmlformats.org/drawingml/2006/table">
            <a:tbl>
              <a:tblPr firstRow="1" bandRow="1">
                <a:tableStyleId>{5DA37D80-6434-44D0-A028-1B22A696006F}</a:tableStyleId>
              </a:tblPr>
              <a:tblGrid>
                <a:gridCol w="1258278">
                  <a:extLst>
                    <a:ext uri="{9D8B030D-6E8A-4147-A177-3AD203B41FA5}">
                      <a16:colId xmlns:a16="http://schemas.microsoft.com/office/drawing/2014/main" val="20000"/>
                    </a:ext>
                  </a:extLst>
                </a:gridCol>
                <a:gridCol w="7987323">
                  <a:extLst>
                    <a:ext uri="{9D8B030D-6E8A-4147-A177-3AD203B41FA5}">
                      <a16:colId xmlns:a16="http://schemas.microsoft.com/office/drawing/2014/main" val="20001"/>
                    </a:ext>
                  </a:extLst>
                </a:gridCol>
              </a:tblGrid>
              <a:tr h="370840">
                <a:tc>
                  <a:txBody>
                    <a:bodyPr/>
                    <a:lstStyle/>
                    <a:p>
                      <a:r>
                        <a:rPr lang="en-US" dirty="0"/>
                        <a:t>Level</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r>
                        <a:rPr lang="en-US" dirty="0"/>
                        <a:t>Debug</a:t>
                      </a:r>
                    </a:p>
                  </a:txBody>
                  <a:tcPr/>
                </a:tc>
                <a:tc>
                  <a:txBody>
                    <a:bodyPr/>
                    <a:lstStyle/>
                    <a:p>
                      <a:r>
                        <a:rPr lang="en-US" dirty="0"/>
                        <a:t>For</a:t>
                      </a:r>
                      <a:r>
                        <a:rPr lang="en-US" baseline="0" dirty="0"/>
                        <a:t> development.</a:t>
                      </a:r>
                      <a:endParaRPr lang="en-US" dirty="0"/>
                    </a:p>
                  </a:txBody>
                  <a:tcPr/>
                </a:tc>
                <a:extLst>
                  <a:ext uri="{0D108BD9-81ED-4DB2-BD59-A6C34878D82A}">
                    <a16:rowId xmlns:a16="http://schemas.microsoft.com/office/drawing/2014/main" val="10001"/>
                  </a:ext>
                </a:extLst>
              </a:tr>
              <a:tr h="370840">
                <a:tc>
                  <a:txBody>
                    <a:bodyPr/>
                    <a:lstStyle/>
                    <a:p>
                      <a:r>
                        <a:rPr lang="en-US" dirty="0"/>
                        <a:t>Info</a:t>
                      </a:r>
                    </a:p>
                  </a:txBody>
                  <a:tcPr/>
                </a:tc>
                <a:tc>
                  <a:txBody>
                    <a:bodyPr/>
                    <a:lstStyle/>
                    <a:p>
                      <a:r>
                        <a:rPr lang="en-US" dirty="0"/>
                        <a:t>Messages confirming expected behavior.</a:t>
                      </a:r>
                    </a:p>
                  </a:txBody>
                  <a:tcPr/>
                </a:tc>
                <a:extLst>
                  <a:ext uri="{0D108BD9-81ED-4DB2-BD59-A6C34878D82A}">
                    <a16:rowId xmlns:a16="http://schemas.microsoft.com/office/drawing/2014/main" val="10002"/>
                  </a:ext>
                </a:extLst>
              </a:tr>
              <a:tr h="370840">
                <a:tc>
                  <a:txBody>
                    <a:bodyPr/>
                    <a:lstStyle/>
                    <a:p>
                      <a:r>
                        <a:rPr lang="en-US" dirty="0"/>
                        <a:t>Warning</a:t>
                      </a:r>
                    </a:p>
                  </a:txBody>
                  <a:tcPr/>
                </a:tc>
                <a:tc>
                  <a:txBody>
                    <a:bodyPr/>
                    <a:lstStyle/>
                    <a:p>
                      <a:r>
                        <a:rPr lang="en-US" dirty="0"/>
                        <a:t>Warnings about</a:t>
                      </a:r>
                      <a:r>
                        <a:rPr lang="en-US" baseline="0" dirty="0"/>
                        <a:t> future issues or benign unexpected behavior.</a:t>
                      </a:r>
                      <a:endParaRPr lang="en-US" dirty="0"/>
                    </a:p>
                  </a:txBody>
                  <a:tcPr/>
                </a:tc>
                <a:extLst>
                  <a:ext uri="{0D108BD9-81ED-4DB2-BD59-A6C34878D82A}">
                    <a16:rowId xmlns:a16="http://schemas.microsoft.com/office/drawing/2014/main" val="10003"/>
                  </a:ext>
                </a:extLst>
              </a:tr>
              <a:tr h="370840">
                <a:tc>
                  <a:txBody>
                    <a:bodyPr/>
                    <a:lstStyle/>
                    <a:p>
                      <a:r>
                        <a:rPr lang="en-US" dirty="0"/>
                        <a:t>Error</a:t>
                      </a:r>
                    </a:p>
                  </a:txBody>
                  <a:tcPr/>
                </a:tc>
                <a:tc>
                  <a:txBody>
                    <a:bodyPr/>
                    <a:lstStyle/>
                    <a:p>
                      <a:r>
                        <a:rPr lang="en-US" dirty="0"/>
                        <a:t>Something</a:t>
                      </a:r>
                      <a:r>
                        <a:rPr lang="en-US" baseline="0" dirty="0"/>
                        <a:t> unexpected happened and software is not working properly as a result. </a:t>
                      </a:r>
                      <a:endParaRPr lang="en-US" dirty="0"/>
                    </a:p>
                  </a:txBody>
                  <a:tcPr/>
                </a:tc>
                <a:extLst>
                  <a:ext uri="{0D108BD9-81ED-4DB2-BD59-A6C34878D82A}">
                    <a16:rowId xmlns:a16="http://schemas.microsoft.com/office/drawing/2014/main" val="10004"/>
                  </a:ext>
                </a:extLst>
              </a:tr>
              <a:tr h="370840">
                <a:tc>
                  <a:txBody>
                    <a:bodyPr/>
                    <a:lstStyle/>
                    <a:p>
                      <a:r>
                        <a:rPr lang="en-US" dirty="0"/>
                        <a:t>Critical</a:t>
                      </a:r>
                    </a:p>
                  </a:txBody>
                  <a:tcPr/>
                </a:tc>
                <a:tc>
                  <a:txBody>
                    <a:bodyPr/>
                    <a:lstStyle/>
                    <a:p>
                      <a:r>
                        <a:rPr lang="en-US" dirty="0"/>
                        <a:t>Something unexpected</a:t>
                      </a:r>
                      <a:r>
                        <a:rPr lang="en-US" baseline="0" dirty="0"/>
                        <a:t> happened and software is not running anymore as a result. </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70316368"/>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Note that the info and debug messages are not logged. This is because the default logging level – the level at which messages must be logged – is warning and higher. </a:t>
            </a:r>
          </a:p>
        </p:txBody>
      </p:sp>
      <p:sp>
        <p:nvSpPr>
          <p:cNvPr id="4" name="Rectangle 3"/>
          <p:cNvSpPr/>
          <p:nvPr/>
        </p:nvSpPr>
        <p:spPr>
          <a:xfrm>
            <a:off x="1024128" y="3005018"/>
            <a:ext cx="11019380" cy="2585323"/>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CRITICAL</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root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Imminent fatal error!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chemeClr val="tx1">
                    <a:lumMod val="95000"/>
                  </a:schemeClr>
                </a:solidFill>
                <a:latin typeface="Courier New" panose="02070309020205020404" pitchFamily="49" charset="0"/>
              </a:rPr>
              <a:t>ERROR:root:Could</a:t>
            </a:r>
            <a:r>
              <a:rPr lang="en-US" dirty="0">
                <a:solidFill>
                  <a:schemeClr val="tx1">
                    <a:lumMod val="95000"/>
                  </a:schemeClr>
                </a:solidFill>
                <a:latin typeface="Courier New" panose="02070309020205020404" pitchFamily="49" charset="0"/>
              </a:rPr>
              <a:t> not perform some function but still running.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chemeClr val="tx1">
                    <a:lumMod val="95000"/>
                  </a:schemeClr>
                </a:solidFill>
                <a:latin typeface="Courier New" panose="02070309020205020404" pitchFamily="49" charset="0"/>
              </a:rPr>
              <a:t>WARNING:root:Disk</a:t>
            </a:r>
            <a:r>
              <a:rPr lang="en-US" dirty="0">
                <a:solidFill>
                  <a:schemeClr val="tx1">
                    <a:lumMod val="95000"/>
                  </a:schemeClr>
                </a:solidFill>
                <a:latin typeface="Courier New" panose="02070309020205020404" pitchFamily="49" charset="0"/>
              </a:rPr>
              <a:t> space low...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"Everything seems to be working ok."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info that might be useful to debug with."</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342714584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It is not typical to log directly in standard output. That might be terrifying to your client. You should at least direct logging statements to a file. Take the module </a:t>
            </a:r>
            <a:r>
              <a:rPr lang="en-US" dirty="0">
                <a:latin typeface="Courier New" panose="02070309020205020404" pitchFamily="49" charset="0"/>
                <a:cs typeface="Courier New" panose="02070309020205020404" pitchFamily="49" charset="0"/>
              </a:rPr>
              <a:t>logtest.py</a:t>
            </a:r>
            <a:r>
              <a:rPr lang="en-US" dirty="0"/>
              <a:t> for example: </a:t>
            </a:r>
          </a:p>
        </p:txBody>
      </p:sp>
      <p:sp>
        <p:nvSpPr>
          <p:cNvPr id="5" name="Rectangle 4"/>
          <p:cNvSpPr/>
          <p:nvPr/>
        </p:nvSpPr>
        <p:spPr>
          <a:xfrm>
            <a:off x="1148860" y="3599992"/>
            <a:ext cx="9745786" cy="2308324"/>
          </a:xfrm>
          <a:prstGeom prst="rect">
            <a:avLst/>
          </a:prstGeom>
          <a:ln>
            <a:solidFill>
              <a:schemeClr val="accent5">
                <a:lumMod val="60000"/>
                <a:lumOff val="4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basicConfig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"Everything seems to be working ok."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info that might be useful to debug with."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600003545"/>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It is not typical to log directly in standard output. That might be terrifying to your client. You should at least direct logging statements to a file. Take the module </a:t>
            </a:r>
            <a:r>
              <a:rPr lang="en-US" dirty="0">
                <a:latin typeface="Courier New" panose="02070309020205020404" pitchFamily="49" charset="0"/>
                <a:cs typeface="Courier New" panose="02070309020205020404" pitchFamily="49" charset="0"/>
              </a:rPr>
              <a:t>logtest.py</a:t>
            </a:r>
            <a:r>
              <a:rPr lang="en-US" dirty="0"/>
              <a:t> for example: </a:t>
            </a:r>
          </a:p>
        </p:txBody>
      </p:sp>
      <p:sp>
        <p:nvSpPr>
          <p:cNvPr id="5" name="Rectangle 4"/>
          <p:cNvSpPr/>
          <p:nvPr/>
        </p:nvSpPr>
        <p:spPr>
          <a:xfrm>
            <a:off x="1148860" y="3599992"/>
            <a:ext cx="9745786" cy="2308324"/>
          </a:xfrm>
          <a:prstGeom prst="rect">
            <a:avLst/>
          </a:prstGeom>
          <a:ln>
            <a:solidFill>
              <a:schemeClr val="accent5">
                <a:lumMod val="60000"/>
                <a:lumOff val="4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basicConfig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"Everything seems to be working ok."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info that might be useful to debug with."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4" name="Oval 3"/>
          <p:cNvSpPr/>
          <p:nvPr/>
        </p:nvSpPr>
        <p:spPr>
          <a:xfrm>
            <a:off x="7205785" y="3918633"/>
            <a:ext cx="2743200" cy="7580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48985" y="2875782"/>
            <a:ext cx="2094523" cy="646331"/>
          </a:xfrm>
          <a:prstGeom prst="rect">
            <a:avLst/>
          </a:prstGeom>
          <a:noFill/>
        </p:spPr>
        <p:txBody>
          <a:bodyPr wrap="square" rtlCol="0">
            <a:spAutoFit/>
          </a:bodyPr>
          <a:lstStyle/>
          <a:p>
            <a:r>
              <a:rPr lang="en-US" dirty="0"/>
              <a:t>Log debug messages and higher</a:t>
            </a:r>
          </a:p>
        </p:txBody>
      </p:sp>
      <p:cxnSp>
        <p:nvCxnSpPr>
          <p:cNvPr id="8" name="Straight Arrow Connector 7"/>
          <p:cNvCxnSpPr/>
          <p:nvPr/>
        </p:nvCxnSpPr>
        <p:spPr>
          <a:xfrm flipH="1">
            <a:off x="9761415" y="3517589"/>
            <a:ext cx="312302" cy="56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858983"/>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After running </a:t>
            </a:r>
            <a:r>
              <a:rPr lang="en-US" dirty="0">
                <a:latin typeface="Courier New" panose="02070309020205020404" pitchFamily="49" charset="0"/>
                <a:cs typeface="Courier New" panose="02070309020205020404" pitchFamily="49" charset="0"/>
              </a:rPr>
              <a:t>logtest.py</a:t>
            </a:r>
            <a:r>
              <a:rPr lang="en-US" dirty="0"/>
              <a:t>, we have a </a:t>
            </a:r>
            <a:r>
              <a:rPr lang="en-US" dirty="0" err="1"/>
              <a:t>logfile</a:t>
            </a:r>
            <a:r>
              <a:rPr lang="en-US" dirty="0"/>
              <a:t> called </a:t>
            </a:r>
            <a:r>
              <a:rPr lang="en-US" dirty="0">
                <a:latin typeface="Courier New" panose="02070309020205020404" pitchFamily="49" charset="0"/>
                <a:cs typeface="Courier New" panose="02070309020205020404" pitchFamily="49" charset="0"/>
              </a:rPr>
              <a:t>example.log</a:t>
            </a:r>
            <a:r>
              <a:rPr lang="en-US" dirty="0"/>
              <a:t> with the following contents: </a:t>
            </a:r>
          </a:p>
        </p:txBody>
      </p:sp>
      <p:sp>
        <p:nvSpPr>
          <p:cNvPr id="4" name="Rectangle 3"/>
          <p:cNvSpPr/>
          <p:nvPr/>
        </p:nvSpPr>
        <p:spPr>
          <a:xfrm>
            <a:off x="1417672" y="3403713"/>
            <a:ext cx="8932984" cy="1477328"/>
          </a:xfrm>
          <a:prstGeom prst="rect">
            <a:avLst/>
          </a:prstGeom>
          <a:ln>
            <a:solidFill>
              <a:schemeClr val="accent5">
                <a:lumMod val="60000"/>
                <a:lumOff val="40000"/>
              </a:schemeClr>
            </a:solidFill>
          </a:ln>
        </p:spPr>
        <p:txBody>
          <a:bodyPr wrap="square">
            <a:spAutoFit/>
          </a:bodyPr>
          <a:lstStyle/>
          <a:p>
            <a:r>
              <a:rPr lang="en-US" dirty="0">
                <a:solidFill>
                  <a:srgbClr val="FFFFFF"/>
                </a:solidFill>
                <a:latin typeface="Courier New" panose="02070309020205020404" pitchFamily="49" charset="0"/>
              </a:rPr>
              <a:t>CRITICAL:root:Imminent fatal error!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ERROR:root:Could</a:t>
            </a:r>
            <a:r>
              <a:rPr lang="en-US" dirty="0">
                <a:solidFill>
                  <a:srgbClr val="FFFFFF"/>
                </a:solidFill>
                <a:latin typeface="Courier New" panose="02070309020205020404" pitchFamily="49" charset="0"/>
              </a:rPr>
              <a:t> not perform some function but still running.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WARNING:root:Disk</a:t>
            </a:r>
            <a:r>
              <a:rPr lang="en-US" dirty="0">
                <a:solidFill>
                  <a:srgbClr val="FFFFFF"/>
                </a:solidFill>
                <a:latin typeface="Courier New" panose="02070309020205020404" pitchFamily="49" charset="0"/>
              </a:rPr>
              <a:t> space low...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INFO:root:Everything</a:t>
            </a:r>
            <a:r>
              <a:rPr lang="en-US" dirty="0">
                <a:solidFill>
                  <a:srgbClr val="FFFFFF"/>
                </a:solidFill>
                <a:latin typeface="Courier New" panose="02070309020205020404" pitchFamily="49" charset="0"/>
              </a:rPr>
              <a:t> seems to be working ok.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DEBUG:root:Here's</a:t>
            </a:r>
            <a:r>
              <a:rPr lang="en-US" dirty="0">
                <a:solidFill>
                  <a:srgbClr val="FFFFFF"/>
                </a:solidFill>
                <a:latin typeface="Courier New" panose="02070309020205020404" pitchFamily="49" charset="0"/>
              </a:rPr>
              <a:t> some info that might be useful to debug with. </a:t>
            </a:r>
            <a:endParaRPr lang="en-US" dirty="0">
              <a:effectLst/>
            </a:endParaRPr>
          </a:p>
        </p:txBody>
      </p:sp>
    </p:spTree>
    <p:extLst>
      <p:ext uri="{BB962C8B-B14F-4D97-AF65-F5344CB8AC3E}">
        <p14:creationId xmlns:p14="http://schemas.microsoft.com/office/powerpoint/2010/main" val="3510955579"/>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a:xfrm>
            <a:off x="7166708" y="2200031"/>
            <a:ext cx="4189046" cy="4023360"/>
          </a:xfrm>
        </p:spPr>
        <p:txBody>
          <a:bodyPr/>
          <a:lstStyle/>
          <a:p>
            <a:r>
              <a:rPr lang="en-US" dirty="0"/>
              <a:t>An even better approach would be to allow the </a:t>
            </a:r>
            <a:r>
              <a:rPr lang="en-US" dirty="0" err="1"/>
              <a:t>loglevel</a:t>
            </a:r>
            <a:r>
              <a:rPr lang="en-US" dirty="0"/>
              <a:t> to be set as an argument to the program itself. </a:t>
            </a:r>
          </a:p>
        </p:txBody>
      </p:sp>
      <p:sp>
        <p:nvSpPr>
          <p:cNvPr id="4" name="Rectangle 3"/>
          <p:cNvSpPr/>
          <p:nvPr/>
        </p:nvSpPr>
        <p:spPr>
          <a:xfrm>
            <a:off x="1024128" y="2200031"/>
            <a:ext cx="11058768" cy="4247317"/>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argv</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loglevel</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loglvl</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upper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loglvl</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"INFO"</a:t>
            </a:r>
            <a:br>
              <a:rPr lang="en-US" dirty="0">
                <a:solidFill>
                  <a:srgbClr val="66FF00"/>
                </a:solidFill>
                <a:latin typeface="Courier New" panose="02070309020205020404" pitchFamily="49" charset="0"/>
              </a:rPr>
            </a:b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basicConfig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getattr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loglvl</a:t>
            </a:r>
            <a:r>
              <a:rPr lang="en-US" b="1" dirty="0">
                <a:solidFill>
                  <a:srgbClr val="FFCC00"/>
                </a:solidFill>
                <a:latin typeface="Courier New" panose="02070309020205020404" pitchFamily="49" charset="0"/>
              </a:rPr>
              <a:t>))</a:t>
            </a:r>
            <a:br>
              <a:rPr lang="en-US" b="1" dirty="0">
                <a:solidFill>
                  <a:srgbClr val="FFCC00"/>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"Everything seems to be working ok."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info that might be useful to debug with."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273089480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Now, I can specify what the logging level should be without changing the code – this is a more desirable scenario. If I do not set the logging level, it will default to INFO.</a:t>
            </a:r>
          </a:p>
        </p:txBody>
      </p:sp>
      <p:sp>
        <p:nvSpPr>
          <p:cNvPr id="4" name="Rectangle 3"/>
          <p:cNvSpPr/>
          <p:nvPr/>
        </p:nvSpPr>
        <p:spPr>
          <a:xfrm>
            <a:off x="1141046" y="3429338"/>
            <a:ext cx="8870462" cy="1477328"/>
          </a:xfrm>
          <a:prstGeom prst="rect">
            <a:avLst/>
          </a:prstGeom>
        </p:spPr>
        <p:txBody>
          <a:bodyPr wrap="square">
            <a:spAutoFit/>
          </a:bodyPr>
          <a:lstStyle/>
          <a:p>
            <a:r>
              <a:rPr lang="en-US" dirty="0">
                <a:solidFill>
                  <a:srgbClr val="FFFFFF"/>
                </a:solidFill>
                <a:latin typeface="Courier New" panose="02070309020205020404" pitchFamily="49" charset="0"/>
              </a:rPr>
              <a:t>~$ python logtest.py --</a:t>
            </a:r>
            <a:r>
              <a:rPr lang="en-US" dirty="0" err="1">
                <a:solidFill>
                  <a:srgbClr val="FFFFFF"/>
                </a:solidFill>
                <a:latin typeface="Courier New" panose="02070309020205020404" pitchFamily="49" charset="0"/>
              </a:rPr>
              <a:t>loglevel</a:t>
            </a:r>
            <a:r>
              <a:rPr lang="en-US" dirty="0">
                <a:solidFill>
                  <a:srgbClr val="FFFFFF"/>
                </a:solidFill>
                <a:latin typeface="Courier New" panose="02070309020205020404" pitchFamily="49" charset="0"/>
              </a:rPr>
              <a:t>=warning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more example.log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CRITICAL:root:Imminent fatal error!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ERROR:root:Could</a:t>
            </a:r>
            <a:r>
              <a:rPr lang="en-US" dirty="0">
                <a:solidFill>
                  <a:srgbClr val="FFFFFF"/>
                </a:solidFill>
                <a:latin typeface="Courier New" panose="02070309020205020404" pitchFamily="49" charset="0"/>
              </a:rPr>
              <a:t> not perform some function but still running.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WARNING:root:Disk</a:t>
            </a:r>
            <a:r>
              <a:rPr lang="en-US" dirty="0">
                <a:solidFill>
                  <a:srgbClr val="FFFFFF"/>
                </a:solidFill>
                <a:latin typeface="Courier New" panose="02070309020205020404" pitchFamily="49" charset="0"/>
              </a:rPr>
              <a:t> space low...</a:t>
            </a:r>
            <a:endParaRPr lang="en-US" dirty="0">
              <a:effectLst/>
            </a:endParaRPr>
          </a:p>
        </p:txBody>
      </p:sp>
    </p:spTree>
    <p:extLst>
      <p:ext uri="{BB962C8B-B14F-4D97-AF65-F5344CB8AC3E}">
        <p14:creationId xmlns:p14="http://schemas.microsoft.com/office/powerpoint/2010/main" val="604220207"/>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a:xfrm>
            <a:off x="1024128" y="2160954"/>
            <a:ext cx="9720073" cy="4023360"/>
          </a:xfrm>
        </p:spPr>
        <p:txBody>
          <a:bodyPr/>
          <a:lstStyle/>
          <a:p>
            <a:r>
              <a:rPr lang="en-US" dirty="0"/>
              <a:t>The </a:t>
            </a:r>
            <a:r>
              <a:rPr lang="en-US" dirty="0">
                <a:latin typeface="Courier New" panose="02070309020205020404" pitchFamily="49" charset="0"/>
                <a:cs typeface="Courier New" panose="02070309020205020404" pitchFamily="49" charset="0"/>
              </a:rPr>
              <a:t>logging.basicConfig()</a:t>
            </a:r>
            <a:r>
              <a:rPr lang="en-US" dirty="0"/>
              <a:t> function is the simplest way to do basic global configuration for the logging system. </a:t>
            </a:r>
          </a:p>
          <a:p>
            <a:r>
              <a:rPr lang="en-US" dirty="0"/>
              <a:t>Any calls to </a:t>
            </a:r>
            <a:r>
              <a:rPr lang="en-US" dirty="0">
                <a:latin typeface="Courier New" panose="02070309020205020404" pitchFamily="49" charset="0"/>
                <a:cs typeface="Courier New" panose="02070309020205020404" pitchFamily="49" charset="0"/>
              </a:rPr>
              <a:t>info()</a:t>
            </a:r>
            <a:r>
              <a:rPr lang="en-US" dirty="0"/>
              <a:t>, </a:t>
            </a:r>
            <a:r>
              <a:rPr lang="en-US" dirty="0">
                <a:latin typeface="Courier New" panose="02070309020205020404" pitchFamily="49" charset="0"/>
                <a:cs typeface="Courier New" panose="02070309020205020404" pitchFamily="49" charset="0"/>
              </a:rPr>
              <a:t>debug()</a:t>
            </a:r>
            <a:r>
              <a:rPr lang="en-US" dirty="0"/>
              <a:t>, </a:t>
            </a:r>
            <a:r>
              <a:rPr lang="en-US" dirty="0" err="1"/>
              <a:t>etc</a:t>
            </a:r>
            <a:r>
              <a:rPr lang="en-US" dirty="0"/>
              <a:t> will call </a:t>
            </a:r>
            <a:r>
              <a:rPr lang="en-US" dirty="0" err="1">
                <a:latin typeface="Courier New" panose="02070309020205020404" pitchFamily="49" charset="0"/>
                <a:cs typeface="Courier New" panose="02070309020205020404" pitchFamily="49" charset="0"/>
              </a:rPr>
              <a:t>basicConfig</a:t>
            </a:r>
            <a:r>
              <a:rPr lang="en-US" dirty="0">
                <a:latin typeface="Courier New" panose="02070309020205020404" pitchFamily="49" charset="0"/>
                <a:cs typeface="Courier New" panose="02070309020205020404" pitchFamily="49" charset="0"/>
              </a:rPr>
              <a:t>()</a:t>
            </a:r>
            <a:r>
              <a:rPr lang="en-US" dirty="0"/>
              <a:t> if it has not been called already. Any subsequent calls to </a:t>
            </a:r>
            <a:r>
              <a:rPr lang="en-US" dirty="0" err="1">
                <a:latin typeface="Courier New" panose="02070309020205020404" pitchFamily="49" charset="0"/>
                <a:cs typeface="Courier New" panose="02070309020205020404" pitchFamily="49" charset="0"/>
              </a:rPr>
              <a:t>basicConfig</a:t>
            </a:r>
            <a:r>
              <a:rPr lang="en-US" dirty="0">
                <a:latin typeface="Courier New" panose="02070309020205020404" pitchFamily="49" charset="0"/>
                <a:cs typeface="Courier New" panose="02070309020205020404" pitchFamily="49" charset="0"/>
              </a:rPr>
              <a:t>()</a:t>
            </a:r>
            <a:r>
              <a:rPr lang="en-US" dirty="0"/>
              <a:t> have no effect.</a:t>
            </a:r>
          </a:p>
        </p:txBody>
      </p:sp>
      <p:graphicFrame>
        <p:nvGraphicFramePr>
          <p:cNvPr id="4" name="Table 3"/>
          <p:cNvGraphicFramePr>
            <a:graphicFrameLocks noGrp="1"/>
          </p:cNvGraphicFramePr>
          <p:nvPr>
            <p:extLst/>
          </p:nvPr>
        </p:nvGraphicFramePr>
        <p:xfrm>
          <a:off x="1649046" y="3892712"/>
          <a:ext cx="8128000" cy="2595880"/>
        </p:xfrm>
        <a:graphic>
          <a:graphicData uri="http://schemas.openxmlformats.org/drawingml/2006/table">
            <a:tbl>
              <a:tblPr firstRow="1" bandRow="1">
                <a:tableStyleId>{8799B23B-EC83-4686-B30A-512413B5E67A}</a:tableStyleId>
              </a:tblPr>
              <a:tblGrid>
                <a:gridCol w="2375877">
                  <a:extLst>
                    <a:ext uri="{9D8B030D-6E8A-4147-A177-3AD203B41FA5}">
                      <a16:colId xmlns:a16="http://schemas.microsoft.com/office/drawing/2014/main" val="20000"/>
                    </a:ext>
                  </a:extLst>
                </a:gridCol>
                <a:gridCol w="5752123">
                  <a:extLst>
                    <a:ext uri="{9D8B030D-6E8A-4147-A177-3AD203B41FA5}">
                      <a16:colId xmlns:a16="http://schemas.microsoft.com/office/drawing/2014/main" val="20001"/>
                    </a:ext>
                  </a:extLst>
                </a:gridCol>
              </a:tblGrid>
              <a:tr h="370840">
                <a:tc>
                  <a:txBody>
                    <a:bodyPr/>
                    <a:lstStyle/>
                    <a:p>
                      <a:r>
                        <a:rPr lang="en-US" dirty="0"/>
                        <a:t>Argument</a:t>
                      </a:r>
                    </a:p>
                  </a:txBody>
                  <a:tcPr/>
                </a:tc>
                <a:tc>
                  <a:txBody>
                    <a:bodyPr/>
                    <a:lstStyle/>
                    <a:p>
                      <a:r>
                        <a:rPr lang="en-US" dirty="0"/>
                        <a:t>Effect</a:t>
                      </a:r>
                    </a:p>
                  </a:txBody>
                  <a:tcPr/>
                </a:tc>
                <a:extLst>
                  <a:ext uri="{0D108BD9-81ED-4DB2-BD59-A6C34878D82A}">
                    <a16:rowId xmlns:a16="http://schemas.microsoft.com/office/drawing/2014/main" val="10000"/>
                  </a:ext>
                </a:extLst>
              </a:tr>
              <a:tr h="370840">
                <a:tc>
                  <a:txBody>
                    <a:bodyPr/>
                    <a:lstStyle/>
                    <a:p>
                      <a:r>
                        <a:rPr lang="en-US" dirty="0"/>
                        <a:t>filename</a:t>
                      </a:r>
                    </a:p>
                  </a:txBody>
                  <a:tcPr/>
                </a:tc>
                <a:tc>
                  <a:txBody>
                    <a:bodyPr/>
                    <a:lstStyle/>
                    <a:p>
                      <a:r>
                        <a:rPr lang="en-US" dirty="0"/>
                        <a:t>File to which</a:t>
                      </a:r>
                      <a:r>
                        <a:rPr lang="en-US" baseline="0" dirty="0"/>
                        <a:t> logged messages are written.</a:t>
                      </a:r>
                      <a:endParaRPr lang="en-US" dirty="0"/>
                    </a:p>
                  </a:txBody>
                  <a:tcPr/>
                </a:tc>
                <a:extLst>
                  <a:ext uri="{0D108BD9-81ED-4DB2-BD59-A6C34878D82A}">
                    <a16:rowId xmlns:a16="http://schemas.microsoft.com/office/drawing/2014/main" val="10001"/>
                  </a:ext>
                </a:extLst>
              </a:tr>
              <a:tr h="370840">
                <a:tc>
                  <a:txBody>
                    <a:bodyPr/>
                    <a:lstStyle/>
                    <a:p>
                      <a:r>
                        <a:rPr lang="en-US" dirty="0" err="1"/>
                        <a:t>filemode</a:t>
                      </a:r>
                      <a:endParaRPr lang="en-US" dirty="0"/>
                    </a:p>
                  </a:txBody>
                  <a:tcPr/>
                </a:tc>
                <a:tc>
                  <a:txBody>
                    <a:bodyPr/>
                    <a:lstStyle/>
                    <a:p>
                      <a:r>
                        <a:rPr lang="en-US" dirty="0"/>
                        <a:t>Mode to open the filename with. Defaults to ‘a’ (append).</a:t>
                      </a:r>
                    </a:p>
                  </a:txBody>
                  <a:tcPr/>
                </a:tc>
                <a:extLst>
                  <a:ext uri="{0D108BD9-81ED-4DB2-BD59-A6C34878D82A}">
                    <a16:rowId xmlns:a16="http://schemas.microsoft.com/office/drawing/2014/main" val="10002"/>
                  </a:ext>
                </a:extLst>
              </a:tr>
              <a:tr h="370840">
                <a:tc>
                  <a:txBody>
                    <a:bodyPr/>
                    <a:lstStyle/>
                    <a:p>
                      <a:r>
                        <a:rPr lang="en-US" dirty="0"/>
                        <a:t>format</a:t>
                      </a:r>
                    </a:p>
                  </a:txBody>
                  <a:tcPr/>
                </a:tc>
                <a:tc>
                  <a:txBody>
                    <a:bodyPr/>
                    <a:lstStyle/>
                    <a:p>
                      <a:r>
                        <a:rPr lang="en-US" dirty="0"/>
                        <a:t>Format string</a:t>
                      </a:r>
                      <a:r>
                        <a:rPr lang="en-US" baseline="0" dirty="0"/>
                        <a:t> for the messages.</a:t>
                      </a:r>
                      <a:endParaRPr lang="en-US" dirty="0"/>
                    </a:p>
                  </a:txBody>
                  <a:tcPr/>
                </a:tc>
                <a:extLst>
                  <a:ext uri="{0D108BD9-81ED-4DB2-BD59-A6C34878D82A}">
                    <a16:rowId xmlns:a16="http://schemas.microsoft.com/office/drawing/2014/main" val="10003"/>
                  </a:ext>
                </a:extLst>
              </a:tr>
              <a:tr h="370840">
                <a:tc>
                  <a:txBody>
                    <a:bodyPr/>
                    <a:lstStyle/>
                    <a:p>
                      <a:r>
                        <a:rPr lang="en-US" dirty="0" err="1"/>
                        <a:t>datefmt</a:t>
                      </a:r>
                      <a:endParaRPr lang="en-US" dirty="0"/>
                    </a:p>
                  </a:txBody>
                  <a:tcPr/>
                </a:tc>
                <a:tc>
                  <a:txBody>
                    <a:bodyPr/>
                    <a:lstStyle/>
                    <a:p>
                      <a:r>
                        <a:rPr lang="en-US" dirty="0"/>
                        <a:t>Format</a:t>
                      </a:r>
                      <a:r>
                        <a:rPr lang="en-US" baseline="0" dirty="0"/>
                        <a:t> string for the timestamps.</a:t>
                      </a:r>
                      <a:endParaRPr lang="en-US" dirty="0"/>
                    </a:p>
                  </a:txBody>
                  <a:tcPr/>
                </a:tc>
                <a:extLst>
                  <a:ext uri="{0D108BD9-81ED-4DB2-BD59-A6C34878D82A}">
                    <a16:rowId xmlns:a16="http://schemas.microsoft.com/office/drawing/2014/main" val="10004"/>
                  </a:ext>
                </a:extLst>
              </a:tr>
              <a:tr h="370840">
                <a:tc>
                  <a:txBody>
                    <a:bodyPr/>
                    <a:lstStyle/>
                    <a:p>
                      <a:r>
                        <a:rPr lang="en-US" dirty="0"/>
                        <a:t>level</a:t>
                      </a:r>
                    </a:p>
                  </a:txBody>
                  <a:tcPr/>
                </a:tc>
                <a:tc>
                  <a:txBody>
                    <a:bodyPr/>
                    <a:lstStyle/>
                    <a:p>
                      <a:r>
                        <a:rPr lang="en-US" dirty="0"/>
                        <a:t>Log level messages and higher.</a:t>
                      </a:r>
                    </a:p>
                  </a:txBody>
                  <a:tcPr/>
                </a:tc>
                <a:extLst>
                  <a:ext uri="{0D108BD9-81ED-4DB2-BD59-A6C34878D82A}">
                    <a16:rowId xmlns:a16="http://schemas.microsoft.com/office/drawing/2014/main" val="10005"/>
                  </a:ext>
                </a:extLst>
              </a:tr>
              <a:tr h="370840">
                <a:tc>
                  <a:txBody>
                    <a:bodyPr/>
                    <a:lstStyle/>
                    <a:p>
                      <a:r>
                        <a:rPr lang="en-US" dirty="0"/>
                        <a:t>stream</a:t>
                      </a:r>
                    </a:p>
                  </a:txBody>
                  <a:tcPr/>
                </a:tc>
                <a:tc>
                  <a:txBody>
                    <a:bodyPr/>
                    <a:lstStyle/>
                    <a:p>
                      <a:r>
                        <a:rPr lang="en-US" dirty="0"/>
                        <a:t>For </a:t>
                      </a:r>
                      <a:r>
                        <a:rPr lang="en-US" dirty="0" err="1"/>
                        <a:t>Stream</a:t>
                      </a:r>
                      <a:r>
                        <a:rPr lang="en-US" baseline="0" dirty="0" err="1"/>
                        <a:t>Handler</a:t>
                      </a:r>
                      <a:r>
                        <a:rPr lang="en-US" baseline="0" dirty="0"/>
                        <a:t> objects. </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8069189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If your application contains multiple modules, you can still share a single log file. Let’s say we have a module driver.py which uses another module mymath.py. </a:t>
            </a:r>
          </a:p>
        </p:txBody>
      </p:sp>
      <p:sp>
        <p:nvSpPr>
          <p:cNvPr id="4" name="Rectangle 3"/>
          <p:cNvSpPr/>
          <p:nvPr/>
        </p:nvSpPr>
        <p:spPr>
          <a:xfrm>
            <a:off x="1141046" y="3272365"/>
            <a:ext cx="9603154" cy="3139321"/>
          </a:xfrm>
          <a:prstGeom prst="rect">
            <a:avLst/>
          </a:prstGeom>
          <a:ln>
            <a:solidFill>
              <a:schemeClr val="accent5">
                <a:lumMod val="60000"/>
                <a:lumOff val="4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mymath</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FF00"/>
                </a:solidFill>
                <a:latin typeface="Courier New" panose="02070309020205020404" pitchFamily="49" charset="0"/>
              </a:rPr>
              <a:t>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basicConfig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"Starting."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x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mymath</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add</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"Finished with result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193915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a:xfrm>
            <a:off x="776159" y="2286000"/>
            <a:ext cx="4919472" cy="4023360"/>
          </a:xfrm>
        </p:spPr>
        <p:txBody>
          <a:bodyPr>
            <a:normAutofit/>
          </a:bodyPr>
          <a:lstStyle/>
          <a:p>
            <a:r>
              <a:rPr lang="en-US" sz="2800" dirty="0"/>
              <a:t>A function is created with the </a:t>
            </a:r>
            <a:r>
              <a:rPr lang="en-US" sz="2800" dirty="0">
                <a:solidFill>
                  <a:srgbClr val="FFFF00"/>
                </a:solidFill>
              </a:rPr>
              <a:t>def</a:t>
            </a:r>
            <a:r>
              <a:rPr lang="en-US" sz="2800" dirty="0"/>
              <a:t> keyword</a:t>
            </a:r>
            <a:endParaRPr lang="en-US" dirty="0"/>
          </a:p>
          <a:p>
            <a:endParaRPr lang="en-US" dirty="0"/>
          </a:p>
        </p:txBody>
      </p:sp>
      <p:sp>
        <p:nvSpPr>
          <p:cNvPr id="4" name="Rectangle 3"/>
          <p:cNvSpPr/>
          <p:nvPr/>
        </p:nvSpPr>
        <p:spPr>
          <a:xfrm>
            <a:off x="1180554" y="3434639"/>
            <a:ext cx="4608954" cy="830997"/>
          </a:xfrm>
          <a:prstGeom prst="rect">
            <a:avLst/>
          </a:prstGeom>
        </p:spPr>
        <p:txBody>
          <a:bodyPr wrap="none">
            <a:spAutoFit/>
          </a:bodyPr>
          <a:lstStyle/>
          <a:p>
            <a:r>
              <a:rPr lang="en-US" sz="2400" b="1" dirty="0" err="1">
                <a:solidFill>
                  <a:srgbClr val="FF6600"/>
                </a:solidFill>
                <a:latin typeface="Courier New" panose="02070309020205020404" pitchFamily="49" charset="0"/>
              </a:rPr>
              <a:t>def</a:t>
            </a:r>
            <a:r>
              <a:rPr lang="en-US" sz="2400" dirty="0">
                <a:solidFill>
                  <a:srgbClr val="FFFFFF"/>
                </a:solidFill>
                <a:latin typeface="Courier New" panose="02070309020205020404" pitchFamily="49" charset="0"/>
              </a:rPr>
              <a:t> </a:t>
            </a:r>
            <a:r>
              <a:rPr lang="en-US" sz="2400" dirty="0" err="1">
                <a:solidFill>
                  <a:srgbClr val="FF00FF"/>
                </a:solidFill>
                <a:latin typeface="Courier New" panose="02070309020205020404" pitchFamily="49" charset="0"/>
              </a:rPr>
              <a:t>function_name</a:t>
            </a:r>
            <a:r>
              <a:rPr lang="en-US" sz="2400" b="1" dirty="0">
                <a:solidFill>
                  <a:srgbClr val="FFCC00"/>
                </a:solidFill>
                <a:latin typeface="Courier New" panose="02070309020205020404" pitchFamily="49" charset="0"/>
              </a:rPr>
              <a:t>(</a:t>
            </a:r>
            <a:r>
              <a:rPr lang="en-US" sz="2400" b="1" dirty="0" err="1">
                <a:solidFill>
                  <a:srgbClr val="FFCC00"/>
                </a:solidFill>
                <a:latin typeface="Courier New" panose="02070309020205020404" pitchFamily="49" charset="0"/>
              </a:rPr>
              <a:t>args</a:t>
            </a:r>
            <a:r>
              <a:rPr lang="en-US" sz="2400" b="1" dirty="0">
                <a:solidFill>
                  <a:srgbClr val="FFCC00"/>
                </a:solidFill>
                <a:latin typeface="Courier New" panose="02070309020205020404" pitchFamily="49" charset="0"/>
              </a:rPr>
              <a:t>):</a:t>
            </a:r>
            <a:endParaRPr lang="en-US" sz="2400" dirty="0">
              <a:solidFill>
                <a:srgbClr val="FFFFFF"/>
              </a:solidFill>
              <a:latin typeface="Courier New" panose="02070309020205020404" pitchFamily="49" charset="0"/>
            </a:endParaRPr>
          </a:p>
          <a:p>
            <a:r>
              <a:rPr lang="en-US" sz="2400" b="1"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statements</a:t>
            </a:r>
            <a:r>
              <a:rPr lang="en-US" sz="2400" dirty="0">
                <a:solidFill>
                  <a:srgbClr val="FFFFFF"/>
                </a:solidFill>
                <a:latin typeface="Courier New" panose="02070309020205020404" pitchFamily="49" charset="0"/>
              </a:rPr>
              <a:t> </a:t>
            </a:r>
            <a:endParaRPr lang="en-US" sz="2400" dirty="0">
              <a:effectLst/>
            </a:endParaRPr>
          </a:p>
        </p:txBody>
      </p:sp>
      <p:sp>
        <p:nvSpPr>
          <p:cNvPr id="6" name="Rectangle 5"/>
          <p:cNvSpPr/>
          <p:nvPr/>
        </p:nvSpPr>
        <p:spPr>
          <a:xfrm>
            <a:off x="5898877" y="1685835"/>
            <a:ext cx="6096000" cy="1754326"/>
          </a:xfrm>
          <a:prstGeom prst="rect">
            <a:avLst/>
          </a:prstGeom>
        </p:spPr>
        <p:txBody>
          <a:bodyPr>
            <a:spAutoFit/>
          </a:bodyPr>
          <a:lstStyle/>
          <a:p>
            <a:r>
              <a:rPr lang="en-US" i="1" dirty="0">
                <a:solidFill>
                  <a:srgbClr val="00FF00"/>
                </a:solidFill>
                <a:latin typeface="Courier New" panose="02070309020205020404" pitchFamily="49" charset="0"/>
              </a:rPr>
              <a:t># Defining the function</a:t>
            </a:r>
            <a:endParaRPr lang="en-US" dirty="0">
              <a:solidFill>
                <a:srgbClr val="FFFFFF"/>
              </a:solidFill>
              <a:latin typeface="Courier New" panose="02070309020205020404" pitchFamily="49" charset="0"/>
            </a:endParaRPr>
          </a:p>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print_greeting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"How are you today?"</a:t>
            </a:r>
            <a:r>
              <a:rPr lang="en-US" dirty="0">
                <a:solidFill>
                  <a:srgbClr val="FFFFFF"/>
                </a:solidFill>
                <a:latin typeface="Courier New" panose="02070309020205020404" pitchFamily="49" charset="0"/>
              </a:rPr>
              <a:t> </a:t>
            </a:r>
          </a:p>
          <a:p>
            <a:endParaRPr lang="en-US" dirty="0">
              <a:solidFill>
                <a:srgbClr val="FFFFFF"/>
              </a:solidFill>
              <a:latin typeface="Courier New" panose="02070309020205020404" pitchFamily="49" charset="0"/>
            </a:endParaRPr>
          </a:p>
          <a:p>
            <a:r>
              <a:rPr lang="en-US" dirty="0" err="1">
                <a:solidFill>
                  <a:srgbClr val="FFFFFF"/>
                </a:solidFill>
                <a:latin typeface="Courier New" panose="02070309020205020404" pitchFamily="49" charset="0"/>
              </a:rPr>
              <a:t>print_greeting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i="1" dirty="0">
                <a:solidFill>
                  <a:srgbClr val="00FF00"/>
                </a:solidFill>
                <a:latin typeface="Courier New" panose="02070309020205020404" pitchFamily="49" charset="0"/>
              </a:rPr>
              <a:t># Calling the function</a:t>
            </a:r>
            <a:endParaRPr lang="en-US" dirty="0">
              <a:effectLst/>
            </a:endParaRPr>
          </a:p>
        </p:txBody>
      </p:sp>
      <p:cxnSp>
        <p:nvCxnSpPr>
          <p:cNvPr id="8" name="Straight Connector 7"/>
          <p:cNvCxnSpPr/>
          <p:nvPr/>
        </p:nvCxnSpPr>
        <p:spPr>
          <a:xfrm>
            <a:off x="5919648" y="3584864"/>
            <a:ext cx="56007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02775" y="3729568"/>
            <a:ext cx="2053063" cy="646331"/>
          </a:xfrm>
          <a:prstGeom prst="rect">
            <a:avLst/>
          </a:prstGeom>
          <a:noFill/>
        </p:spPr>
        <p:txBody>
          <a:bodyPr wrap="none" rtlCol="0">
            <a:spAutoFit/>
          </a:bodyPr>
          <a:lstStyle/>
          <a:p>
            <a:r>
              <a:rPr lang="en-US" dirty="0"/>
              <a:t>Hello!</a:t>
            </a:r>
            <a:br>
              <a:rPr lang="en-US" dirty="0"/>
            </a:br>
            <a:r>
              <a:rPr lang="en-US" dirty="0"/>
              <a:t>How are you today?</a:t>
            </a:r>
          </a:p>
        </p:txBody>
      </p:sp>
      <p:sp>
        <p:nvSpPr>
          <p:cNvPr id="5" name="TextBox 4">
            <a:extLst>
              <a:ext uri="{FF2B5EF4-FFF2-40B4-BE49-F238E27FC236}">
                <a16:creationId xmlns:a16="http://schemas.microsoft.com/office/drawing/2014/main" id="{24052ED9-4F4E-8846-B98A-B705FF10DD8E}"/>
              </a:ext>
            </a:extLst>
          </p:cNvPr>
          <p:cNvSpPr txBox="1"/>
          <p:nvPr/>
        </p:nvSpPr>
        <p:spPr>
          <a:xfrm>
            <a:off x="1224366" y="5672380"/>
            <a:ext cx="5683031" cy="369332"/>
          </a:xfrm>
          <a:prstGeom prst="rect">
            <a:avLst/>
          </a:prstGeom>
          <a:noFill/>
        </p:spPr>
        <p:txBody>
          <a:bodyPr wrap="none" rtlCol="0">
            <a:spAutoFit/>
          </a:bodyPr>
          <a:lstStyle/>
          <a:p>
            <a:r>
              <a:rPr lang="en-US" i="1" dirty="0"/>
              <a:t>The statements in the block of the function must be indented.</a:t>
            </a:r>
          </a:p>
        </p:txBody>
      </p:sp>
    </p:spTree>
    <p:extLst>
      <p:ext uri="{BB962C8B-B14F-4D97-AF65-F5344CB8AC3E}">
        <p14:creationId xmlns:p14="http://schemas.microsoft.com/office/powerpoint/2010/main" val="806870873"/>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The mymath.py module also logs some message but note that we do not have to reconfigure the logging module. All the messages will log to the same file. </a:t>
            </a:r>
          </a:p>
        </p:txBody>
      </p:sp>
      <p:sp>
        <p:nvSpPr>
          <p:cNvPr id="4" name="Rectangle 3"/>
          <p:cNvSpPr/>
          <p:nvPr/>
        </p:nvSpPr>
        <p:spPr>
          <a:xfrm>
            <a:off x="1120876" y="3420517"/>
            <a:ext cx="9910918" cy="1754326"/>
          </a:xfrm>
          <a:prstGeom prst="rect">
            <a:avLst/>
          </a:prstGeom>
          <a:ln>
            <a:solidFill>
              <a:schemeClr val="accent5">
                <a:lumMod val="60000"/>
                <a:lumOff val="4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FF00"/>
                </a:solidFill>
                <a:latin typeface="Courier New" panose="02070309020205020404" pitchFamily="49" charset="0"/>
              </a:rPr>
              <a:t>add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num1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num2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"num1 is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num1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 and num2 is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num2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"Adding."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num1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num2 </a:t>
            </a:r>
            <a:endParaRPr lang="en-US" dirty="0">
              <a:effectLst/>
            </a:endParaRPr>
          </a:p>
        </p:txBody>
      </p:sp>
      <p:sp>
        <p:nvSpPr>
          <p:cNvPr id="5" name="Oval 4"/>
          <p:cNvSpPr/>
          <p:nvPr/>
        </p:nvSpPr>
        <p:spPr>
          <a:xfrm>
            <a:off x="5417574" y="4109884"/>
            <a:ext cx="1224116" cy="6292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590677" y="4109884"/>
            <a:ext cx="1224116" cy="6292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337574" y="5864210"/>
            <a:ext cx="3865161" cy="369332"/>
          </a:xfrm>
          <a:prstGeom prst="rect">
            <a:avLst/>
          </a:prstGeom>
          <a:noFill/>
        </p:spPr>
        <p:txBody>
          <a:bodyPr wrap="none" rtlCol="0">
            <a:spAutoFit/>
          </a:bodyPr>
          <a:lstStyle/>
          <a:p>
            <a:r>
              <a:rPr lang="en-US" dirty="0"/>
              <a:t>Note the logging of variable data here.</a:t>
            </a:r>
          </a:p>
        </p:txBody>
      </p:sp>
      <p:cxnSp>
        <p:nvCxnSpPr>
          <p:cNvPr id="9" name="Straight Arrow Connector 8"/>
          <p:cNvCxnSpPr>
            <a:stCxn id="7" idx="0"/>
            <a:endCxn id="5" idx="4"/>
          </p:cNvCxnSpPr>
          <p:nvPr/>
        </p:nvCxnSpPr>
        <p:spPr>
          <a:xfrm flipH="1" flipV="1">
            <a:off x="6029632" y="4739148"/>
            <a:ext cx="2240523" cy="1125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a:endCxn id="6" idx="4"/>
          </p:cNvCxnSpPr>
          <p:nvPr/>
        </p:nvCxnSpPr>
        <p:spPr>
          <a:xfrm flipV="1">
            <a:off x="8270155" y="4739148"/>
            <a:ext cx="1932580" cy="1125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860928"/>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This behavior gives us some insight into the reason why additional calls </a:t>
            </a:r>
            <a:r>
              <a:rPr lang="en-US" dirty="0" err="1">
                <a:latin typeface="Courier New" panose="02070309020205020404" pitchFamily="49" charset="0"/>
                <a:cs typeface="Courier New" panose="02070309020205020404" pitchFamily="49" charset="0"/>
              </a:rPr>
              <a:t>basicConfig</a:t>
            </a:r>
            <a:r>
              <a:rPr lang="en-US" dirty="0">
                <a:latin typeface="Courier New" panose="02070309020205020404" pitchFamily="49" charset="0"/>
                <a:cs typeface="Courier New" panose="02070309020205020404" pitchFamily="49" charset="0"/>
              </a:rPr>
              <a:t>()</a:t>
            </a:r>
            <a:r>
              <a:rPr lang="en-US" dirty="0"/>
              <a:t> have no effect. The first </a:t>
            </a:r>
            <a:r>
              <a:rPr lang="en-US" dirty="0" err="1">
                <a:latin typeface="Courier New" panose="02070309020205020404" pitchFamily="49" charset="0"/>
                <a:cs typeface="Courier New" panose="02070309020205020404" pitchFamily="49" charset="0"/>
              </a:rPr>
              <a:t>basicConfig</a:t>
            </a:r>
            <a:r>
              <a:rPr lang="en-US" dirty="0">
                <a:latin typeface="Courier New" panose="02070309020205020404" pitchFamily="49" charset="0"/>
                <a:cs typeface="Courier New" panose="02070309020205020404" pitchFamily="49" charset="0"/>
              </a:rPr>
              <a:t>()</a:t>
            </a:r>
            <a:r>
              <a:rPr lang="en-US" dirty="0"/>
              <a:t> call made during the execution of the application is used to direct logging for all modules involved – even if they have their own </a:t>
            </a:r>
            <a:r>
              <a:rPr lang="en-US" dirty="0" err="1">
                <a:latin typeface="Courier New" panose="02070309020205020404" pitchFamily="49" charset="0"/>
                <a:cs typeface="Courier New" panose="02070309020205020404" pitchFamily="49" charset="0"/>
              </a:rPr>
              <a:t>basicConfig</a:t>
            </a:r>
            <a:r>
              <a:rPr lang="en-US" dirty="0">
                <a:latin typeface="Courier New" panose="02070309020205020404" pitchFamily="49" charset="0"/>
                <a:cs typeface="Courier New" panose="02070309020205020404" pitchFamily="49" charset="0"/>
              </a:rPr>
              <a:t>()</a:t>
            </a:r>
            <a:r>
              <a:rPr lang="en-US" dirty="0"/>
              <a:t> calls.</a:t>
            </a:r>
          </a:p>
        </p:txBody>
      </p:sp>
      <p:sp>
        <p:nvSpPr>
          <p:cNvPr id="4" name="Rectangle 3"/>
          <p:cNvSpPr/>
          <p:nvPr/>
        </p:nvSpPr>
        <p:spPr>
          <a:xfrm>
            <a:off x="1448933" y="3861957"/>
            <a:ext cx="8870462" cy="1938992"/>
          </a:xfrm>
          <a:prstGeom prst="rect">
            <a:avLst/>
          </a:prstGeom>
        </p:spPr>
        <p:txBody>
          <a:bodyPr wrap="square">
            <a:spAutoFit/>
          </a:bodyPr>
          <a:lstStyle/>
          <a:p>
            <a:r>
              <a:rPr lang="en-US" sz="2000" dirty="0">
                <a:solidFill>
                  <a:srgbClr val="FFFFFF"/>
                </a:solidFill>
                <a:latin typeface="Courier New" panose="02070309020205020404" pitchFamily="49" charset="0"/>
              </a:rPr>
              <a:t>~$ python driver.py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more example.log </a:t>
            </a:r>
            <a:br>
              <a:rPr lang="en-US" sz="2000" dirty="0">
                <a:solidFill>
                  <a:srgbClr val="FFFFFF"/>
                </a:solidFill>
                <a:latin typeface="Courier New" panose="02070309020205020404" pitchFamily="49" charset="0"/>
              </a:rPr>
            </a:br>
            <a:r>
              <a:rPr lang="en-US" sz="2000" dirty="0" err="1">
                <a:solidFill>
                  <a:srgbClr val="FFFFFF"/>
                </a:solidFill>
                <a:latin typeface="Courier New" panose="02070309020205020404" pitchFamily="49" charset="0"/>
              </a:rPr>
              <a:t>INFO:root:Starting</a:t>
            </a:r>
            <a:r>
              <a:rPr lang="en-US" sz="2000" dirty="0">
                <a:solidFill>
                  <a:srgbClr val="FFFFFF"/>
                </a:solidFill>
                <a:latin typeface="Courier New" panose="02070309020205020404" pitchFamily="49" charset="0"/>
              </a:rPr>
              <a:t>.</a:t>
            </a:r>
          </a:p>
          <a:p>
            <a:r>
              <a:rPr lang="en-US" sz="2000" dirty="0">
                <a:solidFill>
                  <a:srgbClr val="FFFFFF"/>
                </a:solidFill>
                <a:latin typeface="Courier New" panose="02070309020205020404" pitchFamily="49" charset="0"/>
              </a:rPr>
              <a:t>DEBUG:root:num1 is 2 and num2 is 3</a:t>
            </a:r>
          </a:p>
          <a:p>
            <a:r>
              <a:rPr lang="en-US" sz="2000" dirty="0" err="1">
                <a:solidFill>
                  <a:srgbClr val="FFFFFF"/>
                </a:solidFill>
                <a:latin typeface="Courier New" panose="02070309020205020404" pitchFamily="49" charset="0"/>
              </a:rPr>
              <a:t>INFO:root:Adding</a:t>
            </a:r>
            <a:r>
              <a:rPr lang="en-US" sz="2000" dirty="0">
                <a:solidFill>
                  <a:srgbClr val="FFFFFF"/>
                </a:solidFill>
                <a:latin typeface="Courier New" panose="02070309020205020404" pitchFamily="49" charset="0"/>
              </a:rPr>
              <a:t>.</a:t>
            </a:r>
          </a:p>
          <a:p>
            <a:r>
              <a:rPr lang="en-US" sz="2000" dirty="0" err="1">
                <a:solidFill>
                  <a:srgbClr val="FFFFFF"/>
                </a:solidFill>
                <a:latin typeface="Courier New" panose="02070309020205020404" pitchFamily="49" charset="0"/>
              </a:rPr>
              <a:t>INFO:root:Finished</a:t>
            </a:r>
            <a:r>
              <a:rPr lang="en-US" sz="2000" dirty="0">
                <a:solidFill>
                  <a:srgbClr val="FFFFFF"/>
                </a:solidFill>
                <a:latin typeface="Courier New" panose="02070309020205020404" pitchFamily="49" charset="0"/>
              </a:rPr>
              <a:t> with result 5</a:t>
            </a:r>
            <a:endParaRPr lang="en-US" sz="2000" dirty="0">
              <a:effectLst/>
            </a:endParaRPr>
          </a:p>
        </p:txBody>
      </p:sp>
    </p:spTree>
    <p:extLst>
      <p:ext uri="{BB962C8B-B14F-4D97-AF65-F5344CB8AC3E}">
        <p14:creationId xmlns:p14="http://schemas.microsoft.com/office/powerpoint/2010/main" val="2997602105"/>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You can modify the format of the message string as well. Typically, it’s useful to include the level, timestamp, and message content.</a:t>
            </a:r>
          </a:p>
        </p:txBody>
      </p:sp>
      <p:sp>
        <p:nvSpPr>
          <p:cNvPr id="4" name="Rectangle 3"/>
          <p:cNvSpPr/>
          <p:nvPr/>
        </p:nvSpPr>
        <p:spPr>
          <a:xfrm>
            <a:off x="1024128" y="3253368"/>
            <a:ext cx="9938840" cy="1477328"/>
          </a:xfrm>
          <a:prstGeom prst="rect">
            <a:avLst/>
          </a:prstGeom>
          <a:ln>
            <a:solidFill>
              <a:schemeClr val="accent6">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basicConfig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format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asctime</a:t>
            </a:r>
            <a:r>
              <a:rPr lang="en-US" dirty="0">
                <a:solidFill>
                  <a:srgbClr val="66FF00"/>
                </a:solidFill>
                <a:latin typeface="Courier New" panose="02070309020205020404" pitchFamily="49" charset="0"/>
              </a:rPr>
              <a:t>)s:%(</a:t>
            </a:r>
            <a:r>
              <a:rPr lang="en-US" dirty="0" err="1">
                <a:solidFill>
                  <a:srgbClr val="66FF00"/>
                </a:solidFill>
                <a:latin typeface="Courier New" panose="02070309020205020404" pitchFamily="49" charset="0"/>
              </a:rPr>
              <a:t>levelname</a:t>
            </a:r>
            <a:r>
              <a:rPr lang="en-US" dirty="0">
                <a:solidFill>
                  <a:srgbClr val="66FF00"/>
                </a:solidFill>
                <a:latin typeface="Courier New" panose="02070309020205020404" pitchFamily="49" charset="0"/>
              </a:rPr>
              <a:t>)s:%(message)s'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"Some important event just happened."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5" name="Rectangle 4"/>
          <p:cNvSpPr/>
          <p:nvPr/>
        </p:nvSpPr>
        <p:spPr>
          <a:xfrm>
            <a:off x="1024128" y="5058363"/>
            <a:ext cx="9820853" cy="923330"/>
          </a:xfrm>
          <a:prstGeom prst="rect">
            <a:avLst/>
          </a:prstGeom>
        </p:spPr>
        <p:txBody>
          <a:bodyPr wrap="square">
            <a:spAutoFit/>
          </a:bodyPr>
          <a:lstStyle/>
          <a:p>
            <a:r>
              <a:rPr lang="en-US" dirty="0">
                <a:solidFill>
                  <a:schemeClr val="tx1">
                    <a:lumMod val="95000"/>
                  </a:schemeClr>
                </a:solidFill>
                <a:latin typeface="Courier New" panose="02070309020205020404" pitchFamily="49" charset="0"/>
              </a:rPr>
              <a:t>~? python logtest.py</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 more example.log</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2015</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6</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11 11</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41</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42</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612</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INFO</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Some important event just happened</a:t>
            </a:r>
            <a:r>
              <a:rPr lang="en-US" b="1" dirty="0">
                <a:solidFill>
                  <a:schemeClr val="tx1">
                    <a:lumMod val="95000"/>
                  </a:schemeClr>
                </a:solidFill>
                <a:latin typeface="Courier New" panose="02070309020205020404" pitchFamily="49" charset="0"/>
              </a:rPr>
              <a:t>.</a:t>
            </a:r>
            <a:endParaRPr lang="en-US" dirty="0">
              <a:solidFill>
                <a:schemeClr val="tx1">
                  <a:lumMod val="95000"/>
                </a:schemeClr>
              </a:solidFill>
              <a:effectLst/>
            </a:endParaRPr>
          </a:p>
        </p:txBody>
      </p:sp>
    </p:spTree>
    <p:extLst>
      <p:ext uri="{BB962C8B-B14F-4D97-AF65-F5344CB8AC3E}">
        <p14:creationId xmlns:p14="http://schemas.microsoft.com/office/powerpoint/2010/main" val="46008417"/>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a:xfrm>
            <a:off x="1024128" y="2286000"/>
            <a:ext cx="9720073" cy="2523995"/>
          </a:xfrm>
        </p:spPr>
        <p:txBody>
          <a:bodyPr/>
          <a:lstStyle/>
          <a:p>
            <a:r>
              <a:rPr lang="en-US" dirty="0"/>
              <a:t>All of the various formatting options can be found below.</a:t>
            </a:r>
          </a:p>
          <a:p>
            <a:r>
              <a:rPr lang="en-US" dirty="0"/>
              <a:t>This is really just a very basic usage of the logging module, but its definitely enough to log a small project.  </a:t>
            </a:r>
          </a:p>
          <a:p>
            <a:r>
              <a:rPr lang="en-US" dirty="0"/>
              <a:t>Advanced logging features give you a lot more control over when and how things are logged – most notably, you could implement a rotating series of log files rather than one very large </a:t>
            </a:r>
            <a:r>
              <a:rPr lang="en-US" dirty="0" err="1"/>
              <a:t>logfile</a:t>
            </a:r>
            <a:r>
              <a:rPr lang="en-US" dirty="0"/>
              <a:t> which might be difficult to search through. </a:t>
            </a:r>
          </a:p>
        </p:txBody>
      </p:sp>
      <p:sp>
        <p:nvSpPr>
          <p:cNvPr id="4" name="TextBox 3">
            <a:extLst>
              <a:ext uri="{FF2B5EF4-FFF2-40B4-BE49-F238E27FC236}">
                <a16:creationId xmlns:a16="http://schemas.microsoft.com/office/drawing/2014/main" id="{18382819-1A43-5F46-B19A-893B482C8C32}"/>
              </a:ext>
            </a:extLst>
          </p:cNvPr>
          <p:cNvSpPr txBox="1"/>
          <p:nvPr/>
        </p:nvSpPr>
        <p:spPr>
          <a:xfrm>
            <a:off x="4922729" y="5549030"/>
            <a:ext cx="6531853" cy="369332"/>
          </a:xfrm>
          <a:prstGeom prst="rect">
            <a:avLst/>
          </a:prstGeom>
          <a:noFill/>
        </p:spPr>
        <p:txBody>
          <a:bodyPr wrap="none" rtlCol="0">
            <a:spAutoFit/>
          </a:bodyPr>
          <a:lstStyle/>
          <a:p>
            <a:r>
              <a:rPr lang="en-US" i="1" dirty="0">
                <a:solidFill>
                  <a:srgbClr val="92D050"/>
                </a:solidFill>
              </a:rPr>
              <a:t>https://</a:t>
            </a:r>
            <a:r>
              <a:rPr lang="en-US" i="1" dirty="0" err="1">
                <a:solidFill>
                  <a:srgbClr val="92D050"/>
                </a:solidFill>
              </a:rPr>
              <a:t>docs.python.org</a:t>
            </a:r>
            <a:r>
              <a:rPr lang="en-US" i="1" dirty="0">
                <a:solidFill>
                  <a:srgbClr val="92D050"/>
                </a:solidFill>
              </a:rPr>
              <a:t>/2/library/</a:t>
            </a:r>
            <a:r>
              <a:rPr lang="en-US" i="1" dirty="0" err="1">
                <a:solidFill>
                  <a:srgbClr val="92D050"/>
                </a:solidFill>
              </a:rPr>
              <a:t>logging.html#logrecord-attributes</a:t>
            </a:r>
            <a:endParaRPr lang="en-US" i="1" dirty="0">
              <a:solidFill>
                <a:srgbClr val="92D050"/>
              </a:solidFill>
            </a:endParaRPr>
          </a:p>
        </p:txBody>
      </p:sp>
    </p:spTree>
    <p:extLst>
      <p:ext uri="{BB962C8B-B14F-4D97-AF65-F5344CB8AC3E}">
        <p14:creationId xmlns:p14="http://schemas.microsoft.com/office/powerpoint/2010/main" val="1962030097"/>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Obviously, after you write some code, you need to make sure it works. There are pretty much three ways to do this, as pointed out by Ned </a:t>
            </a:r>
            <a:r>
              <a:rPr lang="en-US" dirty="0" err="1"/>
              <a:t>Batchelder</a:t>
            </a:r>
            <a:r>
              <a:rPr lang="en-US" dirty="0"/>
              <a:t>:</a:t>
            </a:r>
          </a:p>
          <a:p>
            <a:pPr>
              <a:buFont typeface="Arial" panose="020B0604020202020204" pitchFamily="34" charset="0"/>
              <a:buChar char="•"/>
            </a:pPr>
            <a:r>
              <a:rPr lang="en-US" dirty="0"/>
              <a:t> Automatically test your code. </a:t>
            </a:r>
          </a:p>
          <a:p>
            <a:pPr>
              <a:buFont typeface="Arial" panose="020B0604020202020204" pitchFamily="34" charset="0"/>
              <a:buChar char="•"/>
            </a:pPr>
            <a:r>
              <a:rPr lang="en-US" dirty="0"/>
              <a:t> Manually test your code. </a:t>
            </a:r>
          </a:p>
          <a:p>
            <a:pPr>
              <a:buFont typeface="Arial" panose="020B0604020202020204" pitchFamily="34" charset="0"/>
              <a:buChar char="•"/>
            </a:pPr>
            <a:r>
              <a:rPr lang="en-US" dirty="0"/>
              <a:t> Just ship it and wait for clients to complain about your code. </a:t>
            </a:r>
          </a:p>
          <a:p>
            <a:pPr marL="0" indent="0">
              <a:buNone/>
            </a:pPr>
            <a:r>
              <a:rPr lang="en-US" dirty="0"/>
              <a:t>The last is…just not a good idea. The second can be downright infeasible for a large project. That leaves us with automated testing. </a:t>
            </a:r>
          </a:p>
        </p:txBody>
      </p:sp>
    </p:spTree>
    <p:extLst>
      <p:ext uri="{BB962C8B-B14F-4D97-AF65-F5344CB8AC3E}">
        <p14:creationId xmlns:p14="http://schemas.microsoft.com/office/powerpoint/2010/main" val="187291298"/>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r>
              <a:rPr lang="en-US" dirty="0"/>
              <a:t>Let’s say we have the following module with two simple functions. </a:t>
            </a:r>
          </a:p>
        </p:txBody>
      </p:sp>
      <p:sp>
        <p:nvSpPr>
          <p:cNvPr id="5" name="TextBox 4"/>
          <p:cNvSpPr txBox="1"/>
          <p:nvPr/>
        </p:nvSpPr>
        <p:spPr>
          <a:xfrm>
            <a:off x="1179871" y="2675813"/>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6" name="Rectangle 5"/>
          <p:cNvSpPr/>
          <p:nvPr/>
        </p:nvSpPr>
        <p:spPr>
          <a:xfrm>
            <a:off x="1179871" y="3045145"/>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FF00"/>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Tree>
    <p:extLst>
      <p:ext uri="{BB962C8B-B14F-4D97-AF65-F5344CB8AC3E}">
        <p14:creationId xmlns:p14="http://schemas.microsoft.com/office/powerpoint/2010/main" val="3586766523"/>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r>
              <a:rPr lang="en-US" dirty="0"/>
              <a:t>The simplest way to test is to simply pop open the interpreter and try it out. </a:t>
            </a:r>
          </a:p>
        </p:txBody>
      </p:sp>
      <p:sp>
        <p:nvSpPr>
          <p:cNvPr id="4" name="Rectangle 3"/>
          <p:cNvSpPr/>
          <p:nvPr/>
        </p:nvSpPr>
        <p:spPr>
          <a:xfrm>
            <a:off x="1179871" y="3045145"/>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FF00"/>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675813"/>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7" name="Rectangle 6"/>
          <p:cNvSpPr/>
          <p:nvPr/>
        </p:nvSpPr>
        <p:spPr>
          <a:xfrm>
            <a:off x="5807529" y="2860479"/>
            <a:ext cx="6096000" cy="369331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endParaRPr lang="en-US" dirty="0">
              <a:solidFill>
                <a:schemeClr val="tx1">
                  <a:lumMod val="95000"/>
                </a:schemeClr>
              </a:solidFill>
              <a:effectLst/>
            </a:endParaRPr>
          </a:p>
        </p:txBody>
      </p:sp>
    </p:spTree>
    <p:extLst>
      <p:ext uri="{BB962C8B-B14F-4D97-AF65-F5344CB8AC3E}">
        <p14:creationId xmlns:p14="http://schemas.microsoft.com/office/powerpoint/2010/main" val="631888274"/>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r>
              <a:rPr lang="en-US" dirty="0"/>
              <a:t>This method is time-consuming and not repeatable. We’ll have to redo these steps manually anytime we make changes to the code.</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FF00"/>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7" name="Rectangle 6"/>
          <p:cNvSpPr/>
          <p:nvPr/>
        </p:nvSpPr>
        <p:spPr>
          <a:xfrm>
            <a:off x="5807529" y="3045145"/>
            <a:ext cx="6096000" cy="369331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endParaRPr lang="en-US" dirty="0">
              <a:solidFill>
                <a:schemeClr val="tx1">
                  <a:lumMod val="95000"/>
                </a:schemeClr>
              </a:solidFill>
              <a:effectLst/>
            </a:endParaRPr>
          </a:p>
        </p:txBody>
      </p:sp>
    </p:spTree>
    <p:extLst>
      <p:ext uri="{BB962C8B-B14F-4D97-AF65-F5344CB8AC3E}">
        <p14:creationId xmlns:p14="http://schemas.microsoft.com/office/powerpoint/2010/main" val="2778319695"/>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1024128" y="2227007"/>
            <a:ext cx="9720073" cy="4023360"/>
          </a:xfrm>
        </p:spPr>
        <p:txBody>
          <a:bodyPr/>
          <a:lstStyle/>
          <a:p>
            <a:r>
              <a:rPr lang="en-US" dirty="0"/>
              <a:t>We can store the testing statements inside of a module and run them anytime we want to test. But this requires us to manually “check” the correctness of the results. </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FF00"/>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6" name="Rectangle 5"/>
          <p:cNvSpPr/>
          <p:nvPr/>
        </p:nvSpPr>
        <p:spPr>
          <a:xfrm>
            <a:off x="5309419" y="3322143"/>
            <a:ext cx="6626942" cy="2031325"/>
          </a:xfrm>
          <a:prstGeom prst="rect">
            <a:avLst/>
          </a:prstGeom>
          <a:ln>
            <a:solidFill>
              <a:schemeClr val="accent6">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even.even</a:t>
            </a:r>
            <a:r>
              <a:rPr lang="en-US" dirty="0">
                <a:solidFill>
                  <a:srgbClr val="66FF00"/>
                </a:solidFill>
                <a:latin typeface="Courier New" panose="02070309020205020404" pitchFamily="49" charset="0"/>
              </a:rPr>
              <a:t>(2)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even.even</a:t>
            </a:r>
            <a:r>
              <a:rPr lang="en-US" dirty="0">
                <a:solidFill>
                  <a:srgbClr val="66FF00"/>
                </a:solidFill>
                <a:latin typeface="Courier New" panose="02070309020205020404" pitchFamily="49" charset="0"/>
              </a:rPr>
              <a:t>(3)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(2)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(3)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(-2)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(-3)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endParaRPr lang="en-US" dirty="0">
              <a:effectLst/>
            </a:endParaRPr>
          </a:p>
        </p:txBody>
      </p:sp>
      <p:sp>
        <p:nvSpPr>
          <p:cNvPr id="8" name="TextBox 7"/>
          <p:cNvSpPr txBox="1"/>
          <p:nvPr/>
        </p:nvSpPr>
        <p:spPr>
          <a:xfrm>
            <a:off x="5309327" y="2893039"/>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test_even.py</a:t>
            </a:r>
          </a:p>
        </p:txBody>
      </p:sp>
    </p:spTree>
    <p:extLst>
      <p:ext uri="{BB962C8B-B14F-4D97-AF65-F5344CB8AC3E}">
        <p14:creationId xmlns:p14="http://schemas.microsoft.com/office/powerpoint/2010/main" val="1184699487"/>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1024128" y="2227007"/>
            <a:ext cx="9720073" cy="4023360"/>
          </a:xfrm>
        </p:spPr>
        <p:txBody>
          <a:bodyPr/>
          <a:lstStyle/>
          <a:p>
            <a:r>
              <a:rPr lang="en-US" dirty="0"/>
              <a:t>We can store the testing statements inside of a module and run them anytime we want to test. But this requires us to manually “check” the correctness of the results. </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FF00"/>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7" name="Rectangle 6"/>
          <p:cNvSpPr/>
          <p:nvPr/>
        </p:nvSpPr>
        <p:spPr>
          <a:xfrm>
            <a:off x="5358581" y="3280097"/>
            <a:ext cx="3972232" cy="2031325"/>
          </a:xfrm>
          <a:prstGeom prst="rect">
            <a:avLst/>
          </a:prstGeom>
        </p:spPr>
        <p:txBody>
          <a:bodyPr wrap="square">
            <a:spAutoFit/>
          </a:bodyPr>
          <a:lstStyle/>
          <a:p>
            <a:r>
              <a:rPr lang="en-US" dirty="0">
                <a:solidFill>
                  <a:srgbClr val="FFFFFF"/>
                </a:solidFill>
                <a:latin typeface="Courier New" panose="02070309020205020404" pitchFamily="49" charset="0"/>
              </a:rPr>
              <a:t>$ python test_ev</a:t>
            </a:r>
            <a:r>
              <a:rPr lang="en-US" dirty="0">
                <a:solidFill>
                  <a:schemeClr val="tx1">
                    <a:lumMod val="95000"/>
                  </a:schemeClr>
                </a:solidFill>
                <a:latin typeface="Courier New" panose="02070309020205020404" pitchFamily="49" charset="0"/>
              </a:rPr>
              <a:t>en</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py</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chemeClr val="tx1">
                    <a:lumMod val="95000"/>
                  </a:schemeClr>
                </a:solidFill>
                <a:latin typeface="Courier New" panose="02070309020205020404" pitchFamily="49" charset="0"/>
              </a:rPr>
              <a:t>even.even</a:t>
            </a:r>
            <a:r>
              <a:rPr lang="en-US" dirty="0">
                <a:solidFill>
                  <a:schemeClr val="tx1">
                    <a:lumMod val="95000"/>
                  </a:schemeClr>
                </a:solidFill>
                <a:latin typeface="Courier New" panose="02070309020205020404" pitchFamily="49" charset="0"/>
              </a:rPr>
              <a:t>(2) = True </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even.even</a:t>
            </a:r>
            <a:r>
              <a:rPr lang="en-US" dirty="0">
                <a:solidFill>
                  <a:schemeClr val="tx1">
                    <a:lumMod val="95000"/>
                  </a:schemeClr>
                </a:solidFill>
                <a:latin typeface="Courier New" panose="02070309020205020404" pitchFamily="49" charset="0"/>
              </a:rPr>
              <a:t>(3) = False </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even.pos_even</a:t>
            </a:r>
            <a:r>
              <a:rPr lang="en-US" dirty="0">
                <a:solidFill>
                  <a:schemeClr val="tx1">
                    <a:lumMod val="95000"/>
                  </a:schemeClr>
                </a:solidFill>
                <a:latin typeface="Courier New" panose="02070309020205020404" pitchFamily="49" charset="0"/>
              </a:rPr>
              <a:t>(2) = True </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even.pos_even</a:t>
            </a:r>
            <a:r>
              <a:rPr lang="en-US" dirty="0">
                <a:solidFill>
                  <a:schemeClr val="tx1">
                    <a:lumMod val="95000"/>
                  </a:schemeClr>
                </a:solidFill>
                <a:latin typeface="Courier New" panose="02070309020205020404" pitchFamily="49" charset="0"/>
              </a:rPr>
              <a:t>(3) = False </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even.pos_even</a:t>
            </a:r>
            <a:r>
              <a:rPr lang="en-US" dirty="0">
                <a:solidFill>
                  <a:schemeClr val="tx1">
                    <a:lumMod val="95000"/>
                  </a:schemeClr>
                </a:solidFill>
                <a:latin typeface="Courier New" panose="02070309020205020404" pitchFamily="49" charset="0"/>
              </a:rPr>
              <a:t>(-2) = False </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even.pos_even</a:t>
            </a:r>
            <a:r>
              <a:rPr lang="en-US" dirty="0">
                <a:solidFill>
                  <a:schemeClr val="tx1">
                    <a:lumMod val="95000"/>
                  </a:schemeClr>
                </a:solidFill>
                <a:latin typeface="Courier New" panose="02070309020205020404" pitchFamily="49" charset="0"/>
              </a:rPr>
              <a:t>(-3) = False </a:t>
            </a:r>
            <a:endParaRPr lang="en-US" dirty="0">
              <a:solidFill>
                <a:schemeClr val="tx1">
                  <a:lumMod val="95000"/>
                </a:schemeClr>
              </a:solidFill>
              <a:effectLst/>
            </a:endParaRPr>
          </a:p>
        </p:txBody>
      </p:sp>
    </p:spTree>
    <p:extLst>
      <p:ext uri="{BB962C8B-B14F-4D97-AF65-F5344CB8AC3E}">
        <p14:creationId xmlns:p14="http://schemas.microsoft.com/office/powerpoint/2010/main" val="3751067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a:xfrm>
            <a:off x="1024129" y="2286000"/>
            <a:ext cx="4670090" cy="4023360"/>
          </a:xfrm>
        </p:spPr>
        <p:txBody>
          <a:bodyPr>
            <a:normAutofit/>
          </a:bodyPr>
          <a:lstStyle/>
          <a:p>
            <a:pPr>
              <a:buFont typeface="Courier New" panose="02070309020205020404" pitchFamily="49" charset="0"/>
              <a:buChar char="o"/>
            </a:pPr>
            <a:r>
              <a:rPr lang="en-US" sz="2800" dirty="0"/>
              <a:t> All parameters in the Python language are passed by reference</a:t>
            </a:r>
          </a:p>
          <a:p>
            <a:pPr>
              <a:buFont typeface="Courier New" panose="02070309020205020404" pitchFamily="49" charset="0"/>
              <a:buChar char="o"/>
            </a:pPr>
            <a:r>
              <a:rPr lang="en-US" sz="2800" dirty="0"/>
              <a:t> However, only mutable objects can be changed in the called function</a:t>
            </a:r>
          </a:p>
        </p:txBody>
      </p:sp>
      <p:cxnSp>
        <p:nvCxnSpPr>
          <p:cNvPr id="6" name="Straight Connector 5"/>
          <p:cNvCxnSpPr/>
          <p:nvPr/>
        </p:nvCxnSpPr>
        <p:spPr>
          <a:xfrm>
            <a:off x="5884164" y="4623955"/>
            <a:ext cx="545522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84164" y="4710130"/>
            <a:ext cx="1213345" cy="1200329"/>
          </a:xfrm>
          <a:prstGeom prst="rect">
            <a:avLst/>
          </a:prstGeom>
          <a:noFill/>
        </p:spPr>
        <p:txBody>
          <a:bodyPr wrap="none" rtlCol="0">
            <a:spAutoFit/>
          </a:bodyPr>
          <a:lstStyle/>
          <a:p>
            <a:r>
              <a:rPr lang="en-US" dirty="0"/>
              <a:t>Hello, Ben !</a:t>
            </a:r>
          </a:p>
          <a:p>
            <a:endParaRPr lang="en-US" dirty="0"/>
          </a:p>
          <a:p>
            <a:r>
              <a:rPr lang="en-US" dirty="0"/>
              <a:t>Ben [3, 2]</a:t>
            </a:r>
          </a:p>
          <a:p>
            <a:r>
              <a:rPr lang="en-US" dirty="0"/>
              <a:t>1 2</a:t>
            </a:r>
          </a:p>
        </p:txBody>
      </p:sp>
      <p:sp>
        <p:nvSpPr>
          <p:cNvPr id="8" name="Rectangle 7"/>
          <p:cNvSpPr/>
          <p:nvPr/>
        </p:nvSpPr>
        <p:spPr>
          <a:xfrm>
            <a:off x="5884164" y="1549022"/>
            <a:ext cx="6096000" cy="2862322"/>
          </a:xfrm>
          <a:prstGeom prst="rect">
            <a:avLst/>
          </a:prstGeom>
        </p:spPr>
        <p:txBody>
          <a:bodyPr>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hello_func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somelist</a:t>
            </a:r>
            <a:r>
              <a:rPr lang="en-US" b="1" dirty="0">
                <a:solidFill>
                  <a:srgbClr val="FFCC00"/>
                </a:solidFill>
                <a:latin typeface="Courier New" panose="02070309020205020404" pitchFamily="49" charset="0"/>
              </a:rPr>
              <a:t>):</a:t>
            </a:r>
          </a:p>
          <a:p>
            <a:r>
              <a:rPr lang="en-US" b="1" dirty="0">
                <a:solidFill>
                  <a:srgbClr val="FFCC00"/>
                </a:solidFill>
                <a:latin typeface="Courier New" panose="02070309020205020404" pitchFamily="49" charset="0"/>
              </a:rPr>
              <a:t>   </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"!\n“</a:t>
            </a:r>
            <a:endParaRPr lang="en-US" dirty="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name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"Caitlin"</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somelist</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3</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p>
          <a:p>
            <a:r>
              <a:rPr lang="en-US" dirty="0" err="1">
                <a:solidFill>
                  <a:srgbClr val="FFFFFF"/>
                </a:solidFill>
                <a:latin typeface="Courier New" panose="02070309020205020404" pitchFamily="49" charset="0"/>
              </a:rPr>
              <a:t>myname</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"Ben"</a:t>
            </a:r>
            <a:r>
              <a:rPr lang="en-US" dirty="0">
                <a:solidFill>
                  <a:srgbClr val="FFFFFF"/>
                </a:solidFill>
                <a:latin typeface="Courier New" panose="02070309020205020404" pitchFamily="49" charset="0"/>
              </a:rPr>
              <a:t> </a:t>
            </a:r>
          </a:p>
          <a:p>
            <a:r>
              <a:rPr lang="en-US" dirty="0" err="1">
                <a:solidFill>
                  <a:srgbClr val="FFFFFF"/>
                </a:solidFill>
                <a:latin typeface="Courier New" panose="02070309020205020404" pitchFamily="49" charset="0"/>
              </a:rPr>
              <a:t>mylist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err="1">
                <a:solidFill>
                  <a:srgbClr val="FFFFFF"/>
                </a:solidFill>
                <a:latin typeface="Courier New" panose="02070309020205020404" pitchFamily="49" charset="0"/>
              </a:rPr>
              <a:t>a</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b</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hello_func</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myname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mylist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mylist</a:t>
            </a:r>
            <a:r>
              <a:rPr lang="en-US" dirty="0">
                <a:solidFill>
                  <a:srgbClr val="FFFFFF"/>
                </a:solidFill>
                <a:latin typeface="Courier New" panose="02070309020205020404" pitchFamily="49" charset="0"/>
              </a:rPr>
              <a:t> </a:t>
            </a:r>
          </a:p>
          <a:p>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b</a:t>
            </a:r>
            <a:endParaRPr lang="en-US" dirty="0">
              <a:effectLst/>
            </a:endParaRPr>
          </a:p>
        </p:txBody>
      </p:sp>
    </p:spTree>
    <p:extLst>
      <p:ext uri="{BB962C8B-B14F-4D97-AF65-F5344CB8AC3E}">
        <p14:creationId xmlns:p14="http://schemas.microsoft.com/office/powerpoint/2010/main" val="2499604331"/>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1024128" y="2227007"/>
            <a:ext cx="9720073" cy="4023360"/>
          </a:xfrm>
        </p:spPr>
        <p:txBody>
          <a:bodyPr/>
          <a:lstStyle/>
          <a:p>
            <a:r>
              <a:rPr lang="en-US" dirty="0"/>
              <a:t>Let’s use assert statements to our advantage. Now, when we test, we only need to see if there were any </a:t>
            </a:r>
            <a:r>
              <a:rPr lang="en-US" dirty="0" err="1">
                <a:solidFill>
                  <a:srgbClr val="FFFF00"/>
                </a:solidFill>
              </a:rPr>
              <a:t>AssertionError</a:t>
            </a:r>
            <a:r>
              <a:rPr lang="en-US" dirty="0"/>
              <a:t> exceptions raised. No output means all tests passed!</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FF00"/>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6" name="Rectangle 5"/>
          <p:cNvSpPr/>
          <p:nvPr/>
        </p:nvSpPr>
        <p:spPr>
          <a:xfrm>
            <a:off x="5309419" y="3322143"/>
            <a:ext cx="6626942" cy="2031325"/>
          </a:xfrm>
          <a:prstGeom prst="rect">
            <a:avLst/>
          </a:prstGeom>
          <a:ln>
            <a:solidFill>
              <a:schemeClr val="accent6">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endParaRPr lang="en-US" dirty="0">
              <a:effectLst/>
            </a:endParaRPr>
          </a:p>
        </p:txBody>
      </p:sp>
      <p:sp>
        <p:nvSpPr>
          <p:cNvPr id="8" name="TextBox 7"/>
          <p:cNvSpPr txBox="1"/>
          <p:nvPr/>
        </p:nvSpPr>
        <p:spPr>
          <a:xfrm>
            <a:off x="5309327" y="2893039"/>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test_even.py</a:t>
            </a:r>
          </a:p>
        </p:txBody>
      </p:sp>
    </p:spTree>
    <p:extLst>
      <p:ext uri="{BB962C8B-B14F-4D97-AF65-F5344CB8AC3E}">
        <p14:creationId xmlns:p14="http://schemas.microsoft.com/office/powerpoint/2010/main" val="2994986788"/>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1024128" y="2227007"/>
            <a:ext cx="9720073" cy="4023360"/>
          </a:xfrm>
        </p:spPr>
        <p:txBody>
          <a:bodyPr/>
          <a:lstStyle/>
          <a:p>
            <a:r>
              <a:rPr lang="en-US" dirty="0"/>
              <a:t>Let’s use assert statements to our advantage. Now, when we test, we only need to see if there were any </a:t>
            </a:r>
            <a:r>
              <a:rPr lang="en-US" dirty="0" err="1"/>
              <a:t>AssertionError</a:t>
            </a:r>
            <a:r>
              <a:rPr lang="en-US" dirty="0"/>
              <a:t> exceptions raised. No output means all tests passed!</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FF00"/>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7" name="Rectangle 6"/>
          <p:cNvSpPr/>
          <p:nvPr/>
        </p:nvSpPr>
        <p:spPr>
          <a:xfrm>
            <a:off x="5633883" y="3322143"/>
            <a:ext cx="6096000" cy="923330"/>
          </a:xfrm>
          <a:prstGeom prst="rect">
            <a:avLst/>
          </a:prstGeom>
        </p:spPr>
        <p:txBody>
          <a:bodyPr>
            <a:spAutoFit/>
          </a:bodyPr>
          <a:lstStyle/>
          <a:p>
            <a:r>
              <a:rPr lang="en-US" dirty="0">
                <a:solidFill>
                  <a:srgbClr val="FFFFFF"/>
                </a:solidFill>
                <a:latin typeface="Courier New" panose="02070309020205020404" pitchFamily="49" charset="0"/>
              </a:rPr>
              <a:t>$ python test_ev</a:t>
            </a:r>
            <a:r>
              <a:rPr lang="en-US" dirty="0">
                <a:solidFill>
                  <a:schemeClr val="tx1">
                    <a:lumMod val="95000"/>
                  </a:schemeClr>
                </a:solidFill>
                <a:latin typeface="Courier New" panose="02070309020205020404" pitchFamily="49" charset="0"/>
              </a:rPr>
              <a:t>en</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py</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endParaRPr lang="en-US" dirty="0"/>
          </a:p>
        </p:txBody>
      </p:sp>
      <p:sp>
        <p:nvSpPr>
          <p:cNvPr id="9" name="TextBox 8"/>
          <p:cNvSpPr txBox="1"/>
          <p:nvPr/>
        </p:nvSpPr>
        <p:spPr>
          <a:xfrm>
            <a:off x="5633883" y="4278424"/>
            <a:ext cx="6053965" cy="2000548"/>
          </a:xfrm>
          <a:prstGeom prst="rect">
            <a:avLst/>
          </a:prstGeom>
          <a:noFill/>
        </p:spPr>
        <p:txBody>
          <a:bodyPr wrap="none" rtlCol="0">
            <a:spAutoFit/>
          </a:bodyPr>
          <a:lstStyle/>
          <a:p>
            <a:r>
              <a:rPr lang="en-US" sz="2000" dirty="0"/>
              <a:t>However, one error will halt our testing program entirely</a:t>
            </a:r>
            <a:br>
              <a:rPr lang="en-US" sz="2000" dirty="0"/>
            </a:br>
            <a:r>
              <a:rPr lang="en-US" sz="2000" dirty="0"/>
              <a:t>so we can only pick up one error at a time. We could nest</a:t>
            </a:r>
            <a:br>
              <a:rPr lang="en-US" sz="2000" dirty="0"/>
            </a:br>
            <a:r>
              <a:rPr lang="en-US" sz="2000" dirty="0"/>
              <a:t>assertions into try/except statements but now we’re </a:t>
            </a:r>
            <a:br>
              <a:rPr lang="en-US" sz="2000" dirty="0"/>
            </a:br>
            <a:r>
              <a:rPr lang="en-US" sz="2000" dirty="0"/>
              <a:t>starting to do a lot of work for testing. </a:t>
            </a:r>
            <a:br>
              <a:rPr lang="en-US" sz="2000" dirty="0"/>
            </a:br>
            <a:br>
              <a:rPr lang="en-US" sz="2000" dirty="0"/>
            </a:br>
            <a:r>
              <a:rPr lang="en-US" sz="2400" i="1" dirty="0"/>
              <a:t>There must be a better way!</a:t>
            </a:r>
          </a:p>
        </p:txBody>
      </p:sp>
    </p:spTree>
    <p:extLst>
      <p:ext uri="{BB962C8B-B14F-4D97-AF65-F5344CB8AC3E}">
        <p14:creationId xmlns:p14="http://schemas.microsoft.com/office/powerpoint/2010/main" val="4178541856"/>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3" name="Content Placeholder 2"/>
          <p:cNvSpPr>
            <a:spLocks noGrp="1"/>
          </p:cNvSpPr>
          <p:nvPr>
            <p:ph idx="1"/>
          </p:nvPr>
        </p:nvSpPr>
        <p:spPr/>
        <p:txBody>
          <a:bodyPr/>
          <a:lstStyle/>
          <a:p>
            <a:r>
              <a:rPr lang="en-US" dirty="0"/>
              <a:t>The </a:t>
            </a:r>
            <a:r>
              <a:rPr lang="en-US" dirty="0" err="1">
                <a:solidFill>
                  <a:srgbClr val="FFFF00"/>
                </a:solidFill>
              </a:rPr>
              <a:t>unittest</a:t>
            </a:r>
            <a:r>
              <a:rPr lang="en-US" dirty="0"/>
              <a:t> module in the Standard Library is a framework for writing unit tests, which specifically test a </a:t>
            </a:r>
            <a:r>
              <a:rPr lang="en-US" i="1" dirty="0"/>
              <a:t>small</a:t>
            </a:r>
            <a:r>
              <a:rPr lang="en-US" dirty="0"/>
              <a:t> piece of code in isolation from the rest of the codebase. </a:t>
            </a:r>
          </a:p>
          <a:p>
            <a:pPr marL="0" indent="0">
              <a:buNone/>
            </a:pPr>
            <a:r>
              <a:rPr lang="en-US" dirty="0"/>
              <a:t> Test-driven development is advantageous for the following reasons: </a:t>
            </a:r>
          </a:p>
          <a:p>
            <a:pPr>
              <a:buFont typeface="Arial" panose="020B0604020202020204" pitchFamily="34" charset="0"/>
              <a:buChar char="•"/>
            </a:pPr>
            <a:r>
              <a:rPr lang="en-US" dirty="0"/>
              <a:t> Encourages modular design. </a:t>
            </a:r>
          </a:p>
          <a:p>
            <a:pPr>
              <a:buFont typeface="Arial" panose="020B0604020202020204" pitchFamily="34" charset="0"/>
              <a:buChar char="•"/>
            </a:pPr>
            <a:r>
              <a:rPr lang="en-US" dirty="0"/>
              <a:t> Easier to cover every code path. </a:t>
            </a:r>
          </a:p>
          <a:p>
            <a:pPr>
              <a:buFont typeface="Arial" panose="020B0604020202020204" pitchFamily="34" charset="0"/>
              <a:buChar char="•"/>
            </a:pPr>
            <a:r>
              <a:rPr lang="en-US" dirty="0"/>
              <a:t> The actual process of testing is less time-consuming. </a:t>
            </a:r>
          </a:p>
        </p:txBody>
      </p:sp>
    </p:spTree>
    <p:extLst>
      <p:ext uri="{BB962C8B-B14F-4D97-AF65-F5344CB8AC3E}">
        <p14:creationId xmlns:p14="http://schemas.microsoft.com/office/powerpoint/2010/main" val="2080169648"/>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3" name="Content Placeholder 2"/>
          <p:cNvSpPr>
            <a:spLocks noGrp="1"/>
          </p:cNvSpPr>
          <p:nvPr>
            <p:ph idx="1"/>
          </p:nvPr>
        </p:nvSpPr>
        <p:spPr>
          <a:xfrm>
            <a:off x="1024128" y="2103246"/>
            <a:ext cx="9720073" cy="4023360"/>
          </a:xfrm>
        </p:spPr>
        <p:txBody>
          <a:bodyPr/>
          <a:lstStyle/>
          <a:p>
            <a:r>
              <a:rPr lang="en-US" dirty="0"/>
              <a:t>Here’s an example of the simplest usage of </a:t>
            </a:r>
            <a:r>
              <a:rPr lang="en-US" dirty="0" err="1"/>
              <a:t>unittest</a:t>
            </a:r>
            <a:r>
              <a:rPr lang="en-US" dirty="0"/>
              <a:t>. </a:t>
            </a:r>
          </a:p>
        </p:txBody>
      </p:sp>
      <p:grpSp>
        <p:nvGrpSpPr>
          <p:cNvPr id="7" name="Group 6"/>
          <p:cNvGrpSpPr/>
          <p:nvPr/>
        </p:nvGrpSpPr>
        <p:grpSpPr>
          <a:xfrm>
            <a:off x="7220673" y="3075104"/>
            <a:ext cx="4224400" cy="3589419"/>
            <a:chOff x="5516880" y="2866519"/>
            <a:chExt cx="4257563" cy="3589419"/>
          </a:xfrm>
        </p:grpSpPr>
        <p:sp>
          <p:nvSpPr>
            <p:cNvPr id="5" name="Rectangle 4"/>
            <p:cNvSpPr/>
            <p:nvPr/>
          </p:nvSpPr>
          <p:spPr>
            <a:xfrm>
              <a:off x="5516880" y="2866519"/>
              <a:ext cx="3855005" cy="1200329"/>
            </a:xfrm>
            <a:prstGeom prst="rect">
              <a:avLst/>
            </a:prstGeom>
            <a:ln>
              <a:solidFill>
                <a:schemeClr val="tx1">
                  <a:lumMod val="65000"/>
                </a:schemeClr>
              </a:solidFill>
            </a:ln>
          </p:spPr>
          <p:txBody>
            <a:bodyPr wrap="squar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FF00"/>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p>
          </p:txBody>
        </p:sp>
        <p:sp>
          <p:nvSpPr>
            <p:cNvPr id="6" name="Rectangle 5"/>
            <p:cNvSpPr/>
            <p:nvPr/>
          </p:nvSpPr>
          <p:spPr>
            <a:xfrm>
              <a:off x="5516880" y="4701612"/>
              <a:ext cx="4257563" cy="1754326"/>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python test_even.py</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Ran 1 test in 0.000s</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OK</a:t>
              </a:r>
            </a:p>
          </p:txBody>
        </p:sp>
      </p:grpSp>
      <p:sp>
        <p:nvSpPr>
          <p:cNvPr id="8" name="TextBox 7"/>
          <p:cNvSpPr txBox="1"/>
          <p:nvPr/>
        </p:nvSpPr>
        <p:spPr>
          <a:xfrm>
            <a:off x="915974" y="2641163"/>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test_even.py</a:t>
            </a:r>
          </a:p>
        </p:txBody>
      </p:sp>
      <p:sp>
        <p:nvSpPr>
          <p:cNvPr id="9" name="TextBox 8"/>
          <p:cNvSpPr txBox="1"/>
          <p:nvPr/>
        </p:nvSpPr>
        <p:spPr>
          <a:xfrm>
            <a:off x="7220673" y="2641163"/>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10" name="Rectangle 9"/>
          <p:cNvSpPr/>
          <p:nvPr/>
        </p:nvSpPr>
        <p:spPr>
          <a:xfrm>
            <a:off x="1024128" y="3069066"/>
            <a:ext cx="5389729" cy="2585323"/>
          </a:xfrm>
          <a:prstGeom prst="rect">
            <a:avLst/>
          </a:prstGeom>
          <a:ln>
            <a:solidFill>
              <a:schemeClr val="accent3">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2125589699"/>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3" name="Content Placeholder 2"/>
          <p:cNvSpPr>
            <a:spLocks noGrp="1"/>
          </p:cNvSpPr>
          <p:nvPr>
            <p:ph idx="1"/>
          </p:nvPr>
        </p:nvSpPr>
        <p:spPr>
          <a:xfrm>
            <a:off x="1024128" y="2103246"/>
            <a:ext cx="9720073" cy="4023360"/>
          </a:xfrm>
        </p:spPr>
        <p:txBody>
          <a:bodyPr/>
          <a:lstStyle/>
          <a:p>
            <a:r>
              <a:rPr lang="en-US" dirty="0"/>
              <a:t>Here’s an example of the simplest usage of </a:t>
            </a:r>
            <a:r>
              <a:rPr lang="en-US" dirty="0" err="1"/>
              <a:t>unittest</a:t>
            </a:r>
            <a:r>
              <a:rPr lang="en-US" dirty="0"/>
              <a:t>. </a:t>
            </a:r>
          </a:p>
        </p:txBody>
      </p:sp>
      <p:sp>
        <p:nvSpPr>
          <p:cNvPr id="6" name="Rectangle 5"/>
          <p:cNvSpPr/>
          <p:nvPr/>
        </p:nvSpPr>
        <p:spPr>
          <a:xfrm>
            <a:off x="7220673" y="4910197"/>
            <a:ext cx="4224400" cy="1754326"/>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python test_even.py</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Ran 1 test in 0.000s</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OK</a:t>
            </a:r>
          </a:p>
        </p:txBody>
      </p:sp>
      <p:sp>
        <p:nvSpPr>
          <p:cNvPr id="8" name="TextBox 7"/>
          <p:cNvSpPr txBox="1"/>
          <p:nvPr/>
        </p:nvSpPr>
        <p:spPr>
          <a:xfrm>
            <a:off x="915974" y="2641163"/>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test_even.py</a:t>
            </a:r>
          </a:p>
        </p:txBody>
      </p:sp>
      <p:sp>
        <p:nvSpPr>
          <p:cNvPr id="9" name="TextBox 8"/>
          <p:cNvSpPr txBox="1"/>
          <p:nvPr/>
        </p:nvSpPr>
        <p:spPr>
          <a:xfrm>
            <a:off x="7220673" y="2641163"/>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4" name="TextBox 3"/>
          <p:cNvSpPr txBox="1"/>
          <p:nvPr/>
        </p:nvSpPr>
        <p:spPr>
          <a:xfrm>
            <a:off x="746757" y="5831234"/>
            <a:ext cx="6426439" cy="707886"/>
          </a:xfrm>
          <a:prstGeom prst="rect">
            <a:avLst/>
          </a:prstGeom>
          <a:noFill/>
        </p:spPr>
        <p:txBody>
          <a:bodyPr wrap="none" rtlCol="0">
            <a:spAutoFit/>
          </a:bodyPr>
          <a:lstStyle/>
          <a:p>
            <a:r>
              <a:rPr lang="en-US" sz="2000" dirty="0"/>
              <a:t>All tests are defined in methods (which must start with “test_”)</a:t>
            </a:r>
            <a:br>
              <a:rPr lang="en-US" sz="2000" dirty="0"/>
            </a:br>
            <a:r>
              <a:rPr lang="en-US" sz="2000" dirty="0"/>
              <a:t>of some custom class that derives from </a:t>
            </a:r>
            <a:r>
              <a:rPr lang="en-US" sz="2000" dirty="0" err="1"/>
              <a:t>unittest.TestCase</a:t>
            </a:r>
            <a:r>
              <a:rPr lang="en-US" sz="2000" dirty="0"/>
              <a:t>.</a:t>
            </a:r>
          </a:p>
        </p:txBody>
      </p:sp>
      <p:sp>
        <p:nvSpPr>
          <p:cNvPr id="11" name="Rectangle 10"/>
          <p:cNvSpPr/>
          <p:nvPr/>
        </p:nvSpPr>
        <p:spPr>
          <a:xfrm>
            <a:off x="1024128" y="3069066"/>
            <a:ext cx="5389729" cy="2585323"/>
          </a:xfrm>
          <a:prstGeom prst="rect">
            <a:avLst/>
          </a:prstGeom>
          <a:ln>
            <a:solidFill>
              <a:schemeClr val="accent3">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endParaRPr lang="en-US" dirty="0">
              <a:effectLst/>
            </a:endParaRPr>
          </a:p>
        </p:txBody>
      </p:sp>
      <p:sp>
        <p:nvSpPr>
          <p:cNvPr id="12" name="Rectangle 11"/>
          <p:cNvSpPr/>
          <p:nvPr/>
        </p:nvSpPr>
        <p:spPr>
          <a:xfrm>
            <a:off x="7220673" y="3075104"/>
            <a:ext cx="3824978" cy="1200329"/>
          </a:xfrm>
          <a:prstGeom prst="rect">
            <a:avLst/>
          </a:prstGeom>
          <a:ln>
            <a:solidFill>
              <a:schemeClr val="tx1">
                <a:lumMod val="65000"/>
              </a:schemeClr>
            </a:solidFill>
          </a:ln>
        </p:spPr>
        <p:txBody>
          <a:bodyPr wrap="squar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FF00"/>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p>
        </p:txBody>
      </p:sp>
    </p:spTree>
    <p:extLst>
      <p:ext uri="{BB962C8B-B14F-4D97-AF65-F5344CB8AC3E}">
        <p14:creationId xmlns:p14="http://schemas.microsoft.com/office/powerpoint/2010/main" val="3652512071"/>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r>
              <a:rPr lang="en-US" dirty="0"/>
              <a:t> behind the scenes</a:t>
            </a:r>
          </a:p>
        </p:txBody>
      </p:sp>
      <p:sp>
        <p:nvSpPr>
          <p:cNvPr id="3" name="Content Placeholder 2"/>
          <p:cNvSpPr>
            <a:spLocks noGrp="1"/>
          </p:cNvSpPr>
          <p:nvPr>
            <p:ph idx="1"/>
          </p:nvPr>
        </p:nvSpPr>
        <p:spPr/>
        <p:txBody>
          <a:bodyPr/>
          <a:lstStyle/>
          <a:p>
            <a:r>
              <a:rPr lang="en-US" dirty="0"/>
              <a:t>By calling </a:t>
            </a:r>
            <a:r>
              <a:rPr lang="en-US" dirty="0" err="1">
                <a:solidFill>
                  <a:srgbClr val="FFFF00"/>
                </a:solidFill>
              </a:rPr>
              <a:t>unittest.main</a:t>
            </a:r>
            <a:r>
              <a:rPr lang="en-US" dirty="0">
                <a:solidFill>
                  <a:srgbClr val="FFFF00"/>
                </a:solidFill>
              </a:rPr>
              <a:t>() </a:t>
            </a:r>
            <a:r>
              <a:rPr lang="en-US" dirty="0"/>
              <a:t>when we run the module, we are giving control to the </a:t>
            </a:r>
            <a:r>
              <a:rPr lang="en-US" dirty="0" err="1"/>
              <a:t>unittest</a:t>
            </a:r>
            <a:r>
              <a:rPr lang="en-US" dirty="0"/>
              <a:t> module. It will create a new instance of </a:t>
            </a:r>
            <a:r>
              <a:rPr lang="en-US" dirty="0" err="1"/>
              <a:t>EvenTest</a:t>
            </a:r>
            <a:r>
              <a:rPr lang="en-US" dirty="0"/>
              <a:t>() for every test method we have so that they can be performed in isolation. </a:t>
            </a:r>
          </a:p>
        </p:txBody>
      </p:sp>
      <p:sp>
        <p:nvSpPr>
          <p:cNvPr id="4" name="Rectangle 3"/>
          <p:cNvSpPr/>
          <p:nvPr/>
        </p:nvSpPr>
        <p:spPr>
          <a:xfrm>
            <a:off x="709495" y="3806358"/>
            <a:ext cx="5389729" cy="2585323"/>
          </a:xfrm>
          <a:prstGeom prst="rect">
            <a:avLst/>
          </a:prstGeom>
          <a:ln>
            <a:solidFill>
              <a:schemeClr val="accent3">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endParaRPr lang="en-US" dirty="0">
              <a:effectLst/>
            </a:endParaRPr>
          </a:p>
        </p:txBody>
      </p:sp>
      <p:sp>
        <p:nvSpPr>
          <p:cNvPr id="5" name="TextBox 4"/>
          <p:cNvSpPr txBox="1"/>
          <p:nvPr/>
        </p:nvSpPr>
        <p:spPr>
          <a:xfrm>
            <a:off x="709495" y="3437026"/>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test_even.py</a:t>
            </a:r>
          </a:p>
        </p:txBody>
      </p:sp>
      <p:sp>
        <p:nvSpPr>
          <p:cNvPr id="6" name="Rectangle 5"/>
          <p:cNvSpPr/>
          <p:nvPr/>
        </p:nvSpPr>
        <p:spPr>
          <a:xfrm>
            <a:off x="7133141" y="3806358"/>
            <a:ext cx="4613382" cy="2308324"/>
          </a:xfrm>
          <a:prstGeom prst="rect">
            <a:avLst/>
          </a:prstGeom>
          <a:ln>
            <a:solidFill>
              <a:schemeClr val="accent3">
                <a:lumMod val="60000"/>
                <a:lumOff val="40000"/>
              </a:schemeClr>
            </a:solidFill>
          </a:ln>
        </p:spPr>
        <p:txBody>
          <a:bodyPr wrap="square">
            <a:spAutoFit/>
          </a:bodyPr>
          <a:lstStyle/>
          <a:p>
            <a:r>
              <a:rPr lang="en-US" dirty="0" err="1">
                <a:solidFill>
                  <a:srgbClr val="FFFFFF"/>
                </a:solidFill>
                <a:latin typeface="Courier New" panose="02070309020205020404" pitchFamily="49" charset="0"/>
              </a:rPr>
              <a:t>testcase</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try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testcase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except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AssertionError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record failure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record success</a:t>
            </a:r>
            <a:r>
              <a:rPr lang="en-US" b="1" dirty="0">
                <a:solidFill>
                  <a:srgbClr val="FFCC00"/>
                </a:solidFill>
                <a:latin typeface="Courier New" panose="02070309020205020404" pitchFamily="49" charset="0"/>
              </a:rPr>
              <a:t>]</a:t>
            </a:r>
            <a:endParaRPr lang="en-US" dirty="0">
              <a:effectLst/>
            </a:endParaRPr>
          </a:p>
        </p:txBody>
      </p:sp>
      <p:sp>
        <p:nvSpPr>
          <p:cNvPr id="7" name="Right Arrow 6"/>
          <p:cNvSpPr/>
          <p:nvPr/>
        </p:nvSpPr>
        <p:spPr>
          <a:xfrm>
            <a:off x="6334828" y="4885157"/>
            <a:ext cx="562708" cy="150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133141" y="3437026"/>
            <a:ext cx="3637504"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What </a:t>
            </a:r>
            <a:r>
              <a:rPr lang="en-US" dirty="0" err="1">
                <a:latin typeface="Courier New" panose="02070309020205020404" pitchFamily="49" charset="0"/>
                <a:cs typeface="Courier New" panose="02070309020205020404" pitchFamily="49" charset="0"/>
              </a:rPr>
              <a:t>unittest</a:t>
            </a:r>
            <a:r>
              <a:rPr lang="en-US" dirty="0">
                <a:latin typeface="Courier New" panose="02070309020205020404" pitchFamily="49" charset="0"/>
                <a:cs typeface="Courier New" panose="02070309020205020404" pitchFamily="49" charset="0"/>
              </a:rPr>
              <a:t> does:</a:t>
            </a:r>
          </a:p>
        </p:txBody>
      </p:sp>
    </p:spTree>
    <p:extLst>
      <p:ext uri="{BB962C8B-B14F-4D97-AF65-F5344CB8AC3E}">
        <p14:creationId xmlns:p14="http://schemas.microsoft.com/office/powerpoint/2010/main" val="1476498447"/>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6" name="TextBox 5"/>
          <p:cNvSpPr txBox="1"/>
          <p:nvPr/>
        </p:nvSpPr>
        <p:spPr>
          <a:xfrm>
            <a:off x="800716" y="1900166"/>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test_even.py</a:t>
            </a:r>
          </a:p>
        </p:txBody>
      </p:sp>
      <p:sp>
        <p:nvSpPr>
          <p:cNvPr id="7" name="TextBox 6"/>
          <p:cNvSpPr txBox="1"/>
          <p:nvPr/>
        </p:nvSpPr>
        <p:spPr>
          <a:xfrm>
            <a:off x="7524206" y="1900166"/>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3" name="Rectangle 2"/>
          <p:cNvSpPr/>
          <p:nvPr/>
        </p:nvSpPr>
        <p:spPr>
          <a:xfrm>
            <a:off x="821617" y="2306321"/>
            <a:ext cx="6096000" cy="3139321"/>
          </a:xfrm>
          <a:prstGeom prst="rect">
            <a:avLst/>
          </a:prstGeom>
          <a:ln>
            <a:solidFill>
              <a:schemeClr val="accent6">
                <a:lumMod val="40000"/>
                <a:lumOff val="60000"/>
              </a:schemeClr>
            </a:solidFill>
          </a:ln>
        </p:spPr>
        <p:txBody>
          <a:bodyPr>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assertTrue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test_two_positive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assertTrue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4" name="TextBox 3"/>
          <p:cNvSpPr txBox="1"/>
          <p:nvPr/>
        </p:nvSpPr>
        <p:spPr>
          <a:xfrm>
            <a:off x="821617" y="5667131"/>
            <a:ext cx="10554119" cy="1015663"/>
          </a:xfrm>
          <a:prstGeom prst="rect">
            <a:avLst/>
          </a:prstGeom>
          <a:noFill/>
        </p:spPr>
        <p:txBody>
          <a:bodyPr wrap="square" rtlCol="0">
            <a:spAutoFit/>
          </a:bodyPr>
          <a:lstStyle/>
          <a:p>
            <a:r>
              <a:rPr lang="en-US" sz="2000" dirty="0"/>
              <a:t>We’ve added some new tests along with some new source code. </a:t>
            </a:r>
            <a:r>
              <a:rPr lang="en-US" sz="2000" i="1" dirty="0"/>
              <a:t>A couple things to notice: our source code has a logical error in it and we’re no longer manually asserting. We’re using </a:t>
            </a:r>
            <a:r>
              <a:rPr lang="en-US" sz="2000" i="1" dirty="0" err="1"/>
              <a:t>unittest’s</a:t>
            </a:r>
            <a:r>
              <a:rPr lang="en-US" sz="2000" i="1" dirty="0"/>
              <a:t> nice assert methods. </a:t>
            </a:r>
          </a:p>
        </p:txBody>
      </p:sp>
      <p:sp>
        <p:nvSpPr>
          <p:cNvPr id="9" name="Rectangle 8"/>
          <p:cNvSpPr/>
          <p:nvPr/>
        </p:nvSpPr>
        <p:spPr>
          <a:xfrm>
            <a:off x="7541155" y="2306321"/>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FF00"/>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&gt;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Tree>
    <p:extLst>
      <p:ext uri="{BB962C8B-B14F-4D97-AF65-F5344CB8AC3E}">
        <p14:creationId xmlns:p14="http://schemas.microsoft.com/office/powerpoint/2010/main" val="4057190685"/>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4" name="Rectangle 3"/>
          <p:cNvSpPr/>
          <p:nvPr/>
        </p:nvSpPr>
        <p:spPr>
          <a:xfrm>
            <a:off x="1140543" y="2342866"/>
            <a:ext cx="8013290" cy="3693319"/>
          </a:xfrm>
          <a:prstGeom prst="rect">
            <a:avLst/>
          </a:prstGeom>
        </p:spPr>
        <p:txBody>
          <a:bodyPr wrap="square">
            <a:spAutoFit/>
          </a:bodyPr>
          <a:lstStyle/>
          <a:p>
            <a:r>
              <a:rPr lang="en-US" dirty="0">
                <a:solidFill>
                  <a:schemeClr val="tx1">
                    <a:lumMod val="95000"/>
                  </a:schemeClr>
                </a:solidFill>
                <a:latin typeface="Courier New" panose="02070309020205020404" pitchFamily="49" charset="0"/>
              </a:rPr>
              <a:t>$ python test_even.py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.F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FAIL: </a:t>
            </a:r>
            <a:r>
              <a:rPr lang="en-US" dirty="0" err="1">
                <a:solidFill>
                  <a:schemeClr val="tx1">
                    <a:lumMod val="95000"/>
                  </a:schemeClr>
                </a:solidFill>
                <a:latin typeface="Courier New" panose="02070309020205020404" pitchFamily="49" charset="0"/>
              </a:rPr>
              <a:t>test_two_positive</a:t>
            </a:r>
            <a:r>
              <a:rPr lang="en-US" dirty="0">
                <a:solidFill>
                  <a:schemeClr val="tx1">
                    <a:lumMod val="95000"/>
                  </a:schemeClr>
                </a:solidFill>
                <a:latin typeface="Courier New" panose="02070309020205020404" pitchFamily="49" charset="0"/>
              </a:rPr>
              <a:t> (__main__.</a:t>
            </a:r>
            <a:r>
              <a:rPr lang="en-US" dirty="0" err="1">
                <a:solidFill>
                  <a:schemeClr val="tx1">
                    <a:lumMod val="95000"/>
                  </a:schemeClr>
                </a:solidFill>
                <a:latin typeface="Courier New" panose="02070309020205020404" pitchFamily="49" charset="0"/>
              </a:rPr>
              <a:t>EvenTest</a:t>
            </a:r>
            <a:r>
              <a:rPr lang="en-US" dirty="0">
                <a:solidFill>
                  <a:schemeClr val="tx1">
                    <a:lumMod val="95000"/>
                  </a:schemeClr>
                </a:solidFill>
                <a:latin typeface="Courier New" panose="02070309020205020404" pitchFamily="49" charset="0"/>
              </a:rPr>
              <a:t>)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Traceback</a:t>
            </a:r>
            <a:r>
              <a:rPr lang="en-US" dirty="0">
                <a:solidFill>
                  <a:schemeClr val="tx1">
                    <a:lumMod val="95000"/>
                  </a:schemeClr>
                </a:solidFill>
                <a:latin typeface="Courier New" panose="02070309020205020404" pitchFamily="49" charset="0"/>
              </a:rPr>
              <a:t> (most recent call last):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  File "test_even.py", line 8, in </a:t>
            </a:r>
            <a:r>
              <a:rPr lang="en-US" dirty="0" err="1">
                <a:solidFill>
                  <a:schemeClr val="tx1">
                    <a:lumMod val="95000"/>
                  </a:schemeClr>
                </a:solidFill>
                <a:latin typeface="Courier New" panose="02070309020205020404" pitchFamily="49" charset="0"/>
              </a:rPr>
              <a:t>test_two_positive</a:t>
            </a:r>
            <a:r>
              <a:rPr lang="en-US" dirty="0">
                <a:solidFill>
                  <a:schemeClr val="tx1">
                    <a:lumMod val="95000"/>
                  </a:schemeClr>
                </a:solidFill>
                <a:latin typeface="Courier New" panose="02070309020205020404" pitchFamily="49" charset="0"/>
              </a:rPr>
              <a:t>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    </a:t>
            </a:r>
            <a:r>
              <a:rPr lang="en-US" dirty="0" err="1">
                <a:solidFill>
                  <a:schemeClr val="tx1">
                    <a:lumMod val="95000"/>
                  </a:schemeClr>
                </a:solidFill>
                <a:latin typeface="Courier New" panose="02070309020205020404" pitchFamily="49" charset="0"/>
              </a:rPr>
              <a:t>self.assertTrue</a:t>
            </a:r>
            <a:r>
              <a:rPr lang="en-US" dirty="0">
                <a:solidFill>
                  <a:schemeClr val="tx1">
                    <a:lumMod val="95000"/>
                  </a:schemeClr>
                </a:solidFill>
                <a:latin typeface="Courier New" panose="02070309020205020404" pitchFamily="49" charset="0"/>
              </a:rPr>
              <a:t>(</a:t>
            </a:r>
            <a:r>
              <a:rPr lang="en-US" dirty="0" err="1">
                <a:solidFill>
                  <a:schemeClr val="tx1">
                    <a:lumMod val="95000"/>
                  </a:schemeClr>
                </a:solidFill>
                <a:latin typeface="Courier New" panose="02070309020205020404" pitchFamily="49" charset="0"/>
              </a:rPr>
              <a:t>even.pos_even</a:t>
            </a:r>
            <a:r>
              <a:rPr lang="en-US" dirty="0">
                <a:solidFill>
                  <a:schemeClr val="tx1">
                    <a:lumMod val="95000"/>
                  </a:schemeClr>
                </a:solidFill>
                <a:latin typeface="Courier New" panose="02070309020205020404" pitchFamily="49" charset="0"/>
              </a:rPr>
              <a:t>(2)) </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AssertionError</a:t>
            </a:r>
            <a:r>
              <a:rPr lang="en-US" dirty="0">
                <a:solidFill>
                  <a:schemeClr val="tx1">
                    <a:lumMod val="95000"/>
                  </a:schemeClr>
                </a:solidFill>
                <a:latin typeface="Courier New" panose="02070309020205020404" pitchFamily="49" charset="0"/>
              </a:rPr>
              <a:t>: </a:t>
            </a:r>
            <a:r>
              <a:rPr lang="en-US" dirty="0">
                <a:solidFill>
                  <a:srgbClr val="FFFF00"/>
                </a:solidFill>
                <a:latin typeface="Courier New" panose="02070309020205020404" pitchFamily="49" charset="0"/>
              </a:rPr>
              <a:t>False is not true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Ran 2 tests in 0.000s </a:t>
            </a:r>
            <a:br>
              <a:rPr lang="en-US" dirty="0">
                <a:solidFill>
                  <a:schemeClr val="tx1">
                    <a:lumMod val="95000"/>
                  </a:schemeClr>
                </a:solidFill>
                <a:latin typeface="Courier New" panose="02070309020205020404" pitchFamily="49" charset="0"/>
              </a:rPr>
            </a:b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FAILED (failures=1)</a:t>
            </a:r>
            <a:endParaRPr lang="en-US" dirty="0">
              <a:solidFill>
                <a:schemeClr val="tx1">
                  <a:lumMod val="95000"/>
                </a:schemeClr>
              </a:solidFill>
              <a:effectLst/>
            </a:endParaRPr>
          </a:p>
        </p:txBody>
      </p:sp>
      <p:sp>
        <p:nvSpPr>
          <p:cNvPr id="5" name="TextBox 4"/>
          <p:cNvSpPr txBox="1"/>
          <p:nvPr/>
        </p:nvSpPr>
        <p:spPr>
          <a:xfrm>
            <a:off x="6361470" y="5647888"/>
            <a:ext cx="4031360" cy="646331"/>
          </a:xfrm>
          <a:prstGeom prst="rect">
            <a:avLst/>
          </a:prstGeom>
          <a:noFill/>
        </p:spPr>
        <p:txBody>
          <a:bodyPr wrap="none" rtlCol="0">
            <a:spAutoFit/>
          </a:bodyPr>
          <a:lstStyle/>
          <a:p>
            <a:r>
              <a:rPr lang="en-US" dirty="0"/>
              <a:t>Extra information given to us by </a:t>
            </a:r>
            <a:r>
              <a:rPr lang="en-US" dirty="0" err="1"/>
              <a:t>unittest’s</a:t>
            </a:r>
            <a:br>
              <a:rPr lang="en-US" dirty="0"/>
            </a:br>
            <a:r>
              <a:rPr lang="en-US" dirty="0"/>
              <a:t>special assertion method.</a:t>
            </a:r>
          </a:p>
        </p:txBody>
      </p:sp>
      <p:cxnSp>
        <p:nvCxnSpPr>
          <p:cNvPr id="7" name="Straight Arrow Connector 6"/>
          <p:cNvCxnSpPr/>
          <p:nvPr/>
        </p:nvCxnSpPr>
        <p:spPr>
          <a:xfrm flipH="1" flipV="1">
            <a:off x="5692877" y="4896465"/>
            <a:ext cx="668594" cy="727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897168"/>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3" name="Content Placeholder 2"/>
          <p:cNvSpPr>
            <a:spLocks noGrp="1"/>
          </p:cNvSpPr>
          <p:nvPr>
            <p:ph idx="1"/>
          </p:nvPr>
        </p:nvSpPr>
        <p:spPr/>
        <p:txBody>
          <a:bodyPr/>
          <a:lstStyle/>
          <a:p>
            <a:r>
              <a:rPr lang="en-US" dirty="0"/>
              <a:t>The </a:t>
            </a:r>
            <a:r>
              <a:rPr lang="en-US" dirty="0" err="1"/>
              <a:t>unittest</a:t>
            </a:r>
            <a:r>
              <a:rPr lang="en-US" dirty="0"/>
              <a:t> module defines a ton of assertion methods:</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assertEqual</a:t>
            </a:r>
            <a:r>
              <a:rPr lang="en-US" dirty="0">
                <a:latin typeface="Courier New" panose="02070309020205020404" pitchFamily="49" charset="0"/>
                <a:cs typeface="Courier New" panose="02070309020205020404" pitchFamily="49" charset="0"/>
              </a:rPr>
              <a:t>(f, s)</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assertNotEqual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f,s</a:t>
            </a:r>
            <a:r>
              <a:rPr lang="en-US"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assertIn</a:t>
            </a:r>
            <a:r>
              <a:rPr lang="en-US" dirty="0">
                <a:latin typeface="Courier New" panose="02070309020205020404" pitchFamily="49" charset="0"/>
                <a:cs typeface="Courier New" panose="02070309020205020404" pitchFamily="49" charset="0"/>
              </a:rPr>
              <a:t>(f, s)</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assertIs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f,s</a:t>
            </a:r>
            <a:r>
              <a:rPr lang="en-US"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assertGreater</a:t>
            </a:r>
            <a:r>
              <a:rPr lang="en-US" dirty="0">
                <a:latin typeface="Courier New" panose="02070309020205020404" pitchFamily="49" charset="0"/>
                <a:cs typeface="Courier New" panose="02070309020205020404" pitchFamily="49" charset="0"/>
              </a:rPr>
              <a:t>(f, s)</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assertRaises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exc</a:t>
            </a:r>
            <a:r>
              <a:rPr lang="en-US" dirty="0">
                <a:latin typeface="Courier New" panose="02070309020205020404" pitchFamily="49" charset="0"/>
                <a:cs typeface="Courier New" panose="02070309020205020404" pitchFamily="49" charset="0"/>
              </a:rPr>
              <a:t>, f, …)</a:t>
            </a:r>
          </a:p>
          <a:p>
            <a:pPr>
              <a:buFont typeface="Arial" panose="020B0604020202020204" pitchFamily="34" charset="0"/>
              <a:buChar char="•"/>
            </a:pPr>
            <a:r>
              <a:rPr lang="en-US" dirty="0"/>
              <a:t> etc.</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78539664"/>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6" name="TextBox 5"/>
          <p:cNvSpPr txBox="1"/>
          <p:nvPr/>
        </p:nvSpPr>
        <p:spPr>
          <a:xfrm>
            <a:off x="800716" y="1900166"/>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test_even.py</a:t>
            </a:r>
          </a:p>
        </p:txBody>
      </p:sp>
      <p:sp>
        <p:nvSpPr>
          <p:cNvPr id="7" name="TextBox 6"/>
          <p:cNvSpPr txBox="1"/>
          <p:nvPr/>
        </p:nvSpPr>
        <p:spPr>
          <a:xfrm>
            <a:off x="7524206" y="1900166"/>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9" name="Rectangle 8"/>
          <p:cNvSpPr/>
          <p:nvPr/>
        </p:nvSpPr>
        <p:spPr>
          <a:xfrm>
            <a:off x="821617" y="2306321"/>
            <a:ext cx="6096000" cy="3139321"/>
          </a:xfrm>
          <a:prstGeom prst="rect">
            <a:avLst/>
          </a:prstGeom>
          <a:ln>
            <a:solidFill>
              <a:schemeClr val="accent6">
                <a:lumMod val="40000"/>
                <a:lumOff val="60000"/>
              </a:schemeClr>
            </a:solidFill>
          </a:ln>
        </p:spPr>
        <p:txBody>
          <a:bodyPr>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assertTrue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test_two_positive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assertTrue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10" name="Rectangle 9"/>
          <p:cNvSpPr/>
          <p:nvPr/>
        </p:nvSpPr>
        <p:spPr>
          <a:xfrm>
            <a:off x="7524206" y="2306321"/>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FF00"/>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FF00"/>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Tree>
    <p:extLst>
      <p:ext uri="{BB962C8B-B14F-4D97-AF65-F5344CB8AC3E}">
        <p14:creationId xmlns:p14="http://schemas.microsoft.com/office/powerpoint/2010/main" val="3644559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What is the output of the following code? </a:t>
            </a:r>
          </a:p>
        </p:txBody>
      </p:sp>
      <p:sp>
        <p:nvSpPr>
          <p:cNvPr id="4" name="Rectangle 3"/>
          <p:cNvSpPr/>
          <p:nvPr/>
        </p:nvSpPr>
        <p:spPr>
          <a:xfrm>
            <a:off x="1336964" y="2905129"/>
            <a:ext cx="6096000" cy="2585323"/>
          </a:xfrm>
          <a:prstGeom prst="rect">
            <a:avLst/>
          </a:prstGeom>
        </p:spPr>
        <p:txBody>
          <a:bodyPr>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hello_func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n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FFFF"/>
                </a:solidFill>
                <a:latin typeface="Courier New" panose="02070309020205020404" pitchFamily="49" charset="0"/>
              </a:rPr>
              <a:t>(</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a:solidFill>
                  <a:srgbClr val="FFFFFF"/>
                </a:solidFill>
                <a:latin typeface="Courier New" panose="02070309020205020404" pitchFamily="49" charset="0"/>
              </a:rPr>
              <a:t>)</a:t>
            </a:r>
          </a:p>
          <a:p>
            <a:r>
              <a:rPr lang="en-US" dirty="0">
                <a:solidFill>
                  <a:srgbClr val="FFFFFF"/>
                </a:solidFill>
                <a:latin typeface="Courier New" panose="02070309020205020404" pitchFamily="49" charset="0"/>
              </a:rPr>
              <a:t>    names</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'Susie’</a:t>
            </a:r>
            <a:endParaRPr lang="en-US" dirty="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names</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'Pete’</a:t>
            </a:r>
            <a:endParaRPr lang="en-US" dirty="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names</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'Will’</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names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'Susan'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'Peter'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'William'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hello_func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6600"/>
                </a:solidFill>
                <a:latin typeface="Courier New" panose="02070309020205020404" pitchFamily="49" charset="0"/>
              </a:rPr>
              <a:t>print</a:t>
            </a:r>
            <a:r>
              <a:rPr lang="en-US" b="1" dirty="0">
                <a:solidFill>
                  <a:srgbClr val="FFFFFF"/>
                </a:solidFill>
                <a:latin typeface="Courier New" panose="02070309020205020404" pitchFamily="49" charset="0"/>
              </a:rPr>
              <a:t>(</a:t>
            </a:r>
            <a:r>
              <a:rPr lang="en-US" dirty="0">
                <a:solidFill>
                  <a:srgbClr val="66FF00"/>
                </a:solidFill>
                <a:latin typeface="Courier New" panose="02070309020205020404" pitchFamily="49" charset="0"/>
              </a:rPr>
              <a:t>"The names are now"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endParaRPr lang="en-US" dirty="0">
              <a:effectLst/>
            </a:endParaRPr>
          </a:p>
        </p:txBody>
      </p:sp>
      <p:cxnSp>
        <p:nvCxnSpPr>
          <p:cNvPr id="6" name="Straight Connector 5"/>
          <p:cNvCxnSpPr/>
          <p:nvPr/>
        </p:nvCxnSpPr>
        <p:spPr>
          <a:xfrm>
            <a:off x="6972917" y="2084832"/>
            <a:ext cx="0" cy="354704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80735" y="3555040"/>
            <a:ext cx="4033605" cy="2031325"/>
          </a:xfrm>
          <a:prstGeom prst="rect">
            <a:avLst/>
          </a:prstGeom>
          <a:noFill/>
        </p:spPr>
        <p:txBody>
          <a:bodyPr wrap="none" rtlCol="0">
            <a:spAutoFit/>
          </a:bodyPr>
          <a:lstStyle/>
          <a:p>
            <a:r>
              <a:rPr lang="en-US" dirty="0"/>
              <a:t>Hello, Susan !</a:t>
            </a:r>
          </a:p>
          <a:p>
            <a:r>
              <a:rPr lang="en-US" dirty="0"/>
              <a:t>Hello, Peter !</a:t>
            </a:r>
          </a:p>
          <a:p>
            <a:r>
              <a:rPr lang="en-US" dirty="0"/>
              <a:t>Hello, William !</a:t>
            </a:r>
          </a:p>
          <a:p>
            <a:endParaRPr lang="en-US" dirty="0"/>
          </a:p>
          <a:p>
            <a:endParaRPr lang="en-US" dirty="0"/>
          </a:p>
          <a:p>
            <a:r>
              <a:rPr lang="en-US" dirty="0"/>
              <a:t>The names are now [‘Susie’, ‘Pete’, ‘Will’] .</a:t>
            </a:r>
          </a:p>
          <a:p>
            <a:endParaRPr lang="en-US" dirty="0"/>
          </a:p>
        </p:txBody>
      </p:sp>
    </p:spTree>
    <p:extLst>
      <p:ext uri="{BB962C8B-B14F-4D97-AF65-F5344CB8AC3E}">
        <p14:creationId xmlns:p14="http://schemas.microsoft.com/office/powerpoint/2010/main" val="269213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4" name="Rectangle 3"/>
          <p:cNvSpPr/>
          <p:nvPr/>
        </p:nvSpPr>
        <p:spPr>
          <a:xfrm>
            <a:off x="1024128" y="2596218"/>
            <a:ext cx="8448118" cy="2246769"/>
          </a:xfrm>
          <a:prstGeom prst="rect">
            <a:avLst/>
          </a:prstGeom>
        </p:spPr>
        <p:txBody>
          <a:bodyPr wrap="square">
            <a:spAutoFit/>
          </a:bodyPr>
          <a:lstStyle/>
          <a:p>
            <a:r>
              <a:rPr lang="en-US" sz="2000" dirty="0">
                <a:solidFill>
                  <a:schemeClr val="tx1">
                    <a:lumMod val="95000"/>
                  </a:schemeClr>
                </a:solidFill>
                <a:latin typeface="Courier New" panose="02070309020205020404" pitchFamily="49" charset="0"/>
              </a:rPr>
              <a:t>$ python test_even.py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Ran 2 tests in 0.000s </a:t>
            </a:r>
            <a:br>
              <a:rPr lang="en-US" sz="2000" dirty="0">
                <a:solidFill>
                  <a:schemeClr val="tx1">
                    <a:lumMod val="95000"/>
                  </a:schemeClr>
                </a:solidFill>
                <a:latin typeface="Courier New" panose="02070309020205020404" pitchFamily="49" charset="0"/>
              </a:rPr>
            </a:b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OK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Tree>
    <p:extLst>
      <p:ext uri="{BB962C8B-B14F-4D97-AF65-F5344CB8AC3E}">
        <p14:creationId xmlns:p14="http://schemas.microsoft.com/office/powerpoint/2010/main" val="351307119"/>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4" name="Content Placeholder 3"/>
          <p:cNvSpPr txBox="1">
            <a:spLocks noGrp="1"/>
          </p:cNvSpPr>
          <p:nvPr>
            <p:ph idx="1"/>
          </p:nvPr>
        </p:nvSpPr>
        <p:spPr>
          <a:xfrm>
            <a:off x="1024128" y="2286000"/>
            <a:ext cx="9720073" cy="2764859"/>
          </a:xfrm>
          <a:prstGeom prst="rect">
            <a:avLst/>
          </a:prstGeom>
          <a:noFill/>
        </p:spPr>
        <p:txBody>
          <a:bodyPr wrap="square" rtlCol="0">
            <a:spAutoFit/>
          </a:bodyPr>
          <a:lstStyle/>
          <a:p>
            <a:r>
              <a:rPr lang="en-US" sz="2000" dirty="0"/>
              <a:t>We incrementally add unit test functions and run them – when they pass, we add more code and develop the unit tests to assert correctness. Do not remove unit tests as you pass them. </a:t>
            </a:r>
          </a:p>
          <a:p>
            <a:r>
              <a:rPr lang="en-US" sz="2000" dirty="0"/>
              <a:t>Also, practice unit testing as much as you can. Do not wait until it is absolutely necessary. </a:t>
            </a:r>
            <a:br>
              <a:rPr lang="en-US" sz="2000" dirty="0"/>
            </a:br>
            <a:br>
              <a:rPr lang="en-US" sz="2000" dirty="0"/>
            </a:br>
            <a:r>
              <a:rPr lang="en-US" sz="2000" dirty="0"/>
              <a:t>As with logging, there is a lot more to unit testing that we’re not covering here so definitely look up the docs and read articles about unit testing in Python to learn more about the advanced features. </a:t>
            </a:r>
            <a:br>
              <a:rPr lang="en-US" sz="2000" dirty="0"/>
            </a:br>
            <a:br>
              <a:rPr lang="en-US" sz="2000" dirty="0"/>
            </a:br>
            <a:r>
              <a:rPr lang="en-US" sz="2000" dirty="0"/>
              <a:t>Ned </a:t>
            </a:r>
            <a:r>
              <a:rPr lang="en-US" sz="2000" dirty="0" err="1"/>
              <a:t>Batchelder</a:t>
            </a:r>
            <a:r>
              <a:rPr lang="en-US" sz="2000" dirty="0"/>
              <a:t> also has a relevant unit testing talk from </a:t>
            </a:r>
            <a:r>
              <a:rPr lang="en-US" sz="2000" dirty="0" err="1"/>
              <a:t>PyCon</a:t>
            </a:r>
            <a:r>
              <a:rPr lang="en-US" sz="2000" dirty="0"/>
              <a:t> ‘14. Check it out </a:t>
            </a:r>
            <a:r>
              <a:rPr lang="en-US" sz="2000" dirty="0">
                <a:hlinkClick r:id="rId2" action="ppaction://hlinkfile"/>
              </a:rPr>
              <a:t>here</a:t>
            </a:r>
            <a:r>
              <a:rPr lang="en-US" sz="2000" dirty="0"/>
              <a:t>. </a:t>
            </a:r>
          </a:p>
        </p:txBody>
      </p:sp>
      <p:sp>
        <p:nvSpPr>
          <p:cNvPr id="3" name="TextBox 2">
            <a:extLst>
              <a:ext uri="{FF2B5EF4-FFF2-40B4-BE49-F238E27FC236}">
                <a16:creationId xmlns:a16="http://schemas.microsoft.com/office/drawing/2014/main" id="{EC3C628B-DEED-0145-A841-C91EE86FAFEE}"/>
              </a:ext>
            </a:extLst>
          </p:cNvPr>
          <p:cNvSpPr txBox="1"/>
          <p:nvPr/>
        </p:nvSpPr>
        <p:spPr>
          <a:xfrm>
            <a:off x="7052153" y="5824602"/>
            <a:ext cx="3364126" cy="369332"/>
          </a:xfrm>
          <a:prstGeom prst="rect">
            <a:avLst/>
          </a:prstGeom>
          <a:noFill/>
        </p:spPr>
        <p:txBody>
          <a:bodyPr wrap="none" rtlCol="0">
            <a:spAutoFit/>
          </a:bodyPr>
          <a:lstStyle/>
          <a:p>
            <a:r>
              <a:rPr lang="en-US" i="1" dirty="0" err="1">
                <a:solidFill>
                  <a:srgbClr val="FFC000"/>
                </a:solidFill>
              </a:rPr>
              <a:t>nedbatchelder.com</a:t>
            </a:r>
            <a:r>
              <a:rPr lang="en-US" i="1" dirty="0">
                <a:solidFill>
                  <a:srgbClr val="FFC000"/>
                </a:solidFill>
              </a:rPr>
              <a:t>/text/test0.html</a:t>
            </a:r>
          </a:p>
        </p:txBody>
      </p:sp>
    </p:spTree>
    <p:extLst>
      <p:ext uri="{BB962C8B-B14F-4D97-AF65-F5344CB8AC3E}">
        <p14:creationId xmlns:p14="http://schemas.microsoft.com/office/powerpoint/2010/main" val="2760344865"/>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lstStyle/>
          <a:p>
            <a:r>
              <a:rPr lang="en-US" dirty="0"/>
              <a:t>Being able to properly document code, especially large projects with multiple contributors, is incredibly important. </a:t>
            </a:r>
            <a:br>
              <a:rPr lang="en-US" dirty="0"/>
            </a:br>
            <a:endParaRPr lang="en-US" dirty="0"/>
          </a:p>
          <a:p>
            <a:r>
              <a:rPr lang="en-US" dirty="0"/>
              <a:t>Code that is poorly-documented is sooner thrown-out than agonized over. So make sure your time is well-spent and document your code for whoever may need to see it in the future! </a:t>
            </a:r>
            <a:br>
              <a:rPr lang="en-US" dirty="0"/>
            </a:br>
            <a:br>
              <a:rPr lang="en-US" dirty="0"/>
            </a:br>
            <a:r>
              <a:rPr lang="en-US" dirty="0"/>
              <a:t>Python, as to be expected, has a selection of unique Python-based documenting tools and as a Python developer, it is important that you be familiar with at least one of them. </a:t>
            </a:r>
          </a:p>
        </p:txBody>
      </p:sp>
    </p:spTree>
    <p:extLst>
      <p:ext uri="{BB962C8B-B14F-4D97-AF65-F5344CB8AC3E}">
        <p14:creationId xmlns:p14="http://schemas.microsoft.com/office/powerpoint/2010/main" val="4171891622"/>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Sphinx</a:t>
            </a:r>
          </a:p>
        </p:txBody>
      </p:sp>
      <p:sp>
        <p:nvSpPr>
          <p:cNvPr id="3" name="Content Placeholder 2"/>
          <p:cNvSpPr>
            <a:spLocks noGrp="1"/>
          </p:cNvSpPr>
          <p:nvPr>
            <p:ph idx="1"/>
          </p:nvPr>
        </p:nvSpPr>
        <p:spPr/>
        <p:txBody>
          <a:bodyPr/>
          <a:lstStyle/>
          <a:p>
            <a:r>
              <a:rPr lang="en-US" dirty="0"/>
              <a:t>The </a:t>
            </a:r>
            <a:r>
              <a:rPr lang="en-US" dirty="0">
                <a:solidFill>
                  <a:srgbClr val="FFC000"/>
                </a:solidFill>
              </a:rPr>
              <a:t>Sphinx</a:t>
            </a:r>
            <a:r>
              <a:rPr lang="en-US" dirty="0"/>
              <a:t> documentation tool is by far the most popular way to document Python code and is, in fact, used to generate the official Python documentation which is notoriously thorough and well-kept. There exist some other options like </a:t>
            </a:r>
            <a:r>
              <a:rPr lang="en-US" dirty="0" err="1"/>
              <a:t>Pycco</a:t>
            </a:r>
            <a:r>
              <a:rPr lang="en-US" dirty="0"/>
              <a:t>, </a:t>
            </a:r>
            <a:r>
              <a:rPr lang="en-US" dirty="0" err="1"/>
              <a:t>Epydoc</a:t>
            </a:r>
            <a:r>
              <a:rPr lang="en-US" dirty="0"/>
              <a:t>, and </a:t>
            </a:r>
            <a:r>
              <a:rPr lang="en-US" dirty="0" err="1"/>
              <a:t>MkDocs</a:t>
            </a:r>
            <a:r>
              <a:rPr lang="en-US" dirty="0"/>
              <a:t> – but Sphinx truly is the standard. </a:t>
            </a:r>
            <a:br>
              <a:rPr lang="en-US" dirty="0"/>
            </a:br>
            <a:br>
              <a:rPr lang="en-US" dirty="0"/>
            </a:br>
            <a:r>
              <a:rPr lang="en-US" dirty="0"/>
              <a:t>Getting Sphinx is super easy:</a:t>
            </a:r>
            <a:br>
              <a:rPr lang="en-US" dirty="0"/>
            </a:br>
            <a:r>
              <a:rPr lang="en-US" dirty="0"/>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sudo</a:t>
            </a:r>
            <a:r>
              <a:rPr lang="en-US" sz="2800" dirty="0">
                <a:latin typeface="Courier New" panose="02070309020205020404" pitchFamily="49" charset="0"/>
                <a:cs typeface="Courier New" panose="02070309020205020404" pitchFamily="49" charset="0"/>
              </a:rPr>
              <a:t> pip install sphinx</a:t>
            </a:r>
          </a:p>
        </p:txBody>
      </p:sp>
    </p:spTree>
    <p:extLst>
      <p:ext uri="{BB962C8B-B14F-4D97-AF65-F5344CB8AC3E}">
        <p14:creationId xmlns:p14="http://schemas.microsoft.com/office/powerpoint/2010/main" val="3545125444"/>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sphinx?</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Introduced in 2008 for documenting Python (and is written in Python). </a:t>
            </a:r>
          </a:p>
          <a:p>
            <a:pPr>
              <a:buFont typeface="Arial" panose="020B0604020202020204" pitchFamily="34" charset="0"/>
              <a:buChar char="•"/>
            </a:pPr>
            <a:r>
              <a:rPr lang="en-US" dirty="0"/>
              <a:t> Converts </a:t>
            </a:r>
            <a:r>
              <a:rPr lang="en-US" dirty="0" err="1"/>
              <a:t>reStructuredText</a:t>
            </a:r>
            <a:r>
              <a:rPr lang="en-US" dirty="0"/>
              <a:t> to HTML, PDF, man page, etc.</a:t>
            </a:r>
          </a:p>
          <a:p>
            <a:pPr>
              <a:buFont typeface="Arial" panose="020B0604020202020204" pitchFamily="34" charset="0"/>
              <a:buChar char="•"/>
            </a:pPr>
            <a:r>
              <a:rPr lang="en-US" dirty="0"/>
              <a:t> </a:t>
            </a:r>
            <a:r>
              <a:rPr lang="en-US" dirty="0" err="1">
                <a:solidFill>
                  <a:srgbClr val="FFC000"/>
                </a:solidFill>
              </a:rPr>
              <a:t>reStructuredText</a:t>
            </a:r>
            <a:r>
              <a:rPr lang="en-US" dirty="0"/>
              <a:t> was developed to be a lightweight markup language specifically for documenting Python.</a:t>
            </a:r>
          </a:p>
          <a:p>
            <a:pPr>
              <a:buFont typeface="Arial" panose="020B0604020202020204" pitchFamily="34" charset="0"/>
              <a:buChar char="•"/>
            </a:pPr>
            <a:r>
              <a:rPr lang="en-US" dirty="0"/>
              <a:t> But it’s not just Python! C/C++ also supported with more languages on the way.   </a:t>
            </a:r>
          </a:p>
        </p:txBody>
      </p:sp>
    </p:spTree>
    <p:extLst>
      <p:ext uri="{BB962C8B-B14F-4D97-AF65-F5344CB8AC3E}">
        <p14:creationId xmlns:p14="http://schemas.microsoft.com/office/powerpoint/2010/main" val="299885491"/>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Sphinx features</a:t>
            </a: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a:t> Output formats: HTML, </a:t>
            </a:r>
            <a:r>
              <a:rPr lang="en-US" dirty="0" err="1"/>
              <a:t>LaTeX</a:t>
            </a:r>
            <a:r>
              <a:rPr lang="en-US" dirty="0"/>
              <a:t> (for printable PDF versions), </a:t>
            </a:r>
            <a:r>
              <a:rPr lang="en-US" dirty="0" err="1"/>
              <a:t>ePub</a:t>
            </a:r>
            <a:r>
              <a:rPr lang="en-US" dirty="0"/>
              <a:t>, </a:t>
            </a:r>
            <a:r>
              <a:rPr lang="en-US" dirty="0" err="1"/>
              <a:t>Texinfo</a:t>
            </a:r>
            <a:r>
              <a:rPr lang="en-US" dirty="0"/>
              <a:t>, man pages, plain text.</a:t>
            </a:r>
          </a:p>
          <a:p>
            <a:pPr>
              <a:buFont typeface="Arial" panose="020B0604020202020204" pitchFamily="34" charset="0"/>
              <a:buChar char="•"/>
            </a:pPr>
            <a:r>
              <a:rPr lang="en-US" dirty="0"/>
              <a:t> Extensive cross-references: semantic markup and automatic links for functions, classes, citations, glossary terms and similar pieces of information.</a:t>
            </a:r>
          </a:p>
          <a:p>
            <a:pPr>
              <a:buFont typeface="Arial" panose="020B0604020202020204" pitchFamily="34" charset="0"/>
              <a:buChar char="•"/>
            </a:pPr>
            <a:r>
              <a:rPr lang="en-US" dirty="0"/>
              <a:t> Hierarchical structure: easy definition of a document tree, with automatic links to siblings, parents and children.</a:t>
            </a:r>
          </a:p>
          <a:p>
            <a:pPr>
              <a:buFont typeface="Arial" panose="020B0604020202020204" pitchFamily="34" charset="0"/>
              <a:buChar char="•"/>
            </a:pPr>
            <a:r>
              <a:rPr lang="en-US" dirty="0"/>
              <a:t> Automatic indices: general index as well as a language-specific module indices.</a:t>
            </a:r>
          </a:p>
          <a:p>
            <a:pPr>
              <a:buFont typeface="Arial" panose="020B0604020202020204" pitchFamily="34" charset="0"/>
              <a:buChar char="•"/>
            </a:pPr>
            <a:r>
              <a:rPr lang="en-US" dirty="0"/>
              <a:t> Code handling: automatic highlighting using the </a:t>
            </a:r>
            <a:r>
              <a:rPr lang="en-US" dirty="0" err="1"/>
              <a:t>Pygments</a:t>
            </a:r>
            <a:r>
              <a:rPr lang="en-US" dirty="0"/>
              <a:t> highlighter.</a:t>
            </a:r>
          </a:p>
          <a:p>
            <a:pPr>
              <a:buFont typeface="Arial" panose="020B0604020202020204" pitchFamily="34" charset="0"/>
              <a:buChar char="•"/>
            </a:pPr>
            <a:r>
              <a:rPr lang="en-US" dirty="0"/>
              <a:t> Extensions: automatic testing of code snippets, inclusion of </a:t>
            </a:r>
            <a:r>
              <a:rPr lang="en-US" dirty="0" err="1"/>
              <a:t>docstrings</a:t>
            </a:r>
            <a:r>
              <a:rPr lang="en-US" dirty="0"/>
              <a:t> from Python modules (API docs), and more.</a:t>
            </a:r>
          </a:p>
          <a:p>
            <a:pPr>
              <a:buFont typeface="Arial" panose="020B0604020202020204" pitchFamily="34" charset="0"/>
              <a:buChar char="•"/>
            </a:pPr>
            <a:r>
              <a:rPr lang="en-US" dirty="0"/>
              <a:t> Contributed extensions: 50+ extensions contributed by community – most available from </a:t>
            </a:r>
            <a:r>
              <a:rPr lang="en-US" dirty="0" err="1"/>
              <a:t>PyPI</a:t>
            </a:r>
            <a:r>
              <a:rPr lang="en-US" dirty="0"/>
              <a:t>.</a:t>
            </a:r>
          </a:p>
        </p:txBody>
      </p:sp>
    </p:spTree>
    <p:extLst>
      <p:ext uri="{BB962C8B-B14F-4D97-AF65-F5344CB8AC3E}">
        <p14:creationId xmlns:p14="http://schemas.microsoft.com/office/powerpoint/2010/main" val="1914129918"/>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t>
            </a:r>
            <a:r>
              <a:rPr lang="en-US" dirty="0" err="1"/>
              <a:t>SphinX</a:t>
            </a:r>
            <a:endParaRPr lang="en-US" dirty="0"/>
          </a:p>
        </p:txBody>
      </p:sp>
      <p:sp>
        <p:nvSpPr>
          <p:cNvPr id="3" name="Content Placeholder 2"/>
          <p:cNvSpPr>
            <a:spLocks noGrp="1"/>
          </p:cNvSpPr>
          <p:nvPr>
            <p:ph idx="1"/>
          </p:nvPr>
        </p:nvSpPr>
        <p:spPr/>
        <p:txBody>
          <a:bodyPr/>
          <a:lstStyle/>
          <a:p>
            <a:r>
              <a:rPr lang="en-US" dirty="0"/>
              <a:t>Sphinx documentation requires a variety of source files which are housed within a single source directory.</a:t>
            </a:r>
            <a:br>
              <a:rPr lang="en-US" dirty="0"/>
            </a:br>
            <a:br>
              <a:rPr lang="en-US" dirty="0"/>
            </a:br>
            <a:r>
              <a:rPr lang="en-US" dirty="0"/>
              <a:t>The central component of the source directory is the conf.py file which configures all aspects of a Sphinx project.</a:t>
            </a:r>
          </a:p>
          <a:p>
            <a:r>
              <a:rPr lang="en-US" dirty="0"/>
              <a:t>The easiest way to get a Sphinx project started is to issue the following command: </a:t>
            </a:r>
            <a:br>
              <a:rPr lang="en-US" dirty="0"/>
            </a:b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 sphinx-</a:t>
            </a:r>
            <a:r>
              <a:rPr lang="en-US" dirty="0" err="1">
                <a:latin typeface="Consolas" panose="020B0609020204030204" pitchFamily="49" charset="0"/>
                <a:cs typeface="Consolas" panose="020B0609020204030204" pitchFamily="49" charset="0"/>
              </a:rPr>
              <a:t>quickstart</a:t>
            </a:r>
            <a:br>
              <a:rPr lang="en-US" dirty="0">
                <a:latin typeface="Consolas" panose="020B0609020204030204" pitchFamily="49" charset="0"/>
                <a:cs typeface="Consolas" panose="020B0609020204030204" pitchFamily="49" charset="0"/>
              </a:rPr>
            </a:br>
            <a:br>
              <a:rPr lang="en-US" dirty="0">
                <a:cs typeface="Consolas" panose="020B0609020204030204" pitchFamily="49" charset="0"/>
              </a:rPr>
            </a:br>
            <a:r>
              <a:rPr lang="en-US" dirty="0">
                <a:cs typeface="Consolas" panose="020B0609020204030204" pitchFamily="49" charset="0"/>
              </a:rPr>
              <a:t>This will guide you through generating a source directory and a default typical conf.py.</a:t>
            </a:r>
          </a:p>
        </p:txBody>
      </p:sp>
    </p:spTree>
    <p:extLst>
      <p:ext uri="{BB962C8B-B14F-4D97-AF65-F5344CB8AC3E}">
        <p14:creationId xmlns:p14="http://schemas.microsoft.com/office/powerpoint/2010/main" val="421082593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quickstart</a:t>
            </a:r>
            <a:endParaRPr lang="en-US" dirty="0"/>
          </a:p>
        </p:txBody>
      </p:sp>
      <p:sp>
        <p:nvSpPr>
          <p:cNvPr id="3" name="Content Placeholder 2"/>
          <p:cNvSpPr>
            <a:spLocks noGrp="1"/>
          </p:cNvSpPr>
          <p:nvPr>
            <p:ph idx="1"/>
          </p:nvPr>
        </p:nvSpPr>
        <p:spPr>
          <a:xfrm>
            <a:off x="1024129" y="2286000"/>
            <a:ext cx="4439694" cy="4023360"/>
          </a:xfrm>
        </p:spPr>
        <p:txBody>
          <a:bodyPr/>
          <a:lstStyle/>
          <a:p>
            <a:pPr marL="0" indent="0">
              <a:buNone/>
            </a:pPr>
            <a:r>
              <a:rPr lang="en-US" dirty="0"/>
              <a:t>By default, </a:t>
            </a:r>
            <a:r>
              <a:rPr lang="en-US" dirty="0" err="1"/>
              <a:t>quickstart</a:t>
            </a:r>
            <a:r>
              <a:rPr lang="en-US" dirty="0"/>
              <a:t> creates a source directory with conf.py and a master document, </a:t>
            </a:r>
            <a:r>
              <a:rPr lang="en-US" dirty="0" err="1"/>
              <a:t>index.rst</a:t>
            </a:r>
            <a:r>
              <a:rPr lang="en-US" dirty="0"/>
              <a:t>.</a:t>
            </a:r>
            <a:br>
              <a:rPr lang="en-US" dirty="0"/>
            </a:br>
            <a:br>
              <a:rPr lang="en-US" dirty="0"/>
            </a:br>
            <a:r>
              <a:rPr lang="en-US" dirty="0"/>
              <a:t>The main function of the master document is to serve as a welcome page, and to contain the root of the “table of contents tree” (or </a:t>
            </a:r>
            <a:r>
              <a:rPr lang="en-US" dirty="0" err="1"/>
              <a:t>toctree</a:t>
            </a:r>
            <a:r>
              <a:rPr lang="en-US" dirty="0"/>
              <a:t>), which connects multiple </a:t>
            </a:r>
            <a:r>
              <a:rPr lang="en-US" dirty="0" err="1"/>
              <a:t>rst</a:t>
            </a:r>
            <a:r>
              <a:rPr lang="en-US" dirty="0"/>
              <a:t> files into a single hierarchy. </a:t>
            </a:r>
          </a:p>
        </p:txBody>
      </p:sp>
      <p:sp>
        <p:nvSpPr>
          <p:cNvPr id="4" name="Rectangle 3"/>
          <p:cNvSpPr/>
          <p:nvPr/>
        </p:nvSpPr>
        <p:spPr>
          <a:xfrm>
            <a:off x="5565422" y="677049"/>
            <a:ext cx="6197600" cy="5632311"/>
          </a:xfrm>
          <a:prstGeom prst="rect">
            <a:avLst/>
          </a:prstGeom>
        </p:spPr>
        <p:txBody>
          <a:bodyPr wrap="square">
            <a:spAutoFit/>
          </a:bodyPr>
          <a:lstStyle/>
          <a:p>
            <a:r>
              <a:rPr lang="en-US" dirty="0" err="1"/>
              <a:t>ticket_app</a:t>
            </a:r>
            <a:r>
              <a:rPr lang="en-US" dirty="0"/>
              <a:t>/docs$ </a:t>
            </a:r>
            <a:r>
              <a:rPr lang="en-US" dirty="0">
                <a:solidFill>
                  <a:srgbClr val="FFC000"/>
                </a:solidFill>
              </a:rPr>
              <a:t>sphinx-</a:t>
            </a:r>
            <a:r>
              <a:rPr lang="en-US" dirty="0" err="1">
                <a:solidFill>
                  <a:srgbClr val="FFC000"/>
                </a:solidFill>
              </a:rPr>
              <a:t>quickstart</a:t>
            </a:r>
            <a:endParaRPr lang="en-US" dirty="0">
              <a:solidFill>
                <a:srgbClr val="FFC000"/>
              </a:solidFill>
            </a:endParaRPr>
          </a:p>
          <a:p>
            <a:r>
              <a:rPr lang="en-US" dirty="0"/>
              <a:t>Welcome to the Sphinx 1.2.3 </a:t>
            </a:r>
            <a:r>
              <a:rPr lang="en-US" dirty="0" err="1"/>
              <a:t>quickstart</a:t>
            </a:r>
            <a:r>
              <a:rPr lang="en-US" dirty="0"/>
              <a:t> utility.</a:t>
            </a:r>
          </a:p>
          <a:p>
            <a:endParaRPr lang="en-US" dirty="0"/>
          </a:p>
          <a:p>
            <a:r>
              <a:rPr lang="en-US" dirty="0"/>
              <a:t>Please enter values for the following settings (just press Enter to</a:t>
            </a:r>
          </a:p>
          <a:p>
            <a:r>
              <a:rPr lang="en-US" dirty="0"/>
              <a:t>accept a default value, if one is given in brackets).</a:t>
            </a:r>
          </a:p>
          <a:p>
            <a:endParaRPr lang="en-US" dirty="0"/>
          </a:p>
          <a:p>
            <a:r>
              <a:rPr lang="en-US" dirty="0"/>
              <a:t>Enter the root path for documentation.</a:t>
            </a:r>
          </a:p>
          <a:p>
            <a:r>
              <a:rPr lang="en-US" dirty="0"/>
              <a:t>&gt; Root path for the documentation [.]: </a:t>
            </a:r>
          </a:p>
          <a:p>
            <a:r>
              <a:rPr lang="en-US" dirty="0"/>
              <a:t>...</a:t>
            </a:r>
          </a:p>
          <a:p>
            <a:r>
              <a:rPr lang="en-US" dirty="0"/>
              <a:t>Finished: An initial directory structure has been created.</a:t>
            </a:r>
          </a:p>
          <a:p>
            <a:endParaRPr lang="en-US" dirty="0"/>
          </a:p>
          <a:p>
            <a:r>
              <a:rPr lang="en-US" dirty="0"/>
              <a:t>You should now populate your master file ./</a:t>
            </a:r>
            <a:r>
              <a:rPr lang="en-US" dirty="0" err="1"/>
              <a:t>index.rst</a:t>
            </a:r>
            <a:r>
              <a:rPr lang="en-US" dirty="0"/>
              <a:t> and create other documentation source files. Use the </a:t>
            </a:r>
            <a:r>
              <a:rPr lang="en-US" dirty="0" err="1"/>
              <a:t>Makefile</a:t>
            </a:r>
            <a:r>
              <a:rPr lang="en-US" dirty="0"/>
              <a:t> to build the docs, like so:</a:t>
            </a:r>
          </a:p>
          <a:p>
            <a:r>
              <a:rPr lang="en-US" dirty="0"/>
              <a:t>   make builder</a:t>
            </a:r>
          </a:p>
          <a:p>
            <a:r>
              <a:rPr lang="en-US" dirty="0"/>
              <a:t>where "builder" is one of the supported builders, e.g. html, latex or </a:t>
            </a:r>
            <a:r>
              <a:rPr lang="en-US" dirty="0" err="1"/>
              <a:t>linkcheck</a:t>
            </a:r>
            <a:r>
              <a:rPr lang="en-US" dirty="0"/>
              <a:t>.</a:t>
            </a:r>
          </a:p>
          <a:p>
            <a:endParaRPr lang="en-US" dirty="0"/>
          </a:p>
          <a:p>
            <a:r>
              <a:rPr lang="en-US" dirty="0" err="1"/>
              <a:t>ticket_app</a:t>
            </a:r>
            <a:r>
              <a:rPr lang="en-US" dirty="0"/>
              <a:t>/docs$ ls</a:t>
            </a:r>
          </a:p>
          <a:p>
            <a:r>
              <a:rPr lang="en-US" dirty="0"/>
              <a:t>_build  conf.py  </a:t>
            </a:r>
            <a:r>
              <a:rPr lang="en-US" dirty="0" err="1"/>
              <a:t>index.rst</a:t>
            </a:r>
            <a:r>
              <a:rPr lang="en-US" dirty="0"/>
              <a:t>  make.bat  </a:t>
            </a:r>
            <a:r>
              <a:rPr lang="en-US" dirty="0" err="1"/>
              <a:t>Makefile</a:t>
            </a:r>
            <a:r>
              <a:rPr lang="en-US" dirty="0"/>
              <a:t>  _static  _templates</a:t>
            </a:r>
          </a:p>
        </p:txBody>
      </p:sp>
    </p:spTree>
    <p:extLst>
      <p:ext uri="{BB962C8B-B14F-4D97-AF65-F5344CB8AC3E}">
        <p14:creationId xmlns:p14="http://schemas.microsoft.com/office/powerpoint/2010/main" val="4163436769"/>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Index.rst</a:t>
            </a:r>
            <a:endParaRPr lang="en-US" dirty="0"/>
          </a:p>
        </p:txBody>
      </p:sp>
      <p:sp>
        <p:nvSpPr>
          <p:cNvPr id="3" name="Content Placeholder 2"/>
          <p:cNvSpPr>
            <a:spLocks noGrp="1"/>
          </p:cNvSpPr>
          <p:nvPr>
            <p:ph idx="1"/>
          </p:nvPr>
        </p:nvSpPr>
        <p:spPr>
          <a:xfrm>
            <a:off x="1024129" y="2286000"/>
            <a:ext cx="4665472" cy="4023360"/>
          </a:xfrm>
        </p:spPr>
        <p:txBody>
          <a:bodyPr/>
          <a:lstStyle/>
          <a:p>
            <a:r>
              <a:rPr lang="en-US" dirty="0"/>
              <a:t>Let’s take a look at the main </a:t>
            </a:r>
            <a:r>
              <a:rPr lang="en-US" dirty="0" err="1"/>
              <a:t>index.rst</a:t>
            </a:r>
            <a:r>
              <a:rPr lang="en-US" dirty="0"/>
              <a:t> they created for us.</a:t>
            </a:r>
            <a:br>
              <a:rPr lang="en-US" dirty="0"/>
            </a:br>
            <a:br>
              <a:rPr lang="en-US" dirty="0"/>
            </a:br>
            <a:r>
              <a:rPr lang="en-US" dirty="0"/>
              <a:t>The </a:t>
            </a:r>
            <a:r>
              <a:rPr lang="en-US" dirty="0" err="1"/>
              <a:t>toctree</a:t>
            </a:r>
            <a:r>
              <a:rPr lang="en-US" dirty="0"/>
              <a:t> directive allows us to specify other .</a:t>
            </a:r>
            <a:r>
              <a:rPr lang="en-US" dirty="0" err="1"/>
              <a:t>rst</a:t>
            </a:r>
            <a:r>
              <a:rPr lang="en-US" dirty="0"/>
              <a:t> files to include in our documentation. </a:t>
            </a:r>
            <a:br>
              <a:rPr lang="en-US" dirty="0"/>
            </a:br>
            <a:endParaRPr lang="en-US" dirty="0"/>
          </a:p>
        </p:txBody>
      </p:sp>
      <p:sp>
        <p:nvSpPr>
          <p:cNvPr id="5" name="Rectangle 4"/>
          <p:cNvSpPr/>
          <p:nvPr/>
        </p:nvSpPr>
        <p:spPr>
          <a:xfrm>
            <a:off x="5884164" y="1637437"/>
            <a:ext cx="6096000" cy="3416320"/>
          </a:xfrm>
          <a:prstGeom prst="rect">
            <a:avLst/>
          </a:prstGeom>
        </p:spPr>
        <p:txBody>
          <a:bodyPr>
            <a:spAutoFit/>
          </a:bodyPr>
          <a:lstStyle/>
          <a:p>
            <a:r>
              <a:rPr lang="en-US" dirty="0">
                <a:solidFill>
                  <a:srgbClr val="FFFFFF"/>
                </a:solidFill>
                <a:latin typeface="Courier New" panose="02070309020205020404" pitchFamily="49" charset="0"/>
              </a:rPr>
              <a:t>Welcome to Ticket Scraper's documentation!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Content</a:t>
            </a:r>
            <a:r>
              <a:rPr lang="en-US" dirty="0">
                <a:solidFill>
                  <a:schemeClr val="tx1">
                    <a:lumMod val="95000"/>
                  </a:schemeClr>
                </a:solidFill>
                <a:latin typeface="Courier New" panose="02070309020205020404" pitchFamily="49" charset="0"/>
              </a:rPr>
              <a:t>s</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toctree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maxdepth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FF8000"/>
                </a:solidFill>
                <a:latin typeface="Courier New" panose="02070309020205020404" pitchFamily="49" charset="0"/>
              </a:rPr>
              <a:t>2</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Indices and tables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ref</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genindex</a:t>
            </a:r>
            <a:r>
              <a:rPr lang="en-US" dirty="0">
                <a:solidFill>
                  <a:srgbClr val="66FF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ref</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modindex</a:t>
            </a:r>
            <a:r>
              <a:rPr lang="en-US" dirty="0">
                <a:solidFill>
                  <a:srgbClr val="66FF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ref</a:t>
            </a:r>
            <a:r>
              <a:rPr lang="en-US" b="1" dirty="0" err="1">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`search</a:t>
            </a:r>
            <a:r>
              <a:rPr lang="en-US" dirty="0">
                <a:solidFill>
                  <a:srgbClr val="66FF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2565240076"/>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Index.rst</a:t>
            </a:r>
            <a:endParaRPr lang="en-US" dirty="0"/>
          </a:p>
        </p:txBody>
      </p:sp>
      <p:sp>
        <p:nvSpPr>
          <p:cNvPr id="3" name="Content Placeholder 2"/>
          <p:cNvSpPr>
            <a:spLocks noGrp="1"/>
          </p:cNvSpPr>
          <p:nvPr>
            <p:ph idx="1"/>
          </p:nvPr>
        </p:nvSpPr>
        <p:spPr>
          <a:xfrm>
            <a:off x="1024129" y="2286000"/>
            <a:ext cx="4665472" cy="4023360"/>
          </a:xfrm>
        </p:spPr>
        <p:txBody>
          <a:bodyPr>
            <a:normAutofit lnSpcReduction="10000"/>
          </a:bodyPr>
          <a:lstStyle/>
          <a:p>
            <a:r>
              <a:rPr lang="en-US" dirty="0"/>
              <a:t>Let’s take a look at the main </a:t>
            </a:r>
            <a:r>
              <a:rPr lang="en-US" dirty="0" err="1"/>
              <a:t>index.rst</a:t>
            </a:r>
            <a:r>
              <a:rPr lang="en-US" dirty="0"/>
              <a:t> they created for us.</a:t>
            </a:r>
            <a:br>
              <a:rPr lang="en-US" dirty="0"/>
            </a:br>
            <a:br>
              <a:rPr lang="en-US" dirty="0"/>
            </a:br>
            <a:r>
              <a:rPr lang="en-US" dirty="0"/>
              <a:t>The </a:t>
            </a:r>
            <a:r>
              <a:rPr lang="en-US" dirty="0" err="1"/>
              <a:t>toctree</a:t>
            </a:r>
            <a:r>
              <a:rPr lang="en-US" dirty="0"/>
              <a:t> directive allows us to specify other .</a:t>
            </a:r>
            <a:r>
              <a:rPr lang="en-US" dirty="0" err="1"/>
              <a:t>rst</a:t>
            </a:r>
            <a:r>
              <a:rPr lang="en-US" dirty="0"/>
              <a:t> files to include in our documentation. </a:t>
            </a:r>
            <a:br>
              <a:rPr lang="en-US" dirty="0"/>
            </a:br>
            <a:br>
              <a:rPr lang="en-US" dirty="0"/>
            </a:br>
            <a:r>
              <a:rPr lang="en-US" dirty="0"/>
              <a:t>We’ve currently added two local .</a:t>
            </a:r>
            <a:r>
              <a:rPr lang="en-US" dirty="0" err="1"/>
              <a:t>rst</a:t>
            </a:r>
            <a:r>
              <a:rPr lang="en-US" dirty="0"/>
              <a:t> files. These files themselves may also have </a:t>
            </a:r>
            <a:r>
              <a:rPr lang="en-US" dirty="0" err="1"/>
              <a:t>toctree</a:t>
            </a:r>
            <a:r>
              <a:rPr lang="en-US" dirty="0"/>
              <a:t> directives which are used to grow the tree. </a:t>
            </a:r>
            <a:br>
              <a:rPr lang="en-US" dirty="0"/>
            </a:br>
            <a:br>
              <a:rPr lang="en-US" dirty="0"/>
            </a:br>
            <a:r>
              <a:rPr lang="en-US" dirty="0"/>
              <a:t>* Leave off the extension and use ‘/’ for directories. </a:t>
            </a:r>
          </a:p>
        </p:txBody>
      </p:sp>
      <p:sp>
        <p:nvSpPr>
          <p:cNvPr id="5" name="Rectangle 4"/>
          <p:cNvSpPr/>
          <p:nvPr/>
        </p:nvSpPr>
        <p:spPr>
          <a:xfrm>
            <a:off x="5978012" y="2084832"/>
            <a:ext cx="6096000" cy="2585323"/>
          </a:xfrm>
          <a:prstGeom prst="rect">
            <a:avLst/>
          </a:prstGeom>
        </p:spPr>
        <p:txBody>
          <a:bodyPr>
            <a:spAutoFit/>
          </a:bodyPr>
          <a:lstStyle/>
          <a:p>
            <a:r>
              <a:rPr lang="en-US" dirty="0">
                <a:solidFill>
                  <a:srgbClr val="FFFFFF"/>
                </a:solidFill>
                <a:latin typeface="Courier New" panose="02070309020205020404" pitchFamily="49" charset="0"/>
              </a:rPr>
              <a:t>Welcome to Ticket Scraper's documentation!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Contents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toctree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maxdepth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FF8000"/>
                </a:solidFill>
                <a:latin typeface="Courier New" panose="02070309020205020404" pitchFamily="49" charset="0"/>
              </a:rPr>
              <a:t>2</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intro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tech </a:t>
            </a:r>
            <a:endParaRPr lang="en-US" dirty="0">
              <a:effectLst/>
            </a:endParaRPr>
          </a:p>
        </p:txBody>
      </p:sp>
    </p:spTree>
    <p:extLst>
      <p:ext uri="{BB962C8B-B14F-4D97-AF65-F5344CB8AC3E}">
        <p14:creationId xmlns:p14="http://schemas.microsoft.com/office/powerpoint/2010/main" val="2794152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solution with functions</a:t>
            </a:r>
          </a:p>
        </p:txBody>
      </p:sp>
      <p:sp>
        <p:nvSpPr>
          <p:cNvPr id="4" name="Rectangle 3"/>
          <p:cNvSpPr/>
          <p:nvPr/>
        </p:nvSpPr>
        <p:spPr>
          <a:xfrm>
            <a:off x="5592961" y="2201964"/>
            <a:ext cx="6096000" cy="3693319"/>
          </a:xfrm>
          <a:prstGeom prst="rect">
            <a:avLst/>
          </a:prstGeom>
        </p:spPr>
        <p:txBody>
          <a:bodyPr>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endParaRPr lang="en-US" dirty="0">
              <a:solidFill>
                <a:srgbClr val="FFFFFF"/>
              </a:solidFill>
              <a:latin typeface="Courier New" panose="02070309020205020404" pitchFamily="49" charset="0"/>
            </a:endParaRPr>
          </a:p>
          <a:p>
            <a:endParaRPr lang="en-US" b="1" dirty="0">
              <a:solidFill>
                <a:srgbClr val="FF6600"/>
              </a:solidFill>
              <a:latin typeface="Courier New" panose="02070309020205020404" pitchFamily="49" charset="0"/>
            </a:endParaRPr>
          </a:p>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even_fib</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while</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4000000</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p>
          <a:p>
            <a:r>
              <a:rPr lang="en-US" dirty="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total </a:t>
            </a:r>
          </a:p>
          <a:p>
            <a:endParaRPr lang="en-US" b="1" dirty="0">
              <a:solidFill>
                <a:srgbClr val="FF6600"/>
              </a:solidFill>
              <a:latin typeface="Courier New" panose="02070309020205020404" pitchFamily="49" charset="0"/>
            </a:endParaRPr>
          </a:p>
          <a:p>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even_fib</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5" name="Rectangle 4"/>
          <p:cNvSpPr/>
          <p:nvPr/>
        </p:nvSpPr>
        <p:spPr>
          <a:xfrm>
            <a:off x="1024128" y="2353970"/>
            <a:ext cx="4569848" cy="2246769"/>
          </a:xfrm>
          <a:prstGeom prst="rect">
            <a:avLst/>
          </a:prstGeom>
        </p:spPr>
        <p:txBody>
          <a:bodyPr wrap="square">
            <a:spAutoFit/>
          </a:bodyPr>
          <a:lstStyle/>
          <a:p>
            <a:r>
              <a:rPr lang="en-US" sz="2800" dirty="0"/>
              <a:t>The Python interpreter will set some special environmental variables when it starts executing.</a:t>
            </a:r>
            <a:br>
              <a:rPr lang="en-US" sz="2800" dirty="0"/>
            </a:br>
            <a:endParaRPr lang="en-US" sz="2800" dirty="0">
              <a:effectLst/>
            </a:endParaRPr>
          </a:p>
        </p:txBody>
      </p:sp>
    </p:spTree>
    <p:extLst>
      <p:ext uri="{BB962C8B-B14F-4D97-AF65-F5344CB8AC3E}">
        <p14:creationId xmlns:p14="http://schemas.microsoft.com/office/powerpoint/2010/main" val="279948637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reStructuredtext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 </a:t>
            </a:r>
            <a:r>
              <a:rPr lang="en-US" i="1" dirty="0"/>
              <a:t>Paragraphs</a:t>
            </a:r>
            <a:r>
              <a:rPr lang="en-US" dirty="0"/>
              <a:t>: chunks of text separated by one or more blank lines. All lines of the same paragraph must be left-aligned to the same level of indentation.</a:t>
            </a:r>
          </a:p>
          <a:p>
            <a:pPr>
              <a:buFont typeface="Arial" panose="020B0604020202020204" pitchFamily="34" charset="0"/>
              <a:buChar char="•"/>
            </a:pPr>
            <a:r>
              <a:rPr lang="en-US" dirty="0"/>
              <a:t> Inline Markup</a:t>
            </a:r>
          </a:p>
          <a:p>
            <a:pPr lvl="1">
              <a:buFont typeface="Arial" panose="020B0604020202020204" pitchFamily="34" charset="0"/>
              <a:buChar char="•"/>
            </a:pPr>
            <a:r>
              <a:rPr lang="en-US" dirty="0"/>
              <a:t> *emphasis* </a:t>
            </a:r>
            <a:r>
              <a:rPr lang="en-US" dirty="0">
                <a:sym typeface="Wingdings" panose="05000000000000000000" pitchFamily="2" charset="2"/>
              </a:rPr>
              <a:t> </a:t>
            </a:r>
            <a:r>
              <a:rPr lang="en-US" i="1" dirty="0">
                <a:sym typeface="Wingdings" panose="05000000000000000000" pitchFamily="2" charset="2"/>
              </a:rPr>
              <a:t>emphasis</a:t>
            </a:r>
            <a:endParaRPr lang="en-US" i="1" dirty="0"/>
          </a:p>
          <a:p>
            <a:pPr lvl="1">
              <a:buFont typeface="Arial" panose="020B0604020202020204" pitchFamily="34" charset="0"/>
              <a:buChar char="•"/>
            </a:pPr>
            <a:r>
              <a:rPr lang="en-US" dirty="0"/>
              <a:t> **strong emphasis** </a:t>
            </a:r>
            <a:r>
              <a:rPr lang="en-US" dirty="0">
                <a:sym typeface="Wingdings" panose="05000000000000000000" pitchFamily="2" charset="2"/>
              </a:rPr>
              <a:t> </a:t>
            </a:r>
            <a:r>
              <a:rPr lang="en-US" b="1" dirty="0">
                <a:sym typeface="Wingdings" panose="05000000000000000000" pitchFamily="2" charset="2"/>
              </a:rPr>
              <a:t>emphasis</a:t>
            </a:r>
            <a:endParaRPr lang="en-US" b="1" dirty="0"/>
          </a:p>
          <a:p>
            <a:pPr lvl="1">
              <a:buFont typeface="Arial" panose="020B0604020202020204" pitchFamily="34" charset="0"/>
              <a:buChar char="•"/>
            </a:pPr>
            <a:r>
              <a:rPr lang="en-US" dirty="0"/>
              <a:t> ``code snippet`` -- Note the </a:t>
            </a:r>
            <a:r>
              <a:rPr lang="en-US" dirty="0" err="1"/>
              <a:t>backquotes</a:t>
            </a:r>
            <a:r>
              <a:rPr lang="en-US" dirty="0"/>
              <a:t>. </a:t>
            </a:r>
          </a:p>
          <a:p>
            <a:pPr lvl="1">
              <a:buFont typeface="Arial" panose="020B0604020202020204" pitchFamily="34" charset="0"/>
              <a:buChar char="•"/>
            </a:pPr>
            <a:r>
              <a:rPr lang="en-US" dirty="0"/>
              <a:t> Escape special characters (e.g. asterisks) with a backslash. </a:t>
            </a:r>
          </a:p>
          <a:p>
            <a:pPr lvl="1">
              <a:buFont typeface="Arial" panose="020B0604020202020204" pitchFamily="34" charset="0"/>
              <a:buChar char="•"/>
            </a:pPr>
            <a:r>
              <a:rPr lang="en-US" dirty="0"/>
              <a:t> May not be nested and content must start and end with non-whitespace.</a:t>
            </a:r>
          </a:p>
          <a:p>
            <a:pPr>
              <a:buFont typeface="Arial" panose="020B0604020202020204" pitchFamily="34" charset="0"/>
              <a:buChar char="•"/>
            </a:pPr>
            <a:r>
              <a:rPr lang="en-US" dirty="0"/>
              <a:t> Interpreted Text Roles </a:t>
            </a:r>
            <a:r>
              <a:rPr lang="en-US" dirty="0">
                <a:sym typeface="Wingdings" panose="05000000000000000000" pitchFamily="2" charset="2"/>
              </a:rPr>
              <a:t> :</a:t>
            </a:r>
            <a:r>
              <a:rPr lang="en-US" dirty="0" err="1">
                <a:sym typeface="Wingdings" panose="05000000000000000000" pitchFamily="2" charset="2"/>
              </a:rPr>
              <a:t>rolename</a:t>
            </a:r>
            <a:r>
              <a:rPr lang="en-US" dirty="0">
                <a:sym typeface="Wingdings" panose="05000000000000000000" pitchFamily="2" charset="2"/>
              </a:rPr>
              <a:t>: `content`</a:t>
            </a:r>
          </a:p>
          <a:p>
            <a:pPr lvl="1">
              <a:buFont typeface="Arial" panose="020B0604020202020204" pitchFamily="34" charset="0"/>
              <a:buChar char="•"/>
            </a:pPr>
            <a:r>
              <a:rPr lang="en-US" dirty="0">
                <a:sym typeface="Wingdings" panose="05000000000000000000" pitchFamily="2" charset="2"/>
              </a:rPr>
              <a:t> Standard roles: emphasis, strong, literal, subscript, superscript, etc.</a:t>
            </a:r>
            <a:endParaRPr lang="en-US" dirty="0"/>
          </a:p>
        </p:txBody>
      </p:sp>
    </p:spTree>
    <p:extLst>
      <p:ext uri="{BB962C8B-B14F-4D97-AF65-F5344CB8AC3E}">
        <p14:creationId xmlns:p14="http://schemas.microsoft.com/office/powerpoint/2010/main" val="1125134163"/>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restructuredtext</a:t>
            </a:r>
            <a:endParaRPr lang="en-US" dirty="0"/>
          </a:p>
        </p:txBody>
      </p:sp>
      <p:sp>
        <p:nvSpPr>
          <p:cNvPr id="3" name="Content Placeholder 2"/>
          <p:cNvSpPr>
            <a:spLocks noGrp="1"/>
          </p:cNvSpPr>
          <p:nvPr>
            <p:ph idx="1"/>
          </p:nvPr>
        </p:nvSpPr>
        <p:spPr>
          <a:xfrm>
            <a:off x="1024129" y="2286000"/>
            <a:ext cx="5997560" cy="4023360"/>
          </a:xfrm>
        </p:spPr>
        <p:txBody>
          <a:bodyPr/>
          <a:lstStyle/>
          <a:p>
            <a:pPr>
              <a:buFont typeface="Arial" panose="020B0604020202020204" pitchFamily="34" charset="0"/>
              <a:buChar char="•"/>
            </a:pPr>
            <a:r>
              <a:rPr lang="en-US" dirty="0"/>
              <a:t> Lists: just place list markup at start of paragraph and indent accordingly. </a:t>
            </a:r>
          </a:p>
          <a:p>
            <a:pPr lvl="1">
              <a:buFont typeface="Arial" panose="020B0604020202020204" pitchFamily="34" charset="0"/>
              <a:buChar char="•"/>
            </a:pPr>
            <a:r>
              <a:rPr lang="en-US" dirty="0"/>
              <a:t> ‘*’ indicated bulleted list. </a:t>
            </a:r>
          </a:p>
          <a:p>
            <a:pPr lvl="1">
              <a:buFont typeface="Arial" panose="020B0604020202020204" pitchFamily="34" charset="0"/>
              <a:buChar char="•"/>
            </a:pPr>
            <a:r>
              <a:rPr lang="en-US" dirty="0"/>
              <a:t> ‘1’, ‘2’, ‘3’, </a:t>
            </a:r>
            <a:r>
              <a:rPr lang="en-US" dirty="0" err="1"/>
              <a:t>etc</a:t>
            </a:r>
            <a:r>
              <a:rPr lang="en-US" dirty="0"/>
              <a:t> for manually numbered lists. </a:t>
            </a:r>
          </a:p>
          <a:p>
            <a:pPr lvl="1">
              <a:buFont typeface="Arial" panose="020B0604020202020204" pitchFamily="34" charset="0"/>
              <a:buChar char="•"/>
            </a:pPr>
            <a:r>
              <a:rPr lang="en-US" dirty="0"/>
              <a:t> ‘#’ for auto-numbered lists. </a:t>
            </a:r>
          </a:p>
          <a:p>
            <a:pPr>
              <a:buFont typeface="Arial" panose="020B0604020202020204" pitchFamily="34" charset="0"/>
              <a:buChar char="•"/>
            </a:pPr>
            <a:r>
              <a:rPr lang="en-US" dirty="0"/>
              <a:t> Preserve line breaks with ‘|’. </a:t>
            </a:r>
          </a:p>
          <a:p>
            <a:pPr marL="0" indent="0">
              <a:buNone/>
            </a:pPr>
            <a:endParaRPr lang="en-US" dirty="0"/>
          </a:p>
        </p:txBody>
      </p:sp>
      <p:sp>
        <p:nvSpPr>
          <p:cNvPr id="5" name="Rectangle 4"/>
          <p:cNvSpPr/>
          <p:nvPr/>
        </p:nvSpPr>
        <p:spPr>
          <a:xfrm>
            <a:off x="6459793" y="3282017"/>
            <a:ext cx="5230761" cy="2031325"/>
          </a:xfrm>
          <a:prstGeom prst="rect">
            <a:avLst/>
          </a:prstGeom>
        </p:spPr>
        <p:txBody>
          <a:bodyPr wrap="square">
            <a:spAutoFit/>
          </a:bodyPr>
          <a:lstStyle/>
          <a:p>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this is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 list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with a nested list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and some </a:t>
            </a:r>
            <a:r>
              <a:rPr lang="en-US" dirty="0" err="1">
                <a:solidFill>
                  <a:srgbClr val="FFFFFF"/>
                </a:solidFill>
                <a:latin typeface="Courier New" panose="02070309020205020404" pitchFamily="49" charset="0"/>
              </a:rPr>
              <a:t>subitems</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and here the parent list continues </a:t>
            </a:r>
            <a:endParaRPr lang="en-US" dirty="0">
              <a:effectLst/>
            </a:endParaRPr>
          </a:p>
        </p:txBody>
      </p:sp>
    </p:spTree>
    <p:extLst>
      <p:ext uri="{BB962C8B-B14F-4D97-AF65-F5344CB8AC3E}">
        <p14:creationId xmlns:p14="http://schemas.microsoft.com/office/powerpoint/2010/main" val="2325408079"/>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Restructuredtext</a:t>
            </a:r>
            <a:endParaRPr lang="en-US" dirty="0"/>
          </a:p>
        </p:txBody>
      </p:sp>
      <p:sp>
        <p:nvSpPr>
          <p:cNvPr id="3" name="Content Placeholder 2"/>
          <p:cNvSpPr>
            <a:spLocks noGrp="1"/>
          </p:cNvSpPr>
          <p:nvPr>
            <p:ph idx="1"/>
          </p:nvPr>
        </p:nvSpPr>
        <p:spPr/>
        <p:txBody>
          <a:bodyPr/>
          <a:lstStyle/>
          <a:p>
            <a:r>
              <a:rPr lang="en-US" dirty="0"/>
              <a:t>Code snippets are commonly included </a:t>
            </a:r>
            <a:br>
              <a:rPr lang="en-US" dirty="0"/>
            </a:br>
            <a:r>
              <a:rPr lang="en-US" dirty="0"/>
              <a:t>in the documentation of a project – </a:t>
            </a:r>
            <a:br>
              <a:rPr lang="en-US" dirty="0"/>
            </a:br>
            <a:r>
              <a:rPr lang="en-US" dirty="0"/>
              <a:t>specifically when describing use. </a:t>
            </a:r>
          </a:p>
          <a:p>
            <a:r>
              <a:rPr lang="en-US" dirty="0"/>
              <a:t>End the preceding paragraph with</a:t>
            </a:r>
            <a:br>
              <a:rPr lang="en-US" dirty="0"/>
            </a:br>
            <a:r>
              <a:rPr lang="en-US" dirty="0"/>
              <a:t>the :: marker and indent the code</a:t>
            </a:r>
            <a:br>
              <a:rPr lang="en-US" dirty="0"/>
            </a:br>
            <a:r>
              <a:rPr lang="en-US" dirty="0"/>
              <a:t>sample. </a:t>
            </a:r>
          </a:p>
          <a:p>
            <a:r>
              <a:rPr lang="en-US" dirty="0"/>
              <a:t>Remember! As in Python, whitespace</a:t>
            </a:r>
            <a:br>
              <a:rPr lang="en-US" dirty="0"/>
            </a:br>
            <a:r>
              <a:rPr lang="en-US" dirty="0"/>
              <a:t>is significant to Sphinx. Typically this</a:t>
            </a:r>
            <a:br>
              <a:rPr lang="en-US" dirty="0"/>
            </a:br>
            <a:r>
              <a:rPr lang="en-US" dirty="0"/>
              <a:t>means you’ll need to indent but </a:t>
            </a:r>
            <a:br>
              <a:rPr lang="en-US" dirty="0"/>
            </a:br>
            <a:r>
              <a:rPr lang="en-US" dirty="0"/>
              <a:t>sometimes directives and markers cannot</a:t>
            </a:r>
            <a:br>
              <a:rPr lang="en-US" dirty="0"/>
            </a:br>
            <a:r>
              <a:rPr lang="en-US" dirty="0"/>
              <a:t>be preceded by whitespace – be careful. </a:t>
            </a:r>
          </a:p>
        </p:txBody>
      </p:sp>
      <p:sp>
        <p:nvSpPr>
          <p:cNvPr id="5" name="Rectangle 4"/>
          <p:cNvSpPr/>
          <p:nvPr/>
        </p:nvSpPr>
        <p:spPr>
          <a:xfrm>
            <a:off x="5884164" y="2355192"/>
            <a:ext cx="6096000" cy="2585323"/>
          </a:xfrm>
          <a:prstGeom prst="rect">
            <a:avLst/>
          </a:prstGeom>
        </p:spPr>
        <p:txBody>
          <a:bodyPr>
            <a:spAutoFit/>
          </a:bodyPr>
          <a:lstStyle/>
          <a:p>
            <a:r>
              <a:rPr lang="en-US" dirty="0">
                <a:solidFill>
                  <a:srgbClr val="FFFFFF"/>
                </a:solidFill>
                <a:latin typeface="Courier New" panose="02070309020205020404" pitchFamily="49" charset="0"/>
              </a:rPr>
              <a:t>This is a normal text </a:t>
            </a:r>
            <a:r>
              <a:rPr lang="en-US" dirty="0">
                <a:solidFill>
                  <a:schemeClr val="tx1">
                    <a:lumMod val="95000"/>
                  </a:schemeClr>
                </a:solidFill>
                <a:latin typeface="Courier New" panose="02070309020205020404" pitchFamily="49" charset="0"/>
              </a:rPr>
              <a:t>paragraph</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a:solidFill>
                  <a:srgbClr val="FFFFFF"/>
                </a:solidFill>
                <a:latin typeface="Courier New" panose="02070309020205020404" pitchFamily="49" charset="0"/>
              </a:rPr>
              <a:t>The next paragraph is a code sample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  It is not processed in any way</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except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  that the indentation is removed</a:t>
            </a:r>
            <a:r>
              <a:rPr lang="en-US" b="1" dirty="0">
                <a:solidFill>
                  <a:schemeClr val="tx1">
                    <a:lumMod val="95000"/>
                  </a:schemeClr>
                </a:solidFill>
                <a:latin typeface="Courier New" panose="02070309020205020404" pitchFamily="49" charset="0"/>
              </a:rPr>
              <a:t>.</a:t>
            </a:r>
            <a:br>
              <a:rPr lang="en-US" b="1" dirty="0">
                <a:solidFill>
                  <a:schemeClr val="tx1">
                    <a:lumMod val="95000"/>
                  </a:schemeClr>
                </a:solidFill>
                <a:latin typeface="Courier New" panose="02070309020205020404" pitchFamily="49" charset="0"/>
              </a:rPr>
            </a:br>
            <a:br>
              <a:rPr lang="en-US" b="1" dirty="0">
                <a:solidFill>
                  <a:schemeClr val="tx1">
                    <a:lumMod val="95000"/>
                  </a:schemeClr>
                </a:solidFill>
                <a:latin typeface="Courier New" panose="02070309020205020404" pitchFamily="49" charset="0"/>
              </a:rPr>
            </a:br>
            <a:r>
              <a:rPr lang="en-US" b="1" dirty="0">
                <a:solidFill>
                  <a:schemeClr val="tx1">
                    <a:lumMod val="95000"/>
                  </a:schemeClr>
                </a:solidFill>
                <a:latin typeface="Courier New" panose="02070309020205020404" pitchFamily="49" charset="0"/>
              </a:rPr>
              <a:t> </a:t>
            </a:r>
            <a:r>
              <a:rPr lang="en-US" dirty="0">
                <a:solidFill>
                  <a:schemeClr val="tx1">
                    <a:lumMod val="95000"/>
                  </a:schemeClr>
                </a:solidFill>
                <a:latin typeface="Courier New" panose="02070309020205020404" pitchFamily="49" charset="0"/>
              </a:rPr>
              <a:t> It can span multiple lines</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br>
              <a:rPr lang="en-US" dirty="0">
                <a:solidFill>
                  <a:schemeClr val="tx1">
                    <a:lumMod val="95000"/>
                  </a:schemeClr>
                </a:solidFill>
                <a:latin typeface="Courier New" panose="02070309020205020404" pitchFamily="49" charset="0"/>
              </a:rPr>
            </a:b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This is a normal text paragraph again</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endParaRPr lang="en-US" dirty="0">
              <a:solidFill>
                <a:schemeClr val="tx1">
                  <a:lumMod val="95000"/>
                </a:schemeClr>
              </a:solidFill>
              <a:effectLst/>
            </a:endParaRPr>
          </a:p>
        </p:txBody>
      </p:sp>
    </p:spTree>
    <p:extLst>
      <p:ext uri="{BB962C8B-B14F-4D97-AF65-F5344CB8AC3E}">
        <p14:creationId xmlns:p14="http://schemas.microsoft.com/office/powerpoint/2010/main" val="1645342632"/>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Restructuredtext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 Section headers are created by </a:t>
            </a:r>
            <a:r>
              <a:rPr lang="en-US" dirty="0" err="1"/>
              <a:t>overlining</a:t>
            </a:r>
            <a:r>
              <a:rPr lang="en-US" dirty="0"/>
              <a:t> and underlining the header content with some punctuation character.</a:t>
            </a:r>
          </a:p>
          <a:p>
            <a:pPr>
              <a:buFont typeface="Arial" panose="020B0604020202020204" pitchFamily="34" charset="0"/>
              <a:buChar char="•"/>
            </a:pPr>
            <a:r>
              <a:rPr lang="en-US" dirty="0"/>
              <a:t> The heading level of the punctuation character is determined by context, however the convention is: </a:t>
            </a:r>
          </a:p>
          <a:p>
            <a:pPr lvl="1">
              <a:buFont typeface="Arial" panose="020B0604020202020204" pitchFamily="34" charset="0"/>
              <a:buChar char="•"/>
            </a:pPr>
            <a:r>
              <a:rPr lang="en-US" dirty="0"/>
              <a:t> # with </a:t>
            </a:r>
            <a:r>
              <a:rPr lang="en-US" dirty="0" err="1"/>
              <a:t>overline</a:t>
            </a:r>
            <a:r>
              <a:rPr lang="en-US" dirty="0"/>
              <a:t>, for parts.</a:t>
            </a:r>
          </a:p>
          <a:p>
            <a:pPr lvl="1">
              <a:buFont typeface="Arial" panose="020B0604020202020204" pitchFamily="34" charset="0"/>
              <a:buChar char="•"/>
            </a:pPr>
            <a:r>
              <a:rPr lang="en-US" dirty="0"/>
              <a:t> * with </a:t>
            </a:r>
            <a:r>
              <a:rPr lang="en-US" dirty="0" err="1"/>
              <a:t>overline</a:t>
            </a:r>
            <a:r>
              <a:rPr lang="en-US" dirty="0"/>
              <a:t>, for chapters.</a:t>
            </a:r>
          </a:p>
          <a:p>
            <a:pPr lvl="1">
              <a:buFont typeface="Arial" panose="020B0604020202020204" pitchFamily="34" charset="0"/>
              <a:buChar char="•"/>
            </a:pPr>
            <a:r>
              <a:rPr lang="en-US" dirty="0"/>
              <a:t> =, for sections.</a:t>
            </a:r>
          </a:p>
          <a:p>
            <a:pPr lvl="1">
              <a:buFont typeface="Arial" panose="020B0604020202020204" pitchFamily="34" charset="0"/>
              <a:buChar char="•"/>
            </a:pPr>
            <a:r>
              <a:rPr lang="en-US" dirty="0"/>
              <a:t> -, for subsections.</a:t>
            </a:r>
          </a:p>
          <a:p>
            <a:pPr lvl="1">
              <a:buFont typeface="Arial" panose="020B0604020202020204" pitchFamily="34" charset="0"/>
              <a:buChar char="•"/>
            </a:pPr>
            <a:r>
              <a:rPr lang="en-US" dirty="0"/>
              <a:t> ^, for </a:t>
            </a:r>
            <a:r>
              <a:rPr lang="en-US" dirty="0" err="1"/>
              <a:t>subsubsections</a:t>
            </a:r>
            <a:r>
              <a:rPr lang="en-US" dirty="0"/>
              <a:t>.</a:t>
            </a:r>
          </a:p>
        </p:txBody>
      </p:sp>
      <p:sp>
        <p:nvSpPr>
          <p:cNvPr id="4" name="Rectangle 3"/>
          <p:cNvSpPr/>
          <p:nvPr/>
        </p:nvSpPr>
        <p:spPr>
          <a:xfrm>
            <a:off x="5624052" y="3744932"/>
            <a:ext cx="6096000" cy="923330"/>
          </a:xfrm>
          <a:prstGeom prst="rect">
            <a:avLst/>
          </a:prstGeom>
        </p:spPr>
        <p:txBody>
          <a:bodyPr>
            <a:spAutoFit/>
          </a:bodyPr>
          <a:lstStyle/>
          <a:p>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This is a Section heading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171092326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restructuredtext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Besides </a:t>
            </a:r>
            <a:r>
              <a:rPr lang="en-US" dirty="0" err="1"/>
              <a:t>toctree</a:t>
            </a:r>
            <a:r>
              <a:rPr lang="en-US" dirty="0"/>
              <a:t>, many directives are supported. </a:t>
            </a:r>
          </a:p>
          <a:p>
            <a:pPr lvl="1">
              <a:buFont typeface="Arial" panose="020B0604020202020204" pitchFamily="34" charset="0"/>
              <a:buChar char="•"/>
            </a:pPr>
            <a:r>
              <a:rPr lang="en-US" dirty="0"/>
              <a:t> “Admonition”-elements like attention, tip, and warning, the image and figure directives, etc. </a:t>
            </a:r>
          </a:p>
          <a:p>
            <a:pPr lvl="1">
              <a:buFont typeface="Arial" panose="020B0604020202020204" pitchFamily="34" charset="0"/>
              <a:buChar char="•"/>
            </a:pPr>
            <a:r>
              <a:rPr lang="en-US" dirty="0"/>
              <a:t> </a:t>
            </a:r>
            <a:r>
              <a:rPr lang="en-US" dirty="0">
                <a:hlinkClick r:id="rId2"/>
              </a:rPr>
              <a:t>Here</a:t>
            </a:r>
            <a:r>
              <a:rPr lang="en-US" dirty="0"/>
              <a:t> are the available directives. </a:t>
            </a:r>
          </a:p>
          <a:p>
            <a:pPr>
              <a:buFont typeface="Arial" panose="020B0604020202020204" pitchFamily="34" charset="0"/>
              <a:buChar char="•"/>
            </a:pPr>
            <a:r>
              <a:rPr lang="en-US" dirty="0"/>
              <a:t> Comments are constructed like so: </a:t>
            </a:r>
            <a:br>
              <a:rPr lang="en-US" dirty="0"/>
            </a:br>
            <a:r>
              <a:rPr lang="en-US" dirty="0"/>
              <a:t>           </a:t>
            </a:r>
          </a:p>
        </p:txBody>
      </p:sp>
      <p:sp>
        <p:nvSpPr>
          <p:cNvPr id="4" name="Rectangle 3"/>
          <p:cNvSpPr/>
          <p:nvPr/>
        </p:nvSpPr>
        <p:spPr>
          <a:xfrm>
            <a:off x="2300749" y="3836015"/>
            <a:ext cx="6096000" cy="1200329"/>
          </a:xfrm>
          <a:prstGeom prst="rect">
            <a:avLst/>
          </a:prstGeom>
        </p:spPr>
        <p:txBody>
          <a:bodyPr>
            <a:spAutoFit/>
          </a:bodyPr>
          <a:lstStyle/>
          <a:p>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This is a </a:t>
            </a:r>
            <a:r>
              <a:rPr lang="en-US" dirty="0">
                <a:solidFill>
                  <a:schemeClr val="tx1">
                    <a:lumMod val="95000"/>
                  </a:schemeClr>
                </a:solidFill>
                <a:latin typeface="Courier New" panose="02070309020205020404" pitchFamily="49" charset="0"/>
              </a:rPr>
              <a:t>comment</a:t>
            </a:r>
            <a:r>
              <a:rPr lang="en-US" b="1" dirty="0">
                <a:solidFill>
                  <a:schemeClr val="tx1">
                    <a:lumMod val="95000"/>
                  </a:schemeClr>
                </a:solidFill>
                <a:latin typeface="Courier New" panose="02070309020205020404" pitchFamily="49" charset="0"/>
              </a:rPr>
              <a:t>.</a:t>
            </a:r>
            <a:br>
              <a:rPr lang="en-US" b="1" dirty="0">
                <a:solidFill>
                  <a:srgbClr val="FFCC00"/>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This whole indented </a:t>
            </a:r>
            <a:r>
              <a:rPr lang="en-US" dirty="0">
                <a:solidFill>
                  <a:schemeClr val="tx1">
                    <a:lumMod val="95000"/>
                  </a:schemeClr>
                </a:solidFill>
                <a:latin typeface="Courier New" panose="02070309020205020404" pitchFamily="49" charset="0"/>
              </a:rPr>
              <a:t>block is a comment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Still in the comment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endParaRPr lang="en-US" dirty="0">
              <a:solidFill>
                <a:schemeClr val="tx1">
                  <a:lumMod val="95000"/>
                </a:schemeClr>
              </a:solidFill>
              <a:effectLst/>
            </a:endParaRPr>
          </a:p>
        </p:txBody>
      </p:sp>
    </p:spTree>
    <p:extLst>
      <p:ext uri="{BB962C8B-B14F-4D97-AF65-F5344CB8AC3E}">
        <p14:creationId xmlns:p14="http://schemas.microsoft.com/office/powerpoint/2010/main" val="385349942"/>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Intro.rst</a:t>
            </a:r>
            <a:endParaRPr lang="en-US" dirty="0"/>
          </a:p>
        </p:txBody>
      </p:sp>
      <p:sp>
        <p:nvSpPr>
          <p:cNvPr id="3" name="Content Placeholder 2"/>
          <p:cNvSpPr>
            <a:spLocks noGrp="1"/>
          </p:cNvSpPr>
          <p:nvPr>
            <p:ph idx="1"/>
          </p:nvPr>
        </p:nvSpPr>
        <p:spPr/>
        <p:txBody>
          <a:bodyPr/>
          <a:lstStyle/>
          <a:p>
            <a:r>
              <a:rPr lang="en-US" dirty="0"/>
              <a:t>Now that we know more about </a:t>
            </a:r>
            <a:r>
              <a:rPr lang="en-US" dirty="0" err="1"/>
              <a:t>reStructuredText</a:t>
            </a:r>
            <a:r>
              <a:rPr lang="en-US" dirty="0"/>
              <a:t>, we can create </a:t>
            </a:r>
            <a:r>
              <a:rPr lang="en-US" dirty="0" err="1"/>
              <a:t>intro.rst</a:t>
            </a:r>
            <a:r>
              <a:rPr lang="en-US" dirty="0"/>
              <a:t> and add it to our documentation. </a:t>
            </a:r>
          </a:p>
        </p:txBody>
      </p:sp>
      <p:sp>
        <p:nvSpPr>
          <p:cNvPr id="5" name="TextBox 4"/>
          <p:cNvSpPr txBox="1"/>
          <p:nvPr/>
        </p:nvSpPr>
        <p:spPr>
          <a:xfrm>
            <a:off x="1518557" y="3097785"/>
            <a:ext cx="850297" cy="369332"/>
          </a:xfrm>
          <a:prstGeom prst="rect">
            <a:avLst/>
          </a:prstGeom>
          <a:noFill/>
        </p:spPr>
        <p:txBody>
          <a:bodyPr wrap="none" rtlCol="0">
            <a:spAutoFit/>
          </a:bodyPr>
          <a:lstStyle/>
          <a:p>
            <a:r>
              <a:rPr lang="en-US" u="sng" dirty="0" err="1"/>
              <a:t>intro.rst</a:t>
            </a:r>
            <a:endParaRPr lang="en-US" u="sng" dirty="0"/>
          </a:p>
        </p:txBody>
      </p:sp>
      <p:sp>
        <p:nvSpPr>
          <p:cNvPr id="6" name="Rectangle 5"/>
          <p:cNvSpPr/>
          <p:nvPr/>
        </p:nvSpPr>
        <p:spPr>
          <a:xfrm>
            <a:off x="1943705" y="3467117"/>
            <a:ext cx="6096000" cy="3139321"/>
          </a:xfrm>
          <a:prstGeom prst="rect">
            <a:avLst/>
          </a:prstGeom>
        </p:spPr>
        <p:txBody>
          <a:bodyPr>
            <a:spAutoFit/>
          </a:bodyPr>
          <a:lstStyle/>
          <a:p>
            <a:r>
              <a:rPr lang="en-US" dirty="0">
                <a:solidFill>
                  <a:srgbClr val="FFFFFF"/>
                </a:solidFill>
                <a:latin typeface="Courier New" panose="02070309020205020404" pitchFamily="49" charset="0"/>
              </a:rPr>
              <a:t>Introduction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Goals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The goal of this documentation is to </a:t>
            </a:r>
            <a:r>
              <a:rPr lang="en-US" dirty="0">
                <a:solidFill>
                  <a:schemeClr val="tx1">
                    <a:lumMod val="95000"/>
                  </a:schemeClr>
                </a:solidFill>
                <a:latin typeface="Courier New" panose="02070309020205020404" pitchFamily="49" charset="0"/>
              </a:rPr>
              <a:t>provide a clear and technologically informative basis for the structure, functionality, and design of the Taylor Swift Concert Ticket Price Showdown application. </a:t>
            </a:r>
            <a:endParaRPr lang="en-US" dirty="0">
              <a:solidFill>
                <a:schemeClr val="tx1">
                  <a:lumMod val="95000"/>
                </a:schemeClr>
              </a:solidFill>
              <a:effectLst/>
            </a:endParaRPr>
          </a:p>
        </p:txBody>
      </p:sp>
    </p:spTree>
    <p:extLst>
      <p:ext uri="{BB962C8B-B14F-4D97-AF65-F5344CB8AC3E}">
        <p14:creationId xmlns:p14="http://schemas.microsoft.com/office/powerpoint/2010/main" val="2997584024"/>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Tech.rst</a:t>
            </a:r>
            <a:endParaRPr lang="en-US" dirty="0"/>
          </a:p>
        </p:txBody>
      </p:sp>
      <p:sp>
        <p:nvSpPr>
          <p:cNvPr id="3" name="Content Placeholder 2"/>
          <p:cNvSpPr>
            <a:spLocks noGrp="1"/>
          </p:cNvSpPr>
          <p:nvPr>
            <p:ph idx="1"/>
          </p:nvPr>
        </p:nvSpPr>
        <p:spPr/>
        <p:txBody>
          <a:bodyPr/>
          <a:lstStyle/>
          <a:p>
            <a:r>
              <a:rPr lang="en-US" dirty="0"/>
              <a:t>We can also make a simple </a:t>
            </a:r>
            <a:r>
              <a:rPr lang="en-US" dirty="0" err="1"/>
              <a:t>tech.rst</a:t>
            </a:r>
            <a:r>
              <a:rPr lang="en-US" dirty="0"/>
              <a:t>, which would supposedly describe the technologies used in our application. </a:t>
            </a:r>
          </a:p>
        </p:txBody>
      </p:sp>
      <p:sp>
        <p:nvSpPr>
          <p:cNvPr id="5" name="Rectangle 4"/>
          <p:cNvSpPr/>
          <p:nvPr/>
        </p:nvSpPr>
        <p:spPr>
          <a:xfrm>
            <a:off x="1964873" y="3343186"/>
            <a:ext cx="3934482" cy="1138773"/>
          </a:xfrm>
          <a:prstGeom prst="rect">
            <a:avLst/>
          </a:prstGeom>
        </p:spPr>
        <p:txBody>
          <a:bodyPr wrap="square">
            <a:spAutoFit/>
          </a:bodyPr>
          <a:lstStyle/>
          <a:p>
            <a:r>
              <a:rPr lang="en-US" u="sng" dirty="0" err="1"/>
              <a:t>tech.rst</a:t>
            </a:r>
            <a:endParaRPr lang="en-US" u="sng" dirty="0"/>
          </a:p>
          <a:p>
            <a:endParaRPr lang="en-US" dirty="0"/>
          </a:p>
          <a:p>
            <a:r>
              <a:rPr lang="en-US" sz="1600" dirty="0">
                <a:solidFill>
                  <a:srgbClr val="FFFFFF"/>
                </a:solidFill>
                <a:latin typeface="Courier New" panose="02070309020205020404" pitchFamily="49" charset="0"/>
              </a:rPr>
              <a:t>Technologies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endParaRPr lang="en-US" sz="1600" dirty="0">
              <a:effectLst/>
            </a:endParaRPr>
          </a:p>
        </p:txBody>
      </p:sp>
    </p:spTree>
    <p:extLst>
      <p:ext uri="{BB962C8B-B14F-4D97-AF65-F5344CB8AC3E}">
        <p14:creationId xmlns:p14="http://schemas.microsoft.com/office/powerpoint/2010/main" val="1786440387"/>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sphinx</a:t>
            </a:r>
          </a:p>
        </p:txBody>
      </p:sp>
      <p:sp>
        <p:nvSpPr>
          <p:cNvPr id="3" name="Content Placeholder 2"/>
          <p:cNvSpPr>
            <a:spLocks noGrp="1"/>
          </p:cNvSpPr>
          <p:nvPr>
            <p:ph idx="1"/>
          </p:nvPr>
        </p:nvSpPr>
        <p:spPr/>
        <p:txBody>
          <a:bodyPr/>
          <a:lstStyle/>
          <a:p>
            <a:r>
              <a:rPr lang="en-US" dirty="0"/>
              <a:t>Now we have some </a:t>
            </a:r>
            <a:r>
              <a:rPr lang="en-US" i="1" dirty="0"/>
              <a:t>very </a:t>
            </a:r>
            <a:r>
              <a:rPr lang="en-US" dirty="0"/>
              <a:t>simple </a:t>
            </a:r>
            <a:r>
              <a:rPr lang="en-US" dirty="0" err="1"/>
              <a:t>rst</a:t>
            </a:r>
            <a:r>
              <a:rPr lang="en-US" dirty="0"/>
              <a:t> files to build our documentation with. Generally speaking, you can build Sphinx projects in the following way: </a:t>
            </a:r>
          </a:p>
          <a:p>
            <a:endParaRPr lang="en-US" dirty="0"/>
          </a:p>
          <a:p>
            <a:endParaRPr lang="en-US" dirty="0"/>
          </a:p>
          <a:p>
            <a:r>
              <a:rPr lang="en-US" dirty="0"/>
              <a:t>But we were smart enough to use Sphinx’s </a:t>
            </a:r>
            <a:r>
              <a:rPr lang="en-US" dirty="0" err="1"/>
              <a:t>quickstart</a:t>
            </a:r>
            <a:r>
              <a:rPr lang="en-US" dirty="0"/>
              <a:t> tool so we have a </a:t>
            </a:r>
            <a:r>
              <a:rPr lang="en-US" dirty="0" err="1"/>
              <a:t>makefile</a:t>
            </a:r>
            <a:r>
              <a:rPr lang="en-US" dirty="0"/>
              <a:t>. </a:t>
            </a:r>
          </a:p>
          <a:p>
            <a:endParaRPr lang="en-US" dirty="0"/>
          </a:p>
          <a:p>
            <a:endParaRPr lang="en-US" dirty="0"/>
          </a:p>
          <a:p>
            <a:endParaRPr lang="en-US" dirty="0"/>
          </a:p>
          <a:p>
            <a:endParaRPr lang="en-US" dirty="0"/>
          </a:p>
        </p:txBody>
      </p:sp>
      <p:sp>
        <p:nvSpPr>
          <p:cNvPr id="4" name="Rectangle 3"/>
          <p:cNvSpPr/>
          <p:nvPr/>
        </p:nvSpPr>
        <p:spPr>
          <a:xfrm>
            <a:off x="1468254" y="3293320"/>
            <a:ext cx="5376793" cy="369332"/>
          </a:xfrm>
          <a:prstGeom prst="rect">
            <a:avLst/>
          </a:prstGeom>
        </p:spPr>
        <p:txBody>
          <a:bodyPr wrap="none">
            <a:spAutoFit/>
          </a:bodyPr>
          <a:lstStyle/>
          <a:p>
            <a:r>
              <a:rPr lang="en-US" dirty="0">
                <a:latin typeface="Consolas" panose="020B0609020204030204" pitchFamily="49" charset="0"/>
                <a:cs typeface="Consolas" panose="020B0609020204030204" pitchFamily="49" charset="0"/>
              </a:rPr>
              <a:t>$ </a:t>
            </a:r>
            <a:r>
              <a:rPr lang="en-US" dirty="0">
                <a:solidFill>
                  <a:srgbClr val="FFC000"/>
                </a:solidFill>
                <a:latin typeface="Consolas" panose="020B0609020204030204" pitchFamily="49" charset="0"/>
                <a:cs typeface="Consolas" panose="020B0609020204030204" pitchFamily="49" charset="0"/>
              </a:rPr>
              <a:t>sphinx-build </a:t>
            </a:r>
            <a:r>
              <a:rPr lang="en-US" dirty="0">
                <a:latin typeface="Consolas" panose="020B0609020204030204" pitchFamily="49" charset="0"/>
                <a:cs typeface="Consolas" panose="020B0609020204030204" pitchFamily="49" charset="0"/>
              </a:rPr>
              <a:t>-b html </a:t>
            </a:r>
            <a:r>
              <a:rPr lang="en-US" dirty="0" err="1">
                <a:latin typeface="Consolas" panose="020B0609020204030204" pitchFamily="49" charset="0"/>
                <a:cs typeface="Consolas" panose="020B0609020204030204" pitchFamily="49" charset="0"/>
              </a:rPr>
              <a:t>sourcedir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builddir</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7726136" y="3293320"/>
            <a:ext cx="3238500" cy="369332"/>
          </a:xfrm>
          <a:prstGeom prst="rect">
            <a:avLst/>
          </a:prstGeom>
        </p:spPr>
        <p:txBody>
          <a:bodyPr wrap="square">
            <a:spAutoFit/>
          </a:bodyPr>
          <a:lstStyle/>
          <a:p>
            <a:r>
              <a:rPr lang="en-US" dirty="0"/>
              <a:t>The  -b option selects the format.</a:t>
            </a:r>
          </a:p>
        </p:txBody>
      </p:sp>
    </p:spTree>
    <p:extLst>
      <p:ext uri="{BB962C8B-B14F-4D97-AF65-F5344CB8AC3E}">
        <p14:creationId xmlns:p14="http://schemas.microsoft.com/office/powerpoint/2010/main" val="3571261650"/>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sphinx</a:t>
            </a:r>
          </a:p>
        </p:txBody>
      </p:sp>
      <p:sp>
        <p:nvSpPr>
          <p:cNvPr id="3" name="Content Placeholder 2"/>
          <p:cNvSpPr>
            <a:spLocks noGrp="1"/>
          </p:cNvSpPr>
          <p:nvPr>
            <p:ph idx="1"/>
          </p:nvPr>
        </p:nvSpPr>
        <p:spPr/>
        <p:txBody>
          <a:bodyPr>
            <a:normAutofit lnSpcReduction="10000"/>
          </a:bodyPr>
          <a:lstStyle/>
          <a:p>
            <a:r>
              <a:rPr lang="en-US" dirty="0"/>
              <a:t>The </a:t>
            </a:r>
            <a:r>
              <a:rPr lang="en-US" dirty="0" err="1"/>
              <a:t>makefile</a:t>
            </a:r>
            <a:r>
              <a:rPr lang="en-US" dirty="0"/>
              <a:t> provided by the </a:t>
            </a:r>
            <a:br>
              <a:rPr lang="en-US" dirty="0"/>
            </a:br>
            <a:r>
              <a:rPr lang="en-US" dirty="0" err="1"/>
              <a:t>quickstart</a:t>
            </a:r>
            <a:r>
              <a:rPr lang="en-US" dirty="0"/>
              <a:t> tool allows you to </a:t>
            </a:r>
            <a:br>
              <a:rPr lang="en-US" dirty="0"/>
            </a:br>
            <a:r>
              <a:rPr lang="en-US" dirty="0"/>
              <a:t>specify a number of targets, including:</a:t>
            </a:r>
          </a:p>
          <a:p>
            <a:pPr>
              <a:buFont typeface="Arial" panose="020B0604020202020204" pitchFamily="34" charset="0"/>
              <a:buChar char="•"/>
            </a:pPr>
            <a:r>
              <a:rPr lang="en-US" dirty="0"/>
              <a:t> html</a:t>
            </a:r>
          </a:p>
          <a:p>
            <a:pPr>
              <a:buFont typeface="Arial" panose="020B0604020202020204" pitchFamily="34" charset="0"/>
              <a:buChar char="•"/>
            </a:pPr>
            <a:r>
              <a:rPr lang="en-US" dirty="0"/>
              <a:t> </a:t>
            </a:r>
            <a:r>
              <a:rPr lang="en-US" dirty="0" err="1"/>
              <a:t>json</a:t>
            </a:r>
            <a:endParaRPr lang="en-US" dirty="0"/>
          </a:p>
          <a:p>
            <a:pPr>
              <a:buFont typeface="Arial" panose="020B0604020202020204" pitchFamily="34" charset="0"/>
              <a:buChar char="•"/>
            </a:pPr>
            <a:r>
              <a:rPr lang="en-US" dirty="0"/>
              <a:t> latex</a:t>
            </a:r>
          </a:p>
          <a:p>
            <a:pPr>
              <a:buFont typeface="Arial" panose="020B0604020202020204" pitchFamily="34" charset="0"/>
              <a:buChar char="•"/>
            </a:pPr>
            <a:r>
              <a:rPr lang="en-US" dirty="0"/>
              <a:t> </a:t>
            </a:r>
            <a:r>
              <a:rPr lang="en-US" dirty="0" err="1"/>
              <a:t>latexpdf</a:t>
            </a:r>
            <a:endParaRPr lang="en-US" dirty="0"/>
          </a:p>
          <a:p>
            <a:pPr>
              <a:buFont typeface="Arial" panose="020B0604020202020204" pitchFamily="34" charset="0"/>
              <a:buChar char="•"/>
            </a:pPr>
            <a:r>
              <a:rPr lang="en-US" dirty="0"/>
              <a:t> man</a:t>
            </a:r>
          </a:p>
          <a:p>
            <a:pPr>
              <a:buFont typeface="Arial" panose="020B0604020202020204" pitchFamily="34" charset="0"/>
              <a:buChar char="•"/>
            </a:pPr>
            <a:r>
              <a:rPr lang="en-US" dirty="0"/>
              <a:t> xml </a:t>
            </a:r>
          </a:p>
          <a:p>
            <a:pPr>
              <a:buFont typeface="Arial" panose="020B0604020202020204" pitchFamily="34" charset="0"/>
              <a:buChar char="•"/>
            </a:pPr>
            <a:r>
              <a:rPr lang="en-US" dirty="0"/>
              <a:t> etc.</a:t>
            </a:r>
          </a:p>
        </p:txBody>
      </p:sp>
      <p:sp>
        <p:nvSpPr>
          <p:cNvPr id="4" name="Rectangle 3"/>
          <p:cNvSpPr/>
          <p:nvPr/>
        </p:nvSpPr>
        <p:spPr>
          <a:xfrm>
            <a:off x="5815693" y="988988"/>
            <a:ext cx="6096000" cy="5632311"/>
          </a:xfrm>
          <a:prstGeom prst="rect">
            <a:avLst/>
          </a:prstGeom>
        </p:spPr>
        <p:txBody>
          <a:bodyPr>
            <a:spAutoFit/>
          </a:bodyPr>
          <a:lstStyle/>
          <a:p>
            <a:r>
              <a:rPr lang="en-US" dirty="0" err="1"/>
              <a:t>ticket_app</a:t>
            </a:r>
            <a:r>
              <a:rPr lang="en-US" dirty="0"/>
              <a:t>/docs$ </a:t>
            </a:r>
            <a:r>
              <a:rPr lang="en-US" dirty="0">
                <a:solidFill>
                  <a:srgbClr val="FFC000"/>
                </a:solidFill>
              </a:rPr>
              <a:t>make html</a:t>
            </a:r>
          </a:p>
          <a:p>
            <a:r>
              <a:rPr lang="en-US" dirty="0"/>
              <a:t>sphinx-build -b html -d _build/</a:t>
            </a:r>
            <a:r>
              <a:rPr lang="en-US" dirty="0" err="1"/>
              <a:t>doctrees</a:t>
            </a:r>
            <a:r>
              <a:rPr lang="en-US" dirty="0"/>
              <a:t>   . _build/html</a:t>
            </a:r>
          </a:p>
          <a:p>
            <a:r>
              <a:rPr lang="en-US" dirty="0"/>
              <a:t>Running Sphinx v1.2.3</a:t>
            </a:r>
          </a:p>
          <a:p>
            <a:r>
              <a:rPr lang="en-US" dirty="0"/>
              <a:t>loading pickled environment... done</a:t>
            </a:r>
          </a:p>
          <a:p>
            <a:r>
              <a:rPr lang="en-US" dirty="0"/>
              <a:t>building [html]: targets for 2 source files that are out of date</a:t>
            </a:r>
          </a:p>
          <a:p>
            <a:r>
              <a:rPr lang="en-US" dirty="0"/>
              <a:t>updating environment: 0 added, 2 changed, 0 removed</a:t>
            </a:r>
          </a:p>
          <a:p>
            <a:r>
              <a:rPr lang="en-US" dirty="0"/>
              <a:t>reading sources... [100%] tech                                                      </a:t>
            </a:r>
          </a:p>
          <a:p>
            <a:r>
              <a:rPr lang="en-US" dirty="0"/>
              <a:t>looking for now-outdated files... none found</a:t>
            </a:r>
          </a:p>
          <a:p>
            <a:r>
              <a:rPr lang="en-US" dirty="0"/>
              <a:t>pickling environment... done</a:t>
            </a:r>
          </a:p>
          <a:p>
            <a:r>
              <a:rPr lang="en-US" dirty="0"/>
              <a:t>checking consistency... done</a:t>
            </a:r>
          </a:p>
          <a:p>
            <a:r>
              <a:rPr lang="en-US" dirty="0"/>
              <a:t>preparing documents... done</a:t>
            </a:r>
          </a:p>
          <a:p>
            <a:r>
              <a:rPr lang="en-US" dirty="0"/>
              <a:t>writing output... [100%] tech                                                       </a:t>
            </a:r>
          </a:p>
          <a:p>
            <a:r>
              <a:rPr lang="en-US" dirty="0"/>
              <a:t>writing additional files... </a:t>
            </a:r>
            <a:r>
              <a:rPr lang="en-US" dirty="0" err="1"/>
              <a:t>genindex</a:t>
            </a:r>
            <a:r>
              <a:rPr lang="en-US" dirty="0"/>
              <a:t> search</a:t>
            </a:r>
          </a:p>
          <a:p>
            <a:r>
              <a:rPr lang="en-US" dirty="0"/>
              <a:t>copying static files... done</a:t>
            </a:r>
          </a:p>
          <a:p>
            <a:r>
              <a:rPr lang="en-US" dirty="0"/>
              <a:t>copying extra files... done</a:t>
            </a:r>
          </a:p>
          <a:p>
            <a:r>
              <a:rPr lang="en-US" dirty="0"/>
              <a:t>dumping search index... done</a:t>
            </a:r>
          </a:p>
          <a:p>
            <a:r>
              <a:rPr lang="en-US" dirty="0"/>
              <a:t>dumping object inventory... done</a:t>
            </a:r>
          </a:p>
          <a:p>
            <a:r>
              <a:rPr lang="en-US" dirty="0"/>
              <a:t>build succeeded.</a:t>
            </a:r>
          </a:p>
          <a:p>
            <a:endParaRPr lang="en-US" dirty="0"/>
          </a:p>
          <a:p>
            <a:r>
              <a:rPr lang="en-US" dirty="0"/>
              <a:t>Build finished. The HTML pages are in _build/html.</a:t>
            </a:r>
          </a:p>
        </p:txBody>
      </p:sp>
    </p:spTree>
    <p:extLst>
      <p:ext uri="{BB962C8B-B14F-4D97-AF65-F5344CB8AC3E}">
        <p14:creationId xmlns:p14="http://schemas.microsoft.com/office/powerpoint/2010/main" val="3112997820"/>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sphinx</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961" t="7306" b="25719"/>
          <a:stretch/>
        </p:blipFill>
        <p:spPr>
          <a:xfrm>
            <a:off x="695720" y="2238681"/>
            <a:ext cx="10802690" cy="4280105"/>
          </a:xfrm>
        </p:spPr>
      </p:pic>
    </p:spTree>
    <p:extLst>
      <p:ext uri="{BB962C8B-B14F-4D97-AF65-F5344CB8AC3E}">
        <p14:creationId xmlns:p14="http://schemas.microsoft.com/office/powerpoint/2010/main" val="1196733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a:t>
            </a:r>
          </a:p>
        </p:txBody>
      </p:sp>
      <p:sp>
        <p:nvSpPr>
          <p:cNvPr id="3" name="Content Placeholder 2"/>
          <p:cNvSpPr>
            <a:spLocks noGrp="1"/>
          </p:cNvSpPr>
          <p:nvPr>
            <p:ph idx="1"/>
          </p:nvPr>
        </p:nvSpPr>
        <p:spPr>
          <a:xfrm>
            <a:off x="853649" y="2286000"/>
            <a:ext cx="4670090" cy="4023360"/>
          </a:xfrm>
        </p:spPr>
        <p:txBody>
          <a:bodyPr>
            <a:normAutofit/>
          </a:bodyPr>
          <a:lstStyle/>
          <a:p>
            <a:pPr>
              <a:buFont typeface="Arial" panose="020B0604020202020204" pitchFamily="34" charset="0"/>
              <a:buChar char="•"/>
            </a:pPr>
            <a:r>
              <a:rPr lang="en-US" dirty="0"/>
              <a:t> </a:t>
            </a:r>
            <a:r>
              <a:rPr lang="en-US" dirty="0" err="1">
                <a:solidFill>
                  <a:srgbClr val="FFFF00"/>
                </a:solidFill>
              </a:rPr>
              <a:t>raw_input</a:t>
            </a:r>
            <a:r>
              <a:rPr lang="en-US" dirty="0">
                <a:solidFill>
                  <a:srgbClr val="FFFF00"/>
                </a:solidFill>
              </a:rPr>
              <a:t>()</a:t>
            </a:r>
          </a:p>
          <a:p>
            <a:pPr lvl="1">
              <a:buFont typeface="Arial" panose="020B0604020202020204" pitchFamily="34" charset="0"/>
              <a:buChar char="•"/>
            </a:pPr>
            <a:r>
              <a:rPr lang="en-US" dirty="0"/>
              <a:t> Asks the user for a string of input, and returns the string</a:t>
            </a:r>
          </a:p>
          <a:p>
            <a:pPr lvl="1">
              <a:buFont typeface="Arial" panose="020B0604020202020204" pitchFamily="34" charset="0"/>
              <a:buChar char="•"/>
            </a:pPr>
            <a:r>
              <a:rPr lang="en-US" dirty="0"/>
              <a:t> If you provide an argument, it will be used as a prompt</a:t>
            </a:r>
          </a:p>
          <a:p>
            <a:pPr>
              <a:buFont typeface="Arial" panose="020B0604020202020204" pitchFamily="34" charset="0"/>
              <a:buChar char="•"/>
            </a:pPr>
            <a:r>
              <a:rPr lang="en-US" dirty="0"/>
              <a:t> </a:t>
            </a:r>
            <a:r>
              <a:rPr lang="en-US" dirty="0">
                <a:solidFill>
                  <a:srgbClr val="FFFF00"/>
                </a:solidFill>
              </a:rPr>
              <a:t>input()</a:t>
            </a:r>
          </a:p>
          <a:p>
            <a:pPr lvl="1">
              <a:buFont typeface="Arial" panose="020B0604020202020204" pitchFamily="34" charset="0"/>
              <a:buChar char="•"/>
            </a:pPr>
            <a:r>
              <a:rPr lang="en-US" dirty="0"/>
              <a:t> Uses </a:t>
            </a:r>
            <a:r>
              <a:rPr lang="en-US" dirty="0" err="1"/>
              <a:t>raw_input</a:t>
            </a:r>
            <a:r>
              <a:rPr lang="en-US" dirty="0"/>
              <a:t>() to grab a string of data</a:t>
            </a:r>
          </a:p>
          <a:p>
            <a:pPr lvl="1">
              <a:buFont typeface="Arial" panose="020B0604020202020204" pitchFamily="34" charset="0"/>
              <a:buChar char="•"/>
            </a:pPr>
            <a:r>
              <a:rPr lang="en-US" dirty="0"/>
              <a:t> But then tries to evaluate the string as if it were a Python expression</a:t>
            </a:r>
          </a:p>
          <a:p>
            <a:pPr lvl="1">
              <a:buFont typeface="Arial" panose="020B0604020202020204" pitchFamily="34" charset="0"/>
              <a:buChar char="•"/>
            </a:pPr>
            <a:r>
              <a:rPr lang="en-US" dirty="0"/>
              <a:t> Returns the value of the expression</a:t>
            </a:r>
          </a:p>
          <a:p>
            <a:pPr lvl="1">
              <a:buFont typeface="Arial" panose="020B0604020202020204" pitchFamily="34" charset="0"/>
              <a:buChar char="•"/>
            </a:pPr>
            <a:r>
              <a:rPr lang="en-US" dirty="0"/>
              <a:t> Dangerous – don’t use it</a:t>
            </a:r>
          </a:p>
          <a:p>
            <a:endParaRPr lang="en-US" dirty="0"/>
          </a:p>
        </p:txBody>
      </p:sp>
      <p:sp>
        <p:nvSpPr>
          <p:cNvPr id="5" name="Rectangle 4"/>
          <p:cNvSpPr/>
          <p:nvPr/>
        </p:nvSpPr>
        <p:spPr>
          <a:xfrm>
            <a:off x="5482291" y="2958852"/>
            <a:ext cx="6213763" cy="2308324"/>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raw_input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'What is your name?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What is your name? </a:t>
            </a:r>
            <a:r>
              <a:rPr lang="en-US" u="sng" dirty="0">
                <a:solidFill>
                  <a:schemeClr val="tx1">
                    <a:lumMod val="95000"/>
                  </a:schemeClr>
                </a:solidFill>
                <a:latin typeface="Courier New" panose="02070309020205020404" pitchFamily="49" charset="0"/>
              </a:rPr>
              <a:t>Caitlin</a:t>
            </a:r>
            <a:r>
              <a:rPr lang="en-US" dirty="0">
                <a:solidFill>
                  <a:schemeClr val="tx1">
                    <a:lumMod val="95000"/>
                  </a:schemeClr>
                </a:solidFill>
                <a:latin typeface="Courier New" panose="02070309020205020404" pitchFamily="49" charset="0"/>
              </a:rPr>
              <a:t> </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Caitlin</a:t>
            </a:r>
            <a:r>
              <a:rPr lang="en-US" dirty="0">
                <a:solidFill>
                  <a:schemeClr val="tx1">
                    <a:lumMod val="95000"/>
                  </a:schemeClr>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input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'Do some math: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Do some math: </a:t>
            </a:r>
            <a:r>
              <a:rPr lang="en-US" u="sng" dirty="0">
                <a:solidFill>
                  <a:schemeClr val="tx1">
                    <a:lumMod val="95000"/>
                  </a:schemeClr>
                </a:solidFill>
                <a:latin typeface="Courier New" panose="02070309020205020404" pitchFamily="49" charset="0"/>
              </a:rPr>
              <a:t>2+2*5</a:t>
            </a:r>
            <a:r>
              <a:rPr lang="en-US" dirty="0">
                <a:solidFill>
                  <a:schemeClr val="tx1">
                    <a:lumMod val="95000"/>
                  </a:schemeClr>
                </a:solidFill>
                <a:latin typeface="Courier New" panose="02070309020205020404" pitchFamily="49" charset="0"/>
              </a:rPr>
              <a:t>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12 </a:t>
            </a:r>
            <a:endParaRPr lang="en-US" dirty="0">
              <a:solidFill>
                <a:schemeClr val="tx1">
                  <a:lumMod val="95000"/>
                </a:schemeClr>
              </a:solidFill>
            </a:endParaRPr>
          </a:p>
          <a:p>
            <a:endParaRPr lang="en-US" dirty="0">
              <a:latin typeface="Consolas" panose="020B0609020204030204" pitchFamily="49" charset="0"/>
              <a:cs typeface="Consolas" panose="020B0609020204030204" pitchFamily="49" charset="0"/>
            </a:endParaRPr>
          </a:p>
          <a:p>
            <a:endParaRPr lang="en-US" dirty="0">
              <a:effectLst/>
              <a:latin typeface="Courier New" panose="02070309020205020404" pitchFamily="49" charset="0"/>
            </a:endParaRPr>
          </a:p>
        </p:txBody>
      </p:sp>
    </p:spTree>
    <p:extLst>
      <p:ext uri="{BB962C8B-B14F-4D97-AF65-F5344CB8AC3E}">
        <p14:creationId xmlns:p14="http://schemas.microsoft.com/office/powerpoint/2010/main" val="3608575570"/>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sphinx</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822" t="7717" b="18794"/>
          <a:stretch/>
        </p:blipFill>
        <p:spPr>
          <a:xfrm>
            <a:off x="1291753" y="2084832"/>
            <a:ext cx="9184822" cy="4188496"/>
          </a:xfrm>
          <a:prstGeom prst="rect">
            <a:avLst/>
          </a:prstGeom>
        </p:spPr>
      </p:pic>
    </p:spTree>
    <p:extLst>
      <p:ext uri="{BB962C8B-B14F-4D97-AF65-F5344CB8AC3E}">
        <p14:creationId xmlns:p14="http://schemas.microsoft.com/office/powerpoint/2010/main" val="1963801548"/>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 code </a:t>
            </a:r>
          </a:p>
        </p:txBody>
      </p:sp>
      <p:sp>
        <p:nvSpPr>
          <p:cNvPr id="3" name="Content Placeholder 2"/>
          <p:cNvSpPr>
            <a:spLocks noGrp="1"/>
          </p:cNvSpPr>
          <p:nvPr>
            <p:ph idx="1"/>
          </p:nvPr>
        </p:nvSpPr>
        <p:spPr/>
        <p:txBody>
          <a:bodyPr/>
          <a:lstStyle/>
          <a:p>
            <a:r>
              <a:rPr lang="en-US" dirty="0"/>
              <a:t>The manual way to document a Python object is like this: </a:t>
            </a:r>
          </a:p>
          <a:p>
            <a:endParaRPr lang="en-US" dirty="0"/>
          </a:p>
          <a:p>
            <a:endParaRPr lang="en-US" dirty="0"/>
          </a:p>
        </p:txBody>
      </p:sp>
      <p:sp>
        <p:nvSpPr>
          <p:cNvPr id="5" name="Rectangle 4"/>
          <p:cNvSpPr/>
          <p:nvPr/>
        </p:nvSpPr>
        <p:spPr>
          <a:xfrm>
            <a:off x="1024127" y="4624277"/>
            <a:ext cx="9982028" cy="1631216"/>
          </a:xfrm>
          <a:prstGeom prst="rect">
            <a:avLst/>
          </a:prstGeom>
        </p:spPr>
        <p:txBody>
          <a:bodyPr wrap="none">
            <a:spAutoFit/>
          </a:bodyPr>
          <a:lstStyle/>
          <a:p>
            <a:r>
              <a:rPr lang="en-US" sz="2000" dirty="0"/>
              <a:t>You can reference an object by using the :</a:t>
            </a:r>
            <a:r>
              <a:rPr lang="en-US" sz="2000" dirty="0" err="1"/>
              <a:t>func</a:t>
            </a:r>
            <a:r>
              <a:rPr lang="en-US" sz="2000" dirty="0"/>
              <a:t>: notation, where the object name is in </a:t>
            </a:r>
            <a:r>
              <a:rPr lang="en-US" sz="2000" dirty="0" err="1"/>
              <a:t>backquotes</a:t>
            </a:r>
            <a:r>
              <a:rPr lang="en-US" sz="2000" dirty="0"/>
              <a:t>.</a:t>
            </a:r>
            <a:br>
              <a:rPr lang="en-US" sz="2000" dirty="0"/>
            </a:br>
            <a:br>
              <a:rPr lang="en-US" sz="2000" dirty="0"/>
            </a:br>
            <a:r>
              <a:rPr lang="en-US" sz="2000" dirty="0"/>
              <a:t>       </a:t>
            </a:r>
            <a:br>
              <a:rPr lang="en-US" sz="2000" dirty="0"/>
            </a:br>
            <a:endParaRPr lang="en-US" sz="2000" dirty="0">
              <a:latin typeface="Consolas" panose="020B0609020204030204" pitchFamily="49" charset="0"/>
              <a:cs typeface="Consolas" panose="020B0609020204030204" pitchFamily="49" charset="0"/>
            </a:endParaRPr>
          </a:p>
          <a:p>
            <a:r>
              <a:rPr lang="en-US" sz="2000" dirty="0">
                <a:cs typeface="Consolas" panose="020B0609020204030204" pitchFamily="49" charset="0"/>
              </a:rPr>
              <a:t>There are also directives for classes, methods, etc. Any object can be documented.</a:t>
            </a:r>
          </a:p>
        </p:txBody>
      </p:sp>
      <p:sp>
        <p:nvSpPr>
          <p:cNvPr id="6" name="Rectangle 5"/>
          <p:cNvSpPr/>
          <p:nvPr/>
        </p:nvSpPr>
        <p:spPr>
          <a:xfrm>
            <a:off x="1584119" y="2892477"/>
            <a:ext cx="8906900" cy="1631216"/>
          </a:xfrm>
          <a:prstGeom prst="rect">
            <a:avLst/>
          </a:prstGeom>
        </p:spPr>
        <p:txBody>
          <a:bodyPr wrap="square">
            <a:spAutoFit/>
          </a:bodyPr>
          <a:lstStyle/>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function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get_posts</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event_name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location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   Accesses the Craigslist page of search results for a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   given event and location. Returns a list of post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   information tuples, sorted by price. </a:t>
            </a:r>
            <a:endParaRPr lang="en-US" sz="2000" dirty="0">
              <a:solidFill>
                <a:schemeClr val="tx1">
                  <a:lumMod val="95000"/>
                </a:schemeClr>
              </a:solidFill>
              <a:effectLst/>
            </a:endParaRPr>
          </a:p>
        </p:txBody>
      </p:sp>
      <p:sp>
        <p:nvSpPr>
          <p:cNvPr id="7" name="Rectangle 6"/>
          <p:cNvSpPr/>
          <p:nvPr/>
        </p:nvSpPr>
        <p:spPr>
          <a:xfrm>
            <a:off x="1584119" y="5162886"/>
            <a:ext cx="7441894" cy="400110"/>
          </a:xfrm>
          <a:prstGeom prst="rect">
            <a:avLst/>
          </a:prstGeom>
        </p:spPr>
        <p:txBody>
          <a:bodyPr wrap="square">
            <a:spAutoFit/>
          </a:bodyPr>
          <a:lstStyle/>
          <a:p>
            <a:r>
              <a:rPr lang="en-US" sz="2000" dirty="0">
                <a:solidFill>
                  <a:srgbClr val="FFFFFF"/>
                </a:solidFill>
                <a:latin typeface="Courier New" panose="02070309020205020404" pitchFamily="49" charset="0"/>
              </a:rPr>
              <a:t>The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t>
            </a:r>
            <a:r>
              <a:rPr lang="en-US" sz="2000" dirty="0" err="1">
                <a:solidFill>
                  <a:srgbClr val="FFFFFF"/>
                </a:solidFill>
                <a:latin typeface="Courier New" panose="02070309020205020404" pitchFamily="49" charset="0"/>
              </a:rPr>
              <a:t>get_posts</a:t>
            </a:r>
            <a:r>
              <a:rPr lang="en-US" sz="2000" dirty="0">
                <a:solidFill>
                  <a:srgbClr val="FFFFFF"/>
                </a:solidFill>
                <a:latin typeface="Courier New" panose="02070309020205020404" pitchFamily="49" charset="0"/>
              </a:rPr>
              <a:t>` function can be </a:t>
            </a:r>
            <a:r>
              <a:rPr lang="en-US" sz="2000" dirty="0">
                <a:solidFill>
                  <a:schemeClr val="tx1">
                    <a:lumMod val="95000"/>
                  </a:schemeClr>
                </a:solidFill>
                <a:latin typeface="Courier New" panose="02070309020205020404" pitchFamily="49" charset="0"/>
              </a:rPr>
              <a:t>called</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Tree>
    <p:extLst>
      <p:ext uri="{BB962C8B-B14F-4D97-AF65-F5344CB8AC3E}">
        <p14:creationId xmlns:p14="http://schemas.microsoft.com/office/powerpoint/2010/main" val="1800118906"/>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Scraper.rst</a:t>
            </a:r>
            <a:endParaRPr lang="en-US" dirty="0"/>
          </a:p>
        </p:txBody>
      </p:sp>
      <p:sp>
        <p:nvSpPr>
          <p:cNvPr id="3" name="Content Placeholder 2"/>
          <p:cNvSpPr>
            <a:spLocks noGrp="1"/>
          </p:cNvSpPr>
          <p:nvPr>
            <p:ph idx="1"/>
          </p:nvPr>
        </p:nvSpPr>
        <p:spPr/>
        <p:txBody>
          <a:bodyPr/>
          <a:lstStyle/>
          <a:p>
            <a:r>
              <a:rPr lang="en-US" dirty="0"/>
              <a:t>Let’s add an </a:t>
            </a:r>
            <a:r>
              <a:rPr lang="en-US" dirty="0" err="1"/>
              <a:t>rst</a:t>
            </a:r>
            <a:r>
              <a:rPr lang="en-US" dirty="0"/>
              <a:t> file to document our scraping code. </a:t>
            </a:r>
          </a:p>
        </p:txBody>
      </p:sp>
      <p:sp>
        <p:nvSpPr>
          <p:cNvPr id="5" name="Rectangle 4"/>
          <p:cNvSpPr/>
          <p:nvPr/>
        </p:nvSpPr>
        <p:spPr>
          <a:xfrm>
            <a:off x="1386348" y="2817209"/>
            <a:ext cx="9576619" cy="3693319"/>
          </a:xfrm>
          <a:prstGeom prst="rect">
            <a:avLst/>
          </a:prstGeom>
        </p:spPr>
        <p:txBody>
          <a:bodyPr wrap="square">
            <a:spAutoFit/>
          </a:bodyPr>
          <a:lstStyle/>
          <a:p>
            <a:r>
              <a:rPr lang="en-US" dirty="0">
                <a:solidFill>
                  <a:srgbClr val="FFFFFF"/>
                </a:solidFill>
                <a:latin typeface="Courier New" panose="02070309020205020404" pitchFamily="49" charset="0"/>
              </a:rPr>
              <a:t>Ticket Scraping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Ticket scraping is performed by the </a:t>
            </a:r>
            <a:r>
              <a:rPr lang="en-US" dirty="0">
                <a:solidFill>
                  <a:schemeClr val="tx1">
                    <a:lumMod val="95000"/>
                  </a:schemeClr>
                </a:solidFill>
                <a:latin typeface="Courier New" panose="02070309020205020404" pitchFamily="49" charset="0"/>
              </a:rPr>
              <a:t>ticket_scraper</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py module</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a:solidFill>
                  <a:srgbClr val="FFFFFF"/>
                </a:solidFill>
                <a:latin typeface="Courier New" panose="02070309020205020404" pitchFamily="49" charset="0"/>
              </a:rPr>
              <a:t>Initial calls should be made to the </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a:t>
            </a:r>
            <a:r>
              <a:rPr lang="en-US" dirty="0" err="1">
                <a:solidFill>
                  <a:schemeClr val="tx1">
                    <a:lumMod val="95000"/>
                  </a:schemeClr>
                </a:solidFill>
                <a:latin typeface="Courier New" panose="02070309020205020404" pitchFamily="49" charset="0"/>
              </a:rPr>
              <a:t>get_posts</a:t>
            </a:r>
            <a:r>
              <a:rPr lang="en-US" dirty="0">
                <a:solidFill>
                  <a:schemeClr val="tx1">
                    <a:lumMod val="95000"/>
                  </a:schemeClr>
                </a:solidFill>
                <a:latin typeface="Courier New" panose="02070309020205020404" pitchFamily="49" charset="0"/>
              </a:rPr>
              <a:t>` function, which will guide the scraping process and returns a list of relevant posts.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function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get_posts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event_name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location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a:solidFill>
                  <a:schemeClr val="tx1">
                    <a:lumMod val="95000"/>
                  </a:schemeClr>
                </a:solidFill>
                <a:latin typeface="Courier New" panose="02070309020205020404" pitchFamily="49" charset="0"/>
              </a:rPr>
              <a:t>Accesses the Craigslist page of search results for the given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   event and location. Returns a list of post information tuples,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   sorted by price. </a:t>
            </a:r>
            <a:endParaRPr lang="en-US" dirty="0">
              <a:solidFill>
                <a:schemeClr val="tx1">
                  <a:lumMod val="95000"/>
                </a:schemeClr>
              </a:solidFill>
              <a:effectLst/>
            </a:endParaRPr>
          </a:p>
        </p:txBody>
      </p:sp>
    </p:spTree>
    <p:extLst>
      <p:ext uri="{BB962C8B-B14F-4D97-AF65-F5344CB8AC3E}">
        <p14:creationId xmlns:p14="http://schemas.microsoft.com/office/powerpoint/2010/main" val="3712760148"/>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Scraper.rst</a:t>
            </a:r>
            <a:endParaRPr lang="en-US" dirty="0"/>
          </a:p>
        </p:txBody>
      </p:sp>
      <p:pic>
        <p:nvPicPr>
          <p:cNvPr id="4" name="Picture 3"/>
          <p:cNvPicPr>
            <a:picLocks noChangeAspect="1"/>
          </p:cNvPicPr>
          <p:nvPr/>
        </p:nvPicPr>
        <p:blipFill rotWithShape="1">
          <a:blip r:embed="rId2"/>
          <a:srcRect l="4717" t="7588" b="35417"/>
          <a:stretch/>
        </p:blipFill>
        <p:spPr>
          <a:xfrm>
            <a:off x="343243" y="2399464"/>
            <a:ext cx="11488845" cy="3863684"/>
          </a:xfrm>
          <a:prstGeom prst="rect">
            <a:avLst/>
          </a:prstGeom>
        </p:spPr>
      </p:pic>
    </p:spTree>
    <p:extLst>
      <p:ext uri="{BB962C8B-B14F-4D97-AF65-F5344CB8AC3E}">
        <p14:creationId xmlns:p14="http://schemas.microsoft.com/office/powerpoint/2010/main" val="977724816"/>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autodoc</a:t>
            </a:r>
            <a:endParaRPr lang="en-US" dirty="0"/>
          </a:p>
        </p:txBody>
      </p:sp>
      <p:sp>
        <p:nvSpPr>
          <p:cNvPr id="3" name="Content Placeholder 2"/>
          <p:cNvSpPr>
            <a:spLocks noGrp="1"/>
          </p:cNvSpPr>
          <p:nvPr>
            <p:ph idx="1"/>
          </p:nvPr>
        </p:nvSpPr>
        <p:spPr>
          <a:xfrm>
            <a:off x="3706585" y="2326821"/>
            <a:ext cx="7641771" cy="4286250"/>
          </a:xfrm>
        </p:spPr>
        <p:txBody>
          <a:bodyPr>
            <a:normAutofit/>
          </a:bodyPr>
          <a:lstStyle/>
          <a:p>
            <a:r>
              <a:rPr lang="en-US" dirty="0"/>
              <a:t>The </a:t>
            </a:r>
            <a:r>
              <a:rPr lang="en-US" dirty="0" err="1">
                <a:solidFill>
                  <a:srgbClr val="FFC000"/>
                </a:solidFill>
              </a:rPr>
              <a:t>autodoc</a:t>
            </a:r>
            <a:r>
              <a:rPr lang="en-US" dirty="0"/>
              <a:t> feature allows you to use your source code </a:t>
            </a:r>
            <a:r>
              <a:rPr lang="en-US" dirty="0" err="1"/>
              <a:t>docstrings</a:t>
            </a:r>
            <a:r>
              <a:rPr lang="en-US" dirty="0"/>
              <a:t> to generate the documentation. </a:t>
            </a:r>
            <a:br>
              <a:rPr lang="en-US" dirty="0"/>
            </a:br>
            <a:br>
              <a:rPr lang="en-US" dirty="0"/>
            </a:br>
            <a:r>
              <a:rPr lang="en-US" dirty="0"/>
              <a:t>You can </a:t>
            </a:r>
            <a:r>
              <a:rPr lang="en-US" dirty="0" err="1"/>
              <a:t>autodoc</a:t>
            </a:r>
            <a:r>
              <a:rPr lang="en-US" dirty="0"/>
              <a:t> on a function basis:</a:t>
            </a:r>
          </a:p>
          <a:p>
            <a:endParaRPr lang="en-US" dirty="0"/>
          </a:p>
          <a:p>
            <a:endParaRPr lang="en-US" dirty="0"/>
          </a:p>
          <a:p>
            <a:r>
              <a:rPr lang="en-US" dirty="0"/>
              <a:t>Or on a module basis (and other bases, as well): </a:t>
            </a:r>
          </a:p>
          <a:p>
            <a:endParaRPr lang="en-US" dirty="0"/>
          </a:p>
          <a:p>
            <a:endParaRPr lang="en-US" dirty="0"/>
          </a:p>
          <a:p>
            <a:r>
              <a:rPr lang="en-US" dirty="0"/>
              <a:t>But make sure the path to your source code is available in conf.py</a:t>
            </a:r>
          </a:p>
        </p:txBody>
      </p:sp>
      <p:pic>
        <p:nvPicPr>
          <p:cNvPr id="4" name="Picture 3"/>
          <p:cNvPicPr>
            <a:picLocks noChangeAspect="1"/>
          </p:cNvPicPr>
          <p:nvPr/>
        </p:nvPicPr>
        <p:blipFill>
          <a:blip r:embed="rId2"/>
          <a:stretch>
            <a:fillRect/>
          </a:stretch>
        </p:blipFill>
        <p:spPr>
          <a:xfrm>
            <a:off x="540204" y="3060606"/>
            <a:ext cx="3166382" cy="3362645"/>
          </a:xfrm>
          <a:prstGeom prst="rect">
            <a:avLst/>
          </a:prstGeom>
        </p:spPr>
      </p:pic>
      <p:sp>
        <p:nvSpPr>
          <p:cNvPr id="7" name="Rectangle 6"/>
          <p:cNvSpPr/>
          <p:nvPr/>
        </p:nvSpPr>
        <p:spPr>
          <a:xfrm>
            <a:off x="4170424" y="3883431"/>
            <a:ext cx="6801862" cy="400110"/>
          </a:xfrm>
          <a:prstGeom prst="rect">
            <a:avLst/>
          </a:prstGeom>
        </p:spPr>
        <p:txBody>
          <a:bodyPr wrap="none">
            <a:spAutoFit/>
          </a:bodyPr>
          <a:lstStyle/>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autofunction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ticket_scrap</a:t>
            </a:r>
            <a:r>
              <a:rPr lang="en-US" sz="2000" dirty="0" err="1">
                <a:solidFill>
                  <a:schemeClr val="tx1">
                    <a:lumMod val="95000"/>
                  </a:schemeClr>
                </a:solidFill>
                <a:latin typeface="Courier New" panose="02070309020205020404" pitchFamily="49" charset="0"/>
              </a:rPr>
              <a:t>er</a:t>
            </a:r>
            <a:r>
              <a:rPr lang="en-US" sz="2000" b="1" dirty="0" err="1">
                <a:solidFill>
                  <a:schemeClr val="tx1">
                    <a:lumMod val="95000"/>
                  </a:schemeClr>
                </a:solidFill>
                <a:latin typeface="Courier New" panose="02070309020205020404" pitchFamily="49" charset="0"/>
              </a:rPr>
              <a:t>.</a:t>
            </a:r>
            <a:r>
              <a:rPr lang="en-US" sz="2000" dirty="0" err="1">
                <a:solidFill>
                  <a:schemeClr val="tx1">
                    <a:lumMod val="95000"/>
                  </a:schemeClr>
                </a:solidFill>
                <a:latin typeface="Courier New" panose="02070309020205020404" pitchFamily="49" charset="0"/>
              </a:rPr>
              <a:t>get_p</a:t>
            </a:r>
            <a:r>
              <a:rPr lang="en-US" sz="2000" dirty="0" err="1">
                <a:solidFill>
                  <a:srgbClr val="FFFFFF"/>
                </a:solidFill>
                <a:latin typeface="Courier New" panose="02070309020205020404" pitchFamily="49" charset="0"/>
              </a:rPr>
              <a:t>osts</a:t>
            </a:r>
            <a:r>
              <a:rPr lang="en-US" sz="2000" dirty="0">
                <a:solidFill>
                  <a:srgbClr val="FFFFFF"/>
                </a:solidFill>
                <a:latin typeface="Courier New" panose="02070309020205020404" pitchFamily="49" charset="0"/>
              </a:rPr>
              <a:t> </a:t>
            </a:r>
            <a:endParaRPr lang="en-US" sz="2000" dirty="0">
              <a:effectLst/>
            </a:endParaRPr>
          </a:p>
        </p:txBody>
      </p:sp>
      <p:sp>
        <p:nvSpPr>
          <p:cNvPr id="8" name="Rectangle 7"/>
          <p:cNvSpPr/>
          <p:nvPr/>
        </p:nvSpPr>
        <p:spPr>
          <a:xfrm>
            <a:off x="4170424" y="5163015"/>
            <a:ext cx="4955203" cy="707886"/>
          </a:xfrm>
          <a:prstGeom prst="rect">
            <a:avLst/>
          </a:prstGeom>
        </p:spPr>
        <p:txBody>
          <a:bodyPr wrap="none">
            <a:spAutoFit/>
          </a:bodyPr>
          <a:lstStyle/>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automodule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ticket_scraper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members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998754416"/>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autodoc</a:t>
            </a:r>
            <a:endParaRPr lang="en-US" dirty="0"/>
          </a:p>
        </p:txBody>
      </p:sp>
      <p:sp>
        <p:nvSpPr>
          <p:cNvPr id="3" name="Content Placeholder 2"/>
          <p:cNvSpPr>
            <a:spLocks noGrp="1"/>
          </p:cNvSpPr>
          <p:nvPr>
            <p:ph idx="1"/>
          </p:nvPr>
        </p:nvSpPr>
        <p:spPr>
          <a:xfrm>
            <a:off x="254556" y="2851399"/>
            <a:ext cx="1919235" cy="4023360"/>
          </a:xfrm>
        </p:spPr>
        <p:txBody>
          <a:bodyPr/>
          <a:lstStyle/>
          <a:p>
            <a:r>
              <a:rPr lang="en-US" dirty="0" err="1"/>
              <a:t>Docstring</a:t>
            </a:r>
            <a:r>
              <a:rPr lang="en-US" dirty="0"/>
              <a:t> comments can be in whichever format you choose, but there are some key structures which Sphinx will know how to render. For example: </a:t>
            </a:r>
          </a:p>
        </p:txBody>
      </p:sp>
      <p:sp>
        <p:nvSpPr>
          <p:cNvPr id="5" name="Rectangle 4"/>
          <p:cNvSpPr/>
          <p:nvPr/>
        </p:nvSpPr>
        <p:spPr>
          <a:xfrm>
            <a:off x="2173791" y="1917684"/>
            <a:ext cx="10018209" cy="4524315"/>
          </a:xfrm>
          <a:prstGeom prst="rect">
            <a:avLst/>
          </a:prstGeom>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C000"/>
                </a:solidFill>
                <a:latin typeface="Courier New" panose="02070309020205020404" pitchFamily="49" charset="0"/>
              </a:rPr>
              <a:t>get_posts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event_name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location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a:solidFill>
                  <a:srgbClr val="FF8000"/>
                </a:solidFill>
                <a:latin typeface="Courier New" panose="02070309020205020404" pitchFamily="49" charset="0"/>
              </a:rPr>
              <a:t>''' The </a:t>
            </a:r>
            <a:r>
              <a:rPr lang="en-US" dirty="0" err="1">
                <a:solidFill>
                  <a:srgbClr val="FF8000"/>
                </a:solidFill>
                <a:latin typeface="Courier New" panose="02070309020205020404" pitchFamily="49" charset="0"/>
              </a:rPr>
              <a:t>get_posts</a:t>
            </a:r>
            <a:r>
              <a:rPr lang="en-US" dirty="0">
                <a:solidFill>
                  <a:srgbClr val="FF8000"/>
                </a:solidFill>
                <a:latin typeface="Courier New" panose="02070309020205020404" pitchFamily="49" charset="0"/>
              </a:rPr>
              <a:t> function accesses the Craigslist page of search    </a:t>
            </a:r>
            <a:br>
              <a:rPr lang="en-US" dirty="0">
                <a:solidFill>
                  <a:srgbClr val="FF8000"/>
                </a:solidFill>
                <a:latin typeface="Courier New" panose="02070309020205020404" pitchFamily="49" charset="0"/>
              </a:rPr>
            </a:br>
            <a:r>
              <a:rPr lang="en-US" dirty="0">
                <a:solidFill>
                  <a:srgbClr val="FF8000"/>
                </a:solidFill>
                <a:latin typeface="Courier New" panose="02070309020205020404" pitchFamily="49" charset="0"/>
              </a:rPr>
              <a:t>  	results for the given event and location. Returns a list of post </a:t>
            </a:r>
            <a:br>
              <a:rPr lang="en-US" dirty="0">
                <a:solidFill>
                  <a:srgbClr val="FF8000"/>
                </a:solidFill>
                <a:latin typeface="Courier New" panose="02070309020205020404" pitchFamily="49" charset="0"/>
              </a:rPr>
            </a:br>
            <a:r>
              <a:rPr lang="en-US" dirty="0">
                <a:solidFill>
                  <a:srgbClr val="FF8000"/>
                </a:solidFill>
                <a:latin typeface="Courier New" panose="02070309020205020404" pitchFamily="49" charset="0"/>
              </a:rPr>
              <a:t>  	information tuples, sorted by price. </a:t>
            </a:r>
            <a:br>
              <a:rPr lang="en-US" dirty="0">
                <a:solidFill>
                  <a:srgbClr val="FF8000"/>
                </a:solidFill>
                <a:latin typeface="Courier New" panose="02070309020205020404" pitchFamily="49" charset="0"/>
              </a:rPr>
            </a:br>
            <a:r>
              <a:rPr lang="en-US" dirty="0">
                <a:solidFill>
                  <a:srgbClr val="FF8000"/>
                </a:solidFill>
                <a:latin typeface="Courier New" panose="02070309020205020404" pitchFamily="49" charset="0"/>
              </a:rPr>
              <a:t>  	:</a:t>
            </a:r>
            <a:r>
              <a:rPr lang="en-US" dirty="0" err="1">
                <a:solidFill>
                  <a:srgbClr val="FF8000"/>
                </a:solidFill>
                <a:latin typeface="Courier New" panose="02070309020205020404" pitchFamily="49" charset="0"/>
              </a:rPr>
              <a:t>param</a:t>
            </a:r>
            <a:r>
              <a:rPr lang="en-US" dirty="0">
                <a:solidFill>
                  <a:srgbClr val="FF8000"/>
                </a:solidFill>
                <a:latin typeface="Courier New" panose="02070309020205020404" pitchFamily="49" charset="0"/>
              </a:rPr>
              <a:t> </a:t>
            </a:r>
            <a:r>
              <a:rPr lang="en-US" dirty="0" err="1">
                <a:solidFill>
                  <a:srgbClr val="FF8000"/>
                </a:solidFill>
                <a:latin typeface="Courier New" panose="02070309020205020404" pitchFamily="49" charset="0"/>
              </a:rPr>
              <a:t>event_name</a:t>
            </a:r>
            <a:r>
              <a:rPr lang="en-US" dirty="0">
                <a:solidFill>
                  <a:srgbClr val="FF8000"/>
                </a:solidFill>
                <a:latin typeface="Courier New" panose="02070309020205020404" pitchFamily="49" charset="0"/>
              </a:rPr>
              <a:t>: The keyword with which to search for the event. </a:t>
            </a:r>
            <a:br>
              <a:rPr lang="en-US" dirty="0">
                <a:solidFill>
                  <a:srgbClr val="FF8000"/>
                </a:solidFill>
                <a:latin typeface="Courier New" panose="02070309020205020404" pitchFamily="49" charset="0"/>
              </a:rPr>
            </a:br>
            <a:r>
              <a:rPr lang="en-US" dirty="0">
                <a:solidFill>
                  <a:srgbClr val="FF8000"/>
                </a:solidFill>
                <a:latin typeface="Courier New" panose="02070309020205020404" pitchFamily="49" charset="0"/>
              </a:rPr>
              <a:t>	:type </a:t>
            </a:r>
            <a:r>
              <a:rPr lang="en-US" dirty="0" err="1">
                <a:solidFill>
                  <a:srgbClr val="FF8000"/>
                </a:solidFill>
                <a:latin typeface="Courier New" panose="02070309020205020404" pitchFamily="49" charset="0"/>
              </a:rPr>
              <a:t>event_name</a:t>
            </a:r>
            <a:r>
              <a:rPr lang="en-US" dirty="0">
                <a:solidFill>
                  <a:srgbClr val="FF8000"/>
                </a:solidFill>
                <a:latin typeface="Courier New" panose="02070309020205020404" pitchFamily="49" charset="0"/>
              </a:rPr>
              <a:t>: String.</a:t>
            </a:r>
          </a:p>
          <a:p>
            <a:r>
              <a:rPr lang="en-US" dirty="0">
                <a:solidFill>
                  <a:srgbClr val="FF8000"/>
                </a:solidFill>
                <a:latin typeface="Courier New" panose="02070309020205020404" pitchFamily="49" charset="0"/>
              </a:rPr>
              <a:t>	:</a:t>
            </a:r>
            <a:r>
              <a:rPr lang="en-US" dirty="0" err="1">
                <a:solidFill>
                  <a:srgbClr val="FF8000"/>
                </a:solidFill>
                <a:latin typeface="Courier New" panose="02070309020205020404" pitchFamily="49" charset="0"/>
              </a:rPr>
              <a:t>param</a:t>
            </a:r>
            <a:r>
              <a:rPr lang="en-US" dirty="0">
                <a:solidFill>
                  <a:srgbClr val="FF8000"/>
                </a:solidFill>
                <a:latin typeface="Courier New" panose="02070309020205020404" pitchFamily="49" charset="0"/>
              </a:rPr>
              <a:t> location: The area in which to search for the event. </a:t>
            </a:r>
            <a:br>
              <a:rPr lang="en-US" dirty="0">
                <a:solidFill>
                  <a:srgbClr val="FF8000"/>
                </a:solidFill>
                <a:latin typeface="Courier New" panose="02070309020205020404" pitchFamily="49" charset="0"/>
              </a:rPr>
            </a:br>
            <a:r>
              <a:rPr lang="en-US" dirty="0">
                <a:solidFill>
                  <a:srgbClr val="FF8000"/>
                </a:solidFill>
                <a:latin typeface="Courier New" panose="02070309020205020404" pitchFamily="49" charset="0"/>
              </a:rPr>
              <a:t>  	:type location: String. </a:t>
            </a:r>
            <a:br>
              <a:rPr lang="en-US" dirty="0">
                <a:solidFill>
                  <a:srgbClr val="FF8000"/>
                </a:solidFill>
                <a:latin typeface="Courier New" panose="02070309020205020404" pitchFamily="49" charset="0"/>
              </a:rPr>
            </a:br>
            <a:r>
              <a:rPr lang="en-US" dirty="0">
                <a:solidFill>
                  <a:srgbClr val="FF8000"/>
                </a:solidFill>
                <a:latin typeface="Courier New" panose="02070309020205020404" pitchFamily="49" charset="0"/>
              </a:rPr>
              <a:t>  	:returns: List of tuples of post information, sorted by price. </a:t>
            </a:r>
            <a:br>
              <a:rPr lang="en-US" dirty="0">
                <a:solidFill>
                  <a:srgbClr val="FF8000"/>
                </a:solidFill>
                <a:latin typeface="Courier New" panose="02070309020205020404" pitchFamily="49" charset="0"/>
              </a:rPr>
            </a:br>
            <a:r>
              <a:rPr lang="en-US" dirty="0">
                <a:solidFill>
                  <a:srgbClr val="FF8000"/>
                </a:solidFill>
                <a:latin typeface="Courier New" panose="02070309020205020404" pitchFamily="49" charset="0"/>
              </a:rPr>
              <a:t>  	:raises: None. '''</a:t>
            </a:r>
            <a:r>
              <a:rPr lang="en-US"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join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event_name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split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page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requests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"http://"</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location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lower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url</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tree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html</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fromstring</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page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text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posts_pages</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get_pages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tree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location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post_info</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get_post_info</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posts_pages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sorted</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post_info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key</a:t>
            </a:r>
            <a:r>
              <a:rPr lang="en-US" b="1" dirty="0">
                <a:solidFill>
                  <a:srgbClr val="FFCC00"/>
                </a:solidFill>
                <a:latin typeface="Courier New" panose="02070309020205020404" pitchFamily="49" charset="0"/>
              </a:rPr>
              <a:t>=</a:t>
            </a:r>
            <a:r>
              <a:rPr lang="en-US" b="1" dirty="0">
                <a:solidFill>
                  <a:srgbClr val="FF6600"/>
                </a:solidFill>
                <a:latin typeface="Courier New" panose="02070309020205020404" pitchFamily="49" charset="0"/>
              </a:rPr>
              <a:t>lambda</a:t>
            </a:r>
            <a:r>
              <a:rPr lang="en-US" dirty="0">
                <a:solidFill>
                  <a:srgbClr val="FFFFFF"/>
                </a:solidFill>
                <a:latin typeface="Courier New" panose="02070309020205020404" pitchFamily="49" charset="0"/>
              </a:rPr>
              <a:t> post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post</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4</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713938576"/>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new </a:t>
            </a:r>
            <a:r>
              <a:rPr lang="en-US" dirty="0" err="1"/>
              <a:t>scraper.rst</a:t>
            </a:r>
            <a:endParaRPr lang="en-US" dirty="0"/>
          </a:p>
        </p:txBody>
      </p:sp>
      <p:sp>
        <p:nvSpPr>
          <p:cNvPr id="5" name="TextBox 4"/>
          <p:cNvSpPr txBox="1"/>
          <p:nvPr/>
        </p:nvSpPr>
        <p:spPr>
          <a:xfrm>
            <a:off x="1024128" y="5363936"/>
            <a:ext cx="7611699" cy="400110"/>
          </a:xfrm>
          <a:prstGeom prst="rect">
            <a:avLst/>
          </a:prstGeom>
          <a:noFill/>
        </p:spPr>
        <p:txBody>
          <a:bodyPr wrap="none" rtlCol="0">
            <a:spAutoFit/>
          </a:bodyPr>
          <a:lstStyle/>
          <a:p>
            <a:r>
              <a:rPr lang="en-US" sz="2000" dirty="0"/>
              <a:t>In conf.py: </a:t>
            </a:r>
            <a:r>
              <a:rPr lang="en-US" dirty="0">
                <a:latin typeface="Consolas" panose="020B0609020204030204" pitchFamily="49" charset="0"/>
                <a:cs typeface="Consolas" panose="020B0609020204030204" pitchFamily="49" charset="0"/>
              </a:rPr>
              <a:t>sys.path.insert(0, </a:t>
            </a:r>
            <a:r>
              <a:rPr lang="en-US" dirty="0" err="1">
                <a:latin typeface="Consolas" panose="020B0609020204030204" pitchFamily="49" charset="0"/>
                <a:cs typeface="Consolas" panose="020B0609020204030204" pitchFamily="49" charset="0"/>
              </a:rPr>
              <a:t>os.path.abspath</a:t>
            </a:r>
            <a:r>
              <a:rPr lang="en-US" dirty="0">
                <a:latin typeface="Consolas" panose="020B0609020204030204" pitchFamily="49" charset="0"/>
                <a:cs typeface="Consolas" panose="020B0609020204030204" pitchFamily="49" charset="0"/>
              </a:rPr>
              <a:t>(‘..’)+ “/app/”)</a:t>
            </a:r>
          </a:p>
        </p:txBody>
      </p:sp>
      <p:sp>
        <p:nvSpPr>
          <p:cNvPr id="3" name="Rectangle 2"/>
          <p:cNvSpPr/>
          <p:nvPr/>
        </p:nvSpPr>
        <p:spPr>
          <a:xfrm>
            <a:off x="1024128" y="2029365"/>
            <a:ext cx="10129542" cy="3170099"/>
          </a:xfrm>
          <a:prstGeom prst="rect">
            <a:avLst/>
          </a:prstGeom>
        </p:spPr>
        <p:txBody>
          <a:bodyPr wrap="square">
            <a:spAutoFit/>
          </a:bodyPr>
          <a:lstStyle/>
          <a:p>
            <a:r>
              <a:rPr lang="en-US" sz="2000" dirty="0">
                <a:solidFill>
                  <a:srgbClr val="FFFFFF"/>
                </a:solidFill>
                <a:latin typeface="Courier New" panose="02070309020205020404" pitchFamily="49" charset="0"/>
              </a:rPr>
              <a:t>Ticket Scraping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Ticket scraping is </a:t>
            </a:r>
            <a:r>
              <a:rPr lang="en-US" sz="2000" dirty="0">
                <a:solidFill>
                  <a:srgbClr val="FFFFFF"/>
                </a:solidFill>
                <a:latin typeface="Courier New" panose="02070309020205020404" pitchFamily="49" charset="0"/>
              </a:rPr>
              <a:t>performed by the </a:t>
            </a:r>
            <a:r>
              <a:rPr lang="en-US" sz="2000" dirty="0">
                <a:solidFill>
                  <a:schemeClr val="tx1">
                    <a:lumMod val="95000"/>
                  </a:schemeClr>
                </a:solidFill>
                <a:latin typeface="Courier New" panose="02070309020205020404" pitchFamily="49" charset="0"/>
              </a:rPr>
              <a:t>ticket_scraper.py module. </a:t>
            </a:r>
            <a:r>
              <a:rPr lang="en-US" sz="2000" dirty="0">
                <a:solidFill>
                  <a:srgbClr val="FFFFFF"/>
                </a:solidFill>
                <a:latin typeface="Courier New" panose="02070309020205020404" pitchFamily="49" charset="0"/>
              </a:rPr>
              <a:t>Initial calls should be made to the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get_posts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function</a:t>
            </a:r>
            <a:r>
              <a:rPr lang="en-US" sz="2000" b="1" dirty="0">
                <a:solidFill>
                  <a:schemeClr val="tx1">
                    <a:lumMod val="95000"/>
                  </a:schemeClr>
                </a:solidFill>
                <a:latin typeface="Courier New" panose="02070309020205020404" pitchFamily="49" charset="0"/>
              </a:rPr>
              <a:t>,</a:t>
            </a:r>
            <a:r>
              <a:rPr lang="en-US" sz="2000" dirty="0">
                <a:solidFill>
                  <a:srgbClr val="FFFFFF"/>
                </a:solidFill>
                <a:latin typeface="Courier New" panose="02070309020205020404" pitchFamily="49" charset="0"/>
              </a:rPr>
              <a:t> which will guide the scraping </a:t>
            </a:r>
            <a:r>
              <a:rPr lang="en-US" sz="2000" dirty="0">
                <a:solidFill>
                  <a:schemeClr val="tx1">
                    <a:lumMod val="95000"/>
                  </a:schemeClr>
                </a:solidFill>
                <a:latin typeface="Courier New" panose="02070309020205020404" pitchFamily="49" charset="0"/>
              </a:rPr>
              <a:t>process and returns </a:t>
            </a:r>
            <a:r>
              <a:rPr lang="en-US" sz="2000" dirty="0">
                <a:solidFill>
                  <a:srgbClr val="FFFFFF"/>
                </a:solidFill>
                <a:latin typeface="Courier New" panose="02070309020205020404" pitchFamily="49" charset="0"/>
              </a:rPr>
              <a:t>a list of relevant </a:t>
            </a:r>
            <a:r>
              <a:rPr lang="en-US" sz="2000" dirty="0">
                <a:solidFill>
                  <a:schemeClr val="tx1">
                    <a:lumMod val="95000"/>
                  </a:schemeClr>
                </a:solidFill>
                <a:latin typeface="Courier New" panose="02070309020205020404" pitchFamily="49" charset="0"/>
              </a:rPr>
              <a:t>posts</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automodule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ticket_scraper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members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432443536"/>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new </a:t>
            </a:r>
            <a:r>
              <a:rPr lang="en-US" dirty="0" err="1"/>
              <a:t>scraper.rst</a:t>
            </a:r>
            <a:endParaRPr lang="en-US" dirty="0"/>
          </a:p>
        </p:txBody>
      </p:sp>
      <p:pic>
        <p:nvPicPr>
          <p:cNvPr id="5" name="Picture 4"/>
          <p:cNvPicPr>
            <a:picLocks noChangeAspect="1"/>
          </p:cNvPicPr>
          <p:nvPr/>
        </p:nvPicPr>
        <p:blipFill rotWithShape="1">
          <a:blip r:embed="rId2"/>
          <a:srcRect l="4905" t="7589" b="9487"/>
          <a:stretch/>
        </p:blipFill>
        <p:spPr>
          <a:xfrm>
            <a:off x="1330778" y="1875514"/>
            <a:ext cx="9413422" cy="4615094"/>
          </a:xfrm>
          <a:prstGeom prst="rect">
            <a:avLst/>
          </a:prstGeom>
        </p:spPr>
      </p:pic>
    </p:spTree>
    <p:extLst>
      <p:ext uri="{BB962C8B-B14F-4D97-AF65-F5344CB8AC3E}">
        <p14:creationId xmlns:p14="http://schemas.microsoft.com/office/powerpoint/2010/main" val="3579343820"/>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a pdf!</a:t>
            </a:r>
          </a:p>
        </p:txBody>
      </p:sp>
      <p:pic>
        <p:nvPicPr>
          <p:cNvPr id="4" name="Picture 3"/>
          <p:cNvPicPr>
            <a:picLocks noChangeAspect="1"/>
          </p:cNvPicPr>
          <p:nvPr/>
        </p:nvPicPr>
        <p:blipFill rotWithShape="1">
          <a:blip r:embed="rId2"/>
          <a:srcRect l="8544" t="9040" r="13397"/>
          <a:stretch/>
        </p:blipFill>
        <p:spPr>
          <a:xfrm>
            <a:off x="3935187" y="969501"/>
            <a:ext cx="8049984" cy="5553763"/>
          </a:xfrm>
          <a:prstGeom prst="rect">
            <a:avLst/>
          </a:prstGeom>
        </p:spPr>
      </p:pic>
      <p:sp>
        <p:nvSpPr>
          <p:cNvPr id="5" name="TextBox 4"/>
          <p:cNvSpPr txBox="1"/>
          <p:nvPr/>
        </p:nvSpPr>
        <p:spPr>
          <a:xfrm>
            <a:off x="710293" y="2302329"/>
            <a:ext cx="2477922" cy="369332"/>
          </a:xfrm>
          <a:prstGeom prst="rect">
            <a:avLst/>
          </a:prstGeom>
          <a:noFill/>
        </p:spPr>
        <p:txBody>
          <a:bodyPr wrap="none" rtlCol="0">
            <a:spAutoFit/>
          </a:bodyPr>
          <a:lstStyle/>
          <a:p>
            <a:r>
              <a:rPr lang="en-US" dirty="0"/>
              <a:t>For some light reading…</a:t>
            </a:r>
          </a:p>
        </p:txBody>
      </p:sp>
    </p:spTree>
    <p:extLst>
      <p:ext uri="{BB962C8B-B14F-4D97-AF65-F5344CB8AC3E}">
        <p14:creationId xmlns:p14="http://schemas.microsoft.com/office/powerpoint/2010/main" val="2589550527"/>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Sphinx</a:t>
            </a:r>
          </a:p>
        </p:txBody>
      </p:sp>
      <p:sp>
        <p:nvSpPr>
          <p:cNvPr id="3" name="Content Placeholder 2"/>
          <p:cNvSpPr>
            <a:spLocks noGrp="1"/>
          </p:cNvSpPr>
          <p:nvPr>
            <p:ph idx="1"/>
          </p:nvPr>
        </p:nvSpPr>
        <p:spPr>
          <a:xfrm>
            <a:off x="1024128" y="2286000"/>
            <a:ext cx="9720073" cy="3413342"/>
          </a:xfrm>
        </p:spPr>
        <p:txBody>
          <a:bodyPr/>
          <a:lstStyle/>
          <a:p>
            <a:pPr>
              <a:buFont typeface="Arial" panose="020B0604020202020204" pitchFamily="34" charset="0"/>
              <a:buChar char="•"/>
            </a:pPr>
            <a:r>
              <a:rPr lang="en-US" dirty="0"/>
              <a:t> </a:t>
            </a:r>
            <a:r>
              <a:rPr lang="en-US" dirty="0" err="1"/>
              <a:t>Matplotlib</a:t>
            </a:r>
            <a:r>
              <a:rPr lang="en-US" dirty="0"/>
              <a:t> has provided a nice Sphinx tutorial, especially for mathematical modules and customizing the documentation look. Check it out below. </a:t>
            </a:r>
          </a:p>
          <a:p>
            <a:pPr>
              <a:buFont typeface="Arial" panose="020B0604020202020204" pitchFamily="34" charset="0"/>
              <a:buChar char="•"/>
            </a:pPr>
            <a:r>
              <a:rPr lang="en-US" dirty="0"/>
              <a:t> You can check out their docs and then look for the “source” or “show source” option to see the </a:t>
            </a:r>
            <a:r>
              <a:rPr lang="en-US" dirty="0" err="1"/>
              <a:t>rst</a:t>
            </a:r>
            <a:r>
              <a:rPr lang="en-US" dirty="0"/>
              <a:t> that created the page. </a:t>
            </a:r>
          </a:p>
          <a:p>
            <a:pPr>
              <a:buFont typeface="Arial" panose="020B0604020202020204" pitchFamily="34" charset="0"/>
              <a:buChar char="•"/>
            </a:pPr>
            <a:r>
              <a:rPr lang="en-US" dirty="0"/>
              <a:t> </a:t>
            </a:r>
            <a:r>
              <a:rPr lang="en-US" dirty="0">
                <a:hlinkClick r:id="rId2"/>
              </a:rPr>
              <a:t>readthedocs.org</a:t>
            </a:r>
            <a:r>
              <a:rPr lang="en-US" dirty="0"/>
              <a:t> is a docs-hosting website specifically geared towards Sphinx documentation. </a:t>
            </a:r>
          </a:p>
          <a:p>
            <a:pPr>
              <a:buFont typeface="Arial" panose="020B0604020202020204" pitchFamily="34" charset="0"/>
              <a:buChar char="•"/>
            </a:pPr>
            <a:r>
              <a:rPr lang="en-US" dirty="0"/>
              <a:t> </a:t>
            </a:r>
            <a:r>
              <a:rPr lang="en-US" dirty="0" err="1"/>
              <a:t>Bitbucket</a:t>
            </a:r>
            <a:r>
              <a:rPr lang="en-US" dirty="0"/>
              <a:t>, at least, works well with </a:t>
            </a:r>
            <a:r>
              <a:rPr lang="en-US" dirty="0" err="1"/>
              <a:t>rst</a:t>
            </a:r>
            <a:r>
              <a:rPr lang="en-US" dirty="0"/>
              <a:t> files and you can include your Sphinx docs in your repository without worrying about readability. </a:t>
            </a:r>
          </a:p>
        </p:txBody>
      </p:sp>
      <p:sp>
        <p:nvSpPr>
          <p:cNvPr id="4" name="TextBox 3">
            <a:extLst>
              <a:ext uri="{FF2B5EF4-FFF2-40B4-BE49-F238E27FC236}">
                <a16:creationId xmlns:a16="http://schemas.microsoft.com/office/drawing/2014/main" id="{40799D58-8933-BE47-981C-65EDA881CB3F}"/>
              </a:ext>
            </a:extLst>
          </p:cNvPr>
          <p:cNvSpPr txBox="1"/>
          <p:nvPr/>
        </p:nvSpPr>
        <p:spPr>
          <a:xfrm>
            <a:off x="7419059" y="5699342"/>
            <a:ext cx="3325141" cy="369332"/>
          </a:xfrm>
          <a:prstGeom prst="rect">
            <a:avLst/>
          </a:prstGeom>
          <a:noFill/>
        </p:spPr>
        <p:txBody>
          <a:bodyPr wrap="none" rtlCol="0">
            <a:spAutoFit/>
          </a:bodyPr>
          <a:lstStyle/>
          <a:p>
            <a:r>
              <a:rPr lang="en-US" i="1" dirty="0">
                <a:solidFill>
                  <a:srgbClr val="FFFF00"/>
                </a:solidFill>
              </a:rPr>
              <a:t>http://</a:t>
            </a:r>
            <a:r>
              <a:rPr lang="en-US" i="1" dirty="0" err="1">
                <a:solidFill>
                  <a:srgbClr val="FFFF00"/>
                </a:solidFill>
              </a:rPr>
              <a:t>matplotlib.org</a:t>
            </a:r>
            <a:r>
              <a:rPr lang="en-US" i="1" dirty="0">
                <a:solidFill>
                  <a:srgbClr val="FFFF00"/>
                </a:solidFill>
              </a:rPr>
              <a:t>/</a:t>
            </a:r>
            <a:r>
              <a:rPr lang="en-US" i="1" dirty="0" err="1">
                <a:solidFill>
                  <a:srgbClr val="FFFF00"/>
                </a:solidFill>
              </a:rPr>
              <a:t>sampledoc</a:t>
            </a:r>
            <a:r>
              <a:rPr lang="en-US" i="1" dirty="0">
                <a:solidFill>
                  <a:srgbClr val="FFFF00"/>
                </a:solidFill>
              </a:rPr>
              <a:t>/</a:t>
            </a:r>
          </a:p>
        </p:txBody>
      </p:sp>
    </p:spTree>
    <p:extLst>
      <p:ext uri="{BB962C8B-B14F-4D97-AF65-F5344CB8AC3E}">
        <p14:creationId xmlns:p14="http://schemas.microsoft.com/office/powerpoint/2010/main" val="1916336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solution with input</a:t>
            </a:r>
          </a:p>
        </p:txBody>
      </p:sp>
      <p:sp>
        <p:nvSpPr>
          <p:cNvPr id="4" name="Rectangle 3"/>
          <p:cNvSpPr/>
          <p:nvPr/>
        </p:nvSpPr>
        <p:spPr>
          <a:xfrm>
            <a:off x="712401" y="2357965"/>
            <a:ext cx="9026236" cy="3416320"/>
          </a:xfrm>
          <a:prstGeom prst="rect">
            <a:avLst/>
          </a:prstGeom>
        </p:spPr>
        <p:txBody>
          <a:bodyPr wrap="squar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even_fib</a:t>
            </a:r>
            <a:r>
              <a:rPr lang="en-US" b="1" dirty="0">
                <a:solidFill>
                  <a:srgbClr val="FFCC00"/>
                </a:solidFill>
                <a:latin typeface="Courier New" panose="02070309020205020404" pitchFamily="49" charset="0"/>
              </a:rPr>
              <a:t>(n):</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while</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p>
          <a:p>
            <a:r>
              <a:rPr lang="en-US" dirty="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total </a:t>
            </a:r>
          </a:p>
          <a:p>
            <a:endParaRPr lang="en-US" b="1"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limit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raw_input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“Enter the max Fibonacci number: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6600"/>
                </a:solidFill>
                <a:latin typeface="Courier New" panose="02070309020205020404" pitchFamily="49" charset="0"/>
              </a:rPr>
              <a:t>    print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even_fib</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limit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cxnSp>
        <p:nvCxnSpPr>
          <p:cNvPr id="6" name="Straight Connector 5"/>
          <p:cNvCxnSpPr/>
          <p:nvPr/>
        </p:nvCxnSpPr>
        <p:spPr>
          <a:xfrm>
            <a:off x="6587836" y="2084832"/>
            <a:ext cx="0" cy="214426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754091" y="2084832"/>
            <a:ext cx="4533613" cy="707886"/>
          </a:xfrm>
          <a:prstGeom prst="rect">
            <a:avLst/>
          </a:prstGeom>
          <a:noFill/>
        </p:spPr>
        <p:txBody>
          <a:bodyPr wrap="none" rtlCol="0">
            <a:spAutoFit/>
          </a:bodyPr>
          <a:lstStyle/>
          <a:p>
            <a:r>
              <a:rPr lang="en-US" sz="2000" dirty="0"/>
              <a:t>Enter the max Fibonacci number: </a:t>
            </a:r>
            <a:r>
              <a:rPr lang="en-US" sz="2000" u="sng" dirty="0"/>
              <a:t>4000000</a:t>
            </a:r>
          </a:p>
          <a:p>
            <a:r>
              <a:rPr lang="en-US" sz="2000" dirty="0"/>
              <a:t>4613732</a:t>
            </a:r>
          </a:p>
        </p:txBody>
      </p:sp>
      <p:sp>
        <p:nvSpPr>
          <p:cNvPr id="3" name="TextBox 2"/>
          <p:cNvSpPr txBox="1"/>
          <p:nvPr/>
        </p:nvSpPr>
        <p:spPr>
          <a:xfrm>
            <a:off x="9589332" y="5774285"/>
            <a:ext cx="1303562" cy="369332"/>
          </a:xfrm>
          <a:prstGeom prst="rect">
            <a:avLst/>
          </a:prstGeom>
          <a:noFill/>
        </p:spPr>
        <p:txBody>
          <a:bodyPr wrap="none" rtlCol="0">
            <a:spAutoFit/>
          </a:bodyPr>
          <a:lstStyle/>
          <a:p>
            <a:r>
              <a:rPr lang="en-US" i="1" dirty="0"/>
              <a:t>* python 3.x</a:t>
            </a:r>
          </a:p>
        </p:txBody>
      </p:sp>
    </p:spTree>
    <p:extLst>
      <p:ext uri="{BB962C8B-B14F-4D97-AF65-F5344CB8AC3E}">
        <p14:creationId xmlns:p14="http://schemas.microsoft.com/office/powerpoint/2010/main" val="399889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ECBB-8700-1F4F-A149-4B9C19086292}"/>
              </a:ext>
            </a:extLst>
          </p:cNvPr>
          <p:cNvSpPr>
            <a:spLocks noGrp="1"/>
          </p:cNvSpPr>
          <p:nvPr>
            <p:ph type="title"/>
          </p:nvPr>
        </p:nvSpPr>
        <p:spPr/>
        <p:txBody>
          <a:bodyPr/>
          <a:lstStyle/>
          <a:p>
            <a:r>
              <a:rPr lang="en-US" dirty="0"/>
              <a:t>Philosophy</a:t>
            </a:r>
          </a:p>
        </p:txBody>
      </p:sp>
      <p:sp>
        <p:nvSpPr>
          <p:cNvPr id="4" name="Content Placeholder 3">
            <a:extLst>
              <a:ext uri="{FF2B5EF4-FFF2-40B4-BE49-F238E27FC236}">
                <a16:creationId xmlns:a16="http://schemas.microsoft.com/office/drawing/2014/main" id="{83F629B5-93FC-BE41-8375-DDC08314D31F}"/>
              </a:ext>
            </a:extLst>
          </p:cNvPr>
          <p:cNvSpPr txBox="1">
            <a:spLocks noGrp="1"/>
          </p:cNvSpPr>
          <p:nvPr>
            <p:ph idx="1"/>
          </p:nvPr>
        </p:nvSpPr>
        <p:spPr>
          <a:xfrm>
            <a:off x="1024128" y="2026503"/>
            <a:ext cx="9720073" cy="4326313"/>
          </a:xfrm>
          <a:prstGeom prst="rect">
            <a:avLst/>
          </a:prstGeom>
          <a:noFill/>
        </p:spPr>
        <p:txBody>
          <a:bodyPr wrap="square" rtlCol="0">
            <a:spAutoFit/>
          </a:bodyPr>
          <a:lstStyle/>
          <a:p>
            <a:pPr>
              <a:buFont typeface="Wingdings" pitchFamily="2" charset="2"/>
              <a:buChar char="q"/>
            </a:pPr>
            <a:r>
              <a:rPr lang="en-US" sz="2400" dirty="0"/>
              <a:t> Errors should never pass silently</a:t>
            </a:r>
          </a:p>
          <a:p>
            <a:pPr>
              <a:buFont typeface="Wingdings" pitchFamily="2" charset="2"/>
              <a:buChar char="q"/>
            </a:pPr>
            <a:r>
              <a:rPr lang="en-US" sz="2400" dirty="0"/>
              <a:t> Unless explicitly silenced </a:t>
            </a:r>
            <a:r>
              <a:rPr lang="en-US" dirty="0"/>
              <a:t>In the face of ambiguity, refuse the temptation to guess</a:t>
            </a:r>
          </a:p>
          <a:p>
            <a:pPr>
              <a:buFont typeface="Wingdings" pitchFamily="2" charset="2"/>
              <a:buChar char="q"/>
            </a:pPr>
            <a:r>
              <a:rPr lang="en-US" dirty="0"/>
              <a:t> There should be one-- and preferably only one --obvious way to do it</a:t>
            </a:r>
          </a:p>
          <a:p>
            <a:pPr>
              <a:buFont typeface="Wingdings" pitchFamily="2" charset="2"/>
              <a:buChar char="q"/>
            </a:pPr>
            <a:r>
              <a:rPr lang="en-US" dirty="0"/>
              <a:t> Although that way may not be obvious at first unless you're Dutch</a:t>
            </a:r>
          </a:p>
          <a:p>
            <a:pPr>
              <a:buFont typeface="Wingdings" pitchFamily="2" charset="2"/>
              <a:buChar char="q"/>
            </a:pPr>
            <a:r>
              <a:rPr lang="en-US" dirty="0"/>
              <a:t> Now is better than never</a:t>
            </a:r>
          </a:p>
          <a:p>
            <a:pPr>
              <a:buFont typeface="Wingdings" pitchFamily="2" charset="2"/>
              <a:buChar char="q"/>
            </a:pPr>
            <a:r>
              <a:rPr lang="en-US" dirty="0"/>
              <a:t> Although never is often better than </a:t>
            </a:r>
            <a:r>
              <a:rPr lang="en-US" i="1" dirty="0"/>
              <a:t>right</a:t>
            </a:r>
            <a:r>
              <a:rPr lang="en-US" dirty="0"/>
              <a:t> now</a:t>
            </a:r>
          </a:p>
          <a:p>
            <a:pPr>
              <a:buFont typeface="Wingdings" pitchFamily="2" charset="2"/>
              <a:buChar char="q"/>
            </a:pPr>
            <a:r>
              <a:rPr lang="en-US" dirty="0"/>
              <a:t> If the implementation is hard to explain, it's a bad idea</a:t>
            </a:r>
          </a:p>
          <a:p>
            <a:pPr>
              <a:buFont typeface="Wingdings" pitchFamily="2" charset="2"/>
              <a:buChar char="q"/>
            </a:pPr>
            <a:r>
              <a:rPr lang="en-US" dirty="0"/>
              <a:t> If the implementation is easy to explain, it may be a good idea</a:t>
            </a:r>
          </a:p>
          <a:p>
            <a:pPr>
              <a:buFont typeface="Wingdings" pitchFamily="2" charset="2"/>
              <a:buChar char="q"/>
            </a:pPr>
            <a:r>
              <a:rPr lang="en-US" dirty="0"/>
              <a:t> Namespaces are one honking great idea -- let's do more of those!</a:t>
            </a:r>
          </a:p>
        </p:txBody>
      </p:sp>
    </p:spTree>
    <p:extLst>
      <p:ext uri="{BB962C8B-B14F-4D97-AF65-F5344CB8AC3E}">
        <p14:creationId xmlns:p14="http://schemas.microsoft.com/office/powerpoint/2010/main" val="1572509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style</a:t>
            </a:r>
          </a:p>
        </p:txBody>
      </p:sp>
      <p:sp>
        <p:nvSpPr>
          <p:cNvPr id="3" name="Content Placeholder 2"/>
          <p:cNvSpPr>
            <a:spLocks noGrp="1"/>
          </p:cNvSpPr>
          <p:nvPr>
            <p:ph idx="1"/>
          </p:nvPr>
        </p:nvSpPr>
        <p:spPr/>
        <p:txBody>
          <a:bodyPr>
            <a:normAutofit/>
          </a:bodyPr>
          <a:lstStyle/>
          <a:p>
            <a:r>
              <a:rPr lang="en-US" sz="2800" dirty="0"/>
              <a:t>So now that we know how to write a Python program, let’s break for a bit to think about our coding style. Python has a style guide that is useful to follow, called PEP 8.</a:t>
            </a:r>
          </a:p>
          <a:p>
            <a:endParaRPr lang="en-US" dirty="0"/>
          </a:p>
        </p:txBody>
      </p:sp>
      <p:sp>
        <p:nvSpPr>
          <p:cNvPr id="4" name="TextBox 3"/>
          <p:cNvSpPr txBox="1"/>
          <p:nvPr/>
        </p:nvSpPr>
        <p:spPr>
          <a:xfrm>
            <a:off x="2856091" y="4667534"/>
            <a:ext cx="6056145" cy="461665"/>
          </a:xfrm>
          <a:prstGeom prst="rect">
            <a:avLst/>
          </a:prstGeom>
          <a:noFill/>
        </p:spPr>
        <p:txBody>
          <a:bodyPr wrap="none" rtlCol="0">
            <a:spAutoFit/>
          </a:bodyPr>
          <a:lstStyle/>
          <a:p>
            <a:r>
              <a:rPr lang="en-US" sz="2400" dirty="0">
                <a:hlinkClick r:id="rId3"/>
              </a:rPr>
              <a:t>https://www.python.org/dev/peps/pep-0008/</a:t>
            </a:r>
            <a:endParaRPr lang="en-US" sz="2400" dirty="0"/>
          </a:p>
        </p:txBody>
      </p:sp>
    </p:spTree>
    <p:extLst>
      <p:ext uri="{BB962C8B-B14F-4D97-AF65-F5344CB8AC3E}">
        <p14:creationId xmlns:p14="http://schemas.microsoft.com/office/powerpoint/2010/main" val="3567352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Basics</a:t>
            </a:r>
          </a:p>
        </p:txBody>
      </p:sp>
      <p:sp>
        <p:nvSpPr>
          <p:cNvPr id="5" name="Subtitle 4">
            <a:extLst>
              <a:ext uri="{FF2B5EF4-FFF2-40B4-BE49-F238E27FC236}">
                <a16:creationId xmlns:a16="http://schemas.microsoft.com/office/drawing/2014/main" id="{73F8CF82-33A1-FE4A-A869-591734EEAF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8528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a:xfrm>
            <a:off x="5751369" y="2905205"/>
            <a:ext cx="4436917" cy="1740154"/>
          </a:xfrm>
        </p:spPr>
        <p:txBody>
          <a:bodyPr/>
          <a:lstStyle/>
          <a:p>
            <a:r>
              <a:rPr lang="en-US" dirty="0"/>
              <a:t>So, we just put together our first real Python program. Let’s say we store this program in a file called fib.py. </a:t>
            </a:r>
          </a:p>
          <a:p>
            <a:r>
              <a:rPr lang="en-US" dirty="0"/>
              <a:t>We have just created a </a:t>
            </a:r>
            <a:r>
              <a:rPr lang="en-US" i="1" dirty="0">
                <a:solidFill>
                  <a:srgbClr val="FFFF00"/>
                </a:solidFill>
              </a:rPr>
              <a:t>module</a:t>
            </a:r>
            <a:r>
              <a:rPr lang="en-US" dirty="0"/>
              <a:t>. </a:t>
            </a:r>
          </a:p>
        </p:txBody>
      </p:sp>
      <p:sp>
        <p:nvSpPr>
          <p:cNvPr id="4" name="Rectangle 3"/>
          <p:cNvSpPr/>
          <p:nvPr/>
        </p:nvSpPr>
        <p:spPr>
          <a:xfrm>
            <a:off x="1346247" y="2094969"/>
            <a:ext cx="6623581" cy="4247317"/>
          </a:xfrm>
          <a:prstGeom prst="rect">
            <a:avLst/>
          </a:prstGeom>
          <a:ln>
            <a:noFill/>
          </a:ln>
        </p:spPr>
        <p:txBody>
          <a:bodyPr wrap="square">
            <a:spAutoFit/>
          </a:bodyPr>
          <a:lstStyle/>
          <a:p>
            <a:r>
              <a:rPr lang="en-US" dirty="0">
                <a:solidFill>
                  <a:srgbClr val="FF8000"/>
                </a:solidFill>
                <a:latin typeface="Courier New" panose="02070309020205020404" pitchFamily="49" charset="0"/>
              </a:rPr>
              <a:t>''' Module fib.py '''</a:t>
            </a:r>
            <a:r>
              <a:rPr lang="en-US" dirty="0">
                <a:solidFill>
                  <a:srgbClr val="FFFFFF"/>
                </a:solidFill>
                <a:latin typeface="Courier New" panose="02070309020205020404" pitchFamily="49" charset="0"/>
              </a:rPr>
              <a:t> </a:t>
            </a:r>
            <a:br>
              <a:rPr lang="en-US" b="1" dirty="0">
                <a:solidFill>
                  <a:srgbClr val="FF6600"/>
                </a:solidFill>
                <a:latin typeface="Courier New" panose="02070309020205020404" pitchFamily="49" charset="0"/>
              </a:rPr>
            </a:br>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r>
              <a:rPr lang="en-US" dirty="0">
                <a:solidFill>
                  <a:srgbClr val="FFFFFF"/>
                </a:solidFill>
                <a:latin typeface="Courier New" panose="02070309020205020404" pitchFamily="49" charset="0"/>
              </a:rPr>
              <a:t> </a:t>
            </a:r>
          </a:p>
          <a:p>
            <a:endParaRPr lang="en-US" b="1"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even_fib</a:t>
            </a:r>
            <a:r>
              <a:rPr lang="en-US" b="1" dirty="0">
                <a:solidFill>
                  <a:srgbClr val="FFCC00"/>
                </a:solidFill>
                <a:latin typeface="Courier New" panose="02070309020205020404" pitchFamily="49" charset="0"/>
              </a:rPr>
              <a:t>(n):</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while</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p>
          <a:p>
            <a:r>
              <a:rPr lang="en-US" dirty="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total </a:t>
            </a:r>
          </a:p>
          <a:p>
            <a:endParaRPr lang="en-US" b="1"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limit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raw_input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“Max Fibonacci number: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6600"/>
                </a:solidFill>
                <a:latin typeface="Courier New" panose="02070309020205020404" pitchFamily="49" charset="0"/>
              </a:rPr>
              <a:t>    print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even_fib</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limit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1665664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 module is a </a:t>
            </a:r>
            <a:r>
              <a:rPr lang="en-US" dirty="0">
                <a:solidFill>
                  <a:srgbClr val="FFFF00"/>
                </a:solidFill>
              </a:rPr>
              <a:t>file</a:t>
            </a:r>
            <a:r>
              <a:rPr lang="en-US" dirty="0"/>
              <a:t> containing Python definitions and statements</a:t>
            </a:r>
          </a:p>
          <a:p>
            <a:pPr>
              <a:buFont typeface="Arial" panose="020B0604020202020204" pitchFamily="34" charset="0"/>
              <a:buChar char="•"/>
            </a:pPr>
            <a:r>
              <a:rPr lang="en-US" dirty="0"/>
              <a:t> The file name is the module name with the suffix .</a:t>
            </a:r>
            <a:r>
              <a:rPr lang="en-US" dirty="0" err="1"/>
              <a:t>py</a:t>
            </a:r>
            <a:r>
              <a:rPr lang="en-US" dirty="0"/>
              <a:t> appended</a:t>
            </a:r>
          </a:p>
          <a:p>
            <a:pPr>
              <a:buFont typeface="Arial" panose="020B0604020202020204" pitchFamily="34" charset="0"/>
              <a:buChar char="•"/>
            </a:pPr>
            <a:r>
              <a:rPr lang="en-US" dirty="0"/>
              <a:t> Within a module, the module’s name (as a string) is available as the value of the global variable </a:t>
            </a:r>
            <a:r>
              <a:rPr lang="en-US" i="1" dirty="0"/>
              <a:t>__name__</a:t>
            </a:r>
          </a:p>
          <a:p>
            <a:pPr>
              <a:buFont typeface="Arial" panose="020B0604020202020204" pitchFamily="34" charset="0"/>
              <a:buChar char="•"/>
            </a:pPr>
            <a:r>
              <a:rPr lang="en-US" i="1" dirty="0"/>
              <a:t> </a:t>
            </a:r>
            <a:r>
              <a:rPr lang="en-US" dirty="0"/>
              <a:t>If a module is executed directly however, the value of the global variable </a:t>
            </a:r>
            <a:r>
              <a:rPr lang="en-US" i="1" dirty="0"/>
              <a:t>__name__ </a:t>
            </a:r>
            <a:r>
              <a:rPr lang="en-US" dirty="0"/>
              <a:t>will be “__main__”</a:t>
            </a:r>
          </a:p>
        </p:txBody>
      </p:sp>
    </p:spTree>
    <p:extLst>
      <p:ext uri="{BB962C8B-B14F-4D97-AF65-F5344CB8AC3E}">
        <p14:creationId xmlns:p14="http://schemas.microsoft.com/office/powerpoint/2010/main" val="241937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a:xfrm>
            <a:off x="509155" y="2285998"/>
            <a:ext cx="4577819" cy="4023360"/>
          </a:xfrm>
        </p:spPr>
        <p:txBody>
          <a:bodyPr/>
          <a:lstStyle/>
          <a:p>
            <a:pPr marL="0" indent="0">
              <a:buNone/>
            </a:pPr>
            <a:r>
              <a:rPr lang="en-US" dirty="0"/>
              <a:t>You can run your module directly at the command line. In this case, the module’s </a:t>
            </a:r>
            <a:r>
              <a:rPr lang="en-US" dirty="0">
                <a:solidFill>
                  <a:srgbClr val="FFFF00"/>
                </a:solidFill>
              </a:rPr>
              <a:t>__name__ </a:t>
            </a:r>
            <a:r>
              <a:rPr lang="en-US" dirty="0"/>
              <a:t>variable has the value “__main__”.</a:t>
            </a:r>
            <a:br>
              <a:rPr lang="en-US" dirty="0"/>
            </a:br>
            <a:endParaRPr lang="en-US" dirty="0"/>
          </a:p>
          <a:p>
            <a:pPr marL="0" indent="0">
              <a:buNone/>
            </a:pPr>
            <a:r>
              <a:rPr lang="en-US" sz="2000" dirty="0">
                <a:latin typeface="Courier New" panose="02070309020205020404" pitchFamily="49" charset="0"/>
                <a:cs typeface="Courier New" panose="02070309020205020404" pitchFamily="49" charset="0"/>
              </a:rPr>
              <a:t>$ python fib.py</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Max Fibonacci number: 4000000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4613732</a:t>
            </a:r>
          </a:p>
          <a:p>
            <a:endParaRPr lang="en-US" dirty="0"/>
          </a:p>
        </p:txBody>
      </p:sp>
      <p:sp>
        <p:nvSpPr>
          <p:cNvPr id="5" name="Rectangle 4"/>
          <p:cNvSpPr/>
          <p:nvPr/>
        </p:nvSpPr>
        <p:spPr>
          <a:xfrm>
            <a:off x="5086974" y="1999418"/>
            <a:ext cx="6623581" cy="4247317"/>
          </a:xfrm>
          <a:prstGeom prst="rect">
            <a:avLst/>
          </a:prstGeom>
          <a:ln>
            <a:noFill/>
          </a:ln>
        </p:spPr>
        <p:txBody>
          <a:bodyPr wrap="square">
            <a:spAutoFit/>
          </a:bodyPr>
          <a:lstStyle/>
          <a:p>
            <a:r>
              <a:rPr lang="en-US" dirty="0">
                <a:solidFill>
                  <a:srgbClr val="FF8000"/>
                </a:solidFill>
                <a:latin typeface="Courier New" panose="02070309020205020404" pitchFamily="49" charset="0"/>
              </a:rPr>
              <a:t>''' Module fib.py '''</a:t>
            </a:r>
            <a:r>
              <a:rPr lang="en-US" dirty="0">
                <a:solidFill>
                  <a:srgbClr val="FFFFFF"/>
                </a:solidFill>
                <a:latin typeface="Courier New" panose="02070309020205020404" pitchFamily="49" charset="0"/>
              </a:rPr>
              <a:t> </a:t>
            </a:r>
            <a:br>
              <a:rPr lang="en-US" b="1" dirty="0">
                <a:solidFill>
                  <a:srgbClr val="FF6600"/>
                </a:solidFill>
                <a:latin typeface="Courier New" panose="02070309020205020404" pitchFamily="49" charset="0"/>
              </a:rPr>
            </a:br>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r>
              <a:rPr lang="en-US" dirty="0">
                <a:solidFill>
                  <a:srgbClr val="FFFFFF"/>
                </a:solidFill>
                <a:latin typeface="Courier New" panose="02070309020205020404" pitchFamily="49" charset="0"/>
              </a:rPr>
              <a:t> </a:t>
            </a:r>
          </a:p>
          <a:p>
            <a:endParaRPr lang="en-US" b="1"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even_fib</a:t>
            </a:r>
            <a:r>
              <a:rPr lang="en-US" b="1" dirty="0">
                <a:solidFill>
                  <a:srgbClr val="FFCC00"/>
                </a:solidFill>
                <a:latin typeface="Courier New" panose="02070309020205020404" pitchFamily="49" charset="0"/>
              </a:rPr>
              <a:t>(n):</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while</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p>
          <a:p>
            <a:r>
              <a:rPr lang="en-US" dirty="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total </a:t>
            </a:r>
          </a:p>
          <a:p>
            <a:endParaRPr lang="en-US" b="1"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limit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raw_input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“Max Fibonacci number: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6600"/>
                </a:solidFill>
                <a:latin typeface="Courier New" panose="02070309020205020404" pitchFamily="49" charset="0"/>
              </a:rPr>
              <a:t>    print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even_fib</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limit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1328263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a:xfrm>
            <a:off x="639665" y="2285998"/>
            <a:ext cx="4212890" cy="4023360"/>
          </a:xfrm>
        </p:spPr>
        <p:txBody>
          <a:bodyPr/>
          <a:lstStyle/>
          <a:p>
            <a:pPr marL="0" indent="0">
              <a:buNone/>
            </a:pPr>
            <a:br>
              <a:rPr lang="en-US" dirty="0"/>
            </a:br>
            <a:endParaRPr lang="en-US" dirty="0"/>
          </a:p>
          <a:p>
            <a:pPr marL="0" indent="0">
              <a:buNone/>
            </a:pPr>
            <a:r>
              <a:rPr lang="en-US" sz="2000" dirty="0">
                <a:latin typeface="Courier New" panose="02070309020205020404" pitchFamily="49" charset="0"/>
                <a:cs typeface="Courier New" panose="02070309020205020404" pitchFamily="49" charset="0"/>
              </a:rPr>
              <a:t>$ python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&gt;&gt;&gt; import fib</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fib.even_fib</a:t>
            </a:r>
            <a:r>
              <a:rPr lang="en-US" sz="2000" dirty="0">
                <a:latin typeface="Courier New" panose="02070309020205020404" pitchFamily="49" charset="0"/>
                <a:cs typeface="Courier New" panose="02070309020205020404" pitchFamily="49" charset="0"/>
              </a:rPr>
              <a:t>(4000000)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4613732</a:t>
            </a:r>
            <a:br>
              <a:rPr lang="en-US" dirty="0"/>
            </a:br>
            <a:endParaRPr lang="en-US" dirty="0"/>
          </a:p>
        </p:txBody>
      </p:sp>
      <p:sp>
        <p:nvSpPr>
          <p:cNvPr id="4" name="Rectangle 3"/>
          <p:cNvSpPr/>
          <p:nvPr/>
        </p:nvSpPr>
        <p:spPr>
          <a:xfrm>
            <a:off x="5242837" y="2174020"/>
            <a:ext cx="6623581" cy="4247317"/>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fib.py '''</a:t>
            </a:r>
            <a:r>
              <a:rPr lang="en-US" dirty="0">
                <a:solidFill>
                  <a:srgbClr val="FFFFFF"/>
                </a:solidFill>
                <a:latin typeface="Courier New" panose="02070309020205020404" pitchFamily="49" charset="0"/>
              </a:rPr>
              <a:t> </a:t>
            </a:r>
            <a:br>
              <a:rPr lang="en-US" b="1" dirty="0">
                <a:solidFill>
                  <a:srgbClr val="FF6600"/>
                </a:solidFill>
                <a:latin typeface="Courier New" panose="02070309020205020404" pitchFamily="49" charset="0"/>
              </a:rPr>
            </a:br>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r>
              <a:rPr lang="en-US" dirty="0">
                <a:solidFill>
                  <a:srgbClr val="FFFFFF"/>
                </a:solidFill>
                <a:latin typeface="Courier New" panose="02070309020205020404" pitchFamily="49" charset="0"/>
              </a:rPr>
              <a:t> </a:t>
            </a:r>
          </a:p>
          <a:p>
            <a:endParaRPr lang="en-US" b="1"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even_fib</a:t>
            </a:r>
            <a:r>
              <a:rPr lang="en-US" b="1" dirty="0">
                <a:solidFill>
                  <a:srgbClr val="FFCC00"/>
                </a:solidFill>
                <a:latin typeface="Courier New" panose="02070309020205020404" pitchFamily="49" charset="0"/>
              </a:rPr>
              <a:t>(n):</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while</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p>
          <a:p>
            <a:r>
              <a:rPr lang="en-US" dirty="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total </a:t>
            </a:r>
          </a:p>
          <a:p>
            <a:endParaRPr lang="en-US" b="1"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limit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raw_input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“Max Fibonacci number: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6600"/>
                </a:solidFill>
                <a:latin typeface="Courier New" panose="02070309020205020404" pitchFamily="49" charset="0"/>
              </a:rPr>
              <a:t>    print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even_fib</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limit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2981686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a:xfrm>
            <a:off x="639664" y="2285997"/>
            <a:ext cx="4410317" cy="4260275"/>
          </a:xfrm>
        </p:spPr>
        <p:txBody>
          <a:bodyPr>
            <a:normAutofit/>
          </a:bodyPr>
          <a:lstStyle/>
          <a:p>
            <a:pPr marL="0" indent="0">
              <a:buNone/>
            </a:pPr>
            <a:r>
              <a:rPr lang="en-US" dirty="0"/>
              <a:t>You can import the definitions of the module directly into the interpreter:</a:t>
            </a:r>
            <a:br>
              <a:rPr lang="en-US" dirty="0"/>
            </a:br>
            <a:endParaRPr lang="en-US" dirty="0"/>
          </a:p>
          <a:p>
            <a:pPr marL="0" indent="0">
              <a:buNone/>
            </a:pPr>
            <a:r>
              <a:rPr lang="en-US" sz="2000" dirty="0">
                <a:latin typeface="Courier New" panose="02070309020205020404" pitchFamily="49" charset="0"/>
                <a:cs typeface="Courier New" panose="02070309020205020404" pitchFamily="49" charset="0"/>
              </a:rPr>
              <a:t>$ python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&gt;&gt;&gt; from fib import </a:t>
            </a:r>
            <a:r>
              <a:rPr lang="en-US" sz="2000" dirty="0" err="1">
                <a:latin typeface="Courier New" panose="02070309020205020404" pitchFamily="49" charset="0"/>
                <a:cs typeface="Courier New" panose="02070309020205020404" pitchFamily="49" charset="0"/>
              </a:rPr>
              <a:t>even_fib</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even_fib</a:t>
            </a:r>
            <a:r>
              <a:rPr lang="en-US" sz="2000" dirty="0">
                <a:latin typeface="Courier New" panose="02070309020205020404" pitchFamily="49" charset="0"/>
                <a:cs typeface="Courier New" panose="02070309020205020404" pitchFamily="49" charset="0"/>
              </a:rPr>
              <a:t>(4000000)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4613732</a:t>
            </a:r>
            <a:br>
              <a:rPr lang="en-US" sz="2000" dirty="0">
                <a:latin typeface="Courier New" panose="02070309020205020404" pitchFamily="49" charset="0"/>
                <a:cs typeface="Courier New" panose="02070309020205020404" pitchFamily="49" charset="0"/>
              </a:rPr>
            </a:br>
            <a:br>
              <a:rPr lang="en-US" sz="2000" dirty="0">
                <a:latin typeface="Courier New" panose="02070309020205020404" pitchFamily="49" charset="0"/>
                <a:cs typeface="Courier New" panose="02070309020205020404" pitchFamily="49" charset="0"/>
              </a:rPr>
            </a:br>
            <a:br>
              <a:rPr lang="en-US" sz="2000" dirty="0">
                <a:latin typeface="Courier New" panose="02070309020205020404" pitchFamily="49" charset="0"/>
                <a:cs typeface="Courier New" panose="02070309020205020404" pitchFamily="49" charset="0"/>
              </a:rPr>
            </a:br>
            <a:r>
              <a:rPr lang="en-US" sz="2000" dirty="0">
                <a:cs typeface="Courier New" panose="02070309020205020404" pitchFamily="49" charset="0"/>
              </a:rPr>
              <a:t>To import </a:t>
            </a:r>
            <a:r>
              <a:rPr lang="en-US" sz="2000" i="1" dirty="0">
                <a:cs typeface="Courier New" panose="02070309020205020404" pitchFamily="49" charset="0"/>
              </a:rPr>
              <a:t>everything</a:t>
            </a:r>
            <a:r>
              <a:rPr lang="en-US" sz="2000" dirty="0">
                <a:cs typeface="Courier New" panose="02070309020205020404" pitchFamily="49" charset="0"/>
              </a:rPr>
              <a:t> from a module: </a:t>
            </a:r>
            <a:br>
              <a:rPr lang="en-US" sz="2000" dirty="0">
                <a:latin typeface="Courier New" panose="02070309020205020404" pitchFamily="49" charset="0"/>
                <a:cs typeface="Courier New" panose="02070309020205020404" pitchFamily="49" charset="0"/>
              </a:rPr>
            </a:b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&gt;&gt;&gt; from fib import </a:t>
            </a:r>
            <a:r>
              <a:rPr lang="en-US" sz="2000" dirty="0">
                <a:solidFill>
                  <a:srgbClr val="FFFF00"/>
                </a:solidFill>
                <a:latin typeface="Courier New" panose="02070309020205020404" pitchFamily="49" charset="0"/>
                <a:cs typeface="Courier New" panose="02070309020205020404" pitchFamily="49" charset="0"/>
              </a:rPr>
              <a:t>*</a:t>
            </a:r>
            <a:endParaRPr lang="en-US" sz="2000" dirty="0">
              <a:solidFill>
                <a:srgbClr val="FFFF00"/>
              </a:solidFill>
              <a:cs typeface="Courier New" panose="02070309020205020404" pitchFamily="49" charset="0"/>
            </a:endParaRPr>
          </a:p>
        </p:txBody>
      </p:sp>
      <p:sp>
        <p:nvSpPr>
          <p:cNvPr id="4" name="Rectangle 3"/>
          <p:cNvSpPr/>
          <p:nvPr/>
        </p:nvSpPr>
        <p:spPr>
          <a:xfrm>
            <a:off x="5242837" y="2174020"/>
            <a:ext cx="6623581" cy="4247317"/>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fib.py '''</a:t>
            </a:r>
            <a:r>
              <a:rPr lang="en-US" dirty="0">
                <a:solidFill>
                  <a:srgbClr val="FFFFFF"/>
                </a:solidFill>
                <a:latin typeface="Courier New" panose="02070309020205020404" pitchFamily="49" charset="0"/>
              </a:rPr>
              <a:t> </a:t>
            </a:r>
            <a:br>
              <a:rPr lang="en-US" b="1" dirty="0">
                <a:solidFill>
                  <a:srgbClr val="FF6600"/>
                </a:solidFill>
                <a:latin typeface="Courier New" panose="02070309020205020404" pitchFamily="49" charset="0"/>
              </a:rPr>
            </a:br>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r>
              <a:rPr lang="en-US" dirty="0">
                <a:solidFill>
                  <a:srgbClr val="FFFFFF"/>
                </a:solidFill>
                <a:latin typeface="Courier New" panose="02070309020205020404" pitchFamily="49" charset="0"/>
              </a:rPr>
              <a:t> </a:t>
            </a:r>
          </a:p>
          <a:p>
            <a:endParaRPr lang="en-US" b="1"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even_fib</a:t>
            </a:r>
            <a:r>
              <a:rPr lang="en-US" b="1" dirty="0">
                <a:solidFill>
                  <a:srgbClr val="FFCC00"/>
                </a:solidFill>
                <a:latin typeface="Courier New" panose="02070309020205020404" pitchFamily="49" charset="0"/>
              </a:rPr>
              <a:t>(n):</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while</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p>
          <a:p>
            <a:r>
              <a:rPr lang="en-US" dirty="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p>
          <a:p>
            <a:r>
              <a:rPr lang="en-US" b="1"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total </a:t>
            </a:r>
          </a:p>
          <a:p>
            <a:endParaRPr lang="en-US" b="1" dirty="0">
              <a:solidFill>
                <a:srgbClr val="FFFFFF"/>
              </a:solidFill>
              <a:latin typeface="Courier New" panose="02070309020205020404" pitchFamily="49" charset="0"/>
            </a:endParaRPr>
          </a:p>
          <a:p>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limit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raw_input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“Max Fibonacci number: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p>
          <a:p>
            <a:r>
              <a:rPr lang="en-US" b="1" dirty="0">
                <a:solidFill>
                  <a:srgbClr val="FF6600"/>
                </a:solidFill>
                <a:latin typeface="Courier New" panose="02070309020205020404" pitchFamily="49" charset="0"/>
              </a:rPr>
              <a:t>    print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even_fib</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limit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51346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 module quiz</a:t>
            </a:r>
          </a:p>
        </p:txBody>
      </p:sp>
      <p:sp>
        <p:nvSpPr>
          <p:cNvPr id="3" name="Content Placeholder 2"/>
          <p:cNvSpPr>
            <a:spLocks noGrp="1"/>
          </p:cNvSpPr>
          <p:nvPr>
            <p:ph idx="1"/>
          </p:nvPr>
        </p:nvSpPr>
        <p:spPr>
          <a:xfrm>
            <a:off x="1024128" y="2286000"/>
            <a:ext cx="9720073" cy="471055"/>
          </a:xfrm>
        </p:spPr>
        <p:txBody>
          <a:bodyPr>
            <a:normAutofit/>
          </a:bodyPr>
          <a:lstStyle/>
          <a:p>
            <a:r>
              <a:rPr lang="en-US" dirty="0"/>
              <a:t>We have two modules, foo.py and </a:t>
            </a:r>
            <a:r>
              <a:rPr lang="en-US" dirty="0" err="1"/>
              <a:t>bar.py</a:t>
            </a: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Rectangle 3"/>
          <p:cNvSpPr/>
          <p:nvPr/>
        </p:nvSpPr>
        <p:spPr>
          <a:xfrm>
            <a:off x="6310745" y="2955631"/>
            <a:ext cx="5389418" cy="2308324"/>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foo.py'''</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bar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foo's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"foo's __name__ is __main__"</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bar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print_hello</a:t>
            </a:r>
            <a:r>
              <a:rPr lang="en-US" b="1" dirty="0">
                <a:solidFill>
                  <a:srgbClr val="FFCC00"/>
                </a:solidFill>
                <a:latin typeface="Courier New" panose="02070309020205020404" pitchFamily="49" charset="0"/>
              </a:rPr>
              <a:t>()</a:t>
            </a:r>
            <a:endParaRPr lang="en-US" dirty="0">
              <a:effectLst/>
            </a:endParaRPr>
          </a:p>
        </p:txBody>
      </p:sp>
      <p:sp>
        <p:nvSpPr>
          <p:cNvPr id="5" name="Rectangle 4"/>
          <p:cNvSpPr/>
          <p:nvPr/>
        </p:nvSpPr>
        <p:spPr>
          <a:xfrm>
            <a:off x="585356" y="2955631"/>
            <a:ext cx="5451763" cy="2585323"/>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bar.py '''</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bar's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print_hello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from bar!"</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"bar's __name__ is __main__"</a:t>
            </a:r>
            <a:endParaRPr lang="en-US" dirty="0">
              <a:effectLst/>
            </a:endParaRPr>
          </a:p>
        </p:txBody>
      </p:sp>
    </p:spTree>
    <p:extLst>
      <p:ext uri="{BB962C8B-B14F-4D97-AF65-F5344CB8AC3E}">
        <p14:creationId xmlns:p14="http://schemas.microsoft.com/office/powerpoint/2010/main" val="3726840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 module quiz</a:t>
            </a:r>
          </a:p>
        </p:txBody>
      </p:sp>
      <p:sp>
        <p:nvSpPr>
          <p:cNvPr id="3" name="Content Placeholder 2"/>
          <p:cNvSpPr>
            <a:spLocks noGrp="1"/>
          </p:cNvSpPr>
          <p:nvPr>
            <p:ph idx="1"/>
          </p:nvPr>
        </p:nvSpPr>
        <p:spPr>
          <a:xfrm>
            <a:off x="1024128" y="5205844"/>
            <a:ext cx="9720073" cy="1246910"/>
          </a:xfrm>
        </p:spPr>
        <p:txBody>
          <a:bodyPr/>
          <a:lstStyle/>
          <a:p>
            <a:pPr marL="0" indent="0">
              <a:buNone/>
            </a:pPr>
            <a:r>
              <a:rPr lang="en-US" dirty="0">
                <a:latin typeface="Courier New" panose="02070309020205020404" pitchFamily="49" charset="0"/>
                <a:cs typeface="Courier New" panose="02070309020205020404" pitchFamily="49" charset="0"/>
              </a:rPr>
              <a:t>$ python bar.py</a:t>
            </a:r>
          </a:p>
        </p:txBody>
      </p:sp>
      <p:sp>
        <p:nvSpPr>
          <p:cNvPr id="4" name="Rectangle 3"/>
          <p:cNvSpPr/>
          <p:nvPr/>
        </p:nvSpPr>
        <p:spPr>
          <a:xfrm>
            <a:off x="6258790" y="2166416"/>
            <a:ext cx="5389418" cy="2308324"/>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foo.py'''</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bar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foo's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"foo's __name__ is __main__"</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bar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print_hello</a:t>
            </a:r>
            <a:r>
              <a:rPr lang="en-US" b="1" dirty="0">
                <a:solidFill>
                  <a:srgbClr val="FFCC00"/>
                </a:solidFill>
                <a:latin typeface="Courier New" panose="02070309020205020404" pitchFamily="49" charset="0"/>
              </a:rPr>
              <a:t>()</a:t>
            </a:r>
            <a:endParaRPr lang="en-US" dirty="0">
              <a:effectLst/>
            </a:endParaRPr>
          </a:p>
        </p:txBody>
      </p:sp>
      <p:sp>
        <p:nvSpPr>
          <p:cNvPr id="5" name="Rectangle 4"/>
          <p:cNvSpPr/>
          <p:nvPr/>
        </p:nvSpPr>
        <p:spPr>
          <a:xfrm>
            <a:off x="637311" y="2166416"/>
            <a:ext cx="5451763" cy="2585323"/>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bar.py '''</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bar's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print_hello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from bar!"</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"bar's __name__ is __main__"</a:t>
            </a:r>
            <a:endParaRPr lang="en-US" dirty="0">
              <a:effectLst/>
            </a:endParaRPr>
          </a:p>
        </p:txBody>
      </p:sp>
      <p:sp>
        <p:nvSpPr>
          <p:cNvPr id="6" name="TextBox 5"/>
          <p:cNvSpPr txBox="1"/>
          <p:nvPr/>
        </p:nvSpPr>
        <p:spPr>
          <a:xfrm>
            <a:off x="5221705" y="5205844"/>
            <a:ext cx="6426503" cy="400110"/>
          </a:xfrm>
          <a:prstGeom prst="rect">
            <a:avLst/>
          </a:prstGeom>
          <a:noFill/>
        </p:spPr>
        <p:txBody>
          <a:bodyPr wrap="none" rtlCol="0">
            <a:spAutoFit/>
          </a:bodyPr>
          <a:lstStyle/>
          <a:p>
            <a:r>
              <a:rPr lang="en-US" sz="2000" dirty="0"/>
              <a:t>What is the output when we execute the bar module directly?</a:t>
            </a:r>
          </a:p>
        </p:txBody>
      </p:sp>
    </p:spTree>
    <p:extLst>
      <p:ext uri="{BB962C8B-B14F-4D97-AF65-F5344CB8AC3E}">
        <p14:creationId xmlns:p14="http://schemas.microsoft.com/office/powerpoint/2010/main" val="281304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 module quiz</a:t>
            </a:r>
          </a:p>
        </p:txBody>
      </p:sp>
      <p:sp>
        <p:nvSpPr>
          <p:cNvPr id="3" name="Content Placeholder 2"/>
          <p:cNvSpPr>
            <a:spLocks noGrp="1"/>
          </p:cNvSpPr>
          <p:nvPr>
            <p:ph idx="1"/>
          </p:nvPr>
        </p:nvSpPr>
        <p:spPr>
          <a:xfrm>
            <a:off x="1024128" y="5205844"/>
            <a:ext cx="9720073" cy="1246910"/>
          </a:xfrm>
        </p:spPr>
        <p:txBody>
          <a:bodyPr/>
          <a:lstStyle/>
          <a:p>
            <a:pPr marL="0" indent="0">
              <a:buNone/>
            </a:pPr>
            <a:r>
              <a:rPr lang="en-US" dirty="0">
                <a:latin typeface="Courier New" panose="02070309020205020404" pitchFamily="49" charset="0"/>
                <a:cs typeface="Courier New" panose="02070309020205020404" pitchFamily="49" charset="0"/>
              </a:rPr>
              <a:t>$ python bar.py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Hi from bar's top level!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bar's __name__ is __main__</a:t>
            </a:r>
          </a:p>
        </p:txBody>
      </p:sp>
      <p:sp>
        <p:nvSpPr>
          <p:cNvPr id="4" name="Rectangle 3"/>
          <p:cNvSpPr/>
          <p:nvPr/>
        </p:nvSpPr>
        <p:spPr>
          <a:xfrm>
            <a:off x="6258790" y="2166416"/>
            <a:ext cx="5389418" cy="2308324"/>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foo.py'''</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bar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foo's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"foo's __name__ is __main__"</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bar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print_hello</a:t>
            </a:r>
            <a:r>
              <a:rPr lang="en-US" b="1" dirty="0">
                <a:solidFill>
                  <a:srgbClr val="FFCC00"/>
                </a:solidFill>
                <a:latin typeface="Courier New" panose="02070309020205020404" pitchFamily="49" charset="0"/>
              </a:rPr>
              <a:t>()</a:t>
            </a:r>
            <a:endParaRPr lang="en-US" dirty="0">
              <a:effectLst/>
            </a:endParaRPr>
          </a:p>
        </p:txBody>
      </p:sp>
      <p:sp>
        <p:nvSpPr>
          <p:cNvPr id="5" name="Rectangle 4"/>
          <p:cNvSpPr/>
          <p:nvPr/>
        </p:nvSpPr>
        <p:spPr>
          <a:xfrm>
            <a:off x="637311" y="2166416"/>
            <a:ext cx="5451763" cy="2585323"/>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bar.py '''</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bar's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print_hello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from bar!"</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"bar's __name__ is __main__"</a:t>
            </a:r>
            <a:endParaRPr lang="en-US" dirty="0">
              <a:effectLst/>
            </a:endParaRPr>
          </a:p>
        </p:txBody>
      </p:sp>
    </p:spTree>
    <p:extLst>
      <p:ext uri="{BB962C8B-B14F-4D97-AF65-F5344CB8AC3E}">
        <p14:creationId xmlns:p14="http://schemas.microsoft.com/office/powerpoint/2010/main" val="704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Notable Features</a:t>
            </a:r>
          </a:p>
        </p:txBody>
      </p:sp>
      <p:sp>
        <p:nvSpPr>
          <p:cNvPr id="3" name="Content Placeholder 2"/>
          <p:cNvSpPr>
            <a:spLocks noGrp="1"/>
          </p:cNvSpPr>
          <p:nvPr>
            <p:ph idx="1"/>
          </p:nvPr>
        </p:nvSpPr>
        <p:spPr>
          <a:xfrm>
            <a:off x="1024128" y="2063574"/>
            <a:ext cx="9720073" cy="4023360"/>
          </a:xfrm>
        </p:spPr>
        <p:txBody>
          <a:bodyPr/>
          <a:lstStyle/>
          <a:p>
            <a:pPr>
              <a:buFont typeface="Wingdings" panose="05000000000000000000" pitchFamily="2" charset="2"/>
              <a:buChar char="q"/>
            </a:pPr>
            <a:r>
              <a:rPr lang="en-US" dirty="0"/>
              <a:t> Easy to learn </a:t>
            </a:r>
          </a:p>
          <a:p>
            <a:pPr>
              <a:buFont typeface="Wingdings" panose="05000000000000000000" pitchFamily="2" charset="2"/>
              <a:buChar char="q"/>
            </a:pPr>
            <a:r>
              <a:rPr lang="en-US" dirty="0"/>
              <a:t> Supports quick development</a:t>
            </a:r>
          </a:p>
          <a:p>
            <a:pPr>
              <a:buFont typeface="Wingdings" panose="05000000000000000000" pitchFamily="2" charset="2"/>
              <a:buChar char="q"/>
            </a:pPr>
            <a:r>
              <a:rPr lang="en-US" dirty="0"/>
              <a:t> Cross-platform</a:t>
            </a:r>
          </a:p>
          <a:p>
            <a:pPr>
              <a:buFont typeface="Wingdings" panose="05000000000000000000" pitchFamily="2" charset="2"/>
              <a:buChar char="q"/>
            </a:pPr>
            <a:r>
              <a:rPr lang="en-US" dirty="0"/>
              <a:t> Open Source</a:t>
            </a:r>
          </a:p>
          <a:p>
            <a:pPr>
              <a:buFont typeface="Wingdings" panose="05000000000000000000" pitchFamily="2" charset="2"/>
              <a:buChar char="q"/>
            </a:pPr>
            <a:r>
              <a:rPr lang="en-US" dirty="0"/>
              <a:t> Extensible</a:t>
            </a:r>
          </a:p>
          <a:p>
            <a:pPr>
              <a:buFont typeface="Wingdings" panose="05000000000000000000" pitchFamily="2" charset="2"/>
              <a:buChar char="q"/>
            </a:pPr>
            <a:r>
              <a:rPr lang="en-US" dirty="0"/>
              <a:t> Embeddable</a:t>
            </a:r>
          </a:p>
          <a:p>
            <a:pPr>
              <a:buFont typeface="Wingdings" panose="05000000000000000000" pitchFamily="2" charset="2"/>
              <a:buChar char="q"/>
            </a:pPr>
            <a:r>
              <a:rPr lang="en-US" dirty="0"/>
              <a:t> Large standard library and active community</a:t>
            </a:r>
          </a:p>
          <a:p>
            <a:pPr>
              <a:buFont typeface="Wingdings" panose="05000000000000000000" pitchFamily="2" charset="2"/>
              <a:buChar char="q"/>
            </a:pPr>
            <a:r>
              <a:rPr lang="en-US" dirty="0"/>
              <a:t> Useful for a wide variety of applications </a:t>
            </a:r>
          </a:p>
        </p:txBody>
      </p:sp>
    </p:spTree>
    <p:extLst>
      <p:ext uri="{BB962C8B-B14F-4D97-AF65-F5344CB8AC3E}">
        <p14:creationId xmlns:p14="http://schemas.microsoft.com/office/powerpoint/2010/main" val="678296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 module quiz</a:t>
            </a:r>
          </a:p>
        </p:txBody>
      </p:sp>
      <p:sp>
        <p:nvSpPr>
          <p:cNvPr id="3" name="Content Placeholder 2"/>
          <p:cNvSpPr>
            <a:spLocks noGrp="1"/>
          </p:cNvSpPr>
          <p:nvPr>
            <p:ph idx="1"/>
          </p:nvPr>
        </p:nvSpPr>
        <p:spPr>
          <a:xfrm>
            <a:off x="1024128" y="5195453"/>
            <a:ext cx="9720073" cy="1246910"/>
          </a:xfrm>
        </p:spPr>
        <p:txBody>
          <a:bodyPr/>
          <a:lstStyle/>
          <a:p>
            <a:pPr marL="0" indent="0">
              <a:buNone/>
            </a:pPr>
            <a:r>
              <a:rPr lang="en-US" dirty="0">
                <a:latin typeface="Courier New" panose="02070309020205020404" pitchFamily="49" charset="0"/>
                <a:cs typeface="Courier New" panose="02070309020205020404" pitchFamily="49" charset="0"/>
              </a:rPr>
              <a:t>$ python foo.py</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4" name="Rectangle 3"/>
          <p:cNvSpPr/>
          <p:nvPr/>
        </p:nvSpPr>
        <p:spPr>
          <a:xfrm>
            <a:off x="6258790" y="2166416"/>
            <a:ext cx="5389418" cy="2308324"/>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foo.py'''</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bar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foo's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"foo's __name__ is __main__"</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bar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print_hello</a:t>
            </a:r>
            <a:r>
              <a:rPr lang="en-US" b="1" dirty="0">
                <a:solidFill>
                  <a:srgbClr val="FFCC00"/>
                </a:solidFill>
                <a:latin typeface="Courier New" panose="02070309020205020404" pitchFamily="49" charset="0"/>
              </a:rPr>
              <a:t>()</a:t>
            </a:r>
            <a:endParaRPr lang="en-US" dirty="0">
              <a:effectLst/>
            </a:endParaRPr>
          </a:p>
        </p:txBody>
      </p:sp>
      <p:sp>
        <p:nvSpPr>
          <p:cNvPr id="5" name="Rectangle 4"/>
          <p:cNvSpPr/>
          <p:nvPr/>
        </p:nvSpPr>
        <p:spPr>
          <a:xfrm>
            <a:off x="637311" y="2166416"/>
            <a:ext cx="5451763" cy="2585323"/>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bar.py '''</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bar's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print_hello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from bar!"</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"bar's __name__ is __main__"</a:t>
            </a:r>
            <a:endParaRPr lang="en-US" dirty="0">
              <a:effectLst/>
            </a:endParaRPr>
          </a:p>
        </p:txBody>
      </p:sp>
      <p:sp>
        <p:nvSpPr>
          <p:cNvPr id="6" name="TextBox 5"/>
          <p:cNvSpPr txBox="1"/>
          <p:nvPr/>
        </p:nvSpPr>
        <p:spPr>
          <a:xfrm>
            <a:off x="4894119" y="5195453"/>
            <a:ext cx="6482672" cy="400110"/>
          </a:xfrm>
          <a:prstGeom prst="rect">
            <a:avLst/>
          </a:prstGeom>
          <a:noFill/>
        </p:spPr>
        <p:txBody>
          <a:bodyPr wrap="none" rtlCol="0">
            <a:spAutoFit/>
          </a:bodyPr>
          <a:lstStyle/>
          <a:p>
            <a:r>
              <a:rPr lang="en-US" sz="2000" dirty="0"/>
              <a:t>Now what happens when we execute the foo module directly?</a:t>
            </a:r>
          </a:p>
        </p:txBody>
      </p:sp>
    </p:spTree>
    <p:extLst>
      <p:ext uri="{BB962C8B-B14F-4D97-AF65-F5344CB8AC3E}">
        <p14:creationId xmlns:p14="http://schemas.microsoft.com/office/powerpoint/2010/main" val="157534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 module quiz</a:t>
            </a:r>
          </a:p>
        </p:txBody>
      </p:sp>
      <p:sp>
        <p:nvSpPr>
          <p:cNvPr id="3" name="Content Placeholder 2"/>
          <p:cNvSpPr>
            <a:spLocks noGrp="1"/>
          </p:cNvSpPr>
          <p:nvPr>
            <p:ph idx="1"/>
          </p:nvPr>
        </p:nvSpPr>
        <p:spPr>
          <a:xfrm>
            <a:off x="1024128" y="5011875"/>
            <a:ext cx="9720073" cy="1465120"/>
          </a:xfrm>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 python foo.py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Hi from bar's top level!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Hi from foo's top level!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foo's __name__ is __main__</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Hello from bar!</a:t>
            </a:r>
          </a:p>
        </p:txBody>
      </p:sp>
      <p:sp>
        <p:nvSpPr>
          <p:cNvPr id="4" name="Rectangle 3"/>
          <p:cNvSpPr/>
          <p:nvPr/>
        </p:nvSpPr>
        <p:spPr>
          <a:xfrm>
            <a:off x="6258790" y="2166416"/>
            <a:ext cx="5389418" cy="2308324"/>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foo.py'''</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bar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foo's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"foo's __name__ is __main__"</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bar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print_hello</a:t>
            </a:r>
            <a:r>
              <a:rPr lang="en-US" b="1" dirty="0">
                <a:solidFill>
                  <a:srgbClr val="FFCC00"/>
                </a:solidFill>
                <a:latin typeface="Courier New" panose="02070309020205020404" pitchFamily="49" charset="0"/>
              </a:rPr>
              <a:t>()</a:t>
            </a:r>
            <a:endParaRPr lang="en-US" dirty="0">
              <a:effectLst/>
            </a:endParaRPr>
          </a:p>
        </p:txBody>
      </p:sp>
      <p:sp>
        <p:nvSpPr>
          <p:cNvPr id="5" name="Rectangle 4"/>
          <p:cNvSpPr/>
          <p:nvPr/>
        </p:nvSpPr>
        <p:spPr>
          <a:xfrm>
            <a:off x="637311" y="2166416"/>
            <a:ext cx="5451763" cy="2585323"/>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bar.py '''</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bar's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print_hello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from bar!"</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"bar's __name__ is __main__"</a:t>
            </a:r>
            <a:endParaRPr lang="en-US" dirty="0">
              <a:effectLst/>
            </a:endParaRPr>
          </a:p>
        </p:txBody>
      </p:sp>
    </p:spTree>
    <p:extLst>
      <p:ext uri="{BB962C8B-B14F-4D97-AF65-F5344CB8AC3E}">
        <p14:creationId xmlns:p14="http://schemas.microsoft.com/office/powerpoint/2010/main" val="32118299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 module quiz</a:t>
            </a:r>
          </a:p>
        </p:txBody>
      </p:sp>
      <p:sp>
        <p:nvSpPr>
          <p:cNvPr id="3" name="Content Placeholder 2"/>
          <p:cNvSpPr>
            <a:spLocks noGrp="1"/>
          </p:cNvSpPr>
          <p:nvPr>
            <p:ph idx="1"/>
          </p:nvPr>
        </p:nvSpPr>
        <p:spPr>
          <a:xfrm>
            <a:off x="1024128" y="4987634"/>
            <a:ext cx="9720073" cy="1465120"/>
          </a:xfrm>
        </p:spPr>
        <p:txBody>
          <a:bodyPr>
            <a:normAutofit/>
          </a:bodyPr>
          <a:lstStyle/>
          <a:p>
            <a:pPr marL="0" indent="0">
              <a:buNone/>
            </a:pPr>
            <a:r>
              <a:rPr lang="en-US" dirty="0">
                <a:latin typeface="Courier New" panose="02070309020205020404" pitchFamily="49" charset="0"/>
                <a:cs typeface="Courier New" panose="02070309020205020404" pitchFamily="49" charset="0"/>
              </a:rPr>
              <a:t>$ python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&gt;&gt;&gt; import foo</a:t>
            </a:r>
          </a:p>
        </p:txBody>
      </p:sp>
      <p:sp>
        <p:nvSpPr>
          <p:cNvPr id="4" name="Rectangle 3"/>
          <p:cNvSpPr/>
          <p:nvPr/>
        </p:nvSpPr>
        <p:spPr>
          <a:xfrm>
            <a:off x="6258790" y="2166416"/>
            <a:ext cx="5389418" cy="2308324"/>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foo.py'''</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bar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foo's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"foo's __name__ is __main__"</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bar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print_hello</a:t>
            </a:r>
            <a:r>
              <a:rPr lang="en-US" b="1" dirty="0">
                <a:solidFill>
                  <a:srgbClr val="FFCC00"/>
                </a:solidFill>
                <a:latin typeface="Courier New" panose="02070309020205020404" pitchFamily="49" charset="0"/>
              </a:rPr>
              <a:t>()</a:t>
            </a:r>
            <a:endParaRPr lang="en-US" dirty="0">
              <a:effectLst/>
            </a:endParaRPr>
          </a:p>
        </p:txBody>
      </p:sp>
      <p:sp>
        <p:nvSpPr>
          <p:cNvPr id="5" name="Rectangle 4"/>
          <p:cNvSpPr/>
          <p:nvPr/>
        </p:nvSpPr>
        <p:spPr>
          <a:xfrm>
            <a:off x="637311" y="2166416"/>
            <a:ext cx="5451763" cy="2585323"/>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bar.py '''</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bar's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print_hello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from bar!"</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"bar's __name__ is __main__"</a:t>
            </a:r>
            <a:endParaRPr lang="en-US" dirty="0">
              <a:effectLst/>
            </a:endParaRPr>
          </a:p>
        </p:txBody>
      </p:sp>
      <p:sp>
        <p:nvSpPr>
          <p:cNvPr id="6" name="TextBox 5"/>
          <p:cNvSpPr txBox="1"/>
          <p:nvPr/>
        </p:nvSpPr>
        <p:spPr>
          <a:xfrm>
            <a:off x="4100945" y="5264633"/>
            <a:ext cx="7427098" cy="400110"/>
          </a:xfrm>
          <a:prstGeom prst="rect">
            <a:avLst/>
          </a:prstGeom>
          <a:noFill/>
        </p:spPr>
        <p:txBody>
          <a:bodyPr wrap="none" rtlCol="0">
            <a:spAutoFit/>
          </a:bodyPr>
          <a:lstStyle/>
          <a:p>
            <a:r>
              <a:rPr lang="en-US" sz="2000" dirty="0"/>
              <a:t>Now what happens when we import the foo module into the interpreter?</a:t>
            </a:r>
          </a:p>
        </p:txBody>
      </p:sp>
    </p:spTree>
    <p:extLst>
      <p:ext uri="{BB962C8B-B14F-4D97-AF65-F5344CB8AC3E}">
        <p14:creationId xmlns:p14="http://schemas.microsoft.com/office/powerpoint/2010/main" val="427825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 module quiz</a:t>
            </a:r>
          </a:p>
        </p:txBody>
      </p:sp>
      <p:sp>
        <p:nvSpPr>
          <p:cNvPr id="3" name="Content Placeholder 2"/>
          <p:cNvSpPr>
            <a:spLocks noGrp="1"/>
          </p:cNvSpPr>
          <p:nvPr>
            <p:ph idx="1"/>
          </p:nvPr>
        </p:nvSpPr>
        <p:spPr>
          <a:xfrm>
            <a:off x="1024128" y="4987635"/>
            <a:ext cx="9720073" cy="1465120"/>
          </a:xfrm>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 python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&gt;&gt;&gt; import foo</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Hi from bar's top level!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Hi from foo's top level!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&gt;&gt;&gt; import bar</a:t>
            </a:r>
          </a:p>
        </p:txBody>
      </p:sp>
      <p:sp>
        <p:nvSpPr>
          <p:cNvPr id="4" name="Rectangle 3"/>
          <p:cNvSpPr/>
          <p:nvPr/>
        </p:nvSpPr>
        <p:spPr>
          <a:xfrm>
            <a:off x="6258790" y="2166416"/>
            <a:ext cx="5389418" cy="2308324"/>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foo.py'''</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bar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foo's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"foo's __name__ is __main__"</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bar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print_hello</a:t>
            </a:r>
            <a:r>
              <a:rPr lang="en-US" b="1" dirty="0">
                <a:solidFill>
                  <a:srgbClr val="FFCC00"/>
                </a:solidFill>
                <a:latin typeface="Courier New" panose="02070309020205020404" pitchFamily="49" charset="0"/>
              </a:rPr>
              <a:t>()</a:t>
            </a:r>
            <a:endParaRPr lang="en-US" dirty="0">
              <a:effectLst/>
            </a:endParaRPr>
          </a:p>
        </p:txBody>
      </p:sp>
      <p:sp>
        <p:nvSpPr>
          <p:cNvPr id="5" name="Rectangle 4"/>
          <p:cNvSpPr/>
          <p:nvPr/>
        </p:nvSpPr>
        <p:spPr>
          <a:xfrm>
            <a:off x="637311" y="2166416"/>
            <a:ext cx="5451763" cy="2585323"/>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bar.py '''</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bar's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print_hello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from bar!"</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"bar's __name__ is __main__"</a:t>
            </a:r>
            <a:endParaRPr lang="en-US" dirty="0">
              <a:effectLst/>
            </a:endParaRPr>
          </a:p>
        </p:txBody>
      </p:sp>
      <p:sp>
        <p:nvSpPr>
          <p:cNvPr id="6" name="TextBox 5"/>
          <p:cNvSpPr txBox="1"/>
          <p:nvPr/>
        </p:nvSpPr>
        <p:spPr>
          <a:xfrm>
            <a:off x="5957454" y="6052645"/>
            <a:ext cx="5602431" cy="400110"/>
          </a:xfrm>
          <a:prstGeom prst="rect">
            <a:avLst/>
          </a:prstGeom>
          <a:noFill/>
        </p:spPr>
        <p:txBody>
          <a:bodyPr wrap="none" rtlCol="0">
            <a:spAutoFit/>
          </a:bodyPr>
          <a:lstStyle/>
          <a:p>
            <a:r>
              <a:rPr lang="en-US" sz="2000" dirty="0"/>
              <a:t>And if we import the bar module into the interpreter?</a:t>
            </a:r>
          </a:p>
        </p:txBody>
      </p:sp>
    </p:spTree>
    <p:extLst>
      <p:ext uri="{BB962C8B-B14F-4D97-AF65-F5344CB8AC3E}">
        <p14:creationId xmlns:p14="http://schemas.microsoft.com/office/powerpoint/2010/main" val="221094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 module quiz</a:t>
            </a:r>
          </a:p>
        </p:txBody>
      </p:sp>
      <p:sp>
        <p:nvSpPr>
          <p:cNvPr id="3" name="Content Placeholder 2"/>
          <p:cNvSpPr>
            <a:spLocks noGrp="1"/>
          </p:cNvSpPr>
          <p:nvPr>
            <p:ph idx="1"/>
          </p:nvPr>
        </p:nvSpPr>
        <p:spPr>
          <a:xfrm>
            <a:off x="1024128" y="4987634"/>
            <a:ext cx="9720073" cy="1776847"/>
          </a:xfrm>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 python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&gt;&gt;&gt; import foo</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Hi from bar's top level!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Hi from foo's top level!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&gt;&gt;&gt; import bar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&gt;&gt;&gt;</a:t>
            </a:r>
          </a:p>
        </p:txBody>
      </p:sp>
      <p:sp>
        <p:nvSpPr>
          <p:cNvPr id="4" name="Rectangle 3"/>
          <p:cNvSpPr/>
          <p:nvPr/>
        </p:nvSpPr>
        <p:spPr>
          <a:xfrm>
            <a:off x="6258790" y="2166416"/>
            <a:ext cx="5389418" cy="2308324"/>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foo.py'''</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bar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foo's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"foo's __name__ is __main__"</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bar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print_hello</a:t>
            </a:r>
            <a:r>
              <a:rPr lang="en-US" b="1" dirty="0">
                <a:solidFill>
                  <a:srgbClr val="FFCC00"/>
                </a:solidFill>
                <a:latin typeface="Courier New" panose="02070309020205020404" pitchFamily="49" charset="0"/>
              </a:rPr>
              <a:t>()</a:t>
            </a:r>
            <a:endParaRPr lang="en-US" dirty="0">
              <a:effectLst/>
            </a:endParaRPr>
          </a:p>
        </p:txBody>
      </p:sp>
      <p:sp>
        <p:nvSpPr>
          <p:cNvPr id="5" name="Rectangle 4"/>
          <p:cNvSpPr/>
          <p:nvPr/>
        </p:nvSpPr>
        <p:spPr>
          <a:xfrm>
            <a:off x="637311" y="2166416"/>
            <a:ext cx="5451763" cy="2585323"/>
          </a:xfrm>
          <a:prstGeom prst="rect">
            <a:avLst/>
          </a:prstGeom>
          <a:ln>
            <a:solidFill>
              <a:schemeClr val="accent5">
                <a:lumMod val="60000"/>
                <a:lumOff val="40000"/>
              </a:schemeClr>
            </a:solidFill>
          </a:ln>
        </p:spPr>
        <p:txBody>
          <a:bodyPr wrap="square">
            <a:spAutoFit/>
          </a:bodyPr>
          <a:lstStyle/>
          <a:p>
            <a:r>
              <a:rPr lang="en-US" dirty="0">
                <a:solidFill>
                  <a:srgbClr val="FF8000"/>
                </a:solidFill>
                <a:latin typeface="Courier New" panose="02070309020205020404" pitchFamily="49" charset="0"/>
              </a:rPr>
              <a:t>''' Module bar.py '''</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from bar's top level!"</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print_hello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from bar!"</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"bar's __name__ is __main__"</a:t>
            </a:r>
            <a:endParaRPr lang="en-US" dirty="0">
              <a:effectLst/>
            </a:endParaRPr>
          </a:p>
        </p:txBody>
      </p:sp>
    </p:spTree>
    <p:extLst>
      <p:ext uri="{BB962C8B-B14F-4D97-AF65-F5344CB8AC3E}">
        <p14:creationId xmlns:p14="http://schemas.microsoft.com/office/powerpoint/2010/main" val="34119762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search path</a:t>
            </a:r>
          </a:p>
        </p:txBody>
      </p:sp>
      <p:sp>
        <p:nvSpPr>
          <p:cNvPr id="3" name="Content Placeholder 2"/>
          <p:cNvSpPr>
            <a:spLocks noGrp="1"/>
          </p:cNvSpPr>
          <p:nvPr>
            <p:ph idx="1"/>
          </p:nvPr>
        </p:nvSpPr>
        <p:spPr/>
        <p:txBody>
          <a:bodyPr>
            <a:normAutofit/>
          </a:bodyPr>
          <a:lstStyle/>
          <a:p>
            <a:r>
              <a:rPr lang="en-US" sz="2400" dirty="0"/>
              <a:t>When a module is imported, Python does not know where it is located so it will look for the module in the following places, in order:</a:t>
            </a:r>
          </a:p>
          <a:p>
            <a:pPr>
              <a:buFont typeface="Arial" panose="020B0604020202020204" pitchFamily="34" charset="0"/>
              <a:buChar char="•"/>
            </a:pPr>
            <a:r>
              <a:rPr lang="en-US" sz="2400" dirty="0"/>
              <a:t> Built-in modules</a:t>
            </a:r>
          </a:p>
          <a:p>
            <a:pPr>
              <a:buFont typeface="Arial" panose="020B0604020202020204" pitchFamily="34" charset="0"/>
              <a:buChar char="•"/>
            </a:pPr>
            <a:r>
              <a:rPr lang="en-US" sz="2400" dirty="0"/>
              <a:t> The directories listed in the </a:t>
            </a:r>
            <a:r>
              <a:rPr lang="en-US" sz="2400" dirty="0" err="1">
                <a:solidFill>
                  <a:srgbClr val="FFFF00"/>
                </a:solidFill>
              </a:rPr>
              <a:t>sys.path</a:t>
            </a:r>
            <a:r>
              <a:rPr lang="en-US" sz="2400" dirty="0">
                <a:solidFill>
                  <a:srgbClr val="FFFF00"/>
                </a:solidFill>
              </a:rPr>
              <a:t> </a:t>
            </a:r>
            <a:r>
              <a:rPr lang="en-US" sz="2400" dirty="0"/>
              <a:t>variable. The </a:t>
            </a:r>
            <a:r>
              <a:rPr lang="en-US" sz="2400" dirty="0" err="1"/>
              <a:t>sys.path</a:t>
            </a:r>
            <a:r>
              <a:rPr lang="en-US" sz="2400" dirty="0"/>
              <a:t> variable is initialized from these locations:</a:t>
            </a:r>
          </a:p>
          <a:p>
            <a:pPr lvl="1">
              <a:buFont typeface="Arial" panose="020B0604020202020204" pitchFamily="34" charset="0"/>
              <a:buChar char="•"/>
            </a:pPr>
            <a:r>
              <a:rPr lang="en-US" sz="2000" dirty="0"/>
              <a:t> The current directory.</a:t>
            </a:r>
          </a:p>
          <a:p>
            <a:pPr lvl="1">
              <a:buFont typeface="Arial" panose="020B0604020202020204" pitchFamily="34" charset="0"/>
              <a:buChar char="•"/>
            </a:pPr>
            <a:r>
              <a:rPr lang="en-US" sz="2000" dirty="0"/>
              <a:t> </a:t>
            </a:r>
            <a:r>
              <a:rPr lang="en-US" sz="2000" dirty="0">
                <a:solidFill>
                  <a:srgbClr val="FFFF00"/>
                </a:solidFill>
              </a:rPr>
              <a:t>PYTHONPATH</a:t>
            </a:r>
            <a:r>
              <a:rPr lang="en-US" sz="2000" dirty="0"/>
              <a:t> (a list of directory names, with the same syntax as the shell variable PATH).</a:t>
            </a:r>
          </a:p>
          <a:p>
            <a:pPr lvl="1">
              <a:buFont typeface="Arial" panose="020B0604020202020204" pitchFamily="34" charset="0"/>
              <a:buChar char="•"/>
            </a:pPr>
            <a:r>
              <a:rPr lang="en-US" sz="2000" dirty="0"/>
              <a:t> The installation-dependent default.</a:t>
            </a:r>
          </a:p>
        </p:txBody>
      </p:sp>
    </p:spTree>
    <p:extLst>
      <p:ext uri="{BB962C8B-B14F-4D97-AF65-F5344CB8AC3E}">
        <p14:creationId xmlns:p14="http://schemas.microsoft.com/office/powerpoint/2010/main" val="39124918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search path</a:t>
            </a:r>
          </a:p>
        </p:txBody>
      </p:sp>
      <p:sp>
        <p:nvSpPr>
          <p:cNvPr id="3" name="Content Placeholder 2"/>
          <p:cNvSpPr>
            <a:spLocks noGrp="1"/>
          </p:cNvSpPr>
          <p:nvPr>
            <p:ph idx="1"/>
          </p:nvPr>
        </p:nvSpPr>
        <p:spPr/>
        <p:txBody>
          <a:bodyPr/>
          <a:lstStyle/>
          <a:p>
            <a:r>
              <a:rPr lang="en-US" dirty="0"/>
              <a:t>The </a:t>
            </a:r>
            <a:r>
              <a:rPr lang="en-US" dirty="0" err="1">
                <a:solidFill>
                  <a:srgbClr val="FFFF00"/>
                </a:solidFill>
              </a:rPr>
              <a:t>sys.path</a:t>
            </a:r>
            <a:r>
              <a:rPr lang="en-US" dirty="0">
                <a:solidFill>
                  <a:srgbClr val="FFFF00"/>
                </a:solidFill>
              </a:rPr>
              <a:t> v</a:t>
            </a:r>
            <a:r>
              <a:rPr lang="en-US" dirty="0"/>
              <a:t>ariable is available as a member of the sys module. </a:t>
            </a:r>
          </a:p>
        </p:txBody>
      </p:sp>
      <p:sp>
        <p:nvSpPr>
          <p:cNvPr id="4" name="Rectangle 3"/>
          <p:cNvSpPr/>
          <p:nvPr/>
        </p:nvSpPr>
        <p:spPr>
          <a:xfrm>
            <a:off x="1146463" y="3113036"/>
            <a:ext cx="9774382" cy="2031325"/>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&gt;&gt;&gt; import sys</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sys.path</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/local/lib/python2.7/</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-packages/D_Wave_One_Python_Client-1.4.1-py2.6-linux-x86_64.egg',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/local/lib/python2.7/</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-packages/PyOpenGL-3.0.2a5-py2.7.egg',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/local/lib/python2.7/</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-packages/pip-1.1-py2.7.egg',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/local/lib/python2.7/</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-packages/Sphinx-....</a:t>
            </a:r>
          </a:p>
        </p:txBody>
      </p:sp>
    </p:spTree>
    <p:extLst>
      <p:ext uri="{BB962C8B-B14F-4D97-AF65-F5344CB8AC3E}">
        <p14:creationId xmlns:p14="http://schemas.microsoft.com/office/powerpoint/2010/main" val="7443609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We’ve already know the basics of functions so let’s dive a little deeper.</a:t>
            </a:r>
          </a:p>
          <a:p>
            <a:endParaRPr lang="en-US" dirty="0"/>
          </a:p>
          <a:p>
            <a:endParaRPr lang="en-US" dirty="0"/>
          </a:p>
          <a:p>
            <a:endParaRPr lang="en-US" dirty="0"/>
          </a:p>
          <a:p>
            <a:pPr marL="0" indent="0">
              <a:buNone/>
            </a:pPr>
            <a:endParaRPr lang="en-US" dirty="0"/>
          </a:p>
        </p:txBody>
      </p:sp>
      <p:sp>
        <p:nvSpPr>
          <p:cNvPr id="5" name="Rectangle 4"/>
          <p:cNvSpPr/>
          <p:nvPr/>
        </p:nvSpPr>
        <p:spPr>
          <a:xfrm>
            <a:off x="1323110" y="3102413"/>
            <a:ext cx="8465127" cy="1015663"/>
          </a:xfrm>
          <a:prstGeom prst="rect">
            <a:avLst/>
          </a:prstGeom>
        </p:spPr>
        <p:txBody>
          <a:bodyPr wrap="square">
            <a:spAutoFit/>
          </a:bodyPr>
          <a:lstStyle/>
          <a:p>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pword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server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"Connecting to"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server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Connecting code here ...</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7265243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br>
              <a:rPr lang="en-US" dirty="0"/>
            </a:br>
            <a:br>
              <a:rPr lang="en-US" dirty="0"/>
            </a:br>
            <a:br>
              <a:rPr lang="en-US" dirty="0"/>
            </a:br>
            <a:br>
              <a:rPr lang="en-US" dirty="0"/>
            </a:br>
            <a:r>
              <a:rPr lang="en-US" dirty="0"/>
              <a:t>Here are some example ways we might call this function:</a:t>
            </a:r>
          </a:p>
          <a:p>
            <a:pPr>
              <a:buFont typeface="Arial" panose="020B0604020202020204" pitchFamily="34" charset="0"/>
              <a:buChar char="•"/>
            </a:pPr>
            <a:endParaRPr lang="en-US" dirty="0"/>
          </a:p>
          <a:p>
            <a:endParaRPr lang="en-US" dirty="0"/>
          </a:p>
          <a:p>
            <a:pPr marL="0" indent="0">
              <a:buNone/>
            </a:pPr>
            <a:endParaRPr lang="en-US" dirty="0"/>
          </a:p>
        </p:txBody>
      </p:sp>
      <p:sp>
        <p:nvSpPr>
          <p:cNvPr id="5" name="Rectangle 4"/>
          <p:cNvSpPr/>
          <p:nvPr/>
        </p:nvSpPr>
        <p:spPr>
          <a:xfrm>
            <a:off x="1232189" y="2254545"/>
            <a:ext cx="8870372" cy="1015663"/>
          </a:xfrm>
          <a:prstGeom prst="rect">
            <a:avLst/>
          </a:prstGeom>
        </p:spPr>
        <p:txBody>
          <a:bodyPr wrap="square">
            <a:spAutoFit/>
          </a:bodyPr>
          <a:lstStyle/>
          <a:p>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pword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server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"Connecting to"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server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Connecting code here ...</a:t>
            </a:r>
            <a:r>
              <a:rPr lang="en-US" sz="2000" dirty="0">
                <a:solidFill>
                  <a:srgbClr val="FFFFFF"/>
                </a:solidFill>
                <a:latin typeface="Courier New" panose="02070309020205020404" pitchFamily="49" charset="0"/>
              </a:rPr>
              <a:t> </a:t>
            </a:r>
            <a:endParaRPr lang="en-US" sz="2000" dirty="0">
              <a:effectLst/>
            </a:endParaRPr>
          </a:p>
        </p:txBody>
      </p:sp>
      <p:sp>
        <p:nvSpPr>
          <p:cNvPr id="4" name="Rectangle 3"/>
          <p:cNvSpPr/>
          <p:nvPr/>
        </p:nvSpPr>
        <p:spPr>
          <a:xfrm>
            <a:off x="1149062" y="4281952"/>
            <a:ext cx="9784772"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FFFF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'admin'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ilovecats</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'shell.cs.fsu.edu'</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9160</a:t>
            </a:r>
            <a:r>
              <a:rPr lang="en-US" sz="2000" b="1" dirty="0">
                <a:solidFill>
                  <a:srgbClr val="FFCC00"/>
                </a:solidFill>
                <a:latin typeface="Courier New" panose="02070309020205020404" pitchFamily="49" charset="0"/>
              </a:rPr>
              <a:t>)</a:t>
            </a:r>
            <a:br>
              <a:rPr lang="en-US" sz="2000" b="1" dirty="0">
                <a:solidFill>
                  <a:srgbClr val="FFCC00"/>
                </a:solidFill>
                <a:latin typeface="Courier New" panose="02070309020205020404" pitchFamily="49" charset="0"/>
              </a:rPr>
            </a:br>
            <a:endParaRPr lang="en-US" sz="2000" b="1" dirty="0">
              <a:solidFill>
                <a:srgbClr val="FFCC00"/>
              </a:solidFill>
              <a:latin typeface="Courier New" panose="02070309020205020404" pitchFamily="49" charset="0"/>
            </a:endParaRPr>
          </a:p>
          <a:p>
            <a:pPr marL="342900" indent="-342900">
              <a:buFont typeface="Arial" panose="020B0604020202020204" pitchFamily="34" charset="0"/>
              <a:buChar char="•"/>
            </a:pPr>
            <a:r>
              <a:rPr lang="en-US" sz="2000" dirty="0">
                <a:solidFill>
                  <a:srgbClr val="FFFF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jdoe</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'r5f0g87g5@y'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'linprog.cs.fsu.edu'</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6370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p>
          <a:p>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4473866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a:xfrm>
            <a:off x="1024128" y="2161305"/>
            <a:ext cx="9720073" cy="1690255"/>
          </a:xfrm>
        </p:spPr>
        <p:txBody>
          <a:bodyPr>
            <a:normAutofit/>
          </a:bodyPr>
          <a:lstStyle/>
          <a:p>
            <a:r>
              <a:rPr lang="en-US" sz="2400" dirty="0"/>
              <a:t>Default argument values</a:t>
            </a:r>
          </a:p>
          <a:p>
            <a:pPr lvl="1">
              <a:buFont typeface="Arial" panose="020B0604020202020204" pitchFamily="34" charset="0"/>
              <a:buChar char="•"/>
            </a:pPr>
            <a:r>
              <a:rPr lang="en-US" sz="2000" dirty="0"/>
              <a:t> We can provide a default value for any number of arguments in a function</a:t>
            </a:r>
          </a:p>
          <a:p>
            <a:pPr lvl="1">
              <a:buFont typeface="Arial" panose="020B0604020202020204" pitchFamily="34" charset="0"/>
              <a:buChar char="•"/>
            </a:pPr>
            <a:r>
              <a:rPr lang="en-US" sz="2000" dirty="0"/>
              <a:t> Allows functions to be called with a variable number of arguments</a:t>
            </a:r>
          </a:p>
          <a:p>
            <a:pPr lvl="1">
              <a:buFont typeface="Arial" panose="020B0604020202020204" pitchFamily="34" charset="0"/>
              <a:buChar char="•"/>
            </a:pPr>
            <a:r>
              <a:rPr lang="en-US" sz="2000" dirty="0"/>
              <a:t> Arguments with default values must appear at the end of the arguments list</a:t>
            </a:r>
          </a:p>
        </p:txBody>
      </p:sp>
      <p:sp>
        <p:nvSpPr>
          <p:cNvPr id="5" name="Rectangle 4"/>
          <p:cNvSpPr/>
          <p:nvPr/>
        </p:nvSpPr>
        <p:spPr>
          <a:xfrm>
            <a:off x="1177637" y="3933990"/>
            <a:ext cx="10034156" cy="707886"/>
          </a:xfrm>
          <a:prstGeom prst="rect">
            <a:avLst/>
          </a:prstGeom>
        </p:spPr>
        <p:txBody>
          <a:bodyPr wrap="square">
            <a:spAutoFit/>
          </a:bodyPr>
          <a:lstStyle/>
          <a:p>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pword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server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'localhost'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9160</a:t>
            </a:r>
            <a:r>
              <a:rPr lang="en-US" sz="2000" b="1" dirty="0">
                <a:solidFill>
                  <a:srgbClr val="FFCC00"/>
                </a:solidFill>
                <a:latin typeface="Courier New" panose="02070309020205020404" pitchFamily="49" charset="0"/>
              </a:rPr>
              <a:t>):</a:t>
            </a:r>
            <a:br>
              <a:rPr lang="en-US" sz="2000" b="1" dirty="0">
                <a:solidFill>
                  <a:srgbClr val="FFCC00"/>
                </a:solidFill>
                <a:latin typeface="Courier New" panose="02070309020205020404" pitchFamily="49" charset="0"/>
              </a:rPr>
            </a:br>
            <a:r>
              <a:rPr lang="en-US" sz="2000" b="1" dirty="0">
                <a:solidFill>
                  <a:srgbClr val="FFCC00"/>
                </a:solidFill>
                <a:latin typeface="Courier New" panose="02070309020205020404" pitchFamily="49" charset="0"/>
              </a:rPr>
              <a:t> </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connecting code</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67822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Interpreter</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dirty="0"/>
              <a:t> The standard implementation of Python is interpreted. </a:t>
            </a:r>
          </a:p>
          <a:p>
            <a:pPr>
              <a:buFont typeface="Wingdings" panose="05000000000000000000" pitchFamily="2" charset="2"/>
              <a:buChar char="q"/>
            </a:pPr>
            <a:r>
              <a:rPr lang="en-US" sz="2800" dirty="0"/>
              <a:t> The interpreter translates Python code into bytecode, and this bytecode is executed by the Python VM (similar to Java)</a:t>
            </a:r>
          </a:p>
          <a:p>
            <a:pPr>
              <a:buFont typeface="Wingdings" panose="05000000000000000000" pitchFamily="2" charset="2"/>
              <a:buChar char="q"/>
            </a:pPr>
            <a:r>
              <a:rPr lang="en-US" sz="2800" dirty="0"/>
              <a:t> Two modes: normal and interactive</a:t>
            </a:r>
          </a:p>
          <a:p>
            <a:pPr lvl="1">
              <a:buFont typeface="Wingdings" panose="05000000000000000000" pitchFamily="2" charset="2"/>
              <a:buChar char="q"/>
            </a:pPr>
            <a:r>
              <a:rPr lang="en-US" sz="2800" dirty="0"/>
              <a:t> </a:t>
            </a:r>
            <a:r>
              <a:rPr lang="en-US" sz="2800" dirty="0">
                <a:solidFill>
                  <a:srgbClr val="FFFF00"/>
                </a:solidFill>
              </a:rPr>
              <a:t>Normal mode</a:t>
            </a:r>
            <a:r>
              <a:rPr lang="en-US" sz="2800" dirty="0"/>
              <a:t>: entire .</a:t>
            </a:r>
            <a:r>
              <a:rPr lang="en-US" sz="2800" dirty="0" err="1"/>
              <a:t>py</a:t>
            </a:r>
            <a:r>
              <a:rPr lang="en-US" sz="2800" dirty="0"/>
              <a:t> files are provided to the interpreter</a:t>
            </a:r>
          </a:p>
          <a:p>
            <a:pPr lvl="1">
              <a:buFont typeface="Wingdings" panose="05000000000000000000" pitchFamily="2" charset="2"/>
              <a:buChar char="q"/>
            </a:pPr>
            <a:r>
              <a:rPr lang="en-US" sz="2800" dirty="0"/>
              <a:t> </a:t>
            </a:r>
            <a:r>
              <a:rPr lang="en-US" sz="2800" dirty="0">
                <a:solidFill>
                  <a:srgbClr val="FFFF00"/>
                </a:solidFill>
              </a:rPr>
              <a:t>Interactive mode</a:t>
            </a:r>
            <a:r>
              <a:rPr lang="en-US" sz="2800" dirty="0"/>
              <a:t>: read-</a:t>
            </a:r>
            <a:r>
              <a:rPr lang="en-US" sz="2800" dirty="0" err="1"/>
              <a:t>eval</a:t>
            </a:r>
            <a:r>
              <a:rPr lang="en-US" sz="2800" dirty="0"/>
              <a:t>-print loop (REPL) executes statements piecewise</a:t>
            </a:r>
          </a:p>
        </p:txBody>
      </p:sp>
    </p:spTree>
    <p:extLst>
      <p:ext uri="{BB962C8B-B14F-4D97-AF65-F5344CB8AC3E}">
        <p14:creationId xmlns:p14="http://schemas.microsoft.com/office/powerpoint/2010/main" val="303085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a:xfrm>
            <a:off x="1024128" y="3553690"/>
            <a:ext cx="9720073" cy="2755669"/>
          </a:xfrm>
        </p:spPr>
        <p:txBody>
          <a:bodyPr/>
          <a:lstStyle/>
          <a:p>
            <a:r>
              <a:rPr lang="en-US" dirty="0"/>
              <a:t>Now we can provide a variable number of arguments. All of the following calls are valid:</a:t>
            </a:r>
          </a:p>
        </p:txBody>
      </p:sp>
      <p:sp>
        <p:nvSpPr>
          <p:cNvPr id="4" name="Rectangle 3"/>
          <p:cNvSpPr/>
          <p:nvPr/>
        </p:nvSpPr>
        <p:spPr>
          <a:xfrm>
            <a:off x="1024128" y="2465318"/>
            <a:ext cx="10034156" cy="707886"/>
          </a:xfrm>
          <a:prstGeom prst="rect">
            <a:avLst/>
          </a:prstGeom>
        </p:spPr>
        <p:txBody>
          <a:bodyPr wrap="square">
            <a:spAutoFit/>
          </a:bodyPr>
          <a:lstStyle/>
          <a:p>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pword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server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'localhost'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9160</a:t>
            </a:r>
            <a:r>
              <a:rPr lang="en-US" sz="2000" b="1" dirty="0">
                <a:solidFill>
                  <a:srgbClr val="FFCC00"/>
                </a:solidFill>
                <a:latin typeface="Courier New" panose="02070309020205020404" pitchFamily="49" charset="0"/>
              </a:rPr>
              <a:t>):</a:t>
            </a:r>
            <a:br>
              <a:rPr lang="en-US" sz="2000" b="1" dirty="0">
                <a:solidFill>
                  <a:srgbClr val="FFCC00"/>
                </a:solidFill>
                <a:latin typeface="Courier New" panose="02070309020205020404" pitchFamily="49" charset="0"/>
              </a:rPr>
            </a:br>
            <a:r>
              <a:rPr lang="en-US" sz="2000" b="1" dirty="0">
                <a:solidFill>
                  <a:srgbClr val="FFCC00"/>
                </a:solidFill>
                <a:latin typeface="Courier New" panose="02070309020205020404" pitchFamily="49" charset="0"/>
              </a:rPr>
              <a:t> </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connecting code</a:t>
            </a:r>
            <a:r>
              <a:rPr lang="en-US" sz="2000" dirty="0">
                <a:solidFill>
                  <a:srgbClr val="FFFFFF"/>
                </a:solidFill>
                <a:latin typeface="Courier New" panose="02070309020205020404" pitchFamily="49" charset="0"/>
              </a:rPr>
              <a:t> </a:t>
            </a:r>
            <a:endParaRPr lang="en-US" sz="2000" dirty="0">
              <a:effectLst/>
            </a:endParaRPr>
          </a:p>
        </p:txBody>
      </p:sp>
      <p:sp>
        <p:nvSpPr>
          <p:cNvPr id="5" name="Rectangle 4"/>
          <p:cNvSpPr/>
          <p:nvPr/>
        </p:nvSpPr>
        <p:spPr>
          <a:xfrm>
            <a:off x="1185187" y="4423692"/>
            <a:ext cx="9712038" cy="1631216"/>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FFFF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'admin'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ilovecats</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endParaRPr lang="en-US" sz="2000" dirty="0">
              <a:solidFill>
                <a:srgbClr val="FFFFFF"/>
              </a:solidFill>
              <a:latin typeface="Courier New" panose="02070309020205020404" pitchFamily="49" charset="0"/>
            </a:endParaRPr>
          </a:p>
          <a:p>
            <a:pPr marL="342900" indent="-342900">
              <a:buFont typeface="Arial" panose="020B0604020202020204" pitchFamily="34" charset="0"/>
              <a:buChar char="•"/>
            </a:pPr>
            <a:r>
              <a:rPr lang="en-US" sz="2000" dirty="0">
                <a:solidFill>
                  <a:srgbClr val="FFFF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'admin'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ilovecats</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'shell.cs.fsu.edu'</a:t>
            </a:r>
            <a:r>
              <a:rPr lang="en-US" sz="2000" b="1" dirty="0">
                <a:solidFill>
                  <a:srgbClr val="FFCC00"/>
                </a:solidFill>
                <a:latin typeface="Courier New" panose="02070309020205020404" pitchFamily="49" charset="0"/>
              </a:rPr>
              <a:t>)</a:t>
            </a:r>
            <a:br>
              <a:rPr lang="en-US" sz="2000" b="1" dirty="0">
                <a:solidFill>
                  <a:srgbClr val="FFCC00"/>
                </a:solidFill>
                <a:latin typeface="Courier New" panose="02070309020205020404" pitchFamily="49" charset="0"/>
              </a:rPr>
            </a:br>
            <a:endParaRPr lang="en-US" sz="2000" dirty="0">
              <a:solidFill>
                <a:srgbClr val="FFFFFF"/>
              </a:solidFill>
              <a:latin typeface="Courier New" panose="02070309020205020404" pitchFamily="49" charset="0"/>
            </a:endParaRPr>
          </a:p>
          <a:p>
            <a:pPr marL="342900" indent="-342900">
              <a:buFont typeface="Arial" panose="020B0604020202020204" pitchFamily="34" charset="0"/>
              <a:buChar char="•"/>
            </a:pPr>
            <a:r>
              <a:rPr lang="en-US" sz="2000" dirty="0">
                <a:solidFill>
                  <a:srgbClr val="FFFF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'admin'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ilovecats</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'shell.cs.fsu.edu'</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6379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7832931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Surprising behavior</a:t>
            </a:r>
          </a:p>
        </p:txBody>
      </p:sp>
      <p:sp>
        <p:nvSpPr>
          <p:cNvPr id="5" name="Rectangle 4"/>
          <p:cNvSpPr/>
          <p:nvPr/>
        </p:nvSpPr>
        <p:spPr>
          <a:xfrm>
            <a:off x="1219199" y="2312703"/>
            <a:ext cx="9150927" cy="1631216"/>
          </a:xfrm>
          <a:prstGeom prst="rect">
            <a:avLst/>
          </a:prstGeom>
          <a:ln>
            <a:solidFill>
              <a:schemeClr val="accent5">
                <a:lumMod val="60000"/>
                <a:lumOff val="40000"/>
              </a:schemeClr>
            </a:solidFill>
          </a:ln>
        </p:spPr>
        <p:txBody>
          <a:bodyPr wrap="square">
            <a:spAutoFit/>
          </a:bodyPr>
          <a:lstStyle/>
          <a:p>
            <a:r>
              <a:rPr lang="en-US" sz="2000" dirty="0">
                <a:solidFill>
                  <a:srgbClr val="FF8000"/>
                </a:solidFill>
                <a:latin typeface="Courier New" panose="02070309020205020404" pitchFamily="49" charset="0"/>
              </a:rPr>
              <a:t>''' Module adder.py '''</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item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append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item</a:t>
            </a:r>
            <a:r>
              <a:rPr lang="en-US" sz="2000" b="1" dirty="0">
                <a:solidFill>
                  <a:srgbClr val="FFCC00"/>
                </a:solidFill>
                <a:latin typeface="Courier New" panose="02070309020205020404" pitchFamily="49" charset="0"/>
              </a:rPr>
              <a:t>) # Add item to end of list</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dirty="0">
                <a:solidFill>
                  <a:srgbClr val="FFFFFF"/>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4379919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Surprising behavior</a:t>
            </a:r>
          </a:p>
        </p:txBody>
      </p:sp>
      <p:sp>
        <p:nvSpPr>
          <p:cNvPr id="5" name="Rectangle 4"/>
          <p:cNvSpPr/>
          <p:nvPr/>
        </p:nvSpPr>
        <p:spPr>
          <a:xfrm>
            <a:off x="1219200" y="2284996"/>
            <a:ext cx="5607627" cy="1631216"/>
          </a:xfrm>
          <a:prstGeom prst="rect">
            <a:avLst/>
          </a:prstGeom>
          <a:ln>
            <a:solidFill>
              <a:schemeClr val="accent5">
                <a:lumMod val="60000"/>
                <a:lumOff val="40000"/>
              </a:schemeClr>
            </a:solidFill>
          </a:ln>
        </p:spPr>
        <p:txBody>
          <a:bodyPr wrap="square">
            <a:spAutoFit/>
          </a:bodyPr>
          <a:lstStyle/>
          <a:p>
            <a:r>
              <a:rPr lang="en-US" sz="2000" dirty="0">
                <a:solidFill>
                  <a:srgbClr val="FF8000"/>
                </a:solidFill>
                <a:latin typeface="Courier New" panose="02070309020205020404" pitchFamily="49" charset="0"/>
              </a:rPr>
              <a:t>''' Module adder.py '''</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item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append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item</a:t>
            </a:r>
            <a:r>
              <a:rPr lang="en-US" sz="2000" b="1" dirty="0">
                <a:solidFill>
                  <a:srgbClr val="FFCC00"/>
                </a:solidFill>
                <a:latin typeface="Courier New" panose="02070309020205020404" pitchFamily="49" charset="0"/>
              </a:rPr>
              <a:t>)</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dirty="0">
                <a:solidFill>
                  <a:srgbClr val="FFFFFF"/>
                </a:solidFill>
                <a:latin typeface="Courier New" panose="02070309020205020404" pitchFamily="49" charset="0"/>
              </a:rPr>
              <a:t> </a:t>
            </a:r>
            <a:endParaRPr lang="en-US" sz="2000" dirty="0">
              <a:effectLst/>
            </a:endParaRPr>
          </a:p>
        </p:txBody>
      </p:sp>
      <p:sp>
        <p:nvSpPr>
          <p:cNvPr id="6" name="Rectangle 5"/>
          <p:cNvSpPr/>
          <p:nvPr/>
        </p:nvSpPr>
        <p:spPr>
          <a:xfrm>
            <a:off x="7221675" y="2284996"/>
            <a:ext cx="4381500" cy="2554545"/>
          </a:xfrm>
          <a:prstGeom prst="rect">
            <a:avLst/>
          </a:prstGeom>
        </p:spPr>
        <p:txBody>
          <a:bodyPr wrap="square">
            <a:spAutoFit/>
          </a:bodyPr>
          <a:lstStyle/>
          <a:p>
            <a:r>
              <a:rPr lang="en-US" sz="2000" dirty="0">
                <a:solidFill>
                  <a:schemeClr val="tx1">
                    <a:lumMod val="95000"/>
                  </a:schemeClr>
                </a:solidFill>
                <a:latin typeface="Courier New" panose="02070309020205020404" pitchFamily="49" charset="0"/>
              </a:rPr>
              <a:t>$ python</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&gt;&gt;&gt;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adder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&gt;&gt;&gt; </a:t>
            </a:r>
            <a:r>
              <a:rPr lang="en-US" sz="2000" dirty="0" err="1">
                <a:solidFill>
                  <a:srgbClr val="FFFF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endParaRPr lang="en-US" sz="2000" dirty="0">
              <a:solidFill>
                <a:srgbClr val="FFFFFF"/>
              </a:solidFill>
              <a:latin typeface="Courier New" panose="02070309020205020404" pitchFamily="49" charset="0"/>
            </a:endParaRPr>
          </a:p>
          <a:p>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dirty="0">
                <a:solidFill>
                  <a:srgbClr val="FFFFFF"/>
                </a:solidFill>
                <a:latin typeface="Courier New" panose="02070309020205020404" pitchFamily="49" charset="0"/>
              </a:rPr>
              <a:t>&gt;&gt;&gt; </a:t>
            </a:r>
            <a:r>
              <a:rPr lang="en-US" sz="2000" dirty="0" err="1">
                <a:solidFill>
                  <a:srgbClr val="FFFF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&gt;&gt;&gt; </a:t>
            </a:r>
            <a:r>
              <a:rPr lang="en-US" sz="2000" dirty="0" err="1">
                <a:solidFill>
                  <a:srgbClr val="FFFF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endParaRPr lang="en-US" sz="2000" dirty="0">
              <a:solidFill>
                <a:srgbClr val="FFFFFF"/>
              </a:solidFill>
              <a:latin typeface="Courier New" panose="02070309020205020404" pitchFamily="49" charset="0"/>
            </a:endParaRPr>
          </a:p>
          <a:p>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2387592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Surprising behavior</a:t>
            </a:r>
          </a:p>
        </p:txBody>
      </p:sp>
      <p:sp>
        <p:nvSpPr>
          <p:cNvPr id="3" name="Content Placeholder 2"/>
          <p:cNvSpPr>
            <a:spLocks noGrp="1"/>
          </p:cNvSpPr>
          <p:nvPr>
            <p:ph idx="1"/>
          </p:nvPr>
        </p:nvSpPr>
        <p:spPr/>
        <p:txBody>
          <a:bodyPr/>
          <a:lstStyle/>
          <a:p>
            <a:r>
              <a:rPr lang="en-US" dirty="0"/>
              <a:t>This bizarre behavior actually gives us some insight into how Python works.  </a:t>
            </a:r>
          </a:p>
        </p:txBody>
      </p:sp>
      <p:sp>
        <p:nvSpPr>
          <p:cNvPr id="5" name="Rectangle 4"/>
          <p:cNvSpPr/>
          <p:nvPr/>
        </p:nvSpPr>
        <p:spPr>
          <a:xfrm>
            <a:off x="1219200" y="2899871"/>
            <a:ext cx="5607627" cy="1631216"/>
          </a:xfrm>
          <a:prstGeom prst="rect">
            <a:avLst/>
          </a:prstGeom>
          <a:ln>
            <a:solidFill>
              <a:schemeClr val="accent5">
                <a:lumMod val="60000"/>
                <a:lumOff val="40000"/>
              </a:schemeClr>
            </a:solidFill>
          </a:ln>
        </p:spPr>
        <p:txBody>
          <a:bodyPr wrap="square">
            <a:spAutoFit/>
          </a:bodyPr>
          <a:lstStyle/>
          <a:p>
            <a:r>
              <a:rPr lang="en-US" sz="2000" dirty="0">
                <a:solidFill>
                  <a:srgbClr val="FF8000"/>
                </a:solidFill>
                <a:latin typeface="Courier New" panose="02070309020205020404" pitchFamily="49" charset="0"/>
              </a:rPr>
              <a:t>''' Module adder.py '''</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item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append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item</a:t>
            </a:r>
            <a:r>
              <a:rPr lang="en-US" sz="2000" b="1" dirty="0">
                <a:solidFill>
                  <a:srgbClr val="FFCC00"/>
                </a:solidFill>
                <a:latin typeface="Courier New" panose="02070309020205020404" pitchFamily="49" charset="0"/>
              </a:rPr>
              <a:t>)</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dirty="0">
                <a:solidFill>
                  <a:srgbClr val="FFFFFF"/>
                </a:solidFill>
                <a:latin typeface="Courier New" panose="02070309020205020404" pitchFamily="49" charset="0"/>
              </a:rPr>
              <a:t> </a:t>
            </a:r>
            <a:endParaRPr lang="en-US" sz="2000" dirty="0">
              <a:effectLst/>
            </a:endParaRPr>
          </a:p>
        </p:txBody>
      </p:sp>
      <p:sp>
        <p:nvSpPr>
          <p:cNvPr id="6" name="Rectangle 5"/>
          <p:cNvSpPr/>
          <p:nvPr/>
        </p:nvSpPr>
        <p:spPr>
          <a:xfrm>
            <a:off x="7214755" y="2790689"/>
            <a:ext cx="4381500" cy="2554545"/>
          </a:xfrm>
          <a:prstGeom prst="rect">
            <a:avLst/>
          </a:prstGeom>
        </p:spPr>
        <p:txBody>
          <a:bodyPr wrap="square">
            <a:spAutoFit/>
          </a:bodyPr>
          <a:lstStyle/>
          <a:p>
            <a:r>
              <a:rPr lang="en-US" sz="2000" dirty="0">
                <a:solidFill>
                  <a:schemeClr val="tx1">
                    <a:lumMod val="95000"/>
                  </a:schemeClr>
                </a:solidFill>
                <a:latin typeface="Courier New" panose="02070309020205020404" pitchFamily="49" charset="0"/>
              </a:rPr>
              <a:t>$ python</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&gt;&gt;&gt;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adder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&gt;&gt;&gt; </a:t>
            </a:r>
            <a:r>
              <a:rPr lang="en-US" sz="2000" dirty="0" err="1">
                <a:solidFill>
                  <a:srgbClr val="FFFF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endParaRPr lang="en-US" sz="2000" dirty="0">
              <a:solidFill>
                <a:srgbClr val="FFFFFF"/>
              </a:solidFill>
              <a:latin typeface="Courier New" panose="02070309020205020404" pitchFamily="49" charset="0"/>
            </a:endParaRPr>
          </a:p>
          <a:p>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dirty="0">
                <a:solidFill>
                  <a:srgbClr val="FFFFFF"/>
                </a:solidFill>
                <a:latin typeface="Courier New" panose="02070309020205020404" pitchFamily="49" charset="0"/>
              </a:rPr>
              <a:t>&gt;&gt;&gt; </a:t>
            </a:r>
            <a:r>
              <a:rPr lang="en-US" sz="2000" dirty="0" err="1">
                <a:solidFill>
                  <a:srgbClr val="FFFF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&gt;&gt;&gt; </a:t>
            </a:r>
            <a:r>
              <a:rPr lang="en-US" sz="2000" dirty="0" err="1">
                <a:solidFill>
                  <a:srgbClr val="FFFF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endParaRPr lang="en-US" sz="2000" dirty="0">
              <a:solidFill>
                <a:srgbClr val="FFFFFF"/>
              </a:solidFill>
              <a:latin typeface="Courier New" panose="02070309020205020404" pitchFamily="49" charset="0"/>
            </a:endParaRPr>
          </a:p>
          <a:p>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5187584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Surprising behavior</a:t>
            </a:r>
          </a:p>
        </p:txBody>
      </p:sp>
      <p:sp>
        <p:nvSpPr>
          <p:cNvPr id="3" name="Content Placeholder 2"/>
          <p:cNvSpPr>
            <a:spLocks noGrp="1"/>
          </p:cNvSpPr>
          <p:nvPr>
            <p:ph idx="1"/>
          </p:nvPr>
        </p:nvSpPr>
        <p:spPr/>
        <p:txBody>
          <a:bodyPr/>
          <a:lstStyle/>
          <a:p>
            <a:r>
              <a:rPr lang="en-US" dirty="0"/>
              <a:t>This bizarre behavior actually gives us some insight into how Python works.  </a:t>
            </a:r>
          </a:p>
        </p:txBody>
      </p:sp>
      <p:sp>
        <p:nvSpPr>
          <p:cNvPr id="5" name="Rectangle 4"/>
          <p:cNvSpPr/>
          <p:nvPr/>
        </p:nvSpPr>
        <p:spPr>
          <a:xfrm>
            <a:off x="1219200" y="2899871"/>
            <a:ext cx="5607627" cy="1631216"/>
          </a:xfrm>
          <a:prstGeom prst="rect">
            <a:avLst/>
          </a:prstGeom>
          <a:ln>
            <a:solidFill>
              <a:schemeClr val="accent5">
                <a:lumMod val="60000"/>
                <a:lumOff val="40000"/>
              </a:schemeClr>
            </a:solidFill>
          </a:ln>
        </p:spPr>
        <p:txBody>
          <a:bodyPr wrap="square">
            <a:spAutoFit/>
          </a:bodyPr>
          <a:lstStyle/>
          <a:p>
            <a:r>
              <a:rPr lang="en-US" sz="2000" dirty="0">
                <a:solidFill>
                  <a:srgbClr val="FF8000"/>
                </a:solidFill>
                <a:latin typeface="Courier New" panose="02070309020205020404" pitchFamily="49" charset="0"/>
              </a:rPr>
              <a:t>''' Module adder.py '''</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item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append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item</a:t>
            </a:r>
            <a:r>
              <a:rPr lang="en-US" sz="2000" b="1" dirty="0">
                <a:solidFill>
                  <a:srgbClr val="FFCC00"/>
                </a:solidFill>
                <a:latin typeface="Courier New" panose="02070309020205020404" pitchFamily="49" charset="0"/>
              </a:rPr>
              <a:t>)</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dirty="0">
                <a:solidFill>
                  <a:srgbClr val="FFFFFF"/>
                </a:solidFill>
                <a:latin typeface="Courier New" panose="02070309020205020404" pitchFamily="49" charset="0"/>
              </a:rPr>
              <a:t> </a:t>
            </a:r>
            <a:endParaRPr lang="en-US" sz="2000" dirty="0">
              <a:effectLst/>
            </a:endParaRPr>
          </a:p>
        </p:txBody>
      </p:sp>
      <p:sp>
        <p:nvSpPr>
          <p:cNvPr id="6" name="Rectangle 5"/>
          <p:cNvSpPr/>
          <p:nvPr/>
        </p:nvSpPr>
        <p:spPr>
          <a:xfrm>
            <a:off x="7214755" y="2790689"/>
            <a:ext cx="4381500" cy="2554545"/>
          </a:xfrm>
          <a:prstGeom prst="rect">
            <a:avLst/>
          </a:prstGeom>
        </p:spPr>
        <p:txBody>
          <a:bodyPr wrap="square">
            <a:spAutoFit/>
          </a:bodyPr>
          <a:lstStyle/>
          <a:p>
            <a:r>
              <a:rPr lang="en-US" sz="2000" dirty="0">
                <a:solidFill>
                  <a:schemeClr val="tx1">
                    <a:lumMod val="95000"/>
                  </a:schemeClr>
                </a:solidFill>
                <a:latin typeface="Courier New" panose="02070309020205020404" pitchFamily="49" charset="0"/>
              </a:rPr>
              <a:t>$ python</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&gt;&gt;&gt;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adder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&gt;&gt;&gt; </a:t>
            </a:r>
            <a:r>
              <a:rPr lang="en-US" sz="2000" dirty="0" err="1">
                <a:solidFill>
                  <a:srgbClr val="FFFF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endParaRPr lang="en-US" sz="2000" dirty="0">
              <a:solidFill>
                <a:srgbClr val="FFFFFF"/>
              </a:solidFill>
              <a:latin typeface="Courier New" panose="02070309020205020404" pitchFamily="49" charset="0"/>
            </a:endParaRPr>
          </a:p>
          <a:p>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dirty="0">
                <a:solidFill>
                  <a:srgbClr val="FFFFFF"/>
                </a:solidFill>
                <a:latin typeface="Courier New" panose="02070309020205020404" pitchFamily="49" charset="0"/>
              </a:rPr>
              <a:t>&gt;&gt;&gt; </a:t>
            </a:r>
            <a:r>
              <a:rPr lang="en-US" sz="2000" dirty="0" err="1">
                <a:solidFill>
                  <a:srgbClr val="FFFF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&gt;&gt;&gt; </a:t>
            </a:r>
            <a:r>
              <a:rPr lang="en-US" sz="2000" dirty="0" err="1">
                <a:solidFill>
                  <a:srgbClr val="FFFF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endParaRPr lang="en-US" sz="2000" dirty="0">
              <a:solidFill>
                <a:srgbClr val="FFFFFF"/>
              </a:solidFill>
              <a:latin typeface="Courier New" panose="02070309020205020404" pitchFamily="49" charset="0"/>
            </a:endParaRPr>
          </a:p>
          <a:p>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7" name="Oval 6"/>
          <p:cNvSpPr/>
          <p:nvPr/>
        </p:nvSpPr>
        <p:spPr>
          <a:xfrm>
            <a:off x="7616536" y="2899871"/>
            <a:ext cx="3449782" cy="768120"/>
          </a:xfrm>
          <a:prstGeom prst="ellipse">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TextBox 7"/>
          <p:cNvSpPr txBox="1"/>
          <p:nvPr/>
        </p:nvSpPr>
        <p:spPr>
          <a:xfrm>
            <a:off x="7616536" y="5454416"/>
            <a:ext cx="3689023" cy="369332"/>
          </a:xfrm>
          <a:prstGeom prst="rect">
            <a:avLst/>
          </a:prstGeom>
          <a:noFill/>
        </p:spPr>
        <p:txBody>
          <a:bodyPr wrap="none" rtlCol="0">
            <a:spAutoFit/>
          </a:bodyPr>
          <a:lstStyle/>
          <a:p>
            <a:r>
              <a:rPr lang="en-US" dirty="0"/>
              <a:t>Arguments are evaluated at this point!</a:t>
            </a:r>
          </a:p>
        </p:txBody>
      </p:sp>
      <p:cxnSp>
        <p:nvCxnSpPr>
          <p:cNvPr id="15" name="Curved Connector 14"/>
          <p:cNvCxnSpPr>
            <a:stCxn id="8" idx="3"/>
            <a:endCxn id="7" idx="6"/>
          </p:cNvCxnSpPr>
          <p:nvPr/>
        </p:nvCxnSpPr>
        <p:spPr>
          <a:xfrm flipH="1" flipV="1">
            <a:off x="11066318" y="3283931"/>
            <a:ext cx="239241" cy="2355151"/>
          </a:xfrm>
          <a:prstGeom prst="curvedConnector3">
            <a:avLst>
              <a:gd name="adj1" fmla="val -191104"/>
            </a:avLst>
          </a:prstGeom>
          <a:ln>
            <a:tailEnd type="triangl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4662769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Surprising behavior</a:t>
            </a:r>
          </a:p>
        </p:txBody>
      </p:sp>
      <p:sp>
        <p:nvSpPr>
          <p:cNvPr id="6" name="Rectangle 5"/>
          <p:cNvSpPr/>
          <p:nvPr/>
        </p:nvSpPr>
        <p:spPr>
          <a:xfrm>
            <a:off x="7204364" y="2278068"/>
            <a:ext cx="4381500" cy="2554545"/>
          </a:xfrm>
          <a:prstGeom prst="rect">
            <a:avLst/>
          </a:prstGeom>
        </p:spPr>
        <p:txBody>
          <a:bodyPr wrap="square">
            <a:spAutoFit/>
          </a:bodyPr>
          <a:lstStyle/>
          <a:p>
            <a:r>
              <a:rPr lang="en-US" sz="2000" dirty="0">
                <a:solidFill>
                  <a:schemeClr val="tx1">
                    <a:lumMod val="95000"/>
                  </a:schemeClr>
                </a:solidFill>
                <a:latin typeface="Courier New" panose="02070309020205020404" pitchFamily="49" charset="0"/>
              </a:rPr>
              <a:t>$ python</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&gt;&gt;&gt;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adder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&gt;&gt;&gt; </a:t>
            </a:r>
            <a:r>
              <a:rPr lang="en-US" sz="2000" dirty="0" err="1">
                <a:solidFill>
                  <a:srgbClr val="FFFF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endParaRPr lang="en-US" sz="2000" dirty="0">
              <a:solidFill>
                <a:srgbClr val="FFFFFF"/>
              </a:solidFill>
              <a:latin typeface="Courier New" panose="02070309020205020404" pitchFamily="49" charset="0"/>
            </a:endParaRPr>
          </a:p>
          <a:p>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dirty="0">
                <a:solidFill>
                  <a:srgbClr val="FFFFFF"/>
                </a:solidFill>
                <a:latin typeface="Courier New" panose="02070309020205020404" pitchFamily="49" charset="0"/>
              </a:rPr>
              <a:t>&gt;&gt;&gt; </a:t>
            </a:r>
            <a:r>
              <a:rPr lang="en-US" sz="2000" dirty="0" err="1">
                <a:solidFill>
                  <a:srgbClr val="FFFF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p>
          <a:p>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&gt;&gt;&gt; </a:t>
            </a:r>
            <a:r>
              <a:rPr lang="en-US" sz="2000" dirty="0" err="1">
                <a:solidFill>
                  <a:srgbClr val="FFFF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endParaRPr lang="en-US" sz="2000" dirty="0">
              <a:solidFill>
                <a:srgbClr val="FFFFFF"/>
              </a:solidFill>
              <a:latin typeface="Courier New" panose="02070309020205020404" pitchFamily="49" charset="0"/>
            </a:endParaRPr>
          </a:p>
          <a:p>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9" name="Rectangle 8"/>
          <p:cNvSpPr/>
          <p:nvPr/>
        </p:nvSpPr>
        <p:spPr>
          <a:xfrm>
            <a:off x="1167244" y="2395324"/>
            <a:ext cx="5825837" cy="2246769"/>
          </a:xfrm>
          <a:prstGeom prst="rect">
            <a:avLst/>
          </a:prstGeom>
          <a:ln>
            <a:noFill/>
          </a:ln>
        </p:spPr>
        <p:txBody>
          <a:bodyPr wrap="square">
            <a:spAutoFit/>
          </a:bodyPr>
          <a:lstStyle/>
          <a:p>
            <a:r>
              <a:rPr lang="en-US" sz="2000" dirty="0">
                <a:solidFill>
                  <a:srgbClr val="FF8000"/>
                </a:solidFill>
                <a:latin typeface="Courier New" panose="02070309020205020404" pitchFamily="49" charset="0"/>
              </a:rPr>
              <a:t>''' Module adder.py '''</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add_item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item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None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None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append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item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item_list</a:t>
            </a:r>
            <a:r>
              <a:rPr lang="en-US" sz="2000" dirty="0">
                <a:solidFill>
                  <a:srgbClr val="FFFFFF"/>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27608762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Consider again our connecting function.</a:t>
            </a:r>
          </a:p>
          <a:p>
            <a:endParaRPr lang="en-US" dirty="0"/>
          </a:p>
          <a:p>
            <a:endParaRPr lang="en-US" dirty="0"/>
          </a:p>
          <a:p>
            <a:r>
              <a:rPr lang="en-US" dirty="0"/>
              <a:t>The following call utilizes </a:t>
            </a:r>
            <a:r>
              <a:rPr lang="en-US" i="1" dirty="0"/>
              <a:t>positional arguments</a:t>
            </a:r>
            <a:r>
              <a:rPr lang="en-US" dirty="0"/>
              <a:t>. </a:t>
            </a:r>
          </a:p>
        </p:txBody>
      </p:sp>
      <p:sp>
        <p:nvSpPr>
          <p:cNvPr id="4" name="Rectangle 3"/>
          <p:cNvSpPr/>
          <p:nvPr/>
        </p:nvSpPr>
        <p:spPr>
          <a:xfrm>
            <a:off x="1252728" y="2839390"/>
            <a:ext cx="10034156" cy="707886"/>
          </a:xfrm>
          <a:prstGeom prst="rect">
            <a:avLst/>
          </a:prstGeom>
        </p:spPr>
        <p:txBody>
          <a:bodyPr wrap="square">
            <a:spAutoFit/>
          </a:bodyPr>
          <a:lstStyle/>
          <a:p>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pword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server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'localhost'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9160</a:t>
            </a:r>
            <a:r>
              <a:rPr lang="en-US" sz="2000" b="1" dirty="0">
                <a:solidFill>
                  <a:srgbClr val="FFCC00"/>
                </a:solidFill>
                <a:latin typeface="Courier New" panose="02070309020205020404" pitchFamily="49" charset="0"/>
              </a:rPr>
              <a:t>):</a:t>
            </a:r>
            <a:br>
              <a:rPr lang="en-US" sz="2000" b="1" dirty="0">
                <a:solidFill>
                  <a:srgbClr val="FFCC00"/>
                </a:solidFill>
                <a:latin typeface="Courier New" panose="02070309020205020404" pitchFamily="49" charset="0"/>
              </a:rPr>
            </a:br>
            <a:r>
              <a:rPr lang="en-US" sz="2000" b="1" dirty="0">
                <a:solidFill>
                  <a:srgbClr val="FFCC00"/>
                </a:solidFill>
                <a:latin typeface="Courier New" panose="02070309020205020404" pitchFamily="49" charset="0"/>
              </a:rPr>
              <a:t> </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connecting code</a:t>
            </a:r>
            <a:r>
              <a:rPr lang="en-US" sz="2000" dirty="0">
                <a:solidFill>
                  <a:srgbClr val="FFFFFF"/>
                </a:solidFill>
                <a:latin typeface="Courier New" panose="02070309020205020404" pitchFamily="49" charset="0"/>
              </a:rPr>
              <a:t> </a:t>
            </a:r>
            <a:endParaRPr lang="en-US" sz="2000" dirty="0">
              <a:effectLst/>
            </a:endParaRPr>
          </a:p>
        </p:txBody>
      </p:sp>
      <p:sp>
        <p:nvSpPr>
          <p:cNvPr id="5" name="Rectangle 4"/>
          <p:cNvSpPr/>
          <p:nvPr/>
        </p:nvSpPr>
        <p:spPr>
          <a:xfrm>
            <a:off x="1252728" y="4341867"/>
            <a:ext cx="8701763" cy="400110"/>
          </a:xfrm>
          <a:prstGeom prst="rect">
            <a:avLst/>
          </a:prstGeom>
        </p:spPr>
        <p:txBody>
          <a:bodyPr wrap="square">
            <a:spAutoFit/>
          </a:bodyPr>
          <a:lstStyle/>
          <a:p>
            <a:r>
              <a:rPr lang="en-US" sz="2000" dirty="0">
                <a:solidFill>
                  <a:srgbClr val="FFFF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'admin'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ilovecats</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'shell.cs.fsu.edu'</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6379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p>
        </p:txBody>
      </p:sp>
    </p:spTree>
    <p:extLst>
      <p:ext uri="{BB962C8B-B14F-4D97-AF65-F5344CB8AC3E}">
        <p14:creationId xmlns:p14="http://schemas.microsoft.com/office/powerpoint/2010/main" val="5530455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When the formal parameter is specified, this is known as a </a:t>
            </a:r>
            <a:r>
              <a:rPr lang="en-US" i="1" dirty="0"/>
              <a:t>keyword </a:t>
            </a:r>
            <a:r>
              <a:rPr lang="en-US" i="1" dirty="0">
                <a:solidFill>
                  <a:srgbClr val="FFFF00"/>
                </a:solidFill>
              </a:rPr>
              <a:t>argument</a:t>
            </a:r>
            <a:r>
              <a:rPr lang="en-US" i="1" dirty="0"/>
              <a:t>.</a:t>
            </a:r>
          </a:p>
          <a:p>
            <a:endParaRPr lang="en-US" i="1" dirty="0"/>
          </a:p>
          <a:p>
            <a:endParaRPr lang="en-US" i="1" dirty="0"/>
          </a:p>
          <a:p>
            <a:endParaRPr lang="en-US" i="1" dirty="0"/>
          </a:p>
        </p:txBody>
      </p:sp>
      <p:sp>
        <p:nvSpPr>
          <p:cNvPr id="5" name="Rectangle 4"/>
          <p:cNvSpPr/>
          <p:nvPr/>
        </p:nvSpPr>
        <p:spPr>
          <a:xfrm>
            <a:off x="1350817" y="3043489"/>
            <a:ext cx="9393383" cy="707886"/>
          </a:xfrm>
          <a:prstGeom prst="rect">
            <a:avLst/>
          </a:prstGeom>
        </p:spPr>
        <p:txBody>
          <a:bodyPr wrap="square">
            <a:spAutoFit/>
          </a:bodyPr>
          <a:lstStyle/>
          <a:p>
            <a:r>
              <a:rPr lang="en-US" sz="2000" dirty="0">
                <a:solidFill>
                  <a:srgbClr val="FFFF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uname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'admin'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pword</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ilovecats</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server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'shell.cs.fsu.edu'</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6379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697716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Given the following function signature, which of the following calls are valid?</a:t>
            </a:r>
          </a:p>
          <a:p>
            <a:endParaRPr lang="en-US" dirty="0"/>
          </a:p>
          <a:p>
            <a:endParaRPr lang="en-US" dirty="0"/>
          </a:p>
          <a:p>
            <a:endParaRPr lang="en-US" dirty="0"/>
          </a:p>
          <a:p>
            <a:r>
              <a:rPr lang="en-US" dirty="0"/>
              <a:t> </a:t>
            </a:r>
          </a:p>
        </p:txBody>
      </p:sp>
      <p:sp>
        <p:nvSpPr>
          <p:cNvPr id="4" name="Rectangle 3"/>
          <p:cNvSpPr/>
          <p:nvPr/>
        </p:nvSpPr>
        <p:spPr>
          <a:xfrm>
            <a:off x="1252728" y="2839390"/>
            <a:ext cx="10034156" cy="707886"/>
          </a:xfrm>
          <a:prstGeom prst="rect">
            <a:avLst/>
          </a:prstGeom>
        </p:spPr>
        <p:txBody>
          <a:bodyPr wrap="square">
            <a:spAutoFit/>
          </a:bodyPr>
          <a:lstStyle/>
          <a:p>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pword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server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'localhost'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9160</a:t>
            </a:r>
            <a:r>
              <a:rPr lang="en-US" sz="2000" b="1" dirty="0">
                <a:solidFill>
                  <a:srgbClr val="FFCC00"/>
                </a:solidFill>
                <a:latin typeface="Courier New" panose="02070309020205020404" pitchFamily="49" charset="0"/>
              </a:rPr>
              <a:t>):</a:t>
            </a:r>
            <a:br>
              <a:rPr lang="en-US" sz="2000" b="1" dirty="0">
                <a:solidFill>
                  <a:srgbClr val="FFCC00"/>
                </a:solidFill>
                <a:latin typeface="Courier New" panose="02070309020205020404" pitchFamily="49" charset="0"/>
              </a:rPr>
            </a:br>
            <a:r>
              <a:rPr lang="en-US" sz="2000" b="1" dirty="0">
                <a:solidFill>
                  <a:srgbClr val="FFCC00"/>
                </a:solidFill>
                <a:latin typeface="Courier New" panose="02070309020205020404" pitchFamily="49" charset="0"/>
              </a:rPr>
              <a:t> </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connecting code</a:t>
            </a:r>
            <a:r>
              <a:rPr lang="en-US" sz="2000" dirty="0">
                <a:solidFill>
                  <a:srgbClr val="FFFFFF"/>
                </a:solidFill>
                <a:latin typeface="Courier New" panose="02070309020205020404" pitchFamily="49" charset="0"/>
              </a:rPr>
              <a:t> </a:t>
            </a:r>
            <a:endParaRPr lang="en-US" sz="2000" dirty="0">
              <a:effectLst/>
            </a:endParaRPr>
          </a:p>
        </p:txBody>
      </p:sp>
      <p:sp>
        <p:nvSpPr>
          <p:cNvPr id="5" name="Rectangle 4"/>
          <p:cNvSpPr/>
          <p:nvPr/>
        </p:nvSpPr>
        <p:spPr>
          <a:xfrm>
            <a:off x="731451" y="4100666"/>
            <a:ext cx="11076709" cy="1477328"/>
          </a:xfrm>
          <a:prstGeom prst="rect">
            <a:avLst/>
          </a:prstGeom>
        </p:spPr>
        <p:txBody>
          <a:bodyPr wrap="square">
            <a:spAutoFit/>
          </a:bodyPr>
          <a:lstStyle/>
          <a:p>
            <a:r>
              <a:rPr lang="en-US" dirty="0">
                <a:solidFill>
                  <a:srgbClr val="FFFFFF"/>
                </a:solidFill>
                <a:latin typeface="Courier New" panose="02070309020205020404" pitchFamily="49" charset="0"/>
              </a:rPr>
              <a:t>1. connect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'admin'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ilovecats</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'shell.cs.fsu.edu‘</a:t>
            </a:r>
            <a:r>
              <a:rPr lang="en-US" b="1" dirty="0">
                <a:solidFill>
                  <a:srgbClr val="FFCC00"/>
                </a:solidFill>
                <a:latin typeface="Courier New" panose="02070309020205020404" pitchFamily="49" charset="0"/>
              </a:rPr>
              <a:t>)</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2. connect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'admin'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pword</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ilovecats</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'shell.cs.fsu.edu'</a:t>
            </a:r>
            <a:r>
              <a:rPr lang="en-US" b="1" dirty="0">
                <a:solidFill>
                  <a:srgbClr val="FFCC00"/>
                </a:solidFill>
                <a:latin typeface="Courier New" panose="02070309020205020404" pitchFamily="49" charset="0"/>
              </a:rPr>
              <a:t>)</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3. connect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'admin'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ilovecats</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port</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6379</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server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'shell.cs.fsu.edu'</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28945533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a:xfrm>
            <a:off x="1024128" y="2285999"/>
            <a:ext cx="9720073" cy="1427019"/>
          </a:xfrm>
        </p:spPr>
        <p:txBody>
          <a:bodyPr>
            <a:normAutofit/>
          </a:bodyPr>
          <a:lstStyle/>
          <a:p>
            <a:r>
              <a:rPr lang="en-US" dirty="0"/>
              <a:t>Given the following function signature, which of the following calls are valid? </a:t>
            </a:r>
          </a:p>
        </p:txBody>
      </p:sp>
      <p:sp>
        <p:nvSpPr>
          <p:cNvPr id="4" name="Rectangle 3"/>
          <p:cNvSpPr/>
          <p:nvPr/>
        </p:nvSpPr>
        <p:spPr>
          <a:xfrm>
            <a:off x="1252728" y="2839390"/>
            <a:ext cx="10034156" cy="707886"/>
          </a:xfrm>
          <a:prstGeom prst="rect">
            <a:avLst/>
          </a:prstGeom>
        </p:spPr>
        <p:txBody>
          <a:bodyPr wrap="square">
            <a:spAutoFit/>
          </a:bodyPr>
          <a:lstStyle/>
          <a:p>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pword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server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'localhost'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9160</a:t>
            </a:r>
            <a:r>
              <a:rPr lang="en-US" sz="2000" b="1" dirty="0">
                <a:solidFill>
                  <a:srgbClr val="FFCC00"/>
                </a:solidFill>
                <a:latin typeface="Courier New" panose="02070309020205020404" pitchFamily="49" charset="0"/>
              </a:rPr>
              <a:t>):</a:t>
            </a:r>
            <a:br>
              <a:rPr lang="en-US" sz="2000" b="1" dirty="0">
                <a:solidFill>
                  <a:srgbClr val="FFCC00"/>
                </a:solidFill>
                <a:latin typeface="Courier New" panose="02070309020205020404" pitchFamily="49" charset="0"/>
              </a:rPr>
            </a:br>
            <a:r>
              <a:rPr lang="en-US" sz="2000" b="1" dirty="0">
                <a:solidFill>
                  <a:srgbClr val="FFCC00"/>
                </a:solidFill>
                <a:latin typeface="Courier New" panose="02070309020205020404" pitchFamily="49" charset="0"/>
              </a:rPr>
              <a:t> </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connecting code</a:t>
            </a:r>
            <a:r>
              <a:rPr lang="en-US" sz="2000" dirty="0">
                <a:solidFill>
                  <a:srgbClr val="FFFFFF"/>
                </a:solidFill>
                <a:latin typeface="Courier New" panose="02070309020205020404" pitchFamily="49" charset="0"/>
              </a:rPr>
              <a:t> </a:t>
            </a:r>
            <a:endParaRPr lang="en-US" sz="2000" dirty="0">
              <a:effectLst/>
            </a:endParaRPr>
          </a:p>
        </p:txBody>
      </p:sp>
      <p:sp>
        <p:nvSpPr>
          <p:cNvPr id="5" name="Rectangle 4"/>
          <p:cNvSpPr/>
          <p:nvPr/>
        </p:nvSpPr>
        <p:spPr>
          <a:xfrm>
            <a:off x="731451" y="4100666"/>
            <a:ext cx="11076709" cy="1477328"/>
          </a:xfrm>
          <a:prstGeom prst="rect">
            <a:avLst/>
          </a:prstGeom>
        </p:spPr>
        <p:txBody>
          <a:bodyPr wrap="square">
            <a:spAutoFit/>
          </a:bodyPr>
          <a:lstStyle/>
          <a:p>
            <a:r>
              <a:rPr lang="en-US" dirty="0">
                <a:solidFill>
                  <a:srgbClr val="FFFFFF"/>
                </a:solidFill>
                <a:latin typeface="Courier New" panose="02070309020205020404" pitchFamily="49" charset="0"/>
              </a:rPr>
              <a:t>1. connect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'admin'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ilovecats</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'shell.cs.fsu.edu'</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 VALID</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2. connect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'admin'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pword</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ilovecats</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'shell.cs.fsu.edu'</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 INVALID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3. connect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'admin'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ilovecats</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port</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6379</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server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'shell.cs.fsu.edu'</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 VALID</a:t>
            </a:r>
            <a:endParaRPr lang="en-US" dirty="0">
              <a:effectLst/>
            </a:endParaRPr>
          </a:p>
        </p:txBody>
      </p:sp>
    </p:spTree>
    <p:extLst>
      <p:ext uri="{BB962C8B-B14F-4D97-AF65-F5344CB8AC3E}">
        <p14:creationId xmlns:p14="http://schemas.microsoft.com/office/powerpoint/2010/main" val="171476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Interpreter: Normal mode</a:t>
            </a:r>
          </a:p>
        </p:txBody>
      </p:sp>
      <p:sp>
        <p:nvSpPr>
          <p:cNvPr id="3" name="Content Placeholder 2"/>
          <p:cNvSpPr>
            <a:spLocks noGrp="1"/>
          </p:cNvSpPr>
          <p:nvPr>
            <p:ph idx="1"/>
          </p:nvPr>
        </p:nvSpPr>
        <p:spPr>
          <a:xfrm>
            <a:off x="1024128" y="2286000"/>
            <a:ext cx="4632753" cy="4023360"/>
          </a:xfrm>
        </p:spPr>
        <p:txBody>
          <a:bodyPr/>
          <a:lstStyle/>
          <a:p>
            <a:r>
              <a:rPr lang="en-US" sz="2800" dirty="0"/>
              <a:t>Our first Python program!</a:t>
            </a:r>
          </a:p>
          <a:p>
            <a:r>
              <a:rPr lang="en-US" sz="2400" b="1" dirty="0">
                <a:solidFill>
                  <a:srgbClr val="FF6600"/>
                </a:solidFill>
                <a:latin typeface="Courier New" panose="02070309020205020404" pitchFamily="49" charset="0"/>
              </a:rPr>
              <a:t>print</a:t>
            </a:r>
            <a:r>
              <a:rPr lang="en-US" sz="2400" b="1"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"Hello, World!”</a:t>
            </a:r>
            <a:r>
              <a:rPr lang="en-US" sz="2400" dirty="0">
                <a:solidFill>
                  <a:srgbClr val="FFFFFF"/>
                </a:solidFill>
                <a:latin typeface="Courier New" panose="02070309020205020404" pitchFamily="49" charset="0"/>
              </a:rPr>
              <a:t> </a:t>
            </a:r>
            <a:endParaRPr lang="en-US" dirty="0"/>
          </a:p>
          <a:p>
            <a:endParaRPr lang="en-US" dirty="0"/>
          </a:p>
          <a:p>
            <a:r>
              <a:rPr lang="en-US" dirty="0"/>
              <a:t>From the terminal: </a:t>
            </a:r>
          </a:p>
        </p:txBody>
      </p:sp>
      <p:sp>
        <p:nvSpPr>
          <p:cNvPr id="8" name="TextBox 7"/>
          <p:cNvSpPr txBox="1"/>
          <p:nvPr/>
        </p:nvSpPr>
        <p:spPr>
          <a:xfrm>
            <a:off x="1024128" y="4297680"/>
            <a:ext cx="3578869" cy="1015663"/>
          </a:xfrm>
          <a:prstGeom prst="rect">
            <a:avLst/>
          </a:prstGeom>
          <a:solidFill>
            <a:schemeClr val="bg1"/>
          </a:solidFill>
        </p:spPr>
        <p:txBody>
          <a:bodyPr wrap="square" rtlCol="0">
            <a:spAutoFit/>
          </a:bodyPr>
          <a:lstStyle/>
          <a:p>
            <a:r>
              <a:rPr lang="en-US" sz="2000" dirty="0">
                <a:latin typeface="Consolas" panose="020B0609020204030204" pitchFamily="49" charset="0"/>
                <a:cs typeface="Consolas" panose="020B0609020204030204" pitchFamily="49" charset="0"/>
              </a:rPr>
              <a:t>$ python helloworld.py</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Hello, World!</a:t>
            </a:r>
          </a:p>
          <a:p>
            <a:endParaRPr lang="en-US" sz="2000" dirty="0">
              <a:solidFill>
                <a:schemeClr val="accent6">
                  <a:lumMod val="40000"/>
                  <a:lumOff val="60000"/>
                </a:schemeClr>
              </a:solidFill>
              <a:latin typeface="Consolas" panose="020B0609020204030204" pitchFamily="49" charset="0"/>
              <a:cs typeface="Consolas" panose="020B0609020204030204" pitchFamily="49" charset="0"/>
            </a:endParaRPr>
          </a:p>
        </p:txBody>
      </p:sp>
      <p:sp>
        <p:nvSpPr>
          <p:cNvPr id="6" name="Content Placeholder 2">
            <a:extLst>
              <a:ext uri="{FF2B5EF4-FFF2-40B4-BE49-F238E27FC236}">
                <a16:creationId xmlns:a16="http://schemas.microsoft.com/office/drawing/2014/main" id="{BBB34727-ADD0-7A46-BD2B-74C03ABCE1A6}"/>
              </a:ext>
            </a:extLst>
          </p:cNvPr>
          <p:cNvSpPr txBox="1">
            <a:spLocks/>
          </p:cNvSpPr>
          <p:nvPr/>
        </p:nvSpPr>
        <p:spPr>
          <a:xfrm>
            <a:off x="6538942" y="2286000"/>
            <a:ext cx="4632753"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sz="2800" dirty="0"/>
              <a:t>And the 3.x version:</a:t>
            </a:r>
          </a:p>
          <a:p>
            <a:r>
              <a:rPr lang="en-US" sz="2400" b="1" dirty="0">
                <a:solidFill>
                  <a:srgbClr val="FF6600"/>
                </a:solidFill>
                <a:latin typeface="Courier New" panose="02070309020205020404" pitchFamily="49" charset="0"/>
              </a:rPr>
              <a:t>print</a:t>
            </a:r>
            <a:r>
              <a:rPr lang="en-US" sz="2400" b="1" dirty="0">
                <a:solidFill>
                  <a:srgbClr val="FFFFFF"/>
                </a:solidFill>
                <a:latin typeface="Courier New" panose="02070309020205020404" pitchFamily="49" charset="0"/>
              </a:rPr>
              <a:t>(</a:t>
            </a:r>
            <a:r>
              <a:rPr lang="en-US" sz="2400" dirty="0">
                <a:solidFill>
                  <a:srgbClr val="66FF00"/>
                </a:solidFill>
                <a:latin typeface="Courier New" panose="02070309020205020404" pitchFamily="49" charset="0"/>
              </a:rPr>
              <a:t>"Hello, World!”)</a:t>
            </a:r>
            <a:r>
              <a:rPr lang="en-US" sz="2400" dirty="0">
                <a:solidFill>
                  <a:srgbClr val="FFFFFF"/>
                </a:solidFill>
                <a:latin typeface="Courier New" panose="02070309020205020404" pitchFamily="49" charset="0"/>
              </a:rPr>
              <a:t> </a:t>
            </a:r>
            <a:endParaRPr lang="en-US" sz="2400" dirty="0"/>
          </a:p>
          <a:p>
            <a:endParaRPr lang="en-US" dirty="0"/>
          </a:p>
          <a:p>
            <a:endParaRPr lang="en-US" dirty="0"/>
          </a:p>
        </p:txBody>
      </p:sp>
    </p:spTree>
    <p:extLst>
      <p:ext uri="{BB962C8B-B14F-4D97-AF65-F5344CB8AC3E}">
        <p14:creationId xmlns:p14="http://schemas.microsoft.com/office/powerpoint/2010/main" val="406822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sz="2400" dirty="0"/>
              <a:t> Parameters of the form *</a:t>
            </a:r>
            <a:r>
              <a:rPr lang="en-US" sz="2400" dirty="0" err="1"/>
              <a:t>param</a:t>
            </a:r>
            <a:r>
              <a:rPr lang="en-US" sz="2400" dirty="0"/>
              <a:t> contain a variable number of arguments within a tuple. </a:t>
            </a:r>
          </a:p>
          <a:p>
            <a:pPr>
              <a:buFont typeface="Courier New" panose="02070309020205020404" pitchFamily="49" charset="0"/>
              <a:buChar char="o"/>
            </a:pPr>
            <a:r>
              <a:rPr lang="en-US" sz="2400" dirty="0"/>
              <a:t> Parameters of the form **</a:t>
            </a:r>
            <a:r>
              <a:rPr lang="en-US" sz="2400" dirty="0" err="1"/>
              <a:t>param</a:t>
            </a:r>
            <a:r>
              <a:rPr lang="en-US" sz="2400" dirty="0"/>
              <a:t> contain a variable number of keyword arguments. </a:t>
            </a:r>
          </a:p>
          <a:p>
            <a:endParaRPr lang="en-US" dirty="0"/>
          </a:p>
          <a:p>
            <a:endParaRPr lang="en-US" dirty="0"/>
          </a:p>
          <a:p>
            <a:endParaRPr lang="en-US" dirty="0"/>
          </a:p>
          <a:p>
            <a:r>
              <a:rPr lang="en-US" dirty="0"/>
              <a:t>This is known as </a:t>
            </a:r>
            <a:r>
              <a:rPr lang="en-US" i="1" dirty="0">
                <a:solidFill>
                  <a:srgbClr val="FFFF00"/>
                </a:solidFill>
              </a:rPr>
              <a:t>packing</a:t>
            </a:r>
            <a:r>
              <a:rPr lang="en-US" dirty="0"/>
              <a:t>.</a:t>
            </a:r>
          </a:p>
          <a:p>
            <a:endParaRPr lang="en-US" dirty="0"/>
          </a:p>
        </p:txBody>
      </p:sp>
      <p:sp>
        <p:nvSpPr>
          <p:cNvPr id="4" name="Rectangle 3"/>
          <p:cNvSpPr/>
          <p:nvPr/>
        </p:nvSpPr>
        <p:spPr>
          <a:xfrm>
            <a:off x="1884219" y="4227106"/>
            <a:ext cx="6096000" cy="707886"/>
          </a:xfrm>
          <a:prstGeom prst="rect">
            <a:avLst/>
          </a:prstGeom>
        </p:spPr>
        <p:txBody>
          <a:bodyPr>
            <a:spAutoFit/>
          </a:bodyPr>
          <a:lstStyle/>
          <a:p>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args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kwargs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connecting code here</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42535349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5" name="TextBox 4"/>
          <p:cNvSpPr txBox="1"/>
          <p:nvPr/>
        </p:nvSpPr>
        <p:spPr>
          <a:xfrm>
            <a:off x="835914" y="5102239"/>
            <a:ext cx="1486304" cy="523220"/>
          </a:xfrm>
          <a:prstGeom prst="rect">
            <a:avLst/>
          </a:prstGeom>
          <a:noFill/>
        </p:spPr>
        <p:txBody>
          <a:bodyPr wrap="none" rtlCol="0">
            <a:spAutoFit/>
          </a:bodyPr>
          <a:lstStyle/>
          <a:p>
            <a:r>
              <a:rPr lang="en-US" sz="2800" dirty="0"/>
              <a:t>Output: ?</a:t>
            </a:r>
            <a:endParaRPr lang="en-US" dirty="0"/>
          </a:p>
        </p:txBody>
      </p:sp>
      <p:sp>
        <p:nvSpPr>
          <p:cNvPr id="3" name="Rectangle 2"/>
          <p:cNvSpPr/>
          <p:nvPr/>
        </p:nvSpPr>
        <p:spPr>
          <a:xfrm>
            <a:off x="835914" y="2316263"/>
            <a:ext cx="10345882" cy="2554545"/>
          </a:xfrm>
          <a:prstGeom prst="rect">
            <a:avLst/>
          </a:prstGeom>
        </p:spPr>
        <p:txBody>
          <a:bodyPr wrap="square">
            <a:spAutoFit/>
          </a:bodyPr>
          <a:lstStyle/>
          <a:p>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args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kwargs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uname</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arg</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args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arg</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key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kwargs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keys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key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kwargs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key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'admin'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ilovecats</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server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'localhost'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9160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725413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5" name="TextBox 4"/>
          <p:cNvSpPr txBox="1"/>
          <p:nvPr/>
        </p:nvSpPr>
        <p:spPr>
          <a:xfrm>
            <a:off x="835914" y="5102239"/>
            <a:ext cx="1348446" cy="523220"/>
          </a:xfrm>
          <a:prstGeom prst="rect">
            <a:avLst/>
          </a:prstGeom>
          <a:noFill/>
        </p:spPr>
        <p:txBody>
          <a:bodyPr wrap="none" rtlCol="0">
            <a:spAutoFit/>
          </a:bodyPr>
          <a:lstStyle/>
          <a:p>
            <a:r>
              <a:rPr lang="en-US" sz="2800" dirty="0"/>
              <a:t>Output: </a:t>
            </a:r>
            <a:endParaRPr lang="en-US" dirty="0"/>
          </a:p>
        </p:txBody>
      </p:sp>
      <p:sp>
        <p:nvSpPr>
          <p:cNvPr id="3" name="Rectangle 2"/>
          <p:cNvSpPr/>
          <p:nvPr/>
        </p:nvSpPr>
        <p:spPr>
          <a:xfrm>
            <a:off x="835914" y="2316263"/>
            <a:ext cx="10345882" cy="2554545"/>
          </a:xfrm>
          <a:prstGeom prst="rect">
            <a:avLst/>
          </a:prstGeom>
        </p:spPr>
        <p:txBody>
          <a:bodyPr wrap="square">
            <a:spAutoFit/>
          </a:bodyPr>
          <a:lstStyle/>
          <a:p>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args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kwargs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uname</a:t>
            </a:r>
            <a:r>
              <a:rPr lang="en-US" sz="2000" dirty="0">
                <a:solidFill>
                  <a:srgbClr val="FFFFFF"/>
                </a:solidFill>
                <a:latin typeface="Courier New" panose="02070309020205020404" pitchFamily="49" charset="0"/>
              </a:rPr>
              <a:t>)</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arg</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args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arg</a:t>
            </a:r>
            <a:r>
              <a:rPr lang="en-US" sz="2000" dirty="0">
                <a:solidFill>
                  <a:srgbClr val="FFFFFF"/>
                </a:solidFill>
                <a:latin typeface="Courier New" panose="02070309020205020404" pitchFamily="49" charset="0"/>
              </a:rPr>
              <a:t>)</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key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kwargs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keys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(key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kwargs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key</a:t>
            </a:r>
            <a:r>
              <a:rPr lang="en-US" sz="2000" b="1" dirty="0">
                <a:solidFill>
                  <a:srgbClr val="FFCC00"/>
                </a:solidFill>
                <a:latin typeface="Courier New" panose="02070309020205020404" pitchFamily="49" charset="0"/>
              </a:rPr>
              <a:t>]</a:t>
            </a:r>
            <a:r>
              <a:rPr lang="en-US" sz="2000" b="1" dirty="0">
                <a:solidFill>
                  <a:srgbClr val="FFFFFF"/>
                </a:solidFill>
                <a:latin typeface="Courier New" panose="02070309020205020404" pitchFamily="49" charset="0"/>
              </a:rPr>
              <a:t>)</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connect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'admin'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ilovecats</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server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'localhost'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9160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4" name="Rectangle 3"/>
          <p:cNvSpPr/>
          <p:nvPr/>
        </p:nvSpPr>
        <p:spPr>
          <a:xfrm>
            <a:off x="2368573" y="5191549"/>
            <a:ext cx="6096000" cy="1323439"/>
          </a:xfrm>
          <a:prstGeom prst="rect">
            <a:avLst/>
          </a:prstGeom>
        </p:spPr>
        <p:txBody>
          <a:bodyPr>
            <a:spAutoFit/>
          </a:bodyPr>
          <a:lstStyle/>
          <a:p>
            <a:r>
              <a:rPr lang="fr-FR" sz="2000" dirty="0">
                <a:latin typeface="Courier New" panose="02070309020205020404" pitchFamily="49" charset="0"/>
                <a:cs typeface="Courier New" panose="02070309020205020404" pitchFamily="49" charset="0"/>
              </a:rPr>
              <a:t>admin</a:t>
            </a:r>
          </a:p>
          <a:p>
            <a:r>
              <a:rPr lang="fr-FR" sz="2000" dirty="0" err="1">
                <a:latin typeface="Courier New" panose="02070309020205020404" pitchFamily="49" charset="0"/>
                <a:cs typeface="Courier New" panose="02070309020205020404" pitchFamily="49" charset="0"/>
              </a:rPr>
              <a:t>ilovecats</a:t>
            </a:r>
            <a:endParaRPr lang="fr-FR" sz="2000" dirty="0">
              <a:latin typeface="Courier New" panose="02070309020205020404" pitchFamily="49" charset="0"/>
              <a:cs typeface="Courier New" panose="02070309020205020404" pitchFamily="49" charset="0"/>
            </a:endParaRPr>
          </a:p>
          <a:p>
            <a:r>
              <a:rPr lang="fr-FR" sz="2000" dirty="0">
                <a:latin typeface="Courier New" panose="02070309020205020404" pitchFamily="49" charset="0"/>
                <a:cs typeface="Courier New" panose="02070309020205020404" pitchFamily="49" charset="0"/>
              </a:rPr>
              <a:t>port : 9160</a:t>
            </a:r>
          </a:p>
          <a:p>
            <a:r>
              <a:rPr lang="fr-FR" sz="2000" dirty="0">
                <a:latin typeface="Courier New" panose="02070309020205020404" pitchFamily="49" charset="0"/>
                <a:cs typeface="Courier New" panose="02070309020205020404" pitchFamily="49" charset="0"/>
              </a:rPr>
              <a:t>server : </a:t>
            </a:r>
            <a:r>
              <a:rPr lang="fr-FR" sz="2000" dirty="0" err="1">
                <a:latin typeface="Courier New" panose="02070309020205020404" pitchFamily="49" charset="0"/>
                <a:cs typeface="Courier New" panose="02070309020205020404" pitchFamily="49" charset="0"/>
              </a:rPr>
              <a:t>localhost</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37987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We can use *</a:t>
            </a:r>
            <a:r>
              <a:rPr lang="en-US" dirty="0" err="1"/>
              <a:t>args</a:t>
            </a:r>
            <a:r>
              <a:rPr lang="en-US" dirty="0"/>
              <a:t> and **</a:t>
            </a:r>
            <a:r>
              <a:rPr lang="en-US" dirty="0" err="1"/>
              <a:t>kwargs</a:t>
            </a:r>
            <a:r>
              <a:rPr lang="en-US" dirty="0"/>
              <a:t> not only to define a function, but also to call a function. Let’s say we have the following function.</a:t>
            </a:r>
          </a:p>
          <a:p>
            <a:endParaRPr lang="en-US" dirty="0"/>
          </a:p>
          <a:p>
            <a:endParaRPr lang="en-US" dirty="0"/>
          </a:p>
          <a:p>
            <a:endParaRPr lang="en-US" dirty="0"/>
          </a:p>
          <a:p>
            <a:endParaRPr lang="en-US" dirty="0"/>
          </a:p>
          <a:p>
            <a:endParaRPr lang="en-US" dirty="0"/>
          </a:p>
        </p:txBody>
      </p:sp>
      <p:sp>
        <p:nvSpPr>
          <p:cNvPr id="4" name="Rectangle 3"/>
          <p:cNvSpPr/>
          <p:nvPr/>
        </p:nvSpPr>
        <p:spPr>
          <a:xfrm>
            <a:off x="2019300" y="3268672"/>
            <a:ext cx="6096000" cy="1323439"/>
          </a:xfrm>
          <a:prstGeom prst="rect">
            <a:avLst/>
          </a:prstGeom>
        </p:spPr>
        <p:txBody>
          <a:bodyPr>
            <a:spAutoFit/>
          </a:bodyPr>
          <a:lstStyle/>
          <a:p>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arg1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arg2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arg3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"arg1:"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arg1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"arg2:"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arg2 </a:t>
            </a:r>
          </a:p>
          <a:p>
            <a:r>
              <a:rPr lang="en-US" sz="2000" b="1"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"arg3:"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arg3 </a:t>
            </a:r>
            <a:endParaRPr lang="en-US" sz="2000" dirty="0">
              <a:effectLst/>
            </a:endParaRPr>
          </a:p>
        </p:txBody>
      </p:sp>
    </p:spTree>
    <p:extLst>
      <p:ext uri="{BB962C8B-B14F-4D97-AF65-F5344CB8AC3E}">
        <p14:creationId xmlns:p14="http://schemas.microsoft.com/office/powerpoint/2010/main" val="24892279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We can use *</a:t>
            </a:r>
            <a:r>
              <a:rPr lang="en-US" dirty="0" err="1"/>
              <a:t>args</a:t>
            </a:r>
            <a:r>
              <a:rPr lang="en-US" dirty="0"/>
              <a:t> to pass in a tuple as a single argument to our function. This tuple should contain the arguments in the order in which they are meant to be bound to the formal parameters.</a:t>
            </a:r>
          </a:p>
          <a:p>
            <a:endParaRPr lang="en-US" dirty="0"/>
          </a:p>
          <a:p>
            <a:endParaRPr lang="en-US" dirty="0"/>
          </a:p>
          <a:p>
            <a:endParaRPr lang="en-US" dirty="0"/>
          </a:p>
          <a:p>
            <a:endParaRPr lang="en-US" dirty="0"/>
          </a:p>
          <a:p>
            <a:r>
              <a:rPr lang="en-US" dirty="0"/>
              <a:t>We would say that we’re </a:t>
            </a:r>
            <a:r>
              <a:rPr lang="en-US" i="1" dirty="0">
                <a:solidFill>
                  <a:srgbClr val="FFFF00"/>
                </a:solidFill>
              </a:rPr>
              <a:t>unpacking</a:t>
            </a:r>
            <a:r>
              <a:rPr lang="en-US" dirty="0"/>
              <a:t> a tuple of arguments here. </a:t>
            </a:r>
          </a:p>
        </p:txBody>
      </p:sp>
      <p:sp>
        <p:nvSpPr>
          <p:cNvPr id="4" name="Rectangle 3"/>
          <p:cNvSpPr/>
          <p:nvPr/>
        </p:nvSpPr>
        <p:spPr>
          <a:xfrm>
            <a:off x="1894608" y="3482072"/>
            <a:ext cx="6096000" cy="1631216"/>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args</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"one"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args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arg1</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one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arg2</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2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arg3</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3</a:t>
            </a:r>
            <a:endParaRPr lang="en-US" sz="2000" dirty="0">
              <a:solidFill>
                <a:schemeClr val="tx1">
                  <a:lumMod val="95000"/>
                </a:schemeClr>
              </a:solidFill>
              <a:effectLst/>
            </a:endParaRPr>
          </a:p>
        </p:txBody>
      </p:sp>
    </p:spTree>
    <p:extLst>
      <p:ext uri="{BB962C8B-B14F-4D97-AF65-F5344CB8AC3E}">
        <p14:creationId xmlns:p14="http://schemas.microsoft.com/office/powerpoint/2010/main" val="13013926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4" name="Rectangle 3"/>
          <p:cNvSpPr/>
          <p:nvPr/>
        </p:nvSpPr>
        <p:spPr>
          <a:xfrm>
            <a:off x="1572492" y="2298848"/>
            <a:ext cx="8246918" cy="1631216"/>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kwargs</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"arg3"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"arg1"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"one"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"arg2"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kwargs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arg1</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one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arg2</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2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arg3</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3</a:t>
            </a:r>
            <a:endParaRPr lang="en-US" sz="2000" dirty="0">
              <a:solidFill>
                <a:schemeClr val="tx1">
                  <a:lumMod val="95000"/>
                </a:schemeClr>
              </a:solidFill>
              <a:effectLst/>
            </a:endParaRPr>
          </a:p>
        </p:txBody>
      </p:sp>
    </p:spTree>
    <p:extLst>
      <p:ext uri="{BB962C8B-B14F-4D97-AF65-F5344CB8AC3E}">
        <p14:creationId xmlns:p14="http://schemas.microsoft.com/office/powerpoint/2010/main" val="37509078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functions</a:t>
            </a:r>
          </a:p>
        </p:txBody>
      </p:sp>
      <p:sp>
        <p:nvSpPr>
          <p:cNvPr id="3" name="Content Placeholder 2"/>
          <p:cNvSpPr>
            <a:spLocks noGrp="1"/>
          </p:cNvSpPr>
          <p:nvPr>
            <p:ph idx="1"/>
          </p:nvPr>
        </p:nvSpPr>
        <p:spPr>
          <a:xfrm>
            <a:off x="1024128" y="2286000"/>
            <a:ext cx="5903145" cy="4023360"/>
          </a:xfrm>
        </p:spPr>
        <p:txBody>
          <a:bodyPr>
            <a:normAutofit/>
          </a:bodyPr>
          <a:lstStyle/>
          <a:p>
            <a:r>
              <a:rPr lang="en-US" sz="2800" dirty="0"/>
              <a:t>One can also define </a:t>
            </a:r>
            <a:r>
              <a:rPr lang="en-US" sz="2800" dirty="0">
                <a:solidFill>
                  <a:srgbClr val="FFFF00"/>
                </a:solidFill>
              </a:rPr>
              <a:t>lambda</a:t>
            </a:r>
            <a:r>
              <a:rPr lang="en-US" sz="2800" dirty="0"/>
              <a:t> functions within Python</a:t>
            </a:r>
          </a:p>
          <a:p>
            <a:pPr lvl="1">
              <a:buFont typeface="Arial" panose="020B0604020202020204" pitchFamily="34" charset="0"/>
              <a:buChar char="•"/>
            </a:pPr>
            <a:r>
              <a:rPr lang="en-US" sz="2400" dirty="0"/>
              <a:t> Use the keyword </a:t>
            </a:r>
            <a:r>
              <a:rPr lang="en-US" sz="2400" i="1" dirty="0"/>
              <a:t>lambda</a:t>
            </a:r>
            <a:r>
              <a:rPr lang="en-US" sz="2400" dirty="0"/>
              <a:t> instead of </a:t>
            </a:r>
            <a:r>
              <a:rPr lang="en-US" sz="2400" i="1" dirty="0"/>
              <a:t>def</a:t>
            </a:r>
            <a:endParaRPr lang="en-US" sz="2400" dirty="0"/>
          </a:p>
          <a:p>
            <a:pPr lvl="1">
              <a:buFont typeface="Arial" panose="020B0604020202020204" pitchFamily="34" charset="0"/>
              <a:buChar char="•"/>
            </a:pPr>
            <a:r>
              <a:rPr lang="en-US" sz="2400" dirty="0"/>
              <a:t> Can be used wherever function objects are used</a:t>
            </a:r>
          </a:p>
          <a:p>
            <a:pPr lvl="1">
              <a:buFont typeface="Arial" panose="020B0604020202020204" pitchFamily="34" charset="0"/>
              <a:buChar char="•"/>
            </a:pPr>
            <a:r>
              <a:rPr lang="en-US" sz="2400" dirty="0"/>
              <a:t> Restricted to one expression</a:t>
            </a:r>
          </a:p>
          <a:p>
            <a:pPr lvl="1">
              <a:buFont typeface="Arial" panose="020B0604020202020204" pitchFamily="34" charset="0"/>
              <a:buChar char="•"/>
            </a:pPr>
            <a:r>
              <a:rPr lang="en-US" sz="2400" dirty="0"/>
              <a:t> Typically used with functional programming tools – we will see this next time</a:t>
            </a:r>
          </a:p>
        </p:txBody>
      </p:sp>
      <p:sp>
        <p:nvSpPr>
          <p:cNvPr id="5" name="Rectangle 4"/>
          <p:cNvSpPr/>
          <p:nvPr/>
        </p:nvSpPr>
        <p:spPr>
          <a:xfrm>
            <a:off x="7159336" y="2084832"/>
            <a:ext cx="3584864"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f</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8</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99CC99"/>
                </a:solidFill>
                <a:latin typeface="Courier New" panose="02070309020205020404" pitchFamily="49" charset="0"/>
              </a:rPr>
              <a:t>64</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g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lambda</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g</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8</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99CC99"/>
                </a:solidFill>
                <a:latin typeface="Courier New" panose="02070309020205020404" pitchFamily="49" charset="0"/>
              </a:rPr>
              <a:t>64</a:t>
            </a:r>
            <a:endParaRPr lang="en-US" sz="2000" dirty="0">
              <a:effectLst/>
            </a:endParaRPr>
          </a:p>
        </p:txBody>
      </p:sp>
    </p:spTree>
    <p:extLst>
      <p:ext uri="{BB962C8B-B14F-4D97-AF65-F5344CB8AC3E}">
        <p14:creationId xmlns:p14="http://schemas.microsoft.com/office/powerpoint/2010/main" val="5307741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comprehensions</a:t>
            </a:r>
          </a:p>
        </p:txBody>
      </p:sp>
      <p:sp>
        <p:nvSpPr>
          <p:cNvPr id="3" name="Content Placeholder 2"/>
          <p:cNvSpPr>
            <a:spLocks noGrp="1"/>
          </p:cNvSpPr>
          <p:nvPr>
            <p:ph idx="1"/>
          </p:nvPr>
        </p:nvSpPr>
        <p:spPr>
          <a:xfrm>
            <a:off x="1024128" y="2286000"/>
            <a:ext cx="8909581" cy="4023360"/>
          </a:xfrm>
        </p:spPr>
        <p:txBody>
          <a:bodyPr/>
          <a:lstStyle/>
          <a:p>
            <a:r>
              <a:rPr lang="en-US" sz="2800" dirty="0"/>
              <a:t>The simplest form of a list comprehension is</a:t>
            </a:r>
          </a:p>
          <a:p>
            <a:endParaRPr lang="en-US" dirty="0"/>
          </a:p>
          <a:p>
            <a:endParaRPr lang="en-US" dirty="0"/>
          </a:p>
        </p:txBody>
      </p:sp>
      <p:sp>
        <p:nvSpPr>
          <p:cNvPr id="5" name="Rectangle 4"/>
          <p:cNvSpPr/>
          <p:nvPr/>
        </p:nvSpPr>
        <p:spPr>
          <a:xfrm>
            <a:off x="2701555" y="3287917"/>
            <a:ext cx="5554726" cy="523220"/>
          </a:xfrm>
          <a:prstGeom prst="rect">
            <a:avLst/>
          </a:prstGeom>
        </p:spPr>
        <p:txBody>
          <a:bodyPr wrap="none">
            <a:spAutoFit/>
          </a:bodyPr>
          <a:lstStyle/>
          <a:p>
            <a:r>
              <a:rPr lang="en-US" sz="2800" b="1" dirty="0">
                <a:solidFill>
                  <a:srgbClr val="FFCC00"/>
                </a:solidFill>
                <a:latin typeface="Courier New" panose="02070309020205020404" pitchFamily="49" charset="0"/>
              </a:rPr>
              <a:t>[</a:t>
            </a:r>
            <a:r>
              <a:rPr lang="en-US" sz="2800" dirty="0">
                <a:solidFill>
                  <a:srgbClr val="FFFFFF"/>
                </a:solidFill>
                <a:latin typeface="Courier New" panose="02070309020205020404" pitchFamily="49" charset="0"/>
              </a:rPr>
              <a:t>expr </a:t>
            </a:r>
            <a:r>
              <a:rPr lang="en-US" sz="2800" b="1" dirty="0">
                <a:solidFill>
                  <a:srgbClr val="FF6600"/>
                </a:solidFill>
                <a:latin typeface="Courier New" panose="02070309020205020404" pitchFamily="49" charset="0"/>
              </a:rPr>
              <a:t>for</a:t>
            </a:r>
            <a:r>
              <a:rPr lang="en-US" sz="2800" dirty="0">
                <a:solidFill>
                  <a:srgbClr val="FFFFFF"/>
                </a:solidFill>
                <a:latin typeface="Courier New" panose="02070309020205020404" pitchFamily="49" charset="0"/>
              </a:rPr>
              <a:t> x </a:t>
            </a:r>
            <a:r>
              <a:rPr lang="en-US" sz="2800" b="1" dirty="0">
                <a:solidFill>
                  <a:srgbClr val="FF6600"/>
                </a:solidFill>
                <a:latin typeface="Courier New" panose="02070309020205020404" pitchFamily="49" charset="0"/>
              </a:rPr>
              <a:t>in</a:t>
            </a:r>
            <a:r>
              <a:rPr lang="en-US" sz="2800" dirty="0">
                <a:solidFill>
                  <a:srgbClr val="FFFFFF"/>
                </a:solidFill>
                <a:latin typeface="Courier New" panose="02070309020205020404" pitchFamily="49" charset="0"/>
              </a:rPr>
              <a:t> sequence</a:t>
            </a:r>
            <a:r>
              <a:rPr lang="en-US" sz="2800" b="1" dirty="0">
                <a:solidFill>
                  <a:srgbClr val="FFCC00"/>
                </a:solidFill>
                <a:latin typeface="Courier New" panose="02070309020205020404" pitchFamily="49" charset="0"/>
              </a:rPr>
              <a:t>]</a:t>
            </a:r>
            <a:r>
              <a:rPr lang="en-US" sz="2800" dirty="0">
                <a:solidFill>
                  <a:srgbClr val="FFFFFF"/>
                </a:solidFill>
                <a:latin typeface="Courier New" panose="02070309020205020404" pitchFamily="49" charset="0"/>
              </a:rPr>
              <a:t> </a:t>
            </a:r>
            <a:endParaRPr lang="en-US" sz="2800" dirty="0">
              <a:effectLst/>
            </a:endParaRPr>
          </a:p>
        </p:txBody>
      </p:sp>
    </p:spTree>
    <p:extLst>
      <p:ext uri="{BB962C8B-B14F-4D97-AF65-F5344CB8AC3E}">
        <p14:creationId xmlns:p14="http://schemas.microsoft.com/office/powerpoint/2010/main" val="25352292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comprehensions</a:t>
            </a:r>
          </a:p>
        </p:txBody>
      </p:sp>
      <p:sp>
        <p:nvSpPr>
          <p:cNvPr id="3" name="Content Placeholder 2"/>
          <p:cNvSpPr>
            <a:spLocks noGrp="1"/>
          </p:cNvSpPr>
          <p:nvPr>
            <p:ph idx="1"/>
          </p:nvPr>
        </p:nvSpPr>
        <p:spPr>
          <a:xfrm>
            <a:off x="1024128" y="2286000"/>
            <a:ext cx="8909581" cy="4023360"/>
          </a:xfrm>
        </p:spPr>
        <p:txBody>
          <a:bodyPr/>
          <a:lstStyle/>
          <a:p>
            <a:pPr marL="0" indent="0">
              <a:buNone/>
            </a:pPr>
            <a:r>
              <a:rPr lang="en-US" sz="2400" dirty="0"/>
              <a:t>A simple example of creating a list of squares:</a:t>
            </a:r>
          </a:p>
          <a:p>
            <a:endParaRPr lang="en-US" dirty="0"/>
          </a:p>
        </p:txBody>
      </p:sp>
      <p:sp>
        <p:nvSpPr>
          <p:cNvPr id="6" name="Rectangle 5"/>
          <p:cNvSpPr/>
          <p:nvPr/>
        </p:nvSpPr>
        <p:spPr>
          <a:xfrm>
            <a:off x="1915391" y="3157819"/>
            <a:ext cx="7332518" cy="1015663"/>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squares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x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squares</a:t>
            </a:r>
            <a:br>
              <a:rPr lang="en-US" sz="2000" dirty="0">
                <a:solidFill>
                  <a:srgbClr val="FFFFFF"/>
                </a:solidFill>
                <a:latin typeface="Courier New" panose="02070309020205020404" pitchFamily="49" charset="0"/>
              </a:rPr>
            </a:b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0</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1</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4</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9</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16</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25</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36</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49</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64</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81</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100</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Tree>
    <p:extLst>
      <p:ext uri="{BB962C8B-B14F-4D97-AF65-F5344CB8AC3E}">
        <p14:creationId xmlns:p14="http://schemas.microsoft.com/office/powerpoint/2010/main" val="4967419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Comprehensions</a:t>
            </a:r>
          </a:p>
        </p:txBody>
      </p:sp>
      <p:sp>
        <p:nvSpPr>
          <p:cNvPr id="3" name="Content Placeholder 2"/>
          <p:cNvSpPr>
            <a:spLocks noGrp="1"/>
          </p:cNvSpPr>
          <p:nvPr>
            <p:ph idx="1"/>
          </p:nvPr>
        </p:nvSpPr>
        <p:spPr/>
        <p:txBody>
          <a:bodyPr/>
          <a:lstStyle/>
          <a:p>
            <a:r>
              <a:rPr lang="en-US" sz="2800" dirty="0"/>
              <a:t>Here’s a more complicated example which creates a list of tuples.</a:t>
            </a:r>
          </a:p>
          <a:p>
            <a:endParaRPr lang="en-US" dirty="0"/>
          </a:p>
          <a:p>
            <a:endParaRPr lang="en-US" dirty="0"/>
          </a:p>
          <a:p>
            <a:pPr marL="0" indent="0">
              <a:buNone/>
            </a:pPr>
            <a:endParaRPr lang="en-US" dirty="0"/>
          </a:p>
        </p:txBody>
      </p:sp>
      <p:sp>
        <p:nvSpPr>
          <p:cNvPr id="6" name="Rectangle 5"/>
          <p:cNvSpPr/>
          <p:nvPr/>
        </p:nvSpPr>
        <p:spPr>
          <a:xfrm>
            <a:off x="1024128" y="3112004"/>
            <a:ext cx="10688782" cy="1015663"/>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squares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x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squares </a:t>
            </a:r>
            <a:br>
              <a:rPr lang="en-US" sz="2000" dirty="0">
                <a:solidFill>
                  <a:srgbClr val="FFFFFF"/>
                </a:solidFill>
                <a:latin typeface="Courier New" panose="02070309020205020404" pitchFamily="49" charset="0"/>
              </a:rPr>
            </a:b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0</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0</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0</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2</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4</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8</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4</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16</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64</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6</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36</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216</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8</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64</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512</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Tree>
    <p:extLst>
      <p:ext uri="{BB962C8B-B14F-4D97-AF65-F5344CB8AC3E}">
        <p14:creationId xmlns:p14="http://schemas.microsoft.com/office/powerpoint/2010/main" val="1251826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Interpreter: Normal mode</a:t>
            </a:r>
          </a:p>
        </p:txBody>
      </p:sp>
      <p:sp>
        <p:nvSpPr>
          <p:cNvPr id="3" name="Content Placeholder 2"/>
          <p:cNvSpPr>
            <a:spLocks noGrp="1"/>
          </p:cNvSpPr>
          <p:nvPr>
            <p:ph idx="1"/>
          </p:nvPr>
        </p:nvSpPr>
        <p:spPr/>
        <p:txBody>
          <a:bodyPr/>
          <a:lstStyle/>
          <a:p>
            <a:pPr marL="0" indent="0">
              <a:buNone/>
            </a:pPr>
            <a:r>
              <a:rPr lang="en-US" dirty="0"/>
              <a:t> Let’s include a she-bang in the beginning of helloworld.py:</a:t>
            </a:r>
          </a:p>
          <a:p>
            <a:pPr marL="0" indent="0">
              <a:buNone/>
            </a:pPr>
            <a:endParaRPr lang="en-US" dirty="0"/>
          </a:p>
          <a:p>
            <a:pPr marL="0" indent="0">
              <a:buNone/>
            </a:pPr>
            <a:endParaRPr lang="en-US" dirty="0"/>
          </a:p>
          <a:p>
            <a:pPr marL="0" indent="0">
              <a:buNone/>
            </a:pPr>
            <a:endParaRPr lang="en-US" dirty="0"/>
          </a:p>
          <a:p>
            <a:pPr marL="0" indent="0">
              <a:buNone/>
            </a:pPr>
            <a:r>
              <a:rPr lang="en-US" dirty="0"/>
              <a:t>Now, from the terminal: </a:t>
            </a:r>
          </a:p>
        </p:txBody>
      </p:sp>
      <p:sp>
        <p:nvSpPr>
          <p:cNvPr id="5" name="TextBox 4"/>
          <p:cNvSpPr txBox="1"/>
          <p:nvPr/>
        </p:nvSpPr>
        <p:spPr>
          <a:xfrm>
            <a:off x="1153551" y="4927937"/>
            <a:ext cx="5317588" cy="707886"/>
          </a:xfrm>
          <a:prstGeom prst="rect">
            <a:avLst/>
          </a:prstGeom>
          <a:solidFill>
            <a:schemeClr val="bg1"/>
          </a:solidFill>
        </p:spPr>
        <p:txBody>
          <a:bodyPr wrap="square" rtlCol="0">
            <a:spAutoFit/>
          </a:bodyPr>
          <a:lstStyle/>
          <a:p>
            <a:r>
              <a:rPr lang="en-US" sz="2000" dirty="0">
                <a:latin typeface="Consolas" panose="020B0609020204030204" pitchFamily="49" charset="0"/>
                <a:cs typeface="Consolas" panose="020B0609020204030204" pitchFamily="49" charset="0"/>
              </a:rPr>
              <a:t>$ ./helloworld.py</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Hello, World!</a:t>
            </a:r>
          </a:p>
        </p:txBody>
      </p:sp>
      <p:sp>
        <p:nvSpPr>
          <p:cNvPr id="6" name="Rectangle 5"/>
          <p:cNvSpPr/>
          <p:nvPr/>
        </p:nvSpPr>
        <p:spPr>
          <a:xfrm>
            <a:off x="1359196" y="3096052"/>
            <a:ext cx="4240263" cy="830997"/>
          </a:xfrm>
          <a:prstGeom prst="rect">
            <a:avLst/>
          </a:prstGeom>
        </p:spPr>
        <p:txBody>
          <a:bodyPr wrap="none">
            <a:spAutoFit/>
          </a:bodyPr>
          <a:lstStyle/>
          <a:p>
            <a:r>
              <a:rPr lang="en-US" sz="2400" i="1" dirty="0">
                <a:solidFill>
                  <a:srgbClr val="00FF00"/>
                </a:solidFill>
                <a:latin typeface="Courier New" panose="02070309020205020404" pitchFamily="49" charset="0"/>
              </a:rPr>
              <a:t>#!/</a:t>
            </a:r>
            <a:r>
              <a:rPr lang="en-US" sz="2400" i="1" dirty="0" err="1">
                <a:solidFill>
                  <a:srgbClr val="00FF00"/>
                </a:solidFill>
                <a:latin typeface="Courier New" panose="02070309020205020404" pitchFamily="49" charset="0"/>
              </a:rPr>
              <a:t>usr</a:t>
            </a:r>
            <a:r>
              <a:rPr lang="en-US" sz="2400" i="1" dirty="0">
                <a:solidFill>
                  <a:srgbClr val="00FF00"/>
                </a:solidFill>
                <a:latin typeface="Courier New" panose="02070309020205020404" pitchFamily="49" charset="0"/>
              </a:rPr>
              <a:t>/bin/</a:t>
            </a:r>
            <a:r>
              <a:rPr lang="en-US" sz="2400" i="1" dirty="0" err="1">
                <a:solidFill>
                  <a:srgbClr val="00FF00"/>
                </a:solidFill>
                <a:latin typeface="Courier New" panose="02070309020205020404" pitchFamily="49" charset="0"/>
              </a:rPr>
              <a:t>env</a:t>
            </a:r>
            <a:r>
              <a:rPr lang="en-US" sz="2400" i="1" dirty="0">
                <a:solidFill>
                  <a:srgbClr val="00FF00"/>
                </a:solidFill>
                <a:latin typeface="Courier New" panose="02070309020205020404" pitchFamily="49" charset="0"/>
              </a:rPr>
              <a:t> python</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6600"/>
                </a:solidFill>
                <a:latin typeface="Courier New" panose="02070309020205020404" pitchFamily="49" charset="0"/>
              </a:rPr>
              <a:t>print</a:t>
            </a:r>
            <a:r>
              <a:rPr lang="en-US" sz="2400" b="1" dirty="0">
                <a:solidFill>
                  <a:srgbClr val="FFFFFF"/>
                </a:solidFill>
                <a:latin typeface="Courier New" panose="02070309020205020404" pitchFamily="49" charset="0"/>
              </a:rPr>
              <a:t>(</a:t>
            </a:r>
            <a:r>
              <a:rPr lang="en-US" sz="2400" dirty="0">
                <a:solidFill>
                  <a:srgbClr val="66FF00"/>
                </a:solidFill>
                <a:latin typeface="Courier New" panose="02070309020205020404" pitchFamily="49" charset="0"/>
              </a:rPr>
              <a:t>"Hello, World!”)</a:t>
            </a:r>
            <a:endParaRPr lang="en-US" sz="2400" dirty="0">
              <a:effectLst/>
            </a:endParaRPr>
          </a:p>
        </p:txBody>
      </p:sp>
    </p:spTree>
    <p:extLst>
      <p:ext uri="{BB962C8B-B14F-4D97-AF65-F5344CB8AC3E}">
        <p14:creationId xmlns:p14="http://schemas.microsoft.com/office/powerpoint/2010/main" val="34803235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Comprehensions</a:t>
            </a:r>
          </a:p>
        </p:txBody>
      </p:sp>
      <p:sp>
        <p:nvSpPr>
          <p:cNvPr id="3" name="Content Placeholder 2"/>
          <p:cNvSpPr>
            <a:spLocks noGrp="1"/>
          </p:cNvSpPr>
          <p:nvPr>
            <p:ph idx="1"/>
          </p:nvPr>
        </p:nvSpPr>
        <p:spPr/>
        <p:txBody>
          <a:bodyPr>
            <a:normAutofit/>
          </a:bodyPr>
          <a:lstStyle/>
          <a:p>
            <a:pPr marL="0" indent="0">
              <a:buNone/>
            </a:pPr>
            <a:r>
              <a:rPr lang="en-US" sz="2800" dirty="0"/>
              <a:t>The initial expression in the list comprehension can be anything, even another list comprehension </a:t>
            </a:r>
          </a:p>
        </p:txBody>
      </p:sp>
      <p:sp>
        <p:nvSpPr>
          <p:cNvPr id="7" name="Rectangle 6"/>
          <p:cNvSpPr/>
          <p:nvPr/>
        </p:nvSpPr>
        <p:spPr>
          <a:xfrm>
            <a:off x="1024128" y="3424534"/>
            <a:ext cx="8662555" cy="646331"/>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y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x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y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br>
              <a:rPr lang="en-US" b="1" dirty="0">
                <a:solidFill>
                  <a:srgbClr val="FFCC00"/>
                </a:solidFill>
                <a:latin typeface="Courier New" panose="02070309020205020404" pitchFamily="49" charset="0"/>
              </a:rPr>
            </a:b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1</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2</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3</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4</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2</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4</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6</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8</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3</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6</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9</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12</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4</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8</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12</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16</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endParaRPr lang="en-US" dirty="0">
              <a:solidFill>
                <a:schemeClr val="tx1">
                  <a:lumMod val="95000"/>
                </a:schemeClr>
              </a:solidFill>
              <a:effectLst/>
            </a:endParaRPr>
          </a:p>
        </p:txBody>
      </p:sp>
    </p:spTree>
    <p:extLst>
      <p:ext uri="{BB962C8B-B14F-4D97-AF65-F5344CB8AC3E}">
        <p14:creationId xmlns:p14="http://schemas.microsoft.com/office/powerpoint/2010/main" val="26445248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data structures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581875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Programming tools</a:t>
            </a: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sz="2400" dirty="0"/>
              <a:t> Last time, we covered function concepts in depth. We also mentioned that Python allows for the use of a special kind of function, a </a:t>
            </a:r>
            <a:r>
              <a:rPr lang="en-US" sz="2400" i="1" dirty="0">
                <a:solidFill>
                  <a:srgbClr val="FFFF00"/>
                </a:solidFill>
              </a:rPr>
              <a:t>lambda</a:t>
            </a:r>
            <a:r>
              <a:rPr lang="en-US" sz="2400" dirty="0"/>
              <a:t> function.</a:t>
            </a:r>
          </a:p>
          <a:p>
            <a:pPr>
              <a:buFont typeface="Courier New" panose="02070309020205020404" pitchFamily="49" charset="0"/>
              <a:buChar char="o"/>
            </a:pPr>
            <a:r>
              <a:rPr lang="en-US" sz="2400" dirty="0"/>
              <a:t> Lambda functions are small, anonymous functions based on the lambda abstractions that appear in many functional languages. </a:t>
            </a:r>
          </a:p>
          <a:p>
            <a:pPr>
              <a:buFont typeface="Courier New" panose="02070309020205020404" pitchFamily="49" charset="0"/>
              <a:buChar char="o"/>
            </a:pPr>
            <a:r>
              <a:rPr lang="en-US" sz="2400" dirty="0"/>
              <a:t> As stated before, Python can support many different programming paradigms including functional programming. </a:t>
            </a:r>
          </a:p>
          <a:p>
            <a:pPr marL="0" indent="0">
              <a:buNone/>
            </a:pPr>
            <a:r>
              <a:rPr lang="en-US" dirty="0"/>
              <a:t> </a:t>
            </a:r>
          </a:p>
        </p:txBody>
      </p:sp>
    </p:spTree>
    <p:extLst>
      <p:ext uri="{BB962C8B-B14F-4D97-AF65-F5344CB8AC3E}">
        <p14:creationId xmlns:p14="http://schemas.microsoft.com/office/powerpoint/2010/main" val="14087429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functions</a:t>
            </a:r>
          </a:p>
        </p:txBody>
      </p:sp>
      <p:sp>
        <p:nvSpPr>
          <p:cNvPr id="3" name="Content Placeholder 2"/>
          <p:cNvSpPr>
            <a:spLocks noGrp="1"/>
          </p:cNvSpPr>
          <p:nvPr>
            <p:ph idx="1"/>
          </p:nvPr>
        </p:nvSpPr>
        <p:spPr>
          <a:xfrm>
            <a:off x="1024129" y="2286000"/>
            <a:ext cx="5636164" cy="4023360"/>
          </a:xfrm>
        </p:spPr>
        <p:txBody>
          <a:bodyPr>
            <a:normAutofit/>
          </a:bodyPr>
          <a:lstStyle/>
          <a:p>
            <a:r>
              <a:rPr lang="en-US" sz="2400" dirty="0"/>
              <a:t>Lambda functions within Python</a:t>
            </a:r>
          </a:p>
          <a:p>
            <a:pPr lvl="1">
              <a:buFont typeface="Arial" panose="020B0604020202020204" pitchFamily="34" charset="0"/>
              <a:buChar char="•"/>
            </a:pPr>
            <a:r>
              <a:rPr lang="en-US" sz="2000" dirty="0"/>
              <a:t> Use the keyword </a:t>
            </a:r>
            <a:r>
              <a:rPr lang="en-US" sz="2000" i="1" dirty="0"/>
              <a:t>lambda</a:t>
            </a:r>
            <a:r>
              <a:rPr lang="en-US" sz="2000" dirty="0"/>
              <a:t> instead of </a:t>
            </a:r>
            <a:r>
              <a:rPr lang="en-US" sz="2000" i="1" dirty="0"/>
              <a:t>def</a:t>
            </a:r>
            <a:endParaRPr lang="en-US" sz="2000" dirty="0"/>
          </a:p>
          <a:p>
            <a:pPr lvl="1">
              <a:buFont typeface="Arial" panose="020B0604020202020204" pitchFamily="34" charset="0"/>
              <a:buChar char="•"/>
            </a:pPr>
            <a:r>
              <a:rPr lang="en-US" sz="2000" dirty="0"/>
              <a:t> Can be used wherever function objects are used</a:t>
            </a:r>
          </a:p>
          <a:p>
            <a:pPr lvl="1">
              <a:buFont typeface="Arial" panose="020B0604020202020204" pitchFamily="34" charset="0"/>
              <a:buChar char="•"/>
            </a:pPr>
            <a:r>
              <a:rPr lang="en-US" sz="2000" dirty="0"/>
              <a:t> Restricted to one expression</a:t>
            </a:r>
          </a:p>
          <a:p>
            <a:pPr lvl="1">
              <a:buFont typeface="Arial" panose="020B0604020202020204" pitchFamily="34" charset="0"/>
              <a:buChar char="•"/>
            </a:pPr>
            <a:r>
              <a:rPr lang="en-US" sz="2000" dirty="0"/>
              <a:t>Typically used with functional programming tools</a:t>
            </a:r>
          </a:p>
        </p:txBody>
      </p:sp>
      <p:sp>
        <p:nvSpPr>
          <p:cNvPr id="5" name="Rectangle 4"/>
          <p:cNvSpPr/>
          <p:nvPr/>
        </p:nvSpPr>
        <p:spPr>
          <a:xfrm>
            <a:off x="6913418" y="2448097"/>
            <a:ext cx="3965864"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f</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8</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99CC99"/>
                </a:solidFill>
                <a:latin typeface="Courier New" panose="02070309020205020404" pitchFamily="49" charset="0"/>
              </a:rPr>
              <a:t>64</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g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FF00"/>
                </a:solidFill>
                <a:latin typeface="Courier New" panose="02070309020205020404" pitchFamily="49" charset="0"/>
              </a:rPr>
              <a:t>lambda</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g</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8</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99CC99"/>
                </a:solidFill>
                <a:latin typeface="Courier New" panose="02070309020205020404" pitchFamily="49" charset="0"/>
              </a:rPr>
              <a:t>64</a:t>
            </a:r>
            <a:endParaRPr lang="en-US" sz="2000" dirty="0">
              <a:effectLst/>
            </a:endParaRPr>
          </a:p>
        </p:txBody>
      </p:sp>
    </p:spTree>
    <p:extLst>
      <p:ext uri="{BB962C8B-B14F-4D97-AF65-F5344CB8AC3E}">
        <p14:creationId xmlns:p14="http://schemas.microsoft.com/office/powerpoint/2010/main" val="9436103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programming tools</a:t>
            </a:r>
          </a:p>
        </p:txBody>
      </p:sp>
      <p:sp>
        <p:nvSpPr>
          <p:cNvPr id="3" name="Content Placeholder 2"/>
          <p:cNvSpPr>
            <a:spLocks noGrp="1"/>
          </p:cNvSpPr>
          <p:nvPr>
            <p:ph idx="1"/>
          </p:nvPr>
        </p:nvSpPr>
        <p:spPr>
          <a:xfrm>
            <a:off x="1024129" y="2286000"/>
            <a:ext cx="4511698" cy="4023360"/>
          </a:xfrm>
        </p:spPr>
        <p:txBody>
          <a:bodyPr/>
          <a:lstStyle/>
          <a:p>
            <a:r>
              <a:rPr lang="en-US" dirty="0"/>
              <a:t>Filter</a:t>
            </a:r>
          </a:p>
          <a:p>
            <a:r>
              <a:rPr lang="en-US" dirty="0"/>
              <a:t>• </a:t>
            </a:r>
            <a:r>
              <a:rPr lang="en-US" dirty="0">
                <a:solidFill>
                  <a:srgbClr val="FFFF00"/>
                </a:solidFill>
              </a:rPr>
              <a:t>filter</a:t>
            </a:r>
            <a:r>
              <a:rPr lang="en-US" dirty="0"/>
              <a:t>(</a:t>
            </a:r>
            <a:r>
              <a:rPr lang="en-US" i="1" dirty="0"/>
              <a:t>function</a:t>
            </a:r>
            <a:r>
              <a:rPr lang="en-US" dirty="0"/>
              <a:t>, </a:t>
            </a:r>
            <a:r>
              <a:rPr lang="en-US" i="1" dirty="0"/>
              <a:t>sequence</a:t>
            </a:r>
            <a:r>
              <a:rPr lang="en-US" dirty="0"/>
              <a:t>) filters items from sequence for which function(</a:t>
            </a:r>
            <a:r>
              <a:rPr lang="en-US" i="1" dirty="0"/>
              <a:t>item</a:t>
            </a:r>
            <a:r>
              <a:rPr lang="en-US" dirty="0"/>
              <a:t>) is true</a:t>
            </a:r>
          </a:p>
          <a:p>
            <a:r>
              <a:rPr lang="en-US" dirty="0"/>
              <a:t>• Returns a string or tuple if sequence is one of those types, otherwise result is a list</a:t>
            </a:r>
          </a:p>
          <a:p>
            <a:endParaRPr lang="en-US" dirty="0"/>
          </a:p>
        </p:txBody>
      </p:sp>
      <p:sp>
        <p:nvSpPr>
          <p:cNvPr id="4" name="Rectangle 3"/>
          <p:cNvSpPr/>
          <p:nvPr/>
        </p:nvSpPr>
        <p:spPr>
          <a:xfrm>
            <a:off x="5778748" y="1952406"/>
            <a:ext cx="5008699" cy="2031325"/>
          </a:xfrm>
          <a:prstGeom prst="rect">
            <a:avLst/>
          </a:prstGeom>
        </p:spPr>
        <p:txBody>
          <a:bodyPr wrap="squar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x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br>
              <a:rPr lang="en-US" b="1" dirty="0">
                <a:solidFill>
                  <a:srgbClr val="FFCC00"/>
                </a:solidFill>
                <a:latin typeface="Courier New" panose="02070309020205020404" pitchFamily="49" charset="0"/>
              </a:rPr>
            </a:br>
            <a:r>
              <a:rPr lang="en-US" b="1" dirty="0">
                <a:solidFill>
                  <a:srgbClr val="FFCC00"/>
                </a:solidFill>
                <a:latin typeface="Courier New" panose="02070309020205020404" pitchFamily="49" charset="0"/>
              </a:rPr>
              <a:t>   </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filter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cxnSp>
        <p:nvCxnSpPr>
          <p:cNvPr id="6" name="Straight Connector 5"/>
          <p:cNvCxnSpPr/>
          <p:nvPr/>
        </p:nvCxnSpPr>
        <p:spPr>
          <a:xfrm>
            <a:off x="5796067" y="4299759"/>
            <a:ext cx="552796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725063" y="4498849"/>
            <a:ext cx="5334234" cy="369332"/>
          </a:xfrm>
          <a:prstGeom prst="rect">
            <a:avLst/>
          </a:prstGeom>
        </p:spPr>
        <p:txBody>
          <a:bodyPr wrap="square">
            <a:spAutoFit/>
          </a:bodyPr>
          <a:lstStyle/>
          <a:p>
            <a:r>
              <a:rPr lang="en-US" dirty="0">
                <a:latin typeface="Arial" panose="020B0604020202020204" pitchFamily="34" charset="0"/>
              </a:rPr>
              <a:t>[0, 2, 4, 6, 8, 10, 12, 14, 16, 18, 20, 22, 24, 26, 28]</a:t>
            </a:r>
            <a:endParaRPr lang="en-US" dirty="0">
              <a:effectLst/>
              <a:latin typeface="Arial" panose="020B0604020202020204" pitchFamily="34" charset="0"/>
            </a:endParaRPr>
          </a:p>
        </p:txBody>
      </p:sp>
    </p:spTree>
    <p:extLst>
      <p:ext uri="{BB962C8B-B14F-4D97-AF65-F5344CB8AC3E}">
        <p14:creationId xmlns:p14="http://schemas.microsoft.com/office/powerpoint/2010/main" val="6698286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programming tools</a:t>
            </a:r>
          </a:p>
        </p:txBody>
      </p:sp>
      <p:sp>
        <p:nvSpPr>
          <p:cNvPr id="3" name="Content Placeholder 2"/>
          <p:cNvSpPr>
            <a:spLocks noGrp="1"/>
          </p:cNvSpPr>
          <p:nvPr>
            <p:ph idx="1"/>
          </p:nvPr>
        </p:nvSpPr>
        <p:spPr>
          <a:xfrm>
            <a:off x="1024129" y="2286000"/>
            <a:ext cx="4877908" cy="4023360"/>
          </a:xfrm>
        </p:spPr>
        <p:txBody>
          <a:bodyPr/>
          <a:lstStyle/>
          <a:p>
            <a:r>
              <a:rPr lang="en-US" dirty="0"/>
              <a:t>Map</a:t>
            </a:r>
          </a:p>
          <a:p>
            <a:r>
              <a:rPr lang="en-US" dirty="0"/>
              <a:t>• </a:t>
            </a:r>
            <a:r>
              <a:rPr lang="en-US" dirty="0">
                <a:solidFill>
                  <a:srgbClr val="FFFF00"/>
                </a:solidFill>
              </a:rPr>
              <a:t>map</a:t>
            </a:r>
            <a:r>
              <a:rPr lang="en-US" dirty="0"/>
              <a:t>(</a:t>
            </a:r>
            <a:r>
              <a:rPr lang="en-US" i="1" dirty="0"/>
              <a:t>function, sequence</a:t>
            </a:r>
            <a:r>
              <a:rPr lang="en-US" dirty="0"/>
              <a:t>) applies function to each item in sequence and returns the results as a list</a:t>
            </a:r>
          </a:p>
          <a:p>
            <a:r>
              <a:rPr lang="en-US" dirty="0"/>
              <a:t>• Multiple arguments can be provided if the function supports it</a:t>
            </a:r>
          </a:p>
          <a:p>
            <a:endParaRPr lang="en-US" dirty="0"/>
          </a:p>
        </p:txBody>
      </p:sp>
      <p:sp>
        <p:nvSpPr>
          <p:cNvPr id="4" name="Rectangle 3"/>
          <p:cNvSpPr/>
          <p:nvPr/>
        </p:nvSpPr>
        <p:spPr>
          <a:xfrm>
            <a:off x="6310745" y="2534335"/>
            <a:ext cx="5566064" cy="1323439"/>
          </a:xfrm>
          <a:prstGeom prst="rect">
            <a:avLst/>
          </a:prstGeom>
        </p:spPr>
        <p:txBody>
          <a:bodyPr wrap="square">
            <a:spAutoFit/>
          </a:bodyPr>
          <a:lstStyle/>
          <a:p>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square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p>
          <a:p>
            <a:endParaRPr lang="en-US" sz="2000" b="1" dirty="0">
              <a:solidFill>
                <a:srgbClr val="FFFFFF"/>
              </a:solidFill>
              <a:latin typeface="Courier New" panose="02070309020205020404" pitchFamily="49" charset="0"/>
            </a:endParaRPr>
          </a:p>
          <a:p>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map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square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cxnSp>
        <p:nvCxnSpPr>
          <p:cNvPr id="6" name="Straight Connector 5"/>
          <p:cNvCxnSpPr/>
          <p:nvPr/>
        </p:nvCxnSpPr>
        <p:spPr>
          <a:xfrm>
            <a:off x="6265718" y="3990109"/>
            <a:ext cx="563187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310744" y="4217662"/>
            <a:ext cx="5119255" cy="400110"/>
          </a:xfrm>
          <a:prstGeom prst="rect">
            <a:avLst/>
          </a:prstGeom>
        </p:spPr>
        <p:txBody>
          <a:bodyPr wrap="square">
            <a:spAutoFit/>
          </a:bodyPr>
          <a:lstStyle/>
          <a:p>
            <a:r>
              <a:rPr lang="en-US" sz="2000" dirty="0">
                <a:latin typeface="Arial" panose="020B0604020202020204" pitchFamily="34" charset="0"/>
              </a:rPr>
              <a:t>[0, 1, 4, 9, 16, 25, 36, 49, 64, 81, 100]</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4903355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programming tools</a:t>
            </a:r>
          </a:p>
        </p:txBody>
      </p:sp>
      <p:sp>
        <p:nvSpPr>
          <p:cNvPr id="3" name="Content Placeholder 2"/>
          <p:cNvSpPr>
            <a:spLocks noGrp="1"/>
          </p:cNvSpPr>
          <p:nvPr>
            <p:ph idx="1"/>
          </p:nvPr>
        </p:nvSpPr>
        <p:spPr>
          <a:xfrm>
            <a:off x="1024129" y="2286000"/>
            <a:ext cx="3963507" cy="4023360"/>
          </a:xfrm>
        </p:spPr>
        <p:txBody>
          <a:bodyPr/>
          <a:lstStyle/>
          <a:p>
            <a:r>
              <a:rPr lang="en-US" dirty="0"/>
              <a:t>Map</a:t>
            </a:r>
          </a:p>
          <a:p>
            <a:r>
              <a:rPr lang="en-US" dirty="0"/>
              <a:t>• </a:t>
            </a:r>
            <a:r>
              <a:rPr lang="en-US" dirty="0">
                <a:solidFill>
                  <a:srgbClr val="FFFF00"/>
                </a:solidFill>
              </a:rPr>
              <a:t>map</a:t>
            </a:r>
            <a:r>
              <a:rPr lang="en-US" dirty="0"/>
              <a:t>(</a:t>
            </a:r>
            <a:r>
              <a:rPr lang="en-US" i="1" dirty="0"/>
              <a:t>function, sequence</a:t>
            </a:r>
            <a:r>
              <a:rPr lang="en-US" dirty="0"/>
              <a:t>) applies function to each item in sequence and returns the results as a list</a:t>
            </a:r>
          </a:p>
          <a:p>
            <a:r>
              <a:rPr lang="en-US" dirty="0"/>
              <a:t>• Multiple arguments can be provided if the function supports it</a:t>
            </a:r>
          </a:p>
        </p:txBody>
      </p:sp>
      <p:cxnSp>
        <p:nvCxnSpPr>
          <p:cNvPr id="6" name="Straight Connector 5"/>
          <p:cNvCxnSpPr>
            <a:cxnSpLocks/>
          </p:cNvCxnSpPr>
          <p:nvPr/>
        </p:nvCxnSpPr>
        <p:spPr>
          <a:xfrm>
            <a:off x="5283775" y="3906981"/>
            <a:ext cx="560252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283775" y="4144341"/>
            <a:ext cx="5119255" cy="369332"/>
          </a:xfrm>
          <a:prstGeom prst="rect">
            <a:avLst/>
          </a:prstGeom>
        </p:spPr>
        <p:txBody>
          <a:bodyPr wrap="square">
            <a:spAutoFit/>
          </a:bodyPr>
          <a:lstStyle/>
          <a:p>
            <a:r>
              <a:rPr lang="en-US" dirty="0">
                <a:latin typeface="Arial" panose="020B0604020202020204" pitchFamily="34" charset="0"/>
              </a:rPr>
              <a:t>[1, 1, 4, 27, 256]</a:t>
            </a:r>
            <a:endParaRPr lang="en-US" dirty="0">
              <a:effectLst/>
              <a:latin typeface="Arial" panose="020B0604020202020204" pitchFamily="34" charset="0"/>
            </a:endParaRPr>
          </a:p>
        </p:txBody>
      </p:sp>
      <p:sp>
        <p:nvSpPr>
          <p:cNvPr id="5" name="Rectangle 4"/>
          <p:cNvSpPr/>
          <p:nvPr/>
        </p:nvSpPr>
        <p:spPr>
          <a:xfrm>
            <a:off x="5283775" y="2312384"/>
            <a:ext cx="5886733" cy="1200329"/>
          </a:xfrm>
          <a:prstGeom prst="rect">
            <a:avLst/>
          </a:prstGeom>
        </p:spPr>
        <p:txBody>
          <a:bodyPr wrap="squar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expo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y </a:t>
            </a:r>
          </a:p>
          <a:p>
            <a:br>
              <a:rPr lang="en-US" b="1"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map</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expo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0079336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programming tools</a:t>
            </a:r>
          </a:p>
        </p:txBody>
      </p:sp>
      <p:sp>
        <p:nvSpPr>
          <p:cNvPr id="3" name="Content Placeholder 2"/>
          <p:cNvSpPr>
            <a:spLocks noGrp="1"/>
          </p:cNvSpPr>
          <p:nvPr>
            <p:ph idx="1"/>
          </p:nvPr>
        </p:nvSpPr>
        <p:spPr>
          <a:xfrm>
            <a:off x="1024129" y="2286000"/>
            <a:ext cx="4815562" cy="4023360"/>
          </a:xfrm>
        </p:spPr>
        <p:txBody>
          <a:bodyPr/>
          <a:lstStyle/>
          <a:p>
            <a:r>
              <a:rPr lang="en-US" dirty="0"/>
              <a:t>Reduce</a:t>
            </a:r>
          </a:p>
          <a:p>
            <a:r>
              <a:rPr lang="en-US" dirty="0"/>
              <a:t>• </a:t>
            </a:r>
            <a:r>
              <a:rPr lang="en-US" dirty="0">
                <a:solidFill>
                  <a:srgbClr val="FFFF00"/>
                </a:solidFill>
              </a:rPr>
              <a:t>reduce</a:t>
            </a:r>
            <a:r>
              <a:rPr lang="en-US" dirty="0"/>
              <a:t>(</a:t>
            </a:r>
            <a:r>
              <a:rPr lang="en-US" i="1" dirty="0"/>
              <a:t>function, sequence</a:t>
            </a:r>
            <a:r>
              <a:rPr lang="en-US" dirty="0"/>
              <a:t>) returns a single value computed as the result of performing </a:t>
            </a:r>
            <a:r>
              <a:rPr lang="en-US" i="1" dirty="0"/>
              <a:t>function</a:t>
            </a:r>
            <a:r>
              <a:rPr lang="en-US" dirty="0"/>
              <a:t> on the first two items, then on the result with the next item, etc. </a:t>
            </a:r>
          </a:p>
          <a:p>
            <a:r>
              <a:rPr lang="en-US" dirty="0"/>
              <a:t>• There’s an optional third argument which is the starting value</a:t>
            </a:r>
          </a:p>
        </p:txBody>
      </p:sp>
      <p:sp>
        <p:nvSpPr>
          <p:cNvPr id="4" name="Rectangle 3"/>
          <p:cNvSpPr/>
          <p:nvPr/>
        </p:nvSpPr>
        <p:spPr>
          <a:xfrm>
            <a:off x="6268628" y="2608118"/>
            <a:ext cx="5099588" cy="1323439"/>
          </a:xfrm>
          <a:prstGeom prst="rect">
            <a:avLst/>
          </a:prstGeom>
        </p:spPr>
        <p:txBody>
          <a:bodyPr wrap="square">
            <a:spAutoFit/>
          </a:bodyPr>
          <a:lstStyle/>
          <a:p>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fact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return</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y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reduce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fact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endParaRPr lang="en-US" sz="2000" dirty="0">
              <a:effectLst/>
            </a:endParaRPr>
          </a:p>
        </p:txBody>
      </p:sp>
      <p:cxnSp>
        <p:nvCxnSpPr>
          <p:cNvPr id="6" name="Straight Connector 5"/>
          <p:cNvCxnSpPr>
            <a:cxnSpLocks/>
          </p:cNvCxnSpPr>
          <p:nvPr/>
        </p:nvCxnSpPr>
        <p:spPr>
          <a:xfrm>
            <a:off x="6161809" y="4145973"/>
            <a:ext cx="4848061"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268628" y="4325553"/>
            <a:ext cx="466794" cy="400110"/>
          </a:xfrm>
          <a:prstGeom prst="rect">
            <a:avLst/>
          </a:prstGeom>
        </p:spPr>
        <p:txBody>
          <a:bodyPr wrap="none">
            <a:spAutoFit/>
          </a:bodyPr>
          <a:lstStyle/>
          <a:p>
            <a:r>
              <a:rPr lang="en-US" sz="2000" dirty="0"/>
              <a:t>24</a:t>
            </a:r>
          </a:p>
        </p:txBody>
      </p:sp>
    </p:spTree>
    <p:extLst>
      <p:ext uri="{BB962C8B-B14F-4D97-AF65-F5344CB8AC3E}">
        <p14:creationId xmlns:p14="http://schemas.microsoft.com/office/powerpoint/2010/main" val="17418787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programming tools</a:t>
            </a:r>
          </a:p>
        </p:txBody>
      </p:sp>
      <p:sp>
        <p:nvSpPr>
          <p:cNvPr id="3" name="Content Placeholder 2"/>
          <p:cNvSpPr>
            <a:spLocks noGrp="1"/>
          </p:cNvSpPr>
          <p:nvPr>
            <p:ph idx="1"/>
          </p:nvPr>
        </p:nvSpPr>
        <p:spPr/>
        <p:txBody>
          <a:bodyPr/>
          <a:lstStyle/>
          <a:p>
            <a:r>
              <a:rPr lang="en-US" dirty="0"/>
              <a:t>We can combine lambda abstractions with functional programming tools. This is especially useful when our function is small – we can avoid the overhead of creating a function definition for it by essentially defining it in-line.  </a:t>
            </a:r>
          </a:p>
        </p:txBody>
      </p:sp>
      <p:sp>
        <p:nvSpPr>
          <p:cNvPr id="4" name="Rectangle 3"/>
          <p:cNvSpPr/>
          <p:nvPr/>
        </p:nvSpPr>
        <p:spPr>
          <a:xfrm>
            <a:off x="1842654" y="3589794"/>
            <a:ext cx="7571510" cy="707886"/>
          </a:xfrm>
          <a:prstGeom prst="rect">
            <a:avLst/>
          </a:prstGeom>
        </p:spPr>
        <p:txBody>
          <a:bodyPr wrap="square">
            <a:spAutoFit/>
          </a:bodyPr>
          <a:lstStyle/>
          <a:p>
            <a:r>
              <a:rPr lang="fr-FR" sz="2000" b="1" dirty="0">
                <a:solidFill>
                  <a:srgbClr val="FFCC00"/>
                </a:solidFill>
                <a:latin typeface="Courier New" panose="02070309020205020404" pitchFamily="49" charset="0"/>
              </a:rPr>
              <a:t>&gt;&gt;&gt;</a:t>
            </a:r>
            <a:r>
              <a:rPr lang="fr-FR" sz="2000" dirty="0">
                <a:solidFill>
                  <a:srgbClr val="FFFFFF"/>
                </a:solidFill>
                <a:latin typeface="Courier New" panose="02070309020205020404" pitchFamily="49" charset="0"/>
              </a:rPr>
              <a:t> </a:t>
            </a:r>
            <a:r>
              <a:rPr lang="fr-FR" sz="2000" b="1" dirty="0" err="1">
                <a:solidFill>
                  <a:srgbClr val="FF6600"/>
                </a:solidFill>
                <a:latin typeface="Courier New" panose="02070309020205020404" pitchFamily="49" charset="0"/>
              </a:rPr>
              <a:t>print</a:t>
            </a:r>
            <a:r>
              <a:rPr lang="fr-FR" sz="2000" b="1" dirty="0">
                <a:solidFill>
                  <a:srgbClr val="FFCC00"/>
                </a:solidFill>
                <a:latin typeface="Courier New" panose="02070309020205020404" pitchFamily="49" charset="0"/>
              </a:rPr>
              <a:t>(</a:t>
            </a:r>
            <a:r>
              <a:rPr lang="fr-FR" sz="2000" dirty="0" err="1">
                <a:solidFill>
                  <a:srgbClr val="FFFFFF"/>
                </a:solidFill>
                <a:latin typeface="Courier New" panose="02070309020205020404" pitchFamily="49" charset="0"/>
              </a:rPr>
              <a:t>map</a:t>
            </a:r>
            <a:r>
              <a:rPr lang="fr-FR" sz="2000" b="1" dirty="0">
                <a:solidFill>
                  <a:srgbClr val="FFCC00"/>
                </a:solidFill>
                <a:latin typeface="Courier New" panose="02070309020205020404" pitchFamily="49" charset="0"/>
              </a:rPr>
              <a:t>(</a:t>
            </a:r>
            <a:r>
              <a:rPr lang="fr-FR" sz="2000" b="1" dirty="0">
                <a:solidFill>
                  <a:srgbClr val="FF6600"/>
                </a:solidFill>
                <a:latin typeface="Courier New" panose="02070309020205020404" pitchFamily="49" charset="0"/>
              </a:rPr>
              <a:t>lambda</a:t>
            </a:r>
            <a:r>
              <a:rPr lang="fr-FR" sz="2000" dirty="0">
                <a:solidFill>
                  <a:srgbClr val="FFFFFF"/>
                </a:solidFill>
                <a:latin typeface="Courier New" panose="02070309020205020404" pitchFamily="49" charset="0"/>
              </a:rPr>
              <a:t> x</a:t>
            </a:r>
            <a:r>
              <a:rPr lang="fr-FR" sz="2000" b="1" dirty="0">
                <a:solidFill>
                  <a:srgbClr val="FFCC00"/>
                </a:solidFill>
                <a:latin typeface="Courier New" panose="02070309020205020404" pitchFamily="49" charset="0"/>
              </a:rPr>
              <a:t>:</a:t>
            </a:r>
            <a:r>
              <a:rPr lang="fr-FR" sz="2000" dirty="0">
                <a:solidFill>
                  <a:srgbClr val="FFFFFF"/>
                </a:solidFill>
                <a:latin typeface="Courier New" panose="02070309020205020404" pitchFamily="49" charset="0"/>
              </a:rPr>
              <a:t> x</a:t>
            </a:r>
            <a:r>
              <a:rPr lang="fr-FR" sz="2000" b="1" dirty="0">
                <a:solidFill>
                  <a:srgbClr val="FFCC00"/>
                </a:solidFill>
                <a:latin typeface="Courier New" panose="02070309020205020404" pitchFamily="49" charset="0"/>
              </a:rPr>
              <a:t>**</a:t>
            </a:r>
            <a:r>
              <a:rPr lang="fr-FR" sz="2000" dirty="0">
                <a:solidFill>
                  <a:srgbClr val="99CC99"/>
                </a:solidFill>
                <a:latin typeface="Courier New" panose="02070309020205020404" pitchFamily="49" charset="0"/>
              </a:rPr>
              <a:t>2</a:t>
            </a:r>
            <a:r>
              <a:rPr lang="fr-FR" sz="2000" b="1" dirty="0">
                <a:solidFill>
                  <a:srgbClr val="FFCC00"/>
                </a:solidFill>
                <a:latin typeface="Courier New" panose="02070309020205020404" pitchFamily="49" charset="0"/>
              </a:rPr>
              <a:t>,</a:t>
            </a:r>
            <a:r>
              <a:rPr lang="fr-FR" sz="2000" dirty="0">
                <a:solidFill>
                  <a:srgbClr val="FFFFFF"/>
                </a:solidFill>
                <a:latin typeface="Courier New" panose="02070309020205020404" pitchFamily="49" charset="0"/>
              </a:rPr>
              <a:t> range</a:t>
            </a:r>
            <a:r>
              <a:rPr lang="fr-FR" sz="2000" b="1" dirty="0">
                <a:solidFill>
                  <a:srgbClr val="FFCC00"/>
                </a:solidFill>
                <a:latin typeface="Courier New" panose="02070309020205020404" pitchFamily="49" charset="0"/>
              </a:rPr>
              <a:t>(</a:t>
            </a:r>
            <a:r>
              <a:rPr lang="fr-FR" sz="2000" dirty="0">
                <a:solidFill>
                  <a:srgbClr val="99CC99"/>
                </a:solidFill>
                <a:latin typeface="Courier New" panose="02070309020205020404" pitchFamily="49" charset="0"/>
              </a:rPr>
              <a:t>0</a:t>
            </a:r>
            <a:r>
              <a:rPr lang="fr-FR" sz="2000" b="1" dirty="0">
                <a:solidFill>
                  <a:srgbClr val="FFCC00"/>
                </a:solidFill>
                <a:latin typeface="Courier New" panose="02070309020205020404" pitchFamily="49" charset="0"/>
              </a:rPr>
              <a:t>,</a:t>
            </a:r>
            <a:r>
              <a:rPr lang="fr-FR" sz="2000" dirty="0">
                <a:solidFill>
                  <a:srgbClr val="99CC99"/>
                </a:solidFill>
                <a:latin typeface="Courier New" panose="02070309020205020404" pitchFamily="49" charset="0"/>
              </a:rPr>
              <a:t>11</a:t>
            </a:r>
            <a:r>
              <a:rPr lang="fr-FR" sz="2000" b="1" dirty="0">
                <a:solidFill>
                  <a:srgbClr val="FFCC00"/>
                </a:solidFill>
                <a:latin typeface="Courier New" panose="02070309020205020404" pitchFamily="49" charset="0"/>
              </a:rPr>
              <a:t>)))</a:t>
            </a:r>
            <a:br>
              <a:rPr lang="fr-FR" sz="2000" b="1" dirty="0">
                <a:solidFill>
                  <a:srgbClr val="FFCC00"/>
                </a:solidFill>
                <a:latin typeface="Courier New" panose="02070309020205020404" pitchFamily="49" charset="0"/>
              </a:rPr>
            </a:br>
            <a:r>
              <a:rPr lang="fr-FR" sz="2000" b="1" dirty="0">
                <a:solidFill>
                  <a:schemeClr val="tx1">
                    <a:lumMod val="95000"/>
                  </a:schemeClr>
                </a:solidFill>
                <a:latin typeface="Courier New" panose="02070309020205020404" pitchFamily="49" charset="0"/>
              </a:rPr>
              <a:t>[</a:t>
            </a:r>
            <a:r>
              <a:rPr lang="fr-FR" sz="2000" dirty="0">
                <a:solidFill>
                  <a:schemeClr val="tx1">
                    <a:lumMod val="95000"/>
                  </a:schemeClr>
                </a:solidFill>
                <a:latin typeface="Courier New" panose="02070309020205020404" pitchFamily="49" charset="0"/>
              </a:rPr>
              <a:t>0</a:t>
            </a:r>
            <a:r>
              <a:rPr lang="fr-FR" sz="2000" b="1" dirty="0">
                <a:solidFill>
                  <a:schemeClr val="tx1">
                    <a:lumMod val="95000"/>
                  </a:schemeClr>
                </a:solidFill>
                <a:latin typeface="Courier New" panose="02070309020205020404" pitchFamily="49" charset="0"/>
              </a:rPr>
              <a:t>,</a:t>
            </a:r>
            <a:r>
              <a:rPr lang="fr-FR" sz="2000" dirty="0">
                <a:solidFill>
                  <a:schemeClr val="tx1">
                    <a:lumMod val="95000"/>
                  </a:schemeClr>
                </a:solidFill>
                <a:latin typeface="Courier New" panose="02070309020205020404" pitchFamily="49" charset="0"/>
              </a:rPr>
              <a:t> 1</a:t>
            </a:r>
            <a:r>
              <a:rPr lang="fr-FR" sz="2000" b="1" dirty="0">
                <a:solidFill>
                  <a:schemeClr val="tx1">
                    <a:lumMod val="95000"/>
                  </a:schemeClr>
                </a:solidFill>
                <a:latin typeface="Courier New" panose="02070309020205020404" pitchFamily="49" charset="0"/>
              </a:rPr>
              <a:t>,</a:t>
            </a:r>
            <a:r>
              <a:rPr lang="fr-FR" sz="2000" dirty="0">
                <a:solidFill>
                  <a:schemeClr val="tx1">
                    <a:lumMod val="95000"/>
                  </a:schemeClr>
                </a:solidFill>
                <a:latin typeface="Courier New" panose="02070309020205020404" pitchFamily="49" charset="0"/>
              </a:rPr>
              <a:t> 4</a:t>
            </a:r>
            <a:r>
              <a:rPr lang="fr-FR" sz="2000" b="1" dirty="0">
                <a:solidFill>
                  <a:schemeClr val="tx1">
                    <a:lumMod val="95000"/>
                  </a:schemeClr>
                </a:solidFill>
                <a:latin typeface="Courier New" panose="02070309020205020404" pitchFamily="49" charset="0"/>
              </a:rPr>
              <a:t>,</a:t>
            </a:r>
            <a:r>
              <a:rPr lang="fr-FR" sz="2000" dirty="0">
                <a:solidFill>
                  <a:schemeClr val="tx1">
                    <a:lumMod val="95000"/>
                  </a:schemeClr>
                </a:solidFill>
                <a:latin typeface="Courier New" panose="02070309020205020404" pitchFamily="49" charset="0"/>
              </a:rPr>
              <a:t> 9</a:t>
            </a:r>
            <a:r>
              <a:rPr lang="fr-FR" sz="2000" b="1" dirty="0">
                <a:solidFill>
                  <a:schemeClr val="tx1">
                    <a:lumMod val="95000"/>
                  </a:schemeClr>
                </a:solidFill>
                <a:latin typeface="Courier New" panose="02070309020205020404" pitchFamily="49" charset="0"/>
              </a:rPr>
              <a:t>,</a:t>
            </a:r>
            <a:r>
              <a:rPr lang="fr-FR" sz="2000" dirty="0">
                <a:solidFill>
                  <a:schemeClr val="tx1">
                    <a:lumMod val="95000"/>
                  </a:schemeClr>
                </a:solidFill>
                <a:latin typeface="Courier New" panose="02070309020205020404" pitchFamily="49" charset="0"/>
              </a:rPr>
              <a:t> 16</a:t>
            </a:r>
            <a:r>
              <a:rPr lang="fr-FR" sz="2000" b="1" dirty="0">
                <a:solidFill>
                  <a:schemeClr val="tx1">
                    <a:lumMod val="95000"/>
                  </a:schemeClr>
                </a:solidFill>
                <a:latin typeface="Courier New" panose="02070309020205020404" pitchFamily="49" charset="0"/>
              </a:rPr>
              <a:t>,</a:t>
            </a:r>
            <a:r>
              <a:rPr lang="fr-FR" sz="2000" dirty="0">
                <a:solidFill>
                  <a:schemeClr val="tx1">
                    <a:lumMod val="95000"/>
                  </a:schemeClr>
                </a:solidFill>
                <a:latin typeface="Courier New" panose="02070309020205020404" pitchFamily="49" charset="0"/>
              </a:rPr>
              <a:t> 25</a:t>
            </a:r>
            <a:r>
              <a:rPr lang="fr-FR" sz="2000" b="1" dirty="0">
                <a:solidFill>
                  <a:schemeClr val="tx1">
                    <a:lumMod val="95000"/>
                  </a:schemeClr>
                </a:solidFill>
                <a:latin typeface="Courier New" panose="02070309020205020404" pitchFamily="49" charset="0"/>
              </a:rPr>
              <a:t>,</a:t>
            </a:r>
            <a:r>
              <a:rPr lang="fr-FR" sz="2000" dirty="0">
                <a:solidFill>
                  <a:schemeClr val="tx1">
                    <a:lumMod val="95000"/>
                  </a:schemeClr>
                </a:solidFill>
                <a:latin typeface="Courier New" panose="02070309020205020404" pitchFamily="49" charset="0"/>
              </a:rPr>
              <a:t> 36</a:t>
            </a:r>
            <a:r>
              <a:rPr lang="fr-FR" sz="2000" b="1" dirty="0">
                <a:solidFill>
                  <a:schemeClr val="tx1">
                    <a:lumMod val="95000"/>
                  </a:schemeClr>
                </a:solidFill>
                <a:latin typeface="Courier New" panose="02070309020205020404" pitchFamily="49" charset="0"/>
              </a:rPr>
              <a:t>,</a:t>
            </a:r>
            <a:r>
              <a:rPr lang="fr-FR" sz="2000" dirty="0">
                <a:solidFill>
                  <a:schemeClr val="tx1">
                    <a:lumMod val="95000"/>
                  </a:schemeClr>
                </a:solidFill>
                <a:latin typeface="Courier New" panose="02070309020205020404" pitchFamily="49" charset="0"/>
              </a:rPr>
              <a:t> 49</a:t>
            </a:r>
            <a:r>
              <a:rPr lang="fr-FR" sz="2000" b="1" dirty="0">
                <a:solidFill>
                  <a:schemeClr val="tx1">
                    <a:lumMod val="95000"/>
                  </a:schemeClr>
                </a:solidFill>
                <a:latin typeface="Courier New" panose="02070309020205020404" pitchFamily="49" charset="0"/>
              </a:rPr>
              <a:t>,</a:t>
            </a:r>
            <a:r>
              <a:rPr lang="fr-FR" sz="2000" dirty="0">
                <a:solidFill>
                  <a:schemeClr val="tx1">
                    <a:lumMod val="95000"/>
                  </a:schemeClr>
                </a:solidFill>
                <a:latin typeface="Courier New" panose="02070309020205020404" pitchFamily="49" charset="0"/>
              </a:rPr>
              <a:t> 64</a:t>
            </a:r>
            <a:r>
              <a:rPr lang="fr-FR" sz="2000" b="1" dirty="0">
                <a:solidFill>
                  <a:schemeClr val="tx1">
                    <a:lumMod val="95000"/>
                  </a:schemeClr>
                </a:solidFill>
                <a:latin typeface="Courier New" panose="02070309020205020404" pitchFamily="49" charset="0"/>
              </a:rPr>
              <a:t>,</a:t>
            </a:r>
            <a:r>
              <a:rPr lang="fr-FR" sz="2000" dirty="0">
                <a:solidFill>
                  <a:schemeClr val="tx1">
                    <a:lumMod val="95000"/>
                  </a:schemeClr>
                </a:solidFill>
                <a:latin typeface="Courier New" panose="02070309020205020404" pitchFamily="49" charset="0"/>
              </a:rPr>
              <a:t> 81</a:t>
            </a:r>
            <a:r>
              <a:rPr lang="fr-FR" sz="2000" b="1" dirty="0">
                <a:solidFill>
                  <a:schemeClr val="tx1">
                    <a:lumMod val="95000"/>
                  </a:schemeClr>
                </a:solidFill>
                <a:latin typeface="Courier New" panose="02070309020205020404" pitchFamily="49" charset="0"/>
              </a:rPr>
              <a:t>,</a:t>
            </a:r>
            <a:r>
              <a:rPr lang="fr-FR" sz="2000" dirty="0">
                <a:solidFill>
                  <a:schemeClr val="tx1">
                    <a:lumMod val="95000"/>
                  </a:schemeClr>
                </a:solidFill>
                <a:latin typeface="Courier New" panose="02070309020205020404" pitchFamily="49" charset="0"/>
              </a:rPr>
              <a:t> 100</a:t>
            </a:r>
            <a:r>
              <a:rPr lang="fr-FR" sz="2000" b="1" dirty="0">
                <a:solidFill>
                  <a:schemeClr val="tx1">
                    <a:lumMod val="95000"/>
                  </a:schemeClr>
                </a:solidFill>
                <a:latin typeface="Courier New" panose="02070309020205020404" pitchFamily="49" charset="0"/>
              </a:rPr>
              <a:t>]</a:t>
            </a:r>
            <a:endParaRPr lang="fr-FR" sz="2000" b="1" dirty="0">
              <a:solidFill>
                <a:schemeClr val="tx1">
                  <a:lumMod val="95000"/>
                </a:schemeClr>
              </a:solidFill>
              <a:effectLst/>
            </a:endParaRPr>
          </a:p>
        </p:txBody>
      </p:sp>
    </p:spTree>
    <p:extLst>
      <p:ext uri="{BB962C8B-B14F-4D97-AF65-F5344CB8AC3E}">
        <p14:creationId xmlns:p14="http://schemas.microsoft.com/office/powerpoint/2010/main" val="24612070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Data Structures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 </a:t>
            </a:r>
            <a:r>
              <a:rPr lang="en-US" dirty="0">
                <a:solidFill>
                  <a:srgbClr val="FFFF00"/>
                </a:solidFill>
              </a:rPr>
              <a:t>Lists</a:t>
            </a:r>
            <a:r>
              <a:rPr lang="en-US" dirty="0"/>
              <a:t> </a:t>
            </a:r>
          </a:p>
          <a:p>
            <a:pPr lvl="1">
              <a:buFont typeface="Arial" panose="020B0604020202020204" pitchFamily="34" charset="0"/>
              <a:buChar char="•"/>
            </a:pPr>
            <a:r>
              <a:rPr lang="en-US" dirty="0"/>
              <a:t> Slicing</a:t>
            </a:r>
          </a:p>
          <a:p>
            <a:pPr lvl="1">
              <a:buFont typeface="Arial" panose="020B0604020202020204" pitchFamily="34" charset="0"/>
              <a:buChar char="•"/>
            </a:pPr>
            <a:r>
              <a:rPr lang="en-US" dirty="0"/>
              <a:t> Stacks and Queues</a:t>
            </a:r>
          </a:p>
          <a:p>
            <a:pPr>
              <a:buFont typeface="Arial" panose="020B0604020202020204" pitchFamily="34" charset="0"/>
              <a:buChar char="•"/>
            </a:pPr>
            <a:r>
              <a:rPr lang="en-US" dirty="0"/>
              <a:t> </a:t>
            </a:r>
            <a:r>
              <a:rPr lang="en-US" dirty="0">
                <a:solidFill>
                  <a:srgbClr val="FFFF00"/>
                </a:solidFill>
              </a:rPr>
              <a:t>Tuples</a:t>
            </a:r>
          </a:p>
          <a:p>
            <a:pPr>
              <a:buFont typeface="Arial" panose="020B0604020202020204" pitchFamily="34" charset="0"/>
              <a:buChar char="•"/>
            </a:pPr>
            <a:r>
              <a:rPr lang="en-US" dirty="0"/>
              <a:t> </a:t>
            </a:r>
            <a:r>
              <a:rPr lang="en-US" dirty="0">
                <a:solidFill>
                  <a:srgbClr val="FFFF00"/>
                </a:solidFill>
              </a:rPr>
              <a:t>Sets</a:t>
            </a:r>
            <a:r>
              <a:rPr lang="en-US" dirty="0"/>
              <a:t> and </a:t>
            </a:r>
            <a:r>
              <a:rPr lang="en-US" dirty="0" err="1">
                <a:solidFill>
                  <a:srgbClr val="FFFF00"/>
                </a:solidFill>
              </a:rPr>
              <a:t>Frozensets</a:t>
            </a:r>
            <a:endParaRPr lang="en-US" dirty="0">
              <a:solidFill>
                <a:srgbClr val="FFFF00"/>
              </a:solidFill>
            </a:endParaRPr>
          </a:p>
          <a:p>
            <a:pPr>
              <a:buFont typeface="Arial" panose="020B0604020202020204" pitchFamily="34" charset="0"/>
              <a:buChar char="•"/>
            </a:pPr>
            <a:r>
              <a:rPr lang="en-US" dirty="0"/>
              <a:t> </a:t>
            </a:r>
            <a:r>
              <a:rPr lang="en-US" dirty="0">
                <a:solidFill>
                  <a:srgbClr val="FFFF00"/>
                </a:solidFill>
              </a:rPr>
              <a:t>Dictionaries</a:t>
            </a:r>
          </a:p>
          <a:p>
            <a:pPr>
              <a:buFont typeface="Arial" panose="020B0604020202020204" pitchFamily="34" charset="0"/>
              <a:buChar char="•"/>
            </a:pPr>
            <a:r>
              <a:rPr lang="en-US" dirty="0"/>
              <a:t> How to choose a data structure.</a:t>
            </a:r>
          </a:p>
          <a:p>
            <a:pPr>
              <a:buFont typeface="Arial" panose="020B0604020202020204" pitchFamily="34" charset="0"/>
              <a:buChar char="•"/>
            </a:pPr>
            <a:r>
              <a:rPr lang="en-US" dirty="0"/>
              <a:t> </a:t>
            </a:r>
            <a:r>
              <a:rPr lang="en-US" dirty="0">
                <a:solidFill>
                  <a:srgbClr val="FFFF00"/>
                </a:solidFill>
              </a:rPr>
              <a:t>Collections</a:t>
            </a:r>
          </a:p>
          <a:p>
            <a:pPr lvl="1">
              <a:buFont typeface="Arial" panose="020B0604020202020204" pitchFamily="34" charset="0"/>
              <a:buChar char="•"/>
            </a:pPr>
            <a:r>
              <a:rPr lang="en-US" dirty="0"/>
              <a:t> </a:t>
            </a:r>
            <a:r>
              <a:rPr lang="en-US" dirty="0" err="1"/>
              <a:t>Deques</a:t>
            </a:r>
            <a:r>
              <a:rPr lang="en-US" dirty="0"/>
              <a:t> and </a:t>
            </a:r>
            <a:r>
              <a:rPr lang="en-US" dirty="0" err="1"/>
              <a:t>OrderedDicts</a:t>
            </a:r>
            <a:endParaRPr lang="en-US" dirty="0"/>
          </a:p>
        </p:txBody>
      </p:sp>
    </p:spTree>
    <p:extLst>
      <p:ext uri="{BB962C8B-B14F-4D97-AF65-F5344CB8AC3E}">
        <p14:creationId xmlns:p14="http://schemas.microsoft.com/office/powerpoint/2010/main" val="4269341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Interpreter: Interactive mode</a:t>
            </a:r>
          </a:p>
        </p:txBody>
      </p:sp>
      <p:sp>
        <p:nvSpPr>
          <p:cNvPr id="3" name="Content Placeholder 2"/>
          <p:cNvSpPr>
            <a:spLocks noGrp="1"/>
          </p:cNvSpPr>
          <p:nvPr>
            <p:ph idx="1"/>
          </p:nvPr>
        </p:nvSpPr>
        <p:spPr>
          <a:xfrm>
            <a:off x="1024128" y="2084832"/>
            <a:ext cx="4446774" cy="4359499"/>
          </a:xfrm>
        </p:spPr>
        <p:txBody>
          <a:bodyPr>
            <a:normAutofit/>
          </a:bodyPr>
          <a:lstStyle/>
          <a:p>
            <a:r>
              <a:rPr lang="en-US" sz="2400" dirty="0"/>
              <a:t>Let’s accomplish the same task (and more) in interactive mode.</a:t>
            </a:r>
          </a:p>
          <a:p>
            <a:endParaRPr lang="en-US" sz="2400" dirty="0"/>
          </a:p>
          <a:p>
            <a:r>
              <a:rPr lang="en-US" sz="2400" dirty="0"/>
              <a:t>Some options:</a:t>
            </a:r>
            <a:br>
              <a:rPr lang="en-US" sz="2400" dirty="0"/>
            </a:br>
            <a:r>
              <a:rPr lang="en-US" sz="2400" dirty="0"/>
              <a:t>-c : executes single command. </a:t>
            </a:r>
            <a:br>
              <a:rPr lang="en-US" sz="2400" dirty="0"/>
            </a:br>
            <a:r>
              <a:rPr lang="en-US" sz="2400" dirty="0"/>
              <a:t>-O: use basic optimizations.</a:t>
            </a:r>
            <a:br>
              <a:rPr lang="en-US" sz="2400" dirty="0"/>
            </a:br>
            <a:r>
              <a:rPr lang="en-US" sz="2400" dirty="0"/>
              <a:t>-d: debugging info.</a:t>
            </a:r>
            <a:br>
              <a:rPr lang="en-US" sz="2400" dirty="0"/>
            </a:br>
            <a:endParaRPr lang="en-US" sz="2400" dirty="0"/>
          </a:p>
        </p:txBody>
      </p:sp>
      <p:sp>
        <p:nvSpPr>
          <p:cNvPr id="5" name="TextBox 4"/>
          <p:cNvSpPr txBox="1"/>
          <p:nvPr/>
        </p:nvSpPr>
        <p:spPr>
          <a:xfrm>
            <a:off x="5697417" y="1866321"/>
            <a:ext cx="5866556" cy="4524315"/>
          </a:xfrm>
          <a:prstGeom prst="rect">
            <a:avLst/>
          </a:prstGeom>
          <a:solidFill>
            <a:schemeClr val="bg1"/>
          </a:solidFill>
        </p:spPr>
        <p:txBody>
          <a:bodyPr wrap="square" rtlCol="0">
            <a:spAutoFit/>
          </a:bodyPr>
          <a:lstStyle/>
          <a:p>
            <a:r>
              <a:rPr lang="en-US" sz="1600" dirty="0">
                <a:solidFill>
                  <a:srgbClr val="FFFFFF"/>
                </a:solidFill>
                <a:latin typeface="Courier New" panose="02070309020205020404" pitchFamily="49" charset="0"/>
              </a:rPr>
              <a:t>$ python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b="1" dirty="0">
                <a:solidFill>
                  <a:srgbClr val="FF6600"/>
                </a:solidFill>
                <a:latin typeface="Courier New" panose="02070309020205020404" pitchFamily="49" charset="0"/>
              </a:rPr>
              <a:t>print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"Hello, World!"</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Hello</a:t>
            </a:r>
            <a:r>
              <a:rPr lang="en-US" sz="1600" b="1" dirty="0">
                <a:solidFill>
                  <a:schemeClr val="tx1">
                    <a:lumMod val="95000"/>
                  </a:schemeClr>
                </a:solidFill>
                <a:latin typeface="Courier New" panose="02070309020205020404" pitchFamily="49" charset="0"/>
              </a:rPr>
              <a:t>,</a:t>
            </a:r>
            <a:r>
              <a:rPr lang="en-US" sz="1600" dirty="0">
                <a:solidFill>
                  <a:schemeClr val="tx1">
                    <a:lumMod val="95000"/>
                  </a:schemeClr>
                </a:solidFill>
                <a:latin typeface="Courier New" panose="02070309020205020404" pitchFamily="49" charset="0"/>
              </a:rPr>
              <a:t> World</a:t>
            </a:r>
            <a:r>
              <a:rPr lang="en-US" sz="1600" b="1" dirty="0">
                <a:solidFill>
                  <a:schemeClr val="tx1">
                    <a:lumMod val="95000"/>
                  </a:schemeClr>
                </a:solidFill>
                <a:latin typeface="Courier New" panose="02070309020205020404" pitchFamily="49" charset="0"/>
              </a:rPr>
              <a:t>!</a:t>
            </a:r>
            <a:r>
              <a:rPr lang="en-US" sz="1600" dirty="0">
                <a:solidFill>
                  <a:schemeClr val="tx1">
                    <a:lumMod val="95000"/>
                  </a:schemeClr>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hellostring</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"Hello, World!"</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hellostring</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'Hello, World!'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a:solidFill>
                  <a:srgbClr val="99CC99"/>
                </a:solidFill>
                <a:latin typeface="Courier New" panose="02070309020205020404" pitchFamily="49" charset="0"/>
              </a:rPr>
              <a:t>2</a:t>
            </a:r>
            <a:r>
              <a:rPr lang="en-US" sz="1600" b="1" dirty="0">
                <a:solidFill>
                  <a:srgbClr val="FFCC00"/>
                </a:solidFill>
                <a:latin typeface="Courier New" panose="02070309020205020404" pitchFamily="49" charset="0"/>
              </a:rPr>
              <a:t>*</a:t>
            </a:r>
            <a:r>
              <a:rPr lang="en-US" sz="1600" dirty="0">
                <a:solidFill>
                  <a:srgbClr val="99CC99"/>
                </a:solidFill>
                <a:latin typeface="Courier New" panose="02070309020205020404" pitchFamily="49" charset="0"/>
              </a:rPr>
              <a:t>5</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10</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dirty="0">
                <a:solidFill>
                  <a:srgbClr val="99CC99"/>
                </a:solidFill>
                <a:latin typeface="Courier New" panose="02070309020205020404" pitchFamily="49" charset="0"/>
              </a:rPr>
              <a:t>2</a:t>
            </a:r>
            <a:r>
              <a:rPr lang="en-US" sz="1600" b="1" dirty="0">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hellostring</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'Hello, </a:t>
            </a:r>
            <a:r>
              <a:rPr lang="en-US" sz="1600" dirty="0" err="1">
                <a:solidFill>
                  <a:schemeClr val="tx1">
                    <a:lumMod val="95000"/>
                  </a:schemeClr>
                </a:solidFill>
                <a:latin typeface="Courier New" panose="02070309020205020404" pitchFamily="49" charset="0"/>
              </a:rPr>
              <a:t>World!Hello</a:t>
            </a:r>
            <a:r>
              <a:rPr lang="en-US" sz="1600" dirty="0">
                <a:solidFill>
                  <a:schemeClr val="tx1">
                    <a:lumMod val="95000"/>
                  </a:schemeClr>
                </a:solidFill>
                <a:latin typeface="Courier New" panose="02070309020205020404" pitchFamily="49" charset="0"/>
              </a:rPr>
              <a:t>, World!'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a:t>
            </a:r>
            <a:r>
              <a:rPr lang="en-US" sz="1600" b="1" dirty="0">
                <a:solidFill>
                  <a:srgbClr val="FF6600"/>
                </a:solidFill>
                <a:latin typeface="Courier New" panose="02070309020205020404" pitchFamily="49" charset="0"/>
              </a:rPr>
              <a:t>for</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i</a:t>
            </a:r>
            <a:r>
              <a:rPr lang="en-US" sz="1600" dirty="0">
                <a:solidFill>
                  <a:srgbClr val="FFFFFF"/>
                </a:solidFill>
                <a:latin typeface="Courier New" panose="02070309020205020404" pitchFamily="49" charset="0"/>
              </a:rPr>
              <a:t> </a:t>
            </a:r>
            <a:r>
              <a:rPr lang="en-US" sz="1600" b="1" dirty="0">
                <a:solidFill>
                  <a:srgbClr val="FF6600"/>
                </a:solidFill>
                <a:latin typeface="Courier New" panose="02070309020205020404" pitchFamily="49" charset="0"/>
              </a:rPr>
              <a:t>in</a:t>
            </a:r>
            <a:r>
              <a:rPr lang="en-US" sz="1600" dirty="0">
                <a:solidFill>
                  <a:srgbClr val="FFFFFF"/>
                </a:solidFill>
                <a:latin typeface="Courier New" panose="02070309020205020404" pitchFamily="49" charset="0"/>
              </a:rPr>
              <a:t> range</a:t>
            </a:r>
            <a:r>
              <a:rPr lang="en-US" sz="1600" b="1" dirty="0">
                <a:solidFill>
                  <a:srgbClr val="FFCC00"/>
                </a:solidFill>
                <a:latin typeface="Courier New" panose="02070309020205020404" pitchFamily="49" charset="0"/>
              </a:rPr>
              <a:t>(</a:t>
            </a:r>
            <a:r>
              <a:rPr lang="en-US" sz="1600" dirty="0">
                <a:solidFill>
                  <a:srgbClr val="99CC99"/>
                </a:solidFill>
                <a:latin typeface="Courier New" panose="02070309020205020404" pitchFamily="49" charset="0"/>
              </a:rPr>
              <a:t>0</a:t>
            </a:r>
            <a:r>
              <a:rPr lang="en-US" sz="1600" b="1" dirty="0">
                <a:solidFill>
                  <a:srgbClr val="FFCC00"/>
                </a:solidFill>
                <a:latin typeface="Courier New" panose="02070309020205020404" pitchFamily="49" charset="0"/>
              </a:rPr>
              <a:t>,</a:t>
            </a:r>
            <a:r>
              <a:rPr lang="en-US" sz="1600" dirty="0">
                <a:solidFill>
                  <a:srgbClr val="99CC99"/>
                </a:solidFill>
                <a:latin typeface="Courier New" panose="02070309020205020404" pitchFamily="49" charset="0"/>
              </a:rPr>
              <a:t>3</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b="1" dirty="0">
                <a:solidFill>
                  <a:srgbClr val="FF6600"/>
                </a:solidFill>
                <a:latin typeface="Courier New" panose="02070309020205020404" pitchFamily="49" charset="0"/>
              </a:rPr>
              <a:t>print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"Hello, World!"</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Hello</a:t>
            </a:r>
            <a:r>
              <a:rPr lang="en-US" sz="1600" b="1" dirty="0">
                <a:solidFill>
                  <a:schemeClr val="tx1">
                    <a:lumMod val="95000"/>
                  </a:schemeClr>
                </a:solidFill>
                <a:latin typeface="Courier New" panose="02070309020205020404" pitchFamily="49" charset="0"/>
              </a:rPr>
              <a:t>,</a:t>
            </a:r>
            <a:r>
              <a:rPr lang="en-US" sz="1600" dirty="0">
                <a:solidFill>
                  <a:schemeClr val="tx1">
                    <a:lumMod val="95000"/>
                  </a:schemeClr>
                </a:solidFill>
                <a:latin typeface="Courier New" panose="02070309020205020404" pitchFamily="49" charset="0"/>
              </a:rPr>
              <a:t> World</a:t>
            </a:r>
            <a:r>
              <a:rPr lang="en-US" sz="1600" b="1" dirty="0">
                <a:solidFill>
                  <a:schemeClr val="tx1">
                    <a:lumMod val="95000"/>
                  </a:schemeClr>
                </a:solidFill>
                <a:latin typeface="Courier New" panose="02070309020205020404" pitchFamily="49" charset="0"/>
              </a:rPr>
              <a:t>!</a:t>
            </a:r>
            <a:r>
              <a:rPr lang="en-US" sz="1600" dirty="0">
                <a:solidFill>
                  <a:schemeClr val="tx1">
                    <a:lumMod val="95000"/>
                  </a:schemeClr>
                </a:solidFill>
                <a:latin typeface="Courier New" panose="02070309020205020404" pitchFamily="49" charset="0"/>
              </a:rPr>
              <a:t> </a:t>
            </a:r>
            <a:br>
              <a:rPr lang="en-US" sz="1600" dirty="0">
                <a:solidFill>
                  <a:schemeClr val="tx1">
                    <a:lumMod val="95000"/>
                  </a:schemeClr>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Hello</a:t>
            </a:r>
            <a:r>
              <a:rPr lang="en-US" sz="1600" b="1" dirty="0">
                <a:solidFill>
                  <a:schemeClr val="tx1">
                    <a:lumMod val="95000"/>
                  </a:schemeClr>
                </a:solidFill>
                <a:latin typeface="Courier New" panose="02070309020205020404" pitchFamily="49" charset="0"/>
              </a:rPr>
              <a:t>,</a:t>
            </a:r>
            <a:r>
              <a:rPr lang="en-US" sz="1600" dirty="0">
                <a:solidFill>
                  <a:schemeClr val="tx1">
                    <a:lumMod val="95000"/>
                  </a:schemeClr>
                </a:solidFill>
                <a:latin typeface="Courier New" panose="02070309020205020404" pitchFamily="49" charset="0"/>
              </a:rPr>
              <a:t> World</a:t>
            </a:r>
            <a:r>
              <a:rPr lang="en-US" sz="1600" b="1" dirty="0">
                <a:solidFill>
                  <a:schemeClr val="tx1">
                    <a:lumMod val="95000"/>
                  </a:schemeClr>
                </a:solidFill>
                <a:latin typeface="Courier New" panose="02070309020205020404" pitchFamily="49" charset="0"/>
              </a:rPr>
              <a:t>!</a:t>
            </a:r>
            <a:r>
              <a:rPr lang="en-US" sz="1600" dirty="0">
                <a:solidFill>
                  <a:schemeClr val="tx1">
                    <a:lumMod val="95000"/>
                  </a:schemeClr>
                </a:solidFill>
                <a:latin typeface="Courier New" panose="02070309020205020404" pitchFamily="49" charset="0"/>
              </a:rPr>
              <a:t> </a:t>
            </a:r>
            <a:br>
              <a:rPr lang="en-US" sz="1600" dirty="0">
                <a:solidFill>
                  <a:schemeClr val="tx1">
                    <a:lumMod val="95000"/>
                  </a:schemeClr>
                </a:solidFill>
                <a:latin typeface="Courier New" panose="02070309020205020404" pitchFamily="49" charset="0"/>
              </a:rPr>
            </a:br>
            <a:r>
              <a:rPr lang="en-US" sz="1600" dirty="0">
                <a:solidFill>
                  <a:schemeClr val="tx1">
                    <a:lumMod val="95000"/>
                  </a:schemeClr>
                </a:solidFill>
                <a:latin typeface="Courier New" panose="02070309020205020404" pitchFamily="49" charset="0"/>
              </a:rPr>
              <a:t>Hello</a:t>
            </a:r>
            <a:r>
              <a:rPr lang="en-US" sz="1600" b="1" dirty="0">
                <a:solidFill>
                  <a:schemeClr val="tx1">
                    <a:lumMod val="95000"/>
                  </a:schemeClr>
                </a:solidFill>
                <a:latin typeface="Courier New" panose="02070309020205020404" pitchFamily="49" charset="0"/>
              </a:rPr>
              <a:t>,</a:t>
            </a:r>
            <a:r>
              <a:rPr lang="en-US" sz="1600" dirty="0">
                <a:solidFill>
                  <a:schemeClr val="tx1">
                    <a:lumMod val="95000"/>
                  </a:schemeClr>
                </a:solidFill>
                <a:latin typeface="Courier New" panose="02070309020205020404" pitchFamily="49" charset="0"/>
              </a:rPr>
              <a:t> World</a:t>
            </a:r>
            <a:r>
              <a:rPr lang="en-US" sz="1600" b="1" dirty="0">
                <a:solidFill>
                  <a:schemeClr val="tx1">
                    <a:lumMod val="95000"/>
                  </a:schemeClr>
                </a:solidFill>
                <a:latin typeface="Courier New" panose="02070309020205020404" pitchFamily="49" charset="0"/>
              </a:rPr>
              <a:t>!</a:t>
            </a:r>
            <a:r>
              <a:rPr lang="en-US" sz="1600" dirty="0">
                <a:solidFill>
                  <a:schemeClr val="tx1">
                    <a:lumMod val="95000"/>
                  </a:schemeClr>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b="1" dirty="0">
                <a:solidFill>
                  <a:srgbClr val="FFCC00"/>
                </a:solidFill>
                <a:latin typeface="Courier New" panose="02070309020205020404" pitchFamily="49" charset="0"/>
              </a:rPr>
              <a:t>&gt;&gt;&gt;</a:t>
            </a:r>
            <a:r>
              <a:rPr lang="en-US" sz="1600" dirty="0">
                <a:solidFill>
                  <a:srgbClr val="FFFFFF"/>
                </a:solidFill>
                <a:latin typeface="Courier New" panose="02070309020205020404" pitchFamily="49" charset="0"/>
              </a:rPr>
              <a:t> exit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br>
              <a:rPr lang="en-US" sz="1600" dirty="0">
                <a:solidFill>
                  <a:srgbClr val="FFFFFF"/>
                </a:solidFill>
                <a:latin typeface="Courier New" panose="02070309020205020404" pitchFamily="49" charset="0"/>
              </a:rPr>
            </a:br>
            <a:r>
              <a:rPr lang="en-US" sz="1600" dirty="0">
                <a:solidFill>
                  <a:srgbClr val="FFFFFF"/>
                </a:solidFill>
                <a:latin typeface="Courier New" panose="02070309020205020404" pitchFamily="49" charset="0"/>
              </a:rPr>
              <a:t>$</a:t>
            </a:r>
            <a:endParaRPr lang="en-US" sz="1600" dirty="0">
              <a:effectLst/>
            </a:endParaRPr>
          </a:p>
        </p:txBody>
      </p:sp>
    </p:spTree>
    <p:extLst>
      <p:ext uri="{BB962C8B-B14F-4D97-AF65-F5344CB8AC3E}">
        <p14:creationId xmlns:p14="http://schemas.microsoft.com/office/powerpoint/2010/main" val="20078273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Lists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When you need a non-homogeneous collection of elements</a:t>
            </a:r>
          </a:p>
          <a:p>
            <a:pPr>
              <a:buFont typeface="Arial" panose="020B0604020202020204" pitchFamily="34" charset="0"/>
              <a:buChar char="•"/>
            </a:pPr>
            <a:r>
              <a:rPr lang="en-US" dirty="0"/>
              <a:t> When you need the ability to order your elements</a:t>
            </a:r>
          </a:p>
          <a:p>
            <a:pPr>
              <a:buFont typeface="Arial" panose="020B0604020202020204" pitchFamily="34" charset="0"/>
              <a:buChar char="•"/>
            </a:pPr>
            <a:r>
              <a:rPr lang="en-US" dirty="0"/>
              <a:t> When you need the ability to modify or add to the collection</a:t>
            </a:r>
          </a:p>
          <a:p>
            <a:pPr>
              <a:buFont typeface="Arial" panose="020B0604020202020204" pitchFamily="34" charset="0"/>
              <a:buChar char="•"/>
            </a:pPr>
            <a:r>
              <a:rPr lang="en-US" dirty="0"/>
              <a:t> When you don't require elements to be indexed by a custom value</a:t>
            </a:r>
          </a:p>
          <a:p>
            <a:pPr>
              <a:buFont typeface="Arial" panose="020B0604020202020204" pitchFamily="34" charset="0"/>
              <a:buChar char="•"/>
            </a:pPr>
            <a:r>
              <a:rPr lang="en-US" dirty="0"/>
              <a:t> When you need a stack or a queue</a:t>
            </a:r>
          </a:p>
          <a:p>
            <a:pPr>
              <a:buFont typeface="Arial" panose="020B0604020202020204" pitchFamily="34" charset="0"/>
              <a:buChar char="•"/>
            </a:pPr>
            <a:r>
              <a:rPr lang="en-US" dirty="0"/>
              <a:t> When your elements are not necessarily unique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836767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lists</a:t>
            </a:r>
          </a:p>
        </p:txBody>
      </p:sp>
      <p:sp>
        <p:nvSpPr>
          <p:cNvPr id="3" name="Content Placeholder 2"/>
          <p:cNvSpPr>
            <a:spLocks noGrp="1"/>
          </p:cNvSpPr>
          <p:nvPr>
            <p:ph idx="1"/>
          </p:nvPr>
        </p:nvSpPr>
        <p:spPr/>
        <p:txBody>
          <a:bodyPr/>
          <a:lstStyle/>
          <a:p>
            <a:r>
              <a:rPr lang="en-US" dirty="0"/>
              <a:t>To create a list in Python, we can use bracket notation to either create an empty list or an initialized list. </a:t>
            </a:r>
          </a:p>
          <a:p>
            <a:endParaRPr lang="en-US" dirty="0"/>
          </a:p>
          <a:p>
            <a:endParaRPr lang="en-US" dirty="0"/>
          </a:p>
          <a:p>
            <a:endParaRPr lang="en-US" dirty="0"/>
          </a:p>
          <a:p>
            <a:endParaRPr lang="en-US" dirty="0"/>
          </a:p>
          <a:p>
            <a:r>
              <a:rPr lang="en-US" dirty="0"/>
              <a:t>The first two are referred to as </a:t>
            </a:r>
            <a:r>
              <a:rPr lang="en-US" i="1" dirty="0"/>
              <a:t>list displays</a:t>
            </a:r>
            <a:r>
              <a:rPr lang="en-US" dirty="0"/>
              <a:t>, where the last example is a </a:t>
            </a:r>
            <a:r>
              <a:rPr lang="en-US" i="1" dirty="0"/>
              <a:t>list comprehension</a:t>
            </a:r>
            <a:r>
              <a:rPr lang="en-US" dirty="0"/>
              <a:t>. </a:t>
            </a:r>
          </a:p>
        </p:txBody>
      </p:sp>
      <p:sp>
        <p:nvSpPr>
          <p:cNvPr id="5" name="Rectangle 4"/>
          <p:cNvSpPr/>
          <p:nvPr/>
        </p:nvSpPr>
        <p:spPr>
          <a:xfrm>
            <a:off x="1562100" y="3296126"/>
            <a:ext cx="9182100" cy="1200329"/>
          </a:xfrm>
          <a:prstGeom prst="rect">
            <a:avLst/>
          </a:prstGeom>
        </p:spPr>
        <p:txBody>
          <a:bodyPr wrap="square">
            <a:spAutoFit/>
          </a:bodyPr>
          <a:lstStyle/>
          <a:p>
            <a:r>
              <a:rPr lang="en-US" sz="2400" dirty="0">
                <a:solidFill>
                  <a:srgbClr val="FFFFFF"/>
                </a:solidFill>
                <a:latin typeface="Courier New" panose="02070309020205020404" pitchFamily="49" charset="0"/>
              </a:rPr>
              <a:t>mylist1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i="1" dirty="0">
                <a:solidFill>
                  <a:srgbClr val="00FF00"/>
                </a:solidFill>
                <a:latin typeface="Courier New" panose="02070309020205020404" pitchFamily="49" charset="0"/>
              </a:rPr>
              <a:t># Creates an empty list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rgbClr val="FFFFFF"/>
                </a:solidFill>
                <a:latin typeface="Courier New" panose="02070309020205020404" pitchFamily="49" charset="0"/>
              </a:rPr>
              <a:t>mylist2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i="1" dirty="0">
                <a:solidFill>
                  <a:srgbClr val="FFFFFF"/>
                </a:solidFill>
                <a:latin typeface="Courier New" panose="02070309020205020404" pitchFamily="49" charset="0"/>
              </a:rPr>
              <a:t>expression1</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i="1" dirty="0">
                <a:solidFill>
                  <a:srgbClr val="FFFFFF"/>
                </a:solidFill>
                <a:latin typeface="Courier New" panose="02070309020205020404" pitchFamily="49" charset="0"/>
              </a:rPr>
              <a:t>expression2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rgbClr val="FFFFFF"/>
                </a:solidFill>
                <a:latin typeface="Courier New" panose="02070309020205020404" pitchFamily="49" charset="0"/>
              </a:rPr>
              <a:t>mylist3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i="1" dirty="0">
                <a:solidFill>
                  <a:srgbClr val="FFFFFF"/>
                </a:solidFill>
                <a:latin typeface="Courier New" panose="02070309020205020404" pitchFamily="49" charset="0"/>
              </a:rPr>
              <a:t>expression</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for</a:t>
            </a:r>
            <a:r>
              <a:rPr lang="en-US" sz="2400" dirty="0">
                <a:solidFill>
                  <a:srgbClr val="FFFFFF"/>
                </a:solidFill>
                <a:latin typeface="Courier New" panose="02070309020205020404" pitchFamily="49" charset="0"/>
              </a:rPr>
              <a:t> </a:t>
            </a:r>
            <a:r>
              <a:rPr lang="en-US" sz="2400" i="1" dirty="0">
                <a:solidFill>
                  <a:srgbClr val="FFFFFF"/>
                </a:solidFill>
                <a:latin typeface="Courier New" panose="02070309020205020404" pitchFamily="49" charset="0"/>
              </a:rPr>
              <a:t>variable</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in</a:t>
            </a:r>
            <a:r>
              <a:rPr lang="en-US" sz="2400" dirty="0">
                <a:solidFill>
                  <a:srgbClr val="FFFFFF"/>
                </a:solidFill>
                <a:latin typeface="Courier New" panose="02070309020205020404" pitchFamily="49" charset="0"/>
              </a:rPr>
              <a:t> </a:t>
            </a:r>
            <a:r>
              <a:rPr lang="en-US" sz="2400" i="1" dirty="0">
                <a:solidFill>
                  <a:srgbClr val="FFFFFF"/>
                </a:solidFill>
                <a:latin typeface="Courier New" panose="02070309020205020404" pitchFamily="49" charset="0"/>
              </a:rPr>
              <a:t>sequence</a:t>
            </a:r>
            <a:r>
              <a:rPr lang="en-US" sz="2400" b="1" dirty="0">
                <a:solidFill>
                  <a:srgbClr val="FFCC00"/>
                </a:solidFill>
                <a:latin typeface="Courier New" panose="02070309020205020404" pitchFamily="49" charset="0"/>
              </a:rPr>
              <a:t>]</a:t>
            </a:r>
            <a:endParaRPr lang="en-US" sz="2400" dirty="0">
              <a:effectLst/>
            </a:endParaRPr>
          </a:p>
        </p:txBody>
      </p:sp>
    </p:spTree>
    <p:extLst>
      <p:ext uri="{BB962C8B-B14F-4D97-AF65-F5344CB8AC3E}">
        <p14:creationId xmlns:p14="http://schemas.microsoft.com/office/powerpoint/2010/main" val="315171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lists</a:t>
            </a:r>
          </a:p>
        </p:txBody>
      </p:sp>
      <p:sp>
        <p:nvSpPr>
          <p:cNvPr id="3" name="Content Placeholder 2"/>
          <p:cNvSpPr>
            <a:spLocks noGrp="1"/>
          </p:cNvSpPr>
          <p:nvPr>
            <p:ph idx="1"/>
          </p:nvPr>
        </p:nvSpPr>
        <p:spPr/>
        <p:txBody>
          <a:bodyPr/>
          <a:lstStyle/>
          <a:p>
            <a:r>
              <a:rPr lang="en-US" dirty="0"/>
              <a:t>We can also use the built-in list constructor to create a new list.</a:t>
            </a:r>
          </a:p>
          <a:p>
            <a:endParaRPr lang="en-US" dirty="0"/>
          </a:p>
          <a:p>
            <a:endParaRPr lang="en-US" dirty="0"/>
          </a:p>
          <a:p>
            <a:endParaRPr lang="en-US" dirty="0"/>
          </a:p>
          <a:p>
            <a:endParaRPr lang="en-US" dirty="0"/>
          </a:p>
        </p:txBody>
      </p:sp>
      <p:sp>
        <p:nvSpPr>
          <p:cNvPr id="4" name="Rectangle 3"/>
          <p:cNvSpPr/>
          <p:nvPr/>
        </p:nvSpPr>
        <p:spPr>
          <a:xfrm>
            <a:off x="1470660" y="2991535"/>
            <a:ext cx="9730740" cy="1200329"/>
          </a:xfrm>
          <a:prstGeom prst="rect">
            <a:avLst/>
          </a:prstGeom>
        </p:spPr>
        <p:txBody>
          <a:bodyPr wrap="square">
            <a:spAutoFit/>
          </a:bodyPr>
          <a:lstStyle/>
          <a:p>
            <a:r>
              <a:rPr lang="en-US" sz="2400" dirty="0">
                <a:solidFill>
                  <a:srgbClr val="FFFFFF"/>
                </a:solidFill>
                <a:latin typeface="Courier New" panose="02070309020205020404" pitchFamily="49" charset="0"/>
              </a:rPr>
              <a:t>mylist1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list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rgbClr val="FFFFFF"/>
                </a:solidFill>
                <a:latin typeface="Courier New" panose="02070309020205020404" pitchFamily="49" charset="0"/>
              </a:rPr>
              <a:t>mylist2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list</a:t>
            </a:r>
            <a:r>
              <a:rPr lang="en-US" sz="2400" b="1" dirty="0">
                <a:solidFill>
                  <a:srgbClr val="FFCC00"/>
                </a:solidFill>
                <a:latin typeface="Courier New" panose="02070309020205020404" pitchFamily="49" charset="0"/>
              </a:rPr>
              <a:t>(</a:t>
            </a:r>
            <a:r>
              <a:rPr lang="en-US" sz="2400" i="1" dirty="0">
                <a:solidFill>
                  <a:srgbClr val="FFFFFF"/>
                </a:solidFill>
                <a:latin typeface="Courier New" panose="02070309020205020404" pitchFamily="49" charset="0"/>
              </a:rPr>
              <a:t>sequence</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rgbClr val="FFFFFF"/>
                </a:solidFill>
                <a:latin typeface="Courier New" panose="02070309020205020404" pitchFamily="49" charset="0"/>
              </a:rPr>
              <a:t>mylist3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list</a:t>
            </a:r>
            <a:r>
              <a:rPr lang="en-US" sz="2400" b="1" dirty="0">
                <a:solidFill>
                  <a:srgbClr val="FFCC00"/>
                </a:solidFill>
                <a:latin typeface="Courier New" panose="02070309020205020404" pitchFamily="49" charset="0"/>
              </a:rPr>
              <a:t>(</a:t>
            </a:r>
            <a:r>
              <a:rPr lang="en-US" sz="2400" i="1" dirty="0">
                <a:solidFill>
                  <a:srgbClr val="FFFFFF"/>
                </a:solidFill>
                <a:latin typeface="Courier New" panose="02070309020205020404" pitchFamily="49" charset="0"/>
              </a:rPr>
              <a:t>expression</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for</a:t>
            </a:r>
            <a:r>
              <a:rPr lang="en-US" sz="2400" dirty="0">
                <a:solidFill>
                  <a:srgbClr val="FFFFFF"/>
                </a:solidFill>
                <a:latin typeface="Courier New" panose="02070309020205020404" pitchFamily="49" charset="0"/>
              </a:rPr>
              <a:t> </a:t>
            </a:r>
            <a:r>
              <a:rPr lang="en-US" sz="2400" i="1" dirty="0">
                <a:solidFill>
                  <a:srgbClr val="FFFFFF"/>
                </a:solidFill>
                <a:latin typeface="Courier New" panose="02070309020205020404" pitchFamily="49" charset="0"/>
              </a:rPr>
              <a:t>variable</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in</a:t>
            </a:r>
            <a:r>
              <a:rPr lang="en-US" sz="2400" dirty="0">
                <a:solidFill>
                  <a:srgbClr val="FFFFFF"/>
                </a:solidFill>
                <a:latin typeface="Courier New" panose="02070309020205020404" pitchFamily="49" charset="0"/>
              </a:rPr>
              <a:t> </a:t>
            </a:r>
            <a:r>
              <a:rPr lang="en-US" sz="2400" i="1" dirty="0">
                <a:solidFill>
                  <a:srgbClr val="FFFFFF"/>
                </a:solidFill>
                <a:latin typeface="Courier New" panose="02070309020205020404" pitchFamily="49" charset="0"/>
              </a:rPr>
              <a:t>sequence</a:t>
            </a:r>
            <a:r>
              <a:rPr lang="en-US" sz="2400" b="1" dirty="0">
                <a:solidFill>
                  <a:srgbClr val="FFCC00"/>
                </a:solidFill>
                <a:latin typeface="Courier New" panose="02070309020205020404" pitchFamily="49" charset="0"/>
              </a:rPr>
              <a:t>)</a:t>
            </a:r>
            <a:endParaRPr lang="en-US" sz="2400" dirty="0">
              <a:solidFill>
                <a:srgbClr val="FFFFFF"/>
              </a:solidFill>
              <a:effectLst/>
              <a:latin typeface="Courier New" panose="02070309020205020404" pitchFamily="49" charset="0"/>
            </a:endParaRPr>
          </a:p>
        </p:txBody>
      </p:sp>
    </p:spTree>
    <p:extLst>
      <p:ext uri="{BB962C8B-B14F-4D97-AF65-F5344CB8AC3E}">
        <p14:creationId xmlns:p14="http://schemas.microsoft.com/office/powerpoint/2010/main" val="10913378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lists</a:t>
            </a:r>
          </a:p>
        </p:txBody>
      </p:sp>
      <p:sp>
        <p:nvSpPr>
          <p:cNvPr id="3" name="Content Placeholder 2"/>
          <p:cNvSpPr>
            <a:spLocks noGrp="1"/>
          </p:cNvSpPr>
          <p:nvPr>
            <p:ph idx="1"/>
          </p:nvPr>
        </p:nvSpPr>
        <p:spPr/>
        <p:txBody>
          <a:bodyPr/>
          <a:lstStyle/>
          <a:p>
            <a:r>
              <a:rPr lang="en-US" dirty="0"/>
              <a:t>Note that you cannot create a new list through assignment. </a:t>
            </a:r>
          </a:p>
        </p:txBody>
      </p:sp>
      <p:sp>
        <p:nvSpPr>
          <p:cNvPr id="4" name="Rectangle 3"/>
          <p:cNvSpPr/>
          <p:nvPr/>
        </p:nvSpPr>
        <p:spPr>
          <a:xfrm>
            <a:off x="2042160" y="2998946"/>
            <a:ext cx="8530590" cy="2800767"/>
          </a:xfrm>
          <a:prstGeom prst="rect">
            <a:avLst/>
          </a:prstGeom>
        </p:spPr>
        <p:txBody>
          <a:bodyPr wrap="square">
            <a:spAutoFit/>
          </a:bodyPr>
          <a:lstStyle/>
          <a:p>
            <a:r>
              <a:rPr lang="en-US" sz="2000" i="1" dirty="0">
                <a:solidFill>
                  <a:srgbClr val="00FF00"/>
                </a:solidFill>
                <a:latin typeface="Courier New" panose="02070309020205020404" pitchFamily="49" charset="0"/>
              </a:rPr>
              <a:t># mylist1 and mylist2 point to the same list</a:t>
            </a:r>
            <a:br>
              <a:rPr lang="en-US" sz="2000" dirty="0">
                <a:solidFill>
                  <a:srgbClr val="FFFFFF"/>
                </a:solidFill>
                <a:latin typeface="Courier New" panose="02070309020205020404" pitchFamily="49" charset="0"/>
              </a:rPr>
            </a:br>
            <a:r>
              <a:rPr lang="en-US" sz="2400" dirty="0">
                <a:solidFill>
                  <a:srgbClr val="FFFFFF"/>
                </a:solidFill>
                <a:latin typeface="Courier New" panose="02070309020205020404" pitchFamily="49" charset="0"/>
              </a:rPr>
              <a:t>mylist1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mylist2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br>
              <a:rPr lang="en-US" sz="2000" i="1" dirty="0">
                <a:solidFill>
                  <a:srgbClr val="00FF00"/>
                </a:solidFill>
                <a:latin typeface="Courier New" panose="02070309020205020404" pitchFamily="49" charset="0"/>
              </a:rPr>
            </a:br>
            <a:br>
              <a:rPr lang="en-US" sz="2000" i="1" dirty="0">
                <a:solidFill>
                  <a:srgbClr val="00FF00"/>
                </a:solidFill>
                <a:latin typeface="Courier New" panose="02070309020205020404" pitchFamily="49" charset="0"/>
              </a:rPr>
            </a:br>
            <a:r>
              <a:rPr lang="en-US" sz="2000" i="1" dirty="0">
                <a:solidFill>
                  <a:srgbClr val="00FF00"/>
                </a:solidFill>
                <a:latin typeface="Courier New" panose="02070309020205020404" pitchFamily="49" charset="0"/>
              </a:rPr>
              <a:t># mylist3 and mylist4 point to the same list</a:t>
            </a:r>
            <a:endParaRPr lang="en-US" sz="2000" dirty="0">
              <a:solidFill>
                <a:srgbClr val="FFFFFF"/>
              </a:solidFill>
              <a:latin typeface="Courier New" panose="02070309020205020404" pitchFamily="49" charset="0"/>
            </a:endParaRPr>
          </a:p>
          <a:p>
            <a:r>
              <a:rPr lang="en-US" sz="2400" dirty="0">
                <a:solidFill>
                  <a:srgbClr val="FFFFFF"/>
                </a:solidFill>
                <a:latin typeface="Courier New" panose="02070309020205020404" pitchFamily="49" charset="0"/>
              </a:rPr>
              <a:t>mylist3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p>
          <a:p>
            <a:r>
              <a:rPr lang="en-US" sz="2400" dirty="0">
                <a:solidFill>
                  <a:srgbClr val="FFFFFF"/>
                </a:solidFill>
                <a:latin typeface="Courier New" panose="02070309020205020404" pitchFamily="49" charset="0"/>
              </a:rPr>
              <a:t>mylist4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mylist3 </a:t>
            </a:r>
          </a:p>
          <a:p>
            <a:endParaRPr lang="en-US" sz="2000" dirty="0">
              <a:solidFill>
                <a:srgbClr val="FFFFFF"/>
              </a:solidFill>
              <a:latin typeface="Courier New" panose="02070309020205020404" pitchFamily="49" charset="0"/>
            </a:endParaRPr>
          </a:p>
          <a:p>
            <a:r>
              <a:rPr lang="en-US" sz="2400" dirty="0">
                <a:solidFill>
                  <a:srgbClr val="FFFFFF"/>
                </a:solidFill>
                <a:latin typeface="Courier New" panose="02070309020205020404" pitchFamily="49" charset="0"/>
              </a:rPr>
              <a:t>mylist5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mylist6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different lists</a:t>
            </a:r>
            <a:endParaRPr lang="en-US" sz="2000" dirty="0">
              <a:effectLst/>
            </a:endParaRPr>
          </a:p>
        </p:txBody>
      </p:sp>
    </p:spTree>
    <p:extLst>
      <p:ext uri="{BB962C8B-B14F-4D97-AF65-F5344CB8AC3E}">
        <p14:creationId xmlns:p14="http://schemas.microsoft.com/office/powerpoint/2010/main" val="39733692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list elements</a:t>
            </a:r>
          </a:p>
        </p:txBody>
      </p:sp>
      <p:sp>
        <p:nvSpPr>
          <p:cNvPr id="3" name="Content Placeholder 2"/>
          <p:cNvSpPr>
            <a:spLocks noGrp="1"/>
          </p:cNvSpPr>
          <p:nvPr>
            <p:ph idx="1"/>
          </p:nvPr>
        </p:nvSpPr>
        <p:spPr/>
        <p:txBody>
          <a:bodyPr/>
          <a:lstStyle/>
          <a:p>
            <a:r>
              <a:rPr lang="en-US" dirty="0"/>
              <a:t>If the index of the desired element is known, you can simply use bracket notation to index into the list. </a:t>
            </a:r>
          </a:p>
          <a:p>
            <a:endParaRPr lang="en-US" dirty="0"/>
          </a:p>
          <a:p>
            <a:pPr marL="0" indent="0">
              <a:buNone/>
            </a:pPr>
            <a:br>
              <a:rPr lang="en-US" dirty="0"/>
            </a:br>
            <a:endParaRPr lang="en-US" dirty="0"/>
          </a:p>
          <a:p>
            <a:r>
              <a:rPr lang="en-US" dirty="0"/>
              <a:t>If the index is not known, use the index() method to find the first index of an item. An exception will be raised if the item cannot be found. </a:t>
            </a:r>
          </a:p>
        </p:txBody>
      </p:sp>
      <p:sp>
        <p:nvSpPr>
          <p:cNvPr id="4" name="Rectangle 3"/>
          <p:cNvSpPr/>
          <p:nvPr/>
        </p:nvSpPr>
        <p:spPr>
          <a:xfrm>
            <a:off x="1516380" y="3082975"/>
            <a:ext cx="6096000" cy="1200329"/>
          </a:xfrm>
          <a:prstGeom prst="rect">
            <a:avLst/>
          </a:prstGeom>
        </p:spPr>
        <p:txBody>
          <a:bodyPr>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mylist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34</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67</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45</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29</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mylist</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45</a:t>
            </a:r>
            <a:endParaRPr lang="en-US" sz="2400" dirty="0">
              <a:solidFill>
                <a:schemeClr val="tx1">
                  <a:lumMod val="95000"/>
                </a:schemeClr>
              </a:solidFill>
              <a:effectLst/>
            </a:endParaRPr>
          </a:p>
        </p:txBody>
      </p:sp>
      <p:sp>
        <p:nvSpPr>
          <p:cNvPr id="5" name="Rectangle 4"/>
          <p:cNvSpPr/>
          <p:nvPr/>
        </p:nvSpPr>
        <p:spPr>
          <a:xfrm>
            <a:off x="1516380" y="5204223"/>
            <a:ext cx="6096000" cy="1200329"/>
          </a:xfrm>
          <a:prstGeom prst="rect">
            <a:avLst/>
          </a:prstGeom>
        </p:spPr>
        <p:txBody>
          <a:bodyPr>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mylist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34</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67</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45</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29</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mylist</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index</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67</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p>
          <a:p>
            <a:r>
              <a:rPr lang="en-US" sz="2400" dirty="0">
                <a:solidFill>
                  <a:schemeClr val="tx1">
                    <a:lumMod val="95000"/>
                  </a:schemeClr>
                </a:solidFill>
                <a:latin typeface="Courier New" panose="02070309020205020404" pitchFamily="49" charset="0"/>
              </a:rPr>
              <a:t>1 </a:t>
            </a:r>
            <a:endParaRPr lang="en-US" sz="2400" dirty="0">
              <a:solidFill>
                <a:schemeClr val="tx1">
                  <a:lumMod val="95000"/>
                </a:schemeClr>
              </a:solidFill>
              <a:effectLst/>
            </a:endParaRPr>
          </a:p>
        </p:txBody>
      </p:sp>
    </p:spTree>
    <p:extLst>
      <p:ext uri="{BB962C8B-B14F-4D97-AF65-F5344CB8AC3E}">
        <p14:creationId xmlns:p14="http://schemas.microsoft.com/office/powerpoint/2010/main" val="3262353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Slicing and sliding</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The length of the list is accessible through </a:t>
            </a:r>
            <a:r>
              <a:rPr lang="en-US" sz="2000" dirty="0" err="1">
                <a:solidFill>
                  <a:srgbClr val="FFFFFF"/>
                </a:solidFill>
                <a:latin typeface="Courier New" panose="02070309020205020404" pitchFamily="49" charset="0"/>
              </a:rPr>
              <a:t>len</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mylist</a:t>
            </a:r>
            <a:r>
              <a:rPr lang="en-US" sz="2000" b="1" dirty="0">
                <a:solidFill>
                  <a:srgbClr val="FFCC00"/>
                </a:solidFill>
                <a:latin typeface="Courier New" panose="02070309020205020404" pitchFamily="49" charset="0"/>
              </a:rPr>
              <a:t>)</a:t>
            </a:r>
            <a:r>
              <a:rPr lang="en-US" sz="2000" b="1" dirty="0">
                <a:solidFill>
                  <a:schemeClr val="tx1">
                    <a:lumMod val="95000"/>
                  </a:schemeClr>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dirty="0"/>
          </a:p>
          <a:p>
            <a:pPr>
              <a:buFont typeface="Arial" panose="020B0604020202020204" pitchFamily="34" charset="0"/>
              <a:buChar char="•"/>
            </a:pPr>
            <a:r>
              <a:rPr lang="en-US" dirty="0">
                <a:solidFill>
                  <a:srgbClr val="FFFFFF"/>
                </a:solidFill>
              </a:rPr>
              <a:t> Slicing is an extended version of the indexing operator and can be used to grab </a:t>
            </a:r>
            <a:r>
              <a:rPr lang="en-US" dirty="0" err="1">
                <a:solidFill>
                  <a:srgbClr val="FFFFFF"/>
                </a:solidFill>
              </a:rPr>
              <a:t>sublists</a:t>
            </a:r>
            <a:r>
              <a:rPr lang="en-US" dirty="0">
                <a:solidFill>
                  <a:srgbClr val="FFFFFF"/>
                </a:solidFill>
              </a:rPr>
              <a:t>. </a:t>
            </a:r>
          </a:p>
          <a:p>
            <a:pPr>
              <a:buFont typeface="Arial" panose="020B0604020202020204" pitchFamily="34" charset="0"/>
              <a:buChar char="•"/>
            </a:pPr>
            <a:endParaRPr lang="en-US" dirty="0">
              <a:solidFill>
                <a:srgbClr val="FFFFFF"/>
              </a:solidFill>
            </a:endParaRPr>
          </a:p>
          <a:p>
            <a:pPr>
              <a:buFont typeface="Arial" panose="020B0604020202020204" pitchFamily="34" charset="0"/>
              <a:buChar char="•"/>
            </a:pPr>
            <a:endParaRPr lang="en-US" dirty="0">
              <a:solidFill>
                <a:srgbClr val="FFFFFF"/>
              </a:solidFill>
            </a:endParaRPr>
          </a:p>
          <a:p>
            <a:pPr>
              <a:buFont typeface="Arial" panose="020B0604020202020204" pitchFamily="34" charset="0"/>
              <a:buChar char="•"/>
            </a:pPr>
            <a:endParaRPr lang="en-US" dirty="0">
              <a:solidFill>
                <a:srgbClr val="FFFFFF"/>
              </a:solidFill>
            </a:endParaRPr>
          </a:p>
          <a:p>
            <a:pPr>
              <a:buFont typeface="Arial" panose="020B0604020202020204" pitchFamily="34" charset="0"/>
              <a:buChar char="•"/>
            </a:pPr>
            <a:r>
              <a:rPr lang="en-US" dirty="0">
                <a:solidFill>
                  <a:srgbClr val="FFFFFF"/>
                </a:solidFill>
              </a:rPr>
              <a:t> You may also provide a step argument with any of the slicing constructions above. </a:t>
            </a:r>
          </a:p>
        </p:txBody>
      </p:sp>
      <p:sp>
        <p:nvSpPr>
          <p:cNvPr id="4" name="Rectangle 3"/>
          <p:cNvSpPr/>
          <p:nvPr/>
        </p:nvSpPr>
        <p:spPr>
          <a:xfrm>
            <a:off x="1699260" y="3417762"/>
            <a:ext cx="9422130" cy="1569660"/>
          </a:xfrm>
          <a:prstGeom prst="rect">
            <a:avLst/>
          </a:prstGeom>
        </p:spPr>
        <p:txBody>
          <a:bodyPr wrap="square">
            <a:spAutoFit/>
          </a:bodyPr>
          <a:lstStyle/>
          <a:p>
            <a:r>
              <a:rPr lang="en-US" sz="2400" dirty="0" err="1">
                <a:solidFill>
                  <a:srgbClr val="FFFFFF"/>
                </a:solidFill>
                <a:latin typeface="Courier New" panose="02070309020205020404" pitchFamily="49" charset="0"/>
              </a:rPr>
              <a:t>mylist</a:t>
            </a:r>
            <a:r>
              <a:rPr lang="en-US" sz="2400" b="1" dirty="0">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start</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end</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items start to end-1</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400" dirty="0" err="1">
                <a:solidFill>
                  <a:srgbClr val="FFFFFF"/>
                </a:solidFill>
                <a:latin typeface="Courier New" panose="02070309020205020404" pitchFamily="49" charset="0"/>
              </a:rPr>
              <a:t>mylist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start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items start to end of the array</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400" dirty="0" err="1">
                <a:solidFill>
                  <a:srgbClr val="FFFFFF"/>
                </a:solidFill>
                <a:latin typeface="Courier New" panose="02070309020205020404" pitchFamily="49" charset="0"/>
              </a:rPr>
              <a:t>mylist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end</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items from beginning to end-1</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400" dirty="0" err="1">
                <a:solidFill>
                  <a:srgbClr val="FFFFFF"/>
                </a:solidFill>
                <a:latin typeface="Courier New" panose="02070309020205020404" pitchFamily="49" charset="0"/>
              </a:rPr>
              <a:t>mylist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a </a:t>
            </a:r>
            <a:r>
              <a:rPr lang="en-US" sz="2000" i="1" u="sng" dirty="0">
                <a:solidFill>
                  <a:srgbClr val="00FF00"/>
                </a:solidFill>
                <a:latin typeface="Courier New" panose="02070309020205020404" pitchFamily="49" charset="0"/>
              </a:rPr>
              <a:t>copy</a:t>
            </a:r>
            <a:r>
              <a:rPr lang="en-US" sz="2000" i="1" dirty="0">
                <a:solidFill>
                  <a:srgbClr val="00FF00"/>
                </a:solidFill>
                <a:latin typeface="Courier New" panose="02070309020205020404" pitchFamily="49" charset="0"/>
              </a:rPr>
              <a:t> of the whole array</a:t>
            </a:r>
            <a:endParaRPr lang="en-US" sz="2000" dirty="0">
              <a:effectLst/>
            </a:endParaRPr>
          </a:p>
        </p:txBody>
      </p:sp>
      <p:sp>
        <p:nvSpPr>
          <p:cNvPr id="5" name="Rectangle 4"/>
          <p:cNvSpPr/>
          <p:nvPr/>
        </p:nvSpPr>
        <p:spPr>
          <a:xfrm>
            <a:off x="1699260" y="5518904"/>
            <a:ext cx="8271816" cy="461665"/>
          </a:xfrm>
          <a:prstGeom prst="rect">
            <a:avLst/>
          </a:prstGeom>
        </p:spPr>
        <p:txBody>
          <a:bodyPr wrap="none">
            <a:spAutoFit/>
          </a:bodyPr>
          <a:lstStyle/>
          <a:p>
            <a:r>
              <a:rPr lang="en-US" sz="2400" dirty="0" err="1">
                <a:solidFill>
                  <a:srgbClr val="FFFFFF"/>
                </a:solidFill>
                <a:latin typeface="Courier New" panose="02070309020205020404" pitchFamily="49" charset="0"/>
              </a:rPr>
              <a:t>mylist</a:t>
            </a:r>
            <a:r>
              <a:rPr lang="en-US" sz="2400" b="1" dirty="0">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start</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end</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step</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start to end-1, by step</a:t>
            </a:r>
            <a:endParaRPr lang="en-US" sz="2000" dirty="0">
              <a:effectLst/>
            </a:endParaRPr>
          </a:p>
        </p:txBody>
      </p:sp>
    </p:spTree>
    <p:extLst>
      <p:ext uri="{BB962C8B-B14F-4D97-AF65-F5344CB8AC3E}">
        <p14:creationId xmlns:p14="http://schemas.microsoft.com/office/powerpoint/2010/main" val="16439802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Slicing and sliding</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The start or end arguments may be negative numbers, indicating a count from the end of the array rather than the beginning. This applies to the indexing operator. </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Some examples: </a:t>
            </a:r>
          </a:p>
        </p:txBody>
      </p:sp>
      <p:sp>
        <p:nvSpPr>
          <p:cNvPr id="4" name="Rectangle 3"/>
          <p:cNvSpPr/>
          <p:nvPr/>
        </p:nvSpPr>
        <p:spPr>
          <a:xfrm>
            <a:off x="1577340" y="3184505"/>
            <a:ext cx="8983980" cy="1200329"/>
          </a:xfrm>
          <a:prstGeom prst="rect">
            <a:avLst/>
          </a:prstGeom>
        </p:spPr>
        <p:txBody>
          <a:bodyPr wrap="square">
            <a:spAutoFit/>
          </a:bodyPr>
          <a:lstStyle/>
          <a:p>
            <a:r>
              <a:rPr lang="en-US" sz="2400" dirty="0" err="1">
                <a:solidFill>
                  <a:srgbClr val="FFFFFF"/>
                </a:solidFill>
                <a:latin typeface="Courier New" panose="02070309020205020404" pitchFamily="49" charset="0"/>
              </a:rPr>
              <a:t>mylist</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1</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last item in the array</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400" dirty="0" err="1">
                <a:solidFill>
                  <a:srgbClr val="FFFFFF"/>
                </a:solidFill>
                <a:latin typeface="Courier New" panose="02070309020205020404" pitchFamily="49" charset="0"/>
              </a:rPr>
              <a:t>mylist</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last two items in the array</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400" dirty="0" err="1">
                <a:solidFill>
                  <a:srgbClr val="FFFFFF"/>
                </a:solidFill>
                <a:latin typeface="Courier New" panose="02070309020205020404" pitchFamily="49" charset="0"/>
              </a:rPr>
              <a:t>mylist</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everything except the last two items</a:t>
            </a:r>
            <a:endParaRPr lang="en-US" sz="2000" dirty="0">
              <a:effectLst/>
            </a:endParaRPr>
          </a:p>
        </p:txBody>
      </p:sp>
      <p:sp>
        <p:nvSpPr>
          <p:cNvPr id="5" name="Rectangle 4"/>
          <p:cNvSpPr/>
          <p:nvPr/>
        </p:nvSpPr>
        <p:spPr>
          <a:xfrm>
            <a:off x="1577340" y="5098673"/>
            <a:ext cx="7170420" cy="1200329"/>
          </a:xfrm>
          <a:prstGeom prst="rect">
            <a:avLst/>
          </a:prstGeom>
        </p:spPr>
        <p:txBody>
          <a:bodyPr wrap="square">
            <a:spAutoFit/>
          </a:bodyPr>
          <a:lstStyle/>
          <a:p>
            <a:r>
              <a:rPr lang="en-US" sz="2400" dirty="0" err="1">
                <a:solidFill>
                  <a:srgbClr val="FFFFFF"/>
                </a:solidFill>
                <a:latin typeface="Courier New" panose="02070309020205020404" pitchFamily="49" charset="0"/>
              </a:rPr>
              <a:t>mylist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34</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56</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29</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73</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19</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62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400" dirty="0" err="1">
                <a:solidFill>
                  <a:srgbClr val="FFFFFF"/>
                </a:solidFill>
                <a:latin typeface="Courier New" panose="02070309020205020404" pitchFamily="49" charset="0"/>
              </a:rPr>
              <a:t>mylist</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2</a:t>
            </a:r>
            <a:r>
              <a:rPr lang="en-US" sz="2400" b="1" dirty="0">
                <a:solidFill>
                  <a:srgbClr val="FFCC00"/>
                </a:solidFill>
                <a:latin typeface="Courier New" panose="02070309020205020404" pitchFamily="49" charset="0"/>
              </a:rPr>
              <a:t>]	</a:t>
            </a:r>
            <a:r>
              <a:rPr lang="en-US" sz="2000" b="1" dirty="0">
                <a:solidFill>
                  <a:srgbClr val="FFCC00"/>
                </a:solidFill>
                <a:latin typeface="Courier New" panose="02070309020205020404" pitchFamily="49" charset="0"/>
              </a:rPr>
              <a:t>	</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yields 19</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400" dirty="0" err="1">
                <a:solidFill>
                  <a:srgbClr val="FFFFFF"/>
                </a:solidFill>
                <a:latin typeface="Courier New" panose="02070309020205020404" pitchFamily="49" charset="0"/>
              </a:rPr>
              <a:t>mylist</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4</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yields [29, 19]</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4377879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Inserting/removing elements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To add an element to an existing list, use the append() method.</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 Use the extend() method to add all of the items from another list. </a:t>
            </a:r>
          </a:p>
          <a:p>
            <a:pPr marL="0" indent="0">
              <a:buNone/>
            </a:pPr>
            <a:r>
              <a:rPr lang="en-US" dirty="0"/>
              <a:t> </a:t>
            </a:r>
          </a:p>
        </p:txBody>
      </p:sp>
      <p:sp>
        <p:nvSpPr>
          <p:cNvPr id="5" name="Rectangle 4"/>
          <p:cNvSpPr/>
          <p:nvPr/>
        </p:nvSpPr>
        <p:spPr>
          <a:xfrm>
            <a:off x="1664970" y="2663845"/>
            <a:ext cx="8290688" cy="1569660"/>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mylist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34</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56</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29</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73</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19</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62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mylist</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append</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47</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mylist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[34, 56, 29, 73, 19, 62, 47] </a:t>
            </a:r>
            <a:endParaRPr lang="en-US" sz="2400" dirty="0">
              <a:solidFill>
                <a:schemeClr val="tx1">
                  <a:lumMod val="95000"/>
                </a:schemeClr>
              </a:solidFill>
              <a:effectLst/>
            </a:endParaRPr>
          </a:p>
        </p:txBody>
      </p:sp>
      <p:sp>
        <p:nvSpPr>
          <p:cNvPr id="6" name="Rectangle 5"/>
          <p:cNvSpPr/>
          <p:nvPr/>
        </p:nvSpPr>
        <p:spPr>
          <a:xfrm>
            <a:off x="1664970" y="4611350"/>
            <a:ext cx="7027545" cy="1569660"/>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mylist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34</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56</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29</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73</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19</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62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mylist</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extend</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47</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81</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mylist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[34, 56, 29, 73, 19, 62, 47, 81] </a:t>
            </a:r>
            <a:endParaRPr lang="en-US" sz="2400" dirty="0">
              <a:solidFill>
                <a:schemeClr val="tx1">
                  <a:lumMod val="95000"/>
                </a:schemeClr>
              </a:solidFill>
              <a:effectLst/>
            </a:endParaRPr>
          </a:p>
        </p:txBody>
      </p:sp>
    </p:spTree>
    <p:extLst>
      <p:ext uri="{BB962C8B-B14F-4D97-AF65-F5344CB8AC3E}">
        <p14:creationId xmlns:p14="http://schemas.microsoft.com/office/powerpoint/2010/main" val="16411354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Inserting/removing elements</a:t>
            </a:r>
          </a:p>
        </p:txBody>
      </p:sp>
      <p:sp>
        <p:nvSpPr>
          <p:cNvPr id="3" name="Content Placeholder 2"/>
          <p:cNvSpPr>
            <a:spLocks noGrp="1"/>
          </p:cNvSpPr>
          <p:nvPr>
            <p:ph idx="1"/>
          </p:nvPr>
        </p:nvSpPr>
        <p:spPr>
          <a:xfrm>
            <a:off x="1024128" y="2113002"/>
            <a:ext cx="9720073" cy="4023360"/>
          </a:xfrm>
        </p:spPr>
        <p:txBody>
          <a:bodyPr/>
          <a:lstStyle/>
          <a:p>
            <a:pPr>
              <a:buFont typeface="Arial" panose="020B0604020202020204" pitchFamily="34" charset="0"/>
              <a:buChar char="•"/>
            </a:pPr>
            <a:r>
              <a:rPr lang="en-US" dirty="0"/>
              <a:t> Use the </a:t>
            </a:r>
            <a:r>
              <a:rPr lang="en-US" dirty="0">
                <a:solidFill>
                  <a:srgbClr val="FFFF00"/>
                </a:solidFill>
              </a:rPr>
              <a:t>insert</a:t>
            </a:r>
            <a:r>
              <a:rPr lang="en-US" i="1" dirty="0"/>
              <a:t>(</a:t>
            </a:r>
            <a:r>
              <a:rPr lang="en-US" i="1" dirty="0" err="1"/>
              <a:t>pos</a:t>
            </a:r>
            <a:r>
              <a:rPr lang="en-US" i="1" dirty="0"/>
              <a:t>, item</a:t>
            </a:r>
            <a:r>
              <a:rPr lang="en-US" dirty="0"/>
              <a:t>) method to insert an item at the given position. You may also use negative indexing to indicate the position. </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 Use the </a:t>
            </a:r>
            <a:r>
              <a:rPr lang="en-US" dirty="0">
                <a:solidFill>
                  <a:srgbClr val="FFFF00"/>
                </a:solidFill>
              </a:rPr>
              <a:t>remove</a:t>
            </a:r>
            <a:r>
              <a:rPr lang="en-US" dirty="0"/>
              <a:t>() method to remove the first occurrence of a given item. An exception will be raised if there is no matching item in the list. </a:t>
            </a:r>
          </a:p>
        </p:txBody>
      </p:sp>
      <p:sp>
        <p:nvSpPr>
          <p:cNvPr id="4" name="Rectangle 3"/>
          <p:cNvSpPr/>
          <p:nvPr/>
        </p:nvSpPr>
        <p:spPr>
          <a:xfrm>
            <a:off x="1767840" y="2797082"/>
            <a:ext cx="8454947" cy="1569660"/>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mylist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34</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56</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29</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73</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19</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62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mylist</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insert</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2</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47</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mylist</a:t>
            </a:r>
            <a:r>
              <a:rPr lang="en-US" sz="2400" dirty="0">
                <a:solidFill>
                  <a:srgbClr val="FFFFFF"/>
                </a:solidFill>
                <a:latin typeface="Courier New" panose="02070309020205020404" pitchFamily="49" charset="0"/>
              </a:rPr>
              <a:t> </a:t>
            </a:r>
            <a:br>
              <a:rPr lang="en-US" sz="2400" dirty="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[34, 56, 47, 29, 73, 19, 62] </a:t>
            </a:r>
            <a:endParaRPr lang="en-US" sz="2400" dirty="0">
              <a:solidFill>
                <a:schemeClr val="tx1">
                  <a:lumMod val="95000"/>
                </a:schemeClr>
              </a:solidFill>
              <a:effectLst/>
            </a:endParaRPr>
          </a:p>
        </p:txBody>
      </p:sp>
      <p:sp>
        <p:nvSpPr>
          <p:cNvPr id="5" name="Rectangle 4"/>
          <p:cNvSpPr/>
          <p:nvPr/>
        </p:nvSpPr>
        <p:spPr>
          <a:xfrm>
            <a:off x="1767840" y="5050822"/>
            <a:ext cx="9307702" cy="1569660"/>
          </a:xfrm>
          <a:prstGeom prst="rect">
            <a:avLst/>
          </a:prstGeom>
        </p:spPr>
        <p:txBody>
          <a:bodyPr wrap="square">
            <a:spAutoFit/>
          </a:bodyPr>
          <a:lstStyle/>
          <a:p>
            <a:r>
              <a:rPr lang="fi-FI" sz="2400" b="1" dirty="0">
                <a:solidFill>
                  <a:srgbClr val="FFCC00"/>
                </a:solidFill>
                <a:latin typeface="Courier New" panose="02070309020205020404" pitchFamily="49" charset="0"/>
              </a:rPr>
              <a:t>&gt;&gt;&gt;</a:t>
            </a:r>
            <a:r>
              <a:rPr lang="fi-FI" sz="2400" dirty="0">
                <a:solidFill>
                  <a:srgbClr val="FFFFFF"/>
                </a:solidFill>
                <a:latin typeface="Courier New" panose="02070309020205020404" pitchFamily="49" charset="0"/>
              </a:rPr>
              <a:t> mylist </a:t>
            </a:r>
            <a:r>
              <a:rPr lang="fi-FI" sz="2400" b="1" dirty="0">
                <a:solidFill>
                  <a:srgbClr val="FFCC00"/>
                </a:solidFill>
                <a:latin typeface="Courier New" panose="02070309020205020404" pitchFamily="49" charset="0"/>
              </a:rPr>
              <a:t>=</a:t>
            </a:r>
            <a:r>
              <a:rPr lang="fi-FI" sz="2400" dirty="0">
                <a:solidFill>
                  <a:srgbClr val="FFFFFF"/>
                </a:solidFill>
                <a:latin typeface="Courier New" panose="02070309020205020404" pitchFamily="49" charset="0"/>
              </a:rPr>
              <a:t> </a:t>
            </a:r>
            <a:r>
              <a:rPr lang="fi-FI" sz="2400" b="1" dirty="0">
                <a:solidFill>
                  <a:srgbClr val="FFCC00"/>
                </a:solidFill>
                <a:latin typeface="Courier New" panose="02070309020205020404" pitchFamily="49" charset="0"/>
              </a:rPr>
              <a:t>[</a:t>
            </a:r>
            <a:r>
              <a:rPr lang="fi-FI" sz="2400" dirty="0">
                <a:solidFill>
                  <a:srgbClr val="99CC99"/>
                </a:solidFill>
                <a:latin typeface="Courier New" panose="02070309020205020404" pitchFamily="49" charset="0"/>
              </a:rPr>
              <a:t>34</a:t>
            </a:r>
            <a:r>
              <a:rPr lang="fi-FI" sz="2400" b="1" dirty="0">
                <a:solidFill>
                  <a:srgbClr val="FFCC00"/>
                </a:solidFill>
                <a:latin typeface="Courier New" panose="02070309020205020404" pitchFamily="49" charset="0"/>
              </a:rPr>
              <a:t>,</a:t>
            </a:r>
            <a:r>
              <a:rPr lang="fi-FI" sz="2400" dirty="0">
                <a:solidFill>
                  <a:srgbClr val="FFFFFF"/>
                </a:solidFill>
                <a:latin typeface="Courier New" panose="02070309020205020404" pitchFamily="49" charset="0"/>
              </a:rPr>
              <a:t> </a:t>
            </a:r>
            <a:r>
              <a:rPr lang="fi-FI" sz="2400" dirty="0">
                <a:solidFill>
                  <a:srgbClr val="99CC99"/>
                </a:solidFill>
                <a:latin typeface="Courier New" panose="02070309020205020404" pitchFamily="49" charset="0"/>
              </a:rPr>
              <a:t>56</a:t>
            </a:r>
            <a:r>
              <a:rPr lang="fi-FI" sz="2400" b="1" dirty="0">
                <a:solidFill>
                  <a:srgbClr val="FFCC00"/>
                </a:solidFill>
                <a:latin typeface="Courier New" panose="02070309020205020404" pitchFamily="49" charset="0"/>
              </a:rPr>
              <a:t>,</a:t>
            </a:r>
            <a:r>
              <a:rPr lang="fi-FI" sz="2400" dirty="0">
                <a:solidFill>
                  <a:srgbClr val="FFFFFF"/>
                </a:solidFill>
                <a:latin typeface="Courier New" panose="02070309020205020404" pitchFamily="49" charset="0"/>
              </a:rPr>
              <a:t> </a:t>
            </a:r>
            <a:r>
              <a:rPr lang="fi-FI" sz="2400" dirty="0">
                <a:solidFill>
                  <a:srgbClr val="99CC99"/>
                </a:solidFill>
                <a:latin typeface="Courier New" panose="02070309020205020404" pitchFamily="49" charset="0"/>
              </a:rPr>
              <a:t>29</a:t>
            </a:r>
            <a:r>
              <a:rPr lang="fi-FI" sz="2400" b="1" dirty="0">
                <a:solidFill>
                  <a:srgbClr val="FFCC00"/>
                </a:solidFill>
                <a:latin typeface="Courier New" panose="02070309020205020404" pitchFamily="49" charset="0"/>
              </a:rPr>
              <a:t>,</a:t>
            </a:r>
            <a:r>
              <a:rPr lang="fi-FI" sz="2400" dirty="0">
                <a:solidFill>
                  <a:srgbClr val="FFFFFF"/>
                </a:solidFill>
                <a:latin typeface="Courier New" panose="02070309020205020404" pitchFamily="49" charset="0"/>
              </a:rPr>
              <a:t> </a:t>
            </a:r>
            <a:r>
              <a:rPr lang="fi-FI" sz="2400" dirty="0">
                <a:solidFill>
                  <a:srgbClr val="99CC99"/>
                </a:solidFill>
                <a:latin typeface="Courier New" panose="02070309020205020404" pitchFamily="49" charset="0"/>
              </a:rPr>
              <a:t>73</a:t>
            </a:r>
            <a:r>
              <a:rPr lang="fi-FI" sz="2400" b="1" dirty="0">
                <a:solidFill>
                  <a:srgbClr val="FFCC00"/>
                </a:solidFill>
                <a:latin typeface="Courier New" panose="02070309020205020404" pitchFamily="49" charset="0"/>
              </a:rPr>
              <a:t>,</a:t>
            </a:r>
            <a:r>
              <a:rPr lang="fi-FI" sz="2400" dirty="0">
                <a:solidFill>
                  <a:srgbClr val="FFFFFF"/>
                </a:solidFill>
                <a:latin typeface="Courier New" panose="02070309020205020404" pitchFamily="49" charset="0"/>
              </a:rPr>
              <a:t> </a:t>
            </a:r>
            <a:r>
              <a:rPr lang="fi-FI" sz="2400" dirty="0">
                <a:solidFill>
                  <a:srgbClr val="99CC99"/>
                </a:solidFill>
                <a:latin typeface="Courier New" panose="02070309020205020404" pitchFamily="49" charset="0"/>
              </a:rPr>
              <a:t>19</a:t>
            </a:r>
            <a:r>
              <a:rPr lang="fi-FI" sz="2400" b="1" dirty="0">
                <a:solidFill>
                  <a:srgbClr val="FFCC00"/>
                </a:solidFill>
                <a:latin typeface="Courier New" panose="02070309020205020404" pitchFamily="49" charset="0"/>
              </a:rPr>
              <a:t>,</a:t>
            </a:r>
            <a:r>
              <a:rPr lang="fi-FI" sz="2400" dirty="0">
                <a:solidFill>
                  <a:srgbClr val="FFFFFF"/>
                </a:solidFill>
                <a:latin typeface="Courier New" panose="02070309020205020404" pitchFamily="49" charset="0"/>
              </a:rPr>
              <a:t> </a:t>
            </a:r>
            <a:r>
              <a:rPr lang="fi-FI" sz="2400" dirty="0">
                <a:solidFill>
                  <a:srgbClr val="99CC99"/>
                </a:solidFill>
                <a:latin typeface="Courier New" panose="02070309020205020404" pitchFamily="49" charset="0"/>
              </a:rPr>
              <a:t>62</a:t>
            </a:r>
            <a:r>
              <a:rPr lang="fi-FI" sz="2400" b="1" dirty="0">
                <a:solidFill>
                  <a:srgbClr val="FFCC00"/>
                </a:solidFill>
                <a:latin typeface="Courier New" panose="02070309020205020404" pitchFamily="49" charset="0"/>
              </a:rPr>
              <a:t>]</a:t>
            </a:r>
            <a:r>
              <a:rPr lang="fi-FI" sz="2400" dirty="0">
                <a:solidFill>
                  <a:srgbClr val="FFFFFF"/>
                </a:solidFill>
                <a:latin typeface="Courier New" panose="02070309020205020404" pitchFamily="49" charset="0"/>
              </a:rPr>
              <a:t> </a:t>
            </a:r>
            <a:br>
              <a:rPr lang="fi-FI" sz="2400" dirty="0">
                <a:solidFill>
                  <a:srgbClr val="FFFFFF"/>
                </a:solidFill>
                <a:latin typeface="Courier New" panose="02070309020205020404" pitchFamily="49" charset="0"/>
              </a:rPr>
            </a:br>
            <a:r>
              <a:rPr lang="fi-FI" sz="2400" b="1" dirty="0">
                <a:solidFill>
                  <a:srgbClr val="FFCC00"/>
                </a:solidFill>
                <a:latin typeface="Courier New" panose="02070309020205020404" pitchFamily="49" charset="0"/>
              </a:rPr>
              <a:t>&gt;&gt;&gt;</a:t>
            </a:r>
            <a:r>
              <a:rPr lang="fi-FI" sz="2400" dirty="0">
                <a:solidFill>
                  <a:srgbClr val="FFFFFF"/>
                </a:solidFill>
                <a:latin typeface="Courier New" panose="02070309020205020404" pitchFamily="49" charset="0"/>
              </a:rPr>
              <a:t> mylist</a:t>
            </a:r>
            <a:r>
              <a:rPr lang="fi-FI" sz="2400" b="1" dirty="0">
                <a:solidFill>
                  <a:srgbClr val="FFCC00"/>
                </a:solidFill>
                <a:latin typeface="Courier New" panose="02070309020205020404" pitchFamily="49" charset="0"/>
              </a:rPr>
              <a:t>.</a:t>
            </a:r>
            <a:r>
              <a:rPr lang="fi-FI" sz="2400" dirty="0">
                <a:solidFill>
                  <a:srgbClr val="FFFFFF"/>
                </a:solidFill>
                <a:latin typeface="Courier New" panose="02070309020205020404" pitchFamily="49" charset="0"/>
              </a:rPr>
              <a:t>remove</a:t>
            </a:r>
            <a:r>
              <a:rPr lang="fi-FI" sz="2400" b="1" dirty="0">
                <a:solidFill>
                  <a:srgbClr val="FFCC00"/>
                </a:solidFill>
                <a:latin typeface="Courier New" panose="02070309020205020404" pitchFamily="49" charset="0"/>
              </a:rPr>
              <a:t>(</a:t>
            </a:r>
            <a:r>
              <a:rPr lang="fi-FI" sz="2400" dirty="0">
                <a:solidFill>
                  <a:srgbClr val="99CC99"/>
                </a:solidFill>
                <a:latin typeface="Courier New" panose="02070309020205020404" pitchFamily="49" charset="0"/>
              </a:rPr>
              <a:t>29</a:t>
            </a:r>
            <a:r>
              <a:rPr lang="fi-FI" sz="2400" b="1" dirty="0">
                <a:solidFill>
                  <a:srgbClr val="FFCC00"/>
                </a:solidFill>
                <a:latin typeface="Courier New" panose="02070309020205020404" pitchFamily="49" charset="0"/>
              </a:rPr>
              <a:t>)</a:t>
            </a:r>
            <a:r>
              <a:rPr lang="fi-FI" sz="2400" dirty="0">
                <a:solidFill>
                  <a:srgbClr val="FFFFFF"/>
                </a:solidFill>
                <a:latin typeface="Courier New" panose="02070309020205020404" pitchFamily="49" charset="0"/>
              </a:rPr>
              <a:t> </a:t>
            </a:r>
            <a:br>
              <a:rPr lang="fi-FI" sz="2400" dirty="0">
                <a:solidFill>
                  <a:srgbClr val="FFFFFF"/>
                </a:solidFill>
                <a:latin typeface="Courier New" panose="02070309020205020404" pitchFamily="49" charset="0"/>
              </a:rPr>
            </a:br>
            <a:r>
              <a:rPr lang="fi-FI" sz="2400" b="1" dirty="0">
                <a:solidFill>
                  <a:srgbClr val="FFCC00"/>
                </a:solidFill>
                <a:latin typeface="Courier New" panose="02070309020205020404" pitchFamily="49" charset="0"/>
              </a:rPr>
              <a:t>&gt;&gt;&gt;</a:t>
            </a:r>
            <a:r>
              <a:rPr lang="fi-FI" sz="2400" dirty="0">
                <a:solidFill>
                  <a:srgbClr val="FFFFFF"/>
                </a:solidFill>
                <a:latin typeface="Courier New" panose="02070309020205020404" pitchFamily="49" charset="0"/>
              </a:rPr>
              <a:t> mylist </a:t>
            </a:r>
            <a:br>
              <a:rPr lang="fi-FI" sz="2400" dirty="0">
                <a:solidFill>
                  <a:srgbClr val="FFFFFF"/>
                </a:solidFill>
                <a:latin typeface="Courier New" panose="02070309020205020404" pitchFamily="49" charset="0"/>
              </a:rPr>
            </a:br>
            <a:r>
              <a:rPr lang="fi-FI" sz="2400" dirty="0">
                <a:solidFill>
                  <a:schemeClr val="tx1">
                    <a:lumMod val="95000"/>
                  </a:schemeClr>
                </a:solidFill>
                <a:latin typeface="Courier New" panose="02070309020205020404" pitchFamily="49" charset="0"/>
              </a:rPr>
              <a:t>[34, 56, 73, 19, 62] </a:t>
            </a:r>
            <a:endParaRPr lang="fi-FI" sz="2400" dirty="0">
              <a:solidFill>
                <a:schemeClr val="tx1">
                  <a:lumMod val="95000"/>
                </a:schemeClr>
              </a:solidFill>
              <a:effectLst/>
            </a:endParaRPr>
          </a:p>
        </p:txBody>
      </p:sp>
    </p:spTree>
    <p:extLst>
      <p:ext uri="{BB962C8B-B14F-4D97-AF65-F5344CB8AC3E}">
        <p14:creationId xmlns:p14="http://schemas.microsoft.com/office/powerpoint/2010/main" val="11817273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as stacks</a:t>
            </a:r>
          </a:p>
        </p:txBody>
      </p:sp>
      <p:sp>
        <p:nvSpPr>
          <p:cNvPr id="3" name="Content Placeholder 2"/>
          <p:cNvSpPr>
            <a:spLocks noGrp="1"/>
          </p:cNvSpPr>
          <p:nvPr>
            <p:ph idx="1"/>
          </p:nvPr>
        </p:nvSpPr>
        <p:spPr>
          <a:xfrm>
            <a:off x="1024128" y="2028736"/>
            <a:ext cx="4680636" cy="4023360"/>
          </a:xfrm>
        </p:spPr>
        <p:txBody>
          <a:bodyPr/>
          <a:lstStyle/>
          <a:p>
            <a:pPr>
              <a:buFont typeface="Arial" panose="020B0604020202020204" pitchFamily="34" charset="0"/>
              <a:buChar char="•"/>
            </a:pPr>
            <a:r>
              <a:rPr lang="en-US" dirty="0"/>
              <a:t> You can use lists as a quick stack data structure. </a:t>
            </a:r>
          </a:p>
          <a:p>
            <a:pPr>
              <a:buFont typeface="Arial" panose="020B0604020202020204" pitchFamily="34" charset="0"/>
              <a:buChar char="•"/>
            </a:pPr>
            <a:r>
              <a:rPr lang="en-US" dirty="0"/>
              <a:t> The </a:t>
            </a:r>
            <a:r>
              <a:rPr lang="en-US" dirty="0">
                <a:solidFill>
                  <a:srgbClr val="FFFF00"/>
                </a:solidFill>
              </a:rPr>
              <a:t>append</a:t>
            </a:r>
            <a:r>
              <a:rPr lang="en-US" dirty="0"/>
              <a:t>() and </a:t>
            </a:r>
            <a:r>
              <a:rPr lang="en-US" dirty="0">
                <a:solidFill>
                  <a:srgbClr val="FFFF00"/>
                </a:solidFill>
              </a:rPr>
              <a:t>pop</a:t>
            </a:r>
            <a:r>
              <a:rPr lang="en-US" dirty="0"/>
              <a:t>() methods implement a LIFO structure. </a:t>
            </a:r>
          </a:p>
        </p:txBody>
      </p:sp>
      <p:sp>
        <p:nvSpPr>
          <p:cNvPr id="4" name="Rectangle 3"/>
          <p:cNvSpPr/>
          <p:nvPr/>
        </p:nvSpPr>
        <p:spPr>
          <a:xfrm>
            <a:off x="5704764" y="2028736"/>
            <a:ext cx="5783569"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stack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56</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73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62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stack</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append</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47</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stack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[34, 56, 29, 73, 19, 62, 47]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stack</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pop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47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stack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[34, 56, 29, 73, 19, 62]</a:t>
            </a:r>
            <a:endParaRPr lang="en-US" sz="2000" dirty="0">
              <a:solidFill>
                <a:schemeClr val="tx1">
                  <a:lumMod val="95000"/>
                </a:schemeClr>
              </a:solidFill>
              <a:effectLst/>
            </a:endParaRPr>
          </a:p>
        </p:txBody>
      </p:sp>
    </p:spTree>
    <p:extLst>
      <p:ext uri="{BB962C8B-B14F-4D97-AF65-F5344CB8AC3E}">
        <p14:creationId xmlns:p14="http://schemas.microsoft.com/office/powerpoint/2010/main" val="2611765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998</TotalTime>
  <Words>21227</Words>
  <Application>Microsoft Macintosh PowerPoint</Application>
  <PresentationFormat>Widescreen</PresentationFormat>
  <Paragraphs>2520</Paragraphs>
  <Slides>389</Slides>
  <Notes>65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389</vt:i4>
      </vt:variant>
    </vt:vector>
  </HeadingPairs>
  <TitlesOfParts>
    <vt:vector size="398" baseType="lpstr">
      <vt:lpstr>Arial</vt:lpstr>
      <vt:lpstr>Calibri</vt:lpstr>
      <vt:lpstr>Consolas</vt:lpstr>
      <vt:lpstr>Courier New</vt:lpstr>
      <vt:lpstr>Tw Cen MT</vt:lpstr>
      <vt:lpstr>Tw Cen MT Condensed</vt:lpstr>
      <vt:lpstr>Wingdings</vt:lpstr>
      <vt:lpstr>Wingdings 3</vt:lpstr>
      <vt:lpstr>Integral</vt:lpstr>
      <vt:lpstr>Getting Started with Python</vt:lpstr>
      <vt:lpstr>About Python</vt:lpstr>
      <vt:lpstr>Philosophy</vt:lpstr>
      <vt:lpstr>Philosophy</vt:lpstr>
      <vt:lpstr>Notable Features</vt:lpstr>
      <vt:lpstr>Interpreter</vt:lpstr>
      <vt:lpstr>Interpreter: Normal mode</vt:lpstr>
      <vt:lpstr>Interpreter: Normal mode</vt:lpstr>
      <vt:lpstr>Interpreter: Interactive mode</vt:lpstr>
      <vt:lpstr>Some fundamentals</vt:lpstr>
      <vt:lpstr>Python typing</vt:lpstr>
      <vt:lpstr>Numeric Types</vt:lpstr>
      <vt:lpstr>Numeric Types</vt:lpstr>
      <vt:lpstr>Sequence data types</vt:lpstr>
      <vt:lpstr>Sequence types: Strings</vt:lpstr>
      <vt:lpstr>Sequence types: Strings</vt:lpstr>
      <vt:lpstr>Sequence Types: Unicode Strings</vt:lpstr>
      <vt:lpstr>Sequence Types: Lists</vt:lpstr>
      <vt:lpstr>Sequence data types</vt:lpstr>
      <vt:lpstr>Common sequence operations</vt:lpstr>
      <vt:lpstr>Common sequence operations</vt:lpstr>
      <vt:lpstr>Common sequence operations</vt:lpstr>
      <vt:lpstr>Basic built-in data types</vt:lpstr>
      <vt:lpstr>Basic built-in data types</vt:lpstr>
      <vt:lpstr>Python Data Types</vt:lpstr>
      <vt:lpstr>Control flow tools</vt:lpstr>
      <vt:lpstr>Control flow tools</vt:lpstr>
      <vt:lpstr>Control flow tools</vt:lpstr>
      <vt:lpstr>Control flow tools</vt:lpstr>
      <vt:lpstr>Control flow tools</vt:lpstr>
      <vt:lpstr>Control flow tools</vt:lpstr>
      <vt:lpstr>Our first real Python program</vt:lpstr>
      <vt:lpstr>A Solution Using basic python</vt:lpstr>
      <vt:lpstr>functions</vt:lpstr>
      <vt:lpstr>functions</vt:lpstr>
      <vt:lpstr>Functions</vt:lpstr>
      <vt:lpstr>A solution with functions</vt:lpstr>
      <vt:lpstr>input</vt:lpstr>
      <vt:lpstr>A solution with input</vt:lpstr>
      <vt:lpstr>Coding style</vt:lpstr>
      <vt:lpstr>Python Basics</vt:lpstr>
      <vt:lpstr>Modules</vt:lpstr>
      <vt:lpstr>modules</vt:lpstr>
      <vt:lpstr>modules</vt:lpstr>
      <vt:lpstr>modules</vt:lpstr>
      <vt:lpstr>modules</vt:lpstr>
      <vt:lpstr>Mini module quiz</vt:lpstr>
      <vt:lpstr>Mini module quiz</vt:lpstr>
      <vt:lpstr>Mini module quiz</vt:lpstr>
      <vt:lpstr>Mini module quiz</vt:lpstr>
      <vt:lpstr>Mini module quiz</vt:lpstr>
      <vt:lpstr>Mini module quiz</vt:lpstr>
      <vt:lpstr>Mini module quiz</vt:lpstr>
      <vt:lpstr>Mini module quiz</vt:lpstr>
      <vt:lpstr>Module search path</vt:lpstr>
      <vt:lpstr>Module search path</vt:lpstr>
      <vt:lpstr>Functions</vt:lpstr>
      <vt:lpstr>Functions</vt:lpstr>
      <vt:lpstr>Functions</vt:lpstr>
      <vt:lpstr>functions</vt:lpstr>
      <vt:lpstr>Surprising behavior</vt:lpstr>
      <vt:lpstr>Surprising behavior</vt:lpstr>
      <vt:lpstr>Surprising behavior</vt:lpstr>
      <vt:lpstr>Surprising behavior</vt:lpstr>
      <vt:lpstr>Surprising behavior</vt:lpstr>
      <vt:lpstr>Functions</vt:lpstr>
      <vt:lpstr>functions</vt:lpstr>
      <vt:lpstr>functions</vt:lpstr>
      <vt:lpstr>functions</vt:lpstr>
      <vt:lpstr>Functions</vt:lpstr>
      <vt:lpstr>Functions</vt:lpstr>
      <vt:lpstr>Functions</vt:lpstr>
      <vt:lpstr>functions</vt:lpstr>
      <vt:lpstr>functions</vt:lpstr>
      <vt:lpstr>functions</vt:lpstr>
      <vt:lpstr>Lambda functions</vt:lpstr>
      <vt:lpstr>List comprehensions</vt:lpstr>
      <vt:lpstr>List comprehensions</vt:lpstr>
      <vt:lpstr>List Comprehensions</vt:lpstr>
      <vt:lpstr>List Comprehensions</vt:lpstr>
      <vt:lpstr>Python data structures</vt:lpstr>
      <vt:lpstr>Functional Programming tools</vt:lpstr>
      <vt:lpstr>Lambda functions</vt:lpstr>
      <vt:lpstr>Functional programming tools</vt:lpstr>
      <vt:lpstr>Functional programming tools</vt:lpstr>
      <vt:lpstr>Functional programming tools</vt:lpstr>
      <vt:lpstr>Functional programming tools</vt:lpstr>
      <vt:lpstr>Functional programming tools</vt:lpstr>
      <vt:lpstr>More Data Structures</vt:lpstr>
      <vt:lpstr>When to use Lists</vt:lpstr>
      <vt:lpstr>Creating lists</vt:lpstr>
      <vt:lpstr>Creating lists</vt:lpstr>
      <vt:lpstr>Creating lists</vt:lpstr>
      <vt:lpstr>Accessing list elements</vt:lpstr>
      <vt:lpstr>Slicing and sliding</vt:lpstr>
      <vt:lpstr>Slicing and sliding</vt:lpstr>
      <vt:lpstr>Inserting/removing elements</vt:lpstr>
      <vt:lpstr>Inserting/removing elements</vt:lpstr>
      <vt:lpstr>Lists as stacks</vt:lpstr>
      <vt:lpstr>Lists as queues </vt:lpstr>
      <vt:lpstr>Other operations</vt:lpstr>
      <vt:lpstr>Other operations</vt:lpstr>
      <vt:lpstr>Custom sorting</vt:lpstr>
      <vt:lpstr>Custom sorting</vt:lpstr>
      <vt:lpstr>When to use sets</vt:lpstr>
      <vt:lpstr>Creating sets</vt:lpstr>
      <vt:lpstr>Hashable items</vt:lpstr>
      <vt:lpstr>Mutable operations</vt:lpstr>
      <vt:lpstr>Mutable operations continued</vt:lpstr>
      <vt:lpstr>Mutable operations continued</vt:lpstr>
      <vt:lpstr>Set operations</vt:lpstr>
      <vt:lpstr>Set operations</vt:lpstr>
      <vt:lpstr>Set operations</vt:lpstr>
      <vt:lpstr>Other operations</vt:lpstr>
      <vt:lpstr>When to use tuples</vt:lpstr>
      <vt:lpstr>Constructing tuples</vt:lpstr>
      <vt:lpstr>Tuple operations</vt:lpstr>
      <vt:lpstr>Packing/unpacking</vt:lpstr>
      <vt:lpstr>When to use dictionaries</vt:lpstr>
      <vt:lpstr>Constructing a dictionary</vt:lpstr>
      <vt:lpstr>Accessing the dictionary</vt:lpstr>
      <vt:lpstr>Updating a dictionary</vt:lpstr>
      <vt:lpstr>Built-in dictionary methods</vt:lpstr>
      <vt:lpstr>Ordered dictionary</vt:lpstr>
      <vt:lpstr>Ordered dictionary</vt:lpstr>
      <vt:lpstr>Files &amp; Input</vt:lpstr>
      <vt:lpstr>Input</vt:lpstr>
      <vt:lpstr>Files</vt:lpstr>
      <vt:lpstr>File input</vt:lpstr>
      <vt:lpstr>File input</vt:lpstr>
      <vt:lpstr>Standard file objects</vt:lpstr>
      <vt:lpstr>Output</vt:lpstr>
      <vt:lpstr>Print function</vt:lpstr>
      <vt:lpstr>Print function</vt:lpstr>
      <vt:lpstr>File Output</vt:lpstr>
      <vt:lpstr>More on files</vt:lpstr>
      <vt:lpstr>Modifying files and directories</vt:lpstr>
      <vt:lpstr>Exceptions</vt:lpstr>
      <vt:lpstr>Handling exceptions</vt:lpstr>
      <vt:lpstr>Handling exceptions</vt:lpstr>
      <vt:lpstr>Handling exceptions</vt:lpstr>
      <vt:lpstr>Handling exceptions</vt:lpstr>
      <vt:lpstr>Handling Exceptions</vt:lpstr>
      <vt:lpstr>Raising an exception</vt:lpstr>
      <vt:lpstr>Creating an exception</vt:lpstr>
      <vt:lpstr>Assertions</vt:lpstr>
      <vt:lpstr>Strings</vt:lpstr>
      <vt:lpstr>Strings</vt:lpstr>
      <vt:lpstr>Accessing Strings</vt:lpstr>
      <vt:lpstr>Modifying strings</vt:lpstr>
      <vt:lpstr>Modifying strings</vt:lpstr>
      <vt:lpstr>Escape characters </vt:lpstr>
      <vt:lpstr>Built-in string methods</vt:lpstr>
      <vt:lpstr>Built-in string methods</vt:lpstr>
      <vt:lpstr>Built-in string methods</vt:lpstr>
      <vt:lpstr>Built-in string methods</vt:lpstr>
      <vt:lpstr>Built-in string methods</vt:lpstr>
      <vt:lpstr>Built-in string methods</vt:lpstr>
      <vt:lpstr>Built-in string methods</vt:lpstr>
      <vt:lpstr>Built-in string methods</vt:lpstr>
      <vt:lpstr>The string module</vt:lpstr>
      <vt:lpstr>String constants</vt:lpstr>
      <vt:lpstr>String constants</vt:lpstr>
      <vt:lpstr>String constants</vt:lpstr>
      <vt:lpstr>String formatting</vt:lpstr>
      <vt:lpstr>String formatting</vt:lpstr>
      <vt:lpstr>String formatting</vt:lpstr>
      <vt:lpstr>String formatting</vt:lpstr>
      <vt:lpstr>String formatting</vt:lpstr>
      <vt:lpstr>String formatting</vt:lpstr>
      <vt:lpstr>String formatting</vt:lpstr>
      <vt:lpstr>Advanced Functions  and OOP</vt:lpstr>
      <vt:lpstr>Functions</vt:lpstr>
      <vt:lpstr>Functions as first-class objects</vt:lpstr>
      <vt:lpstr>Function Factory</vt:lpstr>
      <vt:lpstr>Closure</vt:lpstr>
      <vt:lpstr>Decorators</vt:lpstr>
      <vt:lpstr>Decorators</vt:lpstr>
      <vt:lpstr>Decorators</vt:lpstr>
      <vt:lpstr>Decorators</vt:lpstr>
      <vt:lpstr>Decorators</vt:lpstr>
      <vt:lpstr>Decorators</vt:lpstr>
      <vt:lpstr>Decorators</vt:lpstr>
      <vt:lpstr>Decorators</vt:lpstr>
      <vt:lpstr>Decorators</vt:lpstr>
      <vt:lpstr>Accepts example</vt:lpstr>
      <vt:lpstr>Accepts example</vt:lpstr>
      <vt:lpstr>OOP in Python</vt:lpstr>
      <vt:lpstr>Class definition</vt:lpstr>
      <vt:lpstr>Class objects</vt:lpstr>
      <vt:lpstr>Class Objects</vt:lpstr>
      <vt:lpstr>Class objects</vt:lpstr>
      <vt:lpstr>Data attributes</vt:lpstr>
      <vt:lpstr>Data Attributes</vt:lpstr>
      <vt:lpstr>Variables within classes</vt:lpstr>
      <vt:lpstr>Variables within classes</vt:lpstr>
      <vt:lpstr>Variables within classes</vt:lpstr>
      <vt:lpstr>Built-in Attributes</vt:lpstr>
      <vt:lpstr>Methods</vt:lpstr>
      <vt:lpstr>Fraction example</vt:lpstr>
      <vt:lpstr>Fraction Example</vt:lpstr>
      <vt:lpstr>Fraction example</vt:lpstr>
      <vt:lpstr>Pet example</vt:lpstr>
      <vt:lpstr>Pet example</vt:lpstr>
      <vt:lpstr>inheritance</vt:lpstr>
      <vt:lpstr>inheritance</vt:lpstr>
      <vt:lpstr>inheritance</vt:lpstr>
      <vt:lpstr>inheritance</vt:lpstr>
      <vt:lpstr>inheritance</vt:lpstr>
      <vt:lpstr>inheritance</vt:lpstr>
      <vt:lpstr>inheritance</vt:lpstr>
      <vt:lpstr>inheritance</vt:lpstr>
      <vt:lpstr>MULTIPLE INHERITANCE</vt:lpstr>
      <vt:lpstr>Private variables</vt:lpstr>
      <vt:lpstr>Name mangling</vt:lpstr>
      <vt:lpstr>Name mangling</vt:lpstr>
      <vt:lpstr>Name mangling</vt:lpstr>
      <vt:lpstr>Name mangling</vt:lpstr>
      <vt:lpstr>Name mangling</vt:lpstr>
      <vt:lpstr>Name mangling</vt:lpstr>
      <vt:lpstr>Name mangling</vt:lpstr>
      <vt:lpstr>Name mangling</vt:lpstr>
      <vt:lpstr>Structs in python</vt:lpstr>
      <vt:lpstr>Emulating methods</vt:lpstr>
      <vt:lpstr>Custom exceptions</vt:lpstr>
      <vt:lpstr>Iterables, iterators, and generators</vt:lpstr>
      <vt:lpstr>Iterables, iterators, and generators</vt:lpstr>
      <vt:lpstr>Iterables, iterators, and generators</vt:lpstr>
      <vt:lpstr>Iterables, iterators, and generators</vt:lpstr>
      <vt:lpstr>iterators</vt:lpstr>
      <vt:lpstr>iterators</vt:lpstr>
      <vt:lpstr>Iterables, iterators, and generators</vt:lpstr>
      <vt:lpstr>iterators</vt:lpstr>
      <vt:lpstr>iterators</vt:lpstr>
      <vt:lpstr>Iterables, iterators, and generators</vt:lpstr>
      <vt:lpstr>generators</vt:lpstr>
      <vt:lpstr>Iterables, iterators, and generators</vt:lpstr>
      <vt:lpstr>Iterables, iterators, and generators</vt:lpstr>
      <vt:lpstr>The Standard Library Part 1</vt:lpstr>
      <vt:lpstr>The Python language – standard libraries</vt:lpstr>
      <vt:lpstr>The Python language – standard libraries</vt:lpstr>
      <vt:lpstr>The Python standard library</vt:lpstr>
      <vt:lpstr>Standard Library: built-ins</vt:lpstr>
      <vt:lpstr>Standard library: built-in constants</vt:lpstr>
      <vt:lpstr>Standard library: built-in constants</vt:lpstr>
      <vt:lpstr>Standard library: built-in constants</vt:lpstr>
      <vt:lpstr>Standard library: built-in constants</vt:lpstr>
      <vt:lpstr>Standard library: built-in constants</vt:lpstr>
      <vt:lpstr>Standard library: built-in functions</vt:lpstr>
      <vt:lpstr>Standard library: time</vt:lpstr>
      <vt:lpstr>Standard library: time</vt:lpstr>
      <vt:lpstr>Standard library: time</vt:lpstr>
      <vt:lpstr>Standard library: time</vt:lpstr>
      <vt:lpstr>Standard library: time</vt:lpstr>
      <vt:lpstr>Standard library: time</vt:lpstr>
      <vt:lpstr>Standard library: sys </vt:lpstr>
      <vt:lpstr>Standard library: sys</vt:lpstr>
      <vt:lpstr>Standard library: sys</vt:lpstr>
      <vt:lpstr>Standard library: sys</vt:lpstr>
      <vt:lpstr>Standard library: sys</vt:lpstr>
      <vt:lpstr>Standard library: sys</vt:lpstr>
      <vt:lpstr>Standard library: sys</vt:lpstr>
      <vt:lpstr>Standard library: sys</vt:lpstr>
      <vt:lpstr>Standard library: OS</vt:lpstr>
      <vt:lpstr>Standard library: OS</vt:lpstr>
      <vt:lpstr>Standard library: OS</vt:lpstr>
      <vt:lpstr>Standard library: OS</vt:lpstr>
      <vt:lpstr>Standard library: OS</vt:lpstr>
      <vt:lpstr>Standard library: OS</vt:lpstr>
      <vt:lpstr>Standard library: OS</vt:lpstr>
      <vt:lpstr>Standard library: OS</vt:lpstr>
      <vt:lpstr>Os services</vt:lpstr>
      <vt:lpstr>Standard library: OS</vt:lpstr>
      <vt:lpstr>Standard library: OS</vt:lpstr>
      <vt:lpstr>The Standard Library Part 2</vt:lpstr>
      <vt:lpstr>The Python language – standard libraries</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copy </vt:lpstr>
      <vt:lpstr>The Standard library: copy</vt:lpstr>
      <vt:lpstr>The Standard library: copy</vt:lpstr>
      <vt:lpstr>The Standard library: copy</vt:lpstr>
      <vt:lpstr>The Standard library: copy</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Lexicographic permutations</vt:lpstr>
      <vt:lpstr>Lexicographic permutations</vt:lpstr>
      <vt:lpstr>Lexicographic permutations</vt:lpstr>
      <vt:lpstr>Lexicographic permutations</vt:lpstr>
      <vt:lpstr>Development Tools</vt:lpstr>
      <vt:lpstr>Development tools</vt:lpstr>
      <vt:lpstr>Virtualenv</vt:lpstr>
      <vt:lpstr>virtualenv</vt:lpstr>
      <vt:lpstr>virtualenv</vt:lpstr>
      <vt:lpstr>virtualenv</vt:lpstr>
      <vt:lpstr>virtualenv</vt:lpstr>
      <vt:lpstr>Virtualenv</vt:lpstr>
      <vt:lpstr>Virtualenv</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Automated testing</vt:lpstr>
      <vt:lpstr>testing</vt:lpstr>
      <vt:lpstr>testing</vt:lpstr>
      <vt:lpstr>testing</vt:lpstr>
      <vt:lpstr>testing</vt:lpstr>
      <vt:lpstr>testing</vt:lpstr>
      <vt:lpstr>testing</vt:lpstr>
      <vt:lpstr>testing</vt:lpstr>
      <vt:lpstr>unittest</vt:lpstr>
      <vt:lpstr>unittest</vt:lpstr>
      <vt:lpstr>unittest</vt:lpstr>
      <vt:lpstr>Unittest behind the scenes</vt:lpstr>
      <vt:lpstr>unittest</vt:lpstr>
      <vt:lpstr>unittest</vt:lpstr>
      <vt:lpstr>unittest</vt:lpstr>
      <vt:lpstr>unittest</vt:lpstr>
      <vt:lpstr>unittest</vt:lpstr>
      <vt:lpstr>unittest</vt:lpstr>
      <vt:lpstr>Documentation</vt:lpstr>
      <vt:lpstr>Sphinx</vt:lpstr>
      <vt:lpstr>What is sphinx?</vt:lpstr>
      <vt:lpstr>Sphinx features</vt:lpstr>
      <vt:lpstr>Setting up SphinX</vt:lpstr>
      <vt:lpstr>quickstart</vt:lpstr>
      <vt:lpstr>Index.rst</vt:lpstr>
      <vt:lpstr>Index.rst</vt:lpstr>
      <vt:lpstr>reStructuredtext</vt:lpstr>
      <vt:lpstr>restructuredtext</vt:lpstr>
      <vt:lpstr>Restructuredtext</vt:lpstr>
      <vt:lpstr>Restructuredtext</vt:lpstr>
      <vt:lpstr>restructuredtext</vt:lpstr>
      <vt:lpstr>Intro.rst</vt:lpstr>
      <vt:lpstr>Tech.rst</vt:lpstr>
      <vt:lpstr>Building sphinx</vt:lpstr>
      <vt:lpstr>Building sphinx</vt:lpstr>
      <vt:lpstr>Building sphinx</vt:lpstr>
      <vt:lpstr>Building sphinx</vt:lpstr>
      <vt:lpstr>Documenting code </vt:lpstr>
      <vt:lpstr>Scraper.rst</vt:lpstr>
      <vt:lpstr>Scraper.rst</vt:lpstr>
      <vt:lpstr>autodoc</vt:lpstr>
      <vt:lpstr>autodoc</vt:lpstr>
      <vt:lpstr>The new scraper.rst</vt:lpstr>
      <vt:lpstr>The new scraper.rst</vt:lpstr>
      <vt:lpstr>And a pdf!</vt:lpstr>
      <vt:lpstr>Sphinx</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Yasser Atiya</dc:creator>
  <cp:lastModifiedBy>David Norwood</cp:lastModifiedBy>
  <cp:revision>189</cp:revision>
  <dcterms:created xsi:type="dcterms:W3CDTF">2015-01-06T14:32:17Z</dcterms:created>
  <dcterms:modified xsi:type="dcterms:W3CDTF">2019-12-09T13:25:45Z</dcterms:modified>
</cp:coreProperties>
</file>