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3.xml" ContentType="application/vnd.openxmlformats-officedocument.customXmlProperties+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3.xml" ContentType="application/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Cliquez pour déplacer la diapo</a:t>
            </a:r>
            <a:endParaRPr b="0" lang="en-US" sz="4400" spc="-1" strike="noStrike">
              <a:solidFill>
                <a:srgbClr val="000000"/>
              </a:solidFill>
              <a:latin typeface="Arial"/>
            </a:endParaRPr>
          </a:p>
        </p:txBody>
      </p:sp>
      <p:sp>
        <p:nvSpPr>
          <p:cNvPr id="9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Cliquez pour modifier le format des notes</a:t>
            </a:r>
            <a:endParaRPr b="0" lang="en-US" sz="2000" spc="-1" strike="noStrike">
              <a:solidFill>
                <a:srgbClr val="000000"/>
              </a:solidFill>
              <a:latin typeface="Arial"/>
            </a:endParaRPr>
          </a:p>
        </p:txBody>
      </p:sp>
      <p:sp>
        <p:nvSpPr>
          <p:cNvPr id="9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&lt;en-tête&gt;</a:t>
            </a:r>
            <a:endParaRPr b="0" lang="en-US" sz="1400" spc="-1" strike="noStrike">
              <a:solidFill>
                <a:srgbClr val="000000"/>
              </a:solidFill>
              <a:latin typeface="Times New Roman"/>
            </a:endParaRPr>
          </a:p>
        </p:txBody>
      </p:sp>
      <p:sp>
        <p:nvSpPr>
          <p:cNvPr id="93"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&lt;date/heure&gt;</a:t>
            </a:r>
            <a:endParaRPr b="0" lang="en-US" sz="1400" spc="-1" strike="noStrike">
              <a:solidFill>
                <a:srgbClr val="000000"/>
              </a:solidFill>
              <a:latin typeface="Times New Roman"/>
            </a:endParaRPr>
          </a:p>
        </p:txBody>
      </p:sp>
      <p:sp>
        <p:nvSpPr>
          <p:cNvPr id="94"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&lt;pied de page&gt;</a:t>
            </a:r>
            <a:endParaRPr b="0" lang="en-US" sz="1400" spc="-1" strike="noStrike">
              <a:solidFill>
                <a:srgbClr val="000000"/>
              </a:solidFill>
              <a:latin typeface="Times New Roman"/>
            </a:endParaRPr>
          </a:p>
        </p:txBody>
      </p:sp>
      <p:sp>
        <p:nvSpPr>
          <p:cNvPr id="95"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FBA4DDF7-4BDA-4F09-87CA-F68D81028958}" type="slidenum">
              <a:rPr b="0" lang="en-US" sz="1400" spc="-1" strike="noStrike">
                <a:solidFill>
                  <a:srgbClr val="000000"/>
                </a:solidFill>
                <a:latin typeface="Times New Roman"/>
              </a:rPr>
              <a:t>&lt;numéro&gt;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sldImg"/>
          </p:nvPr>
        </p:nvSpPr>
        <p:spPr>
          <a:xfrm>
            <a:off x="216000" y="812520"/>
            <a:ext cx="7127280" cy="4008960"/>
          </a:xfrm>
          <a:prstGeom prst="rect">
            <a:avLst/>
          </a:prstGeom>
          <a:ln w="0">
            <a:noFill/>
          </a:ln>
        </p:spPr>
      </p:sp>
      <p:sp>
        <p:nvSpPr>
          <p:cNvPr id="10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Today, I am excited to present the topic of my comparative essay, which I carefully selected during our  Unit 3 Learning Journal. </a:t>
            </a:r>
            <a:endParaRPr b="0" lang="en-US" sz="20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sldImg"/>
          </p:nvPr>
        </p:nvSpPr>
        <p:spPr>
          <a:xfrm>
            <a:off x="216000" y="812520"/>
            <a:ext cx="7127280" cy="4008960"/>
          </a:xfrm>
          <a:prstGeom prst="rect">
            <a:avLst/>
          </a:prstGeom>
          <a:ln w="0">
            <a:noFill/>
          </a:ln>
        </p:spPr>
      </p:sp>
      <p:sp>
        <p:nvSpPr>
          <p:cNvPr id="11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endParaRPr b="0" lang="en-US" sz="2000" spc="-1" strike="noStrike">
              <a:solidFill>
                <a:srgbClr val="000000"/>
              </a:solidFill>
              <a:latin typeface="Arial"/>
            </a:endParaRPr>
          </a:p>
          <a:p>
            <a:pPr marL="216000" indent="0">
              <a:buNone/>
            </a:pPr>
            <a:r>
              <a:rPr b="0" lang="en-US" sz="2000" spc="-1" strike="noStrike">
                <a:solidFill>
                  <a:srgbClr val="000000"/>
                </a:solidFill>
                <a:latin typeface="Arial"/>
              </a:rPr>
              <a:t>The subject I've chosen for my compare/contrast essay is the comparison between online learning and traditional classroom learning. </a:t>
            </a:r>
            <a:endParaRPr b="0" lang="en-US" sz="2000" spc="-1" strike="noStrike">
              <a:solidFill>
                <a:srgbClr val="000000"/>
              </a:solidFill>
              <a:latin typeface="Arial"/>
            </a:endParaRPr>
          </a:p>
          <a:p>
            <a:pPr marL="216000" indent="0">
              <a:buNone/>
            </a:pPr>
            <a:endParaRPr b="0" lang="en-US" sz="2000" spc="-1" strike="noStrike">
              <a:solidFill>
                <a:srgbClr val="000000"/>
              </a:solidFill>
              <a:latin typeface="Arial"/>
            </a:endParaRPr>
          </a:p>
          <a:p>
            <a:pPr marL="216000" indent="0">
              <a:buNone/>
            </a:pPr>
            <a:r>
              <a:rPr b="0" lang="en-US" sz="2000" spc="-1" strike="noStrike">
                <a:solidFill>
                  <a:srgbClr val="000000"/>
                </a:solidFill>
                <a:latin typeface="Arial"/>
              </a:rPr>
              <a:t>This topic holds significant relevance in today's educational landscape, impacting students, educators, and institutions worldwide.</a:t>
            </a:r>
            <a:endParaRPr b="0" lang="en-US" sz="20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sldImg"/>
          </p:nvPr>
        </p:nvSpPr>
        <p:spPr>
          <a:xfrm>
            <a:off x="216000" y="812520"/>
            <a:ext cx="7127280" cy="4008960"/>
          </a:xfrm>
          <a:prstGeom prst="rect">
            <a:avLst/>
          </a:prstGeom>
          <a:ln w="0">
            <a:noFill/>
          </a:ln>
        </p:spPr>
      </p:sp>
      <p:sp>
        <p:nvSpPr>
          <p:cNvPr id="11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endParaRPr b="0" lang="en-US" sz="2000" spc="-1" strike="noStrike">
              <a:solidFill>
                <a:srgbClr val="000000"/>
              </a:solidFill>
              <a:latin typeface="Arial"/>
            </a:endParaRPr>
          </a:p>
          <a:p>
            <a:pPr marL="216000" indent="0">
              <a:buNone/>
            </a:pPr>
            <a:r>
              <a:rPr b="0" lang="en-US" sz="2000" spc="-1" strike="noStrike">
                <a:solidFill>
                  <a:srgbClr val="000000"/>
                </a:solidFill>
                <a:latin typeface="Arial"/>
              </a:rPr>
              <a:t>Now, you might wonder why I selected this topic. Well, it's a relevant and timely subject, especially considering the increasing prevalence of online education. </a:t>
            </a:r>
            <a:endParaRPr b="0" lang="en-US" sz="2000" spc="-1" strike="noStrike">
              <a:solidFill>
                <a:srgbClr val="000000"/>
              </a:solidFill>
              <a:latin typeface="Arial"/>
            </a:endParaRPr>
          </a:p>
          <a:p>
            <a:pPr marL="216000" indent="0">
              <a:buNone/>
            </a:pPr>
            <a:endParaRPr b="0" lang="en-US" sz="2000" spc="-1" strike="noStrike">
              <a:solidFill>
                <a:srgbClr val="000000"/>
              </a:solidFill>
              <a:latin typeface="Arial"/>
            </a:endParaRPr>
          </a:p>
          <a:p>
            <a:pPr marL="216000" indent="0">
              <a:buNone/>
            </a:pPr>
            <a:r>
              <a:rPr b="0" lang="en-US" sz="2000" spc="-1" strike="noStrike">
                <a:solidFill>
                  <a:srgbClr val="000000"/>
                </a:solidFill>
                <a:latin typeface="Arial"/>
              </a:rPr>
              <a:t>I believe it's essential to explore the differences and similarities between these two learning modalities.</a:t>
            </a:r>
            <a:endParaRPr b="0" lang="en-US" sz="20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216000" y="812520"/>
            <a:ext cx="7127280" cy="4008960"/>
          </a:xfrm>
          <a:prstGeom prst="rect">
            <a:avLst/>
          </a:prstGeom>
          <a:ln w="0">
            <a:noFill/>
          </a:ln>
        </p:spPr>
      </p:sp>
      <p:sp>
        <p:nvSpPr>
          <p:cNvPr id="11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So, what exactly do I plan to compare and contrast in my essay? I intend to delve into various aspects of online learning and traditional classroom learning, including the learning environment, student engagement, assessment methods, and their overall impact on the learning experience.</a:t>
            </a:r>
            <a:endParaRPr b="0" lang="en-US" sz="20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sldImg"/>
          </p:nvPr>
        </p:nvSpPr>
        <p:spPr>
          <a:xfrm>
            <a:off x="216000" y="812520"/>
            <a:ext cx="7127280" cy="4008960"/>
          </a:xfrm>
          <a:prstGeom prst="rect">
            <a:avLst/>
          </a:prstGeom>
          <a:ln w="0">
            <a:noFill/>
          </a:ln>
        </p:spPr>
      </p:sp>
      <p:sp>
        <p:nvSpPr>
          <p:cNvPr id="11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To make these comparisons meaningful, I'll be using specific criteria. These criteria encompass accessibility, flexibility, interaction, assessment methods, and, most importantly, the overall learning outcomes. These factors will help us understand the strengths and weaknesses of each mode of learning.</a:t>
            </a:r>
            <a:endParaRPr b="0" lang="en-US" sz="20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216000" y="812520"/>
            <a:ext cx="7127280" cy="4008960"/>
          </a:xfrm>
          <a:prstGeom prst="rect">
            <a:avLst/>
          </a:prstGeom>
          <a:ln w="0">
            <a:noFill/>
          </a:ln>
        </p:spPr>
      </p:sp>
      <p:sp>
        <p:nvSpPr>
          <p:cNvPr id="11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Now, let's talk about the main point I want my readers to take away from my essay. It's this: both online and traditional classroom learning have their unique advantages and drawbacks.</a:t>
            </a:r>
            <a:endParaRPr b="0" lang="en-US" sz="2000" spc="-1" strike="noStrike">
              <a:solidFill>
                <a:srgbClr val="000000"/>
              </a:solidFill>
              <a:latin typeface="Arial"/>
            </a:endParaRPr>
          </a:p>
          <a:p>
            <a:pPr marL="216000" indent="0">
              <a:buNone/>
            </a:pPr>
            <a:endParaRPr b="0" lang="en-US" sz="2000" spc="-1" strike="noStrike">
              <a:solidFill>
                <a:srgbClr val="000000"/>
              </a:solidFill>
              <a:latin typeface="Arial"/>
            </a:endParaRPr>
          </a:p>
          <a:p>
            <a:pPr marL="216000" indent="0">
              <a:buNone/>
            </a:pPr>
            <a:r>
              <a:rPr b="0" lang="en-US" sz="2000" spc="-1" strike="noStrike">
                <a:solidFill>
                  <a:srgbClr val="000000"/>
                </a:solidFill>
                <a:latin typeface="Arial"/>
              </a:rPr>
              <a:t>By understanding these differences, individuals can make informed decisions about which mode of learning aligns best with their needs and goals.</a:t>
            </a:r>
            <a:endParaRPr b="0" lang="en-US" sz="2000" spc="-1" strike="noStrike">
              <a:solidFill>
                <a:srgbClr val="000000"/>
              </a:solidFill>
              <a:latin typeface="Arial"/>
            </a:endParaRPr>
          </a:p>
          <a:p>
            <a:pPr marL="216000" indent="0">
              <a:buNone/>
            </a:pPr>
            <a:endParaRPr b="0" lang="en-US" sz="2000" spc="-1" strike="noStrike">
              <a:solidFill>
                <a:srgbClr val="000000"/>
              </a:solidFill>
              <a:latin typeface="Arial"/>
            </a:endParaRPr>
          </a:p>
          <a:p>
            <a:pPr marL="216000" indent="0">
              <a:buNone/>
            </a:pPr>
            <a:r>
              <a:rPr b="0" lang="en-US" sz="2000" spc="-1" strike="noStrike">
                <a:solidFill>
                  <a:srgbClr val="000000"/>
                </a:solidFill>
                <a:latin typeface="Arial"/>
              </a:rPr>
              <a:t>In essence, it's not about declaring one mode superior to the other but empowering individuals to choose the most suitable learning environment for their unique circumstances.</a:t>
            </a:r>
            <a:endParaRPr b="0" lang="en-US"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0DC9C32-022C-4823-A3B3-6AB7C8100834}"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875B120-0667-42FA-B015-D4374F32B76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A3915AF1-6F09-43B7-B8C4-00DDD561D382}"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454B580-E3AB-46C7-81D1-968CB3625716}"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676F9929-1718-46C8-81AE-119EE09F4851}"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D72E259-30A8-48C0-9464-4EE07DE17CCA}"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DEA3EE5-9AB6-4C8D-AC8F-F3AE1267CED2}"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A5A221C-F709-47BC-976C-2F01C736BBF5}"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8A127A8-A8F4-4103-AD20-FFCA9132639E}"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CFAEDF8-61CB-4F00-8808-E36076725BE8}"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512BCCE-5BA0-4DCF-8871-97C9B63CF8EF}"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2E495E5-D870-4EA7-A200-7E015A40DBEC}"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DC36AD0-8649-4862-82A4-86C9ECE6BD17}"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439966E-80BC-4402-899C-62B9EDB6A931}"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FF7D773-13CD-41EC-874D-4B1F61CC7C82}"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63158C18-8530-4E94-8B40-5356A397F8E5}"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7947D29C-7F1B-4AEC-96BC-C36BE89240AE}"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F53F346-53B0-462F-912E-F4B7EB21255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06B5E23-69DD-494E-8EDE-3B97868EDAF1}"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FEA8196-ABE0-482C-8ACE-04C689CD548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9E533D0-37C8-409E-879E-2F07896BCE95}"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118A1F2-CACF-4834-8BFD-6CD113B38CA3}"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F28DF05-6F8E-4BA7-8E22-6F121EC3100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04316BE-5C23-448E-9F7B-CB5518EBC78E}"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0800" cy="925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1" name="Rectangle 9"/>
          <p:cNvSpPr/>
          <p:nvPr/>
        </p:nvSpPr>
        <p:spPr>
          <a:xfrm>
            <a:off x="8042040" y="453600"/>
            <a:ext cx="3700800" cy="9612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 name="Rectangle 10"/>
          <p:cNvSpPr/>
          <p:nvPr/>
        </p:nvSpPr>
        <p:spPr>
          <a:xfrm>
            <a:off x="4241880" y="457200"/>
            <a:ext cx="3700800" cy="8892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4640" bIns="44640" anchor="t">
            <a:noAutofit/>
          </a:bodyPr>
          <a:p>
            <a:pPr>
              <a:lnSpc>
                <a:spcPct val="100000"/>
              </a:lnSpc>
            </a:pPr>
            <a:endParaRPr b="0" lang="en-US" sz="1800" spc="-1" strike="noStrike">
              <a:solidFill>
                <a:srgbClr val="000000"/>
              </a:solidFill>
              <a:latin typeface="Arial"/>
              <a:ea typeface="DejaVu Sans"/>
            </a:endParaRPr>
          </a:p>
        </p:txBody>
      </p:sp>
      <p:sp>
        <p:nvSpPr>
          <p:cNvPr id="3" name="Rectangle 6"/>
          <p:cNvSpPr/>
          <p:nvPr/>
        </p:nvSpPr>
        <p:spPr>
          <a:xfrm>
            <a:off x="446400" y="3085920"/>
            <a:ext cx="11260440" cy="33022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4" name="PlaceHolder 1"/>
          <p:cNvSpPr>
            <a:spLocks noGrp="1"/>
          </p:cNvSpPr>
          <p:nvPr>
            <p:ph type="ftr" idx="1"/>
          </p:nvPr>
        </p:nvSpPr>
        <p:spPr>
          <a:xfrm>
            <a:off x="581040" y="5951880"/>
            <a:ext cx="6914520" cy="3625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&lt;pied de page&gt;</a:t>
            </a:r>
            <a:endParaRPr b="0" lang="en-US" sz="1400" spc="-1" strike="noStrike">
              <a:solidFill>
                <a:srgbClr val="000000"/>
              </a:solidFill>
              <a:latin typeface="Times New Roman"/>
            </a:endParaRPr>
          </a:p>
        </p:txBody>
      </p:sp>
      <p:sp>
        <p:nvSpPr>
          <p:cNvPr id="5" name="PlaceHolder 2"/>
          <p:cNvSpPr>
            <a:spLocks noGrp="1"/>
          </p:cNvSpPr>
          <p:nvPr>
            <p:ph type="sldNum" idx="2"/>
          </p:nvPr>
        </p:nvSpPr>
        <p:spPr>
          <a:xfrm>
            <a:off x="10558440" y="5956200"/>
            <a:ext cx="1013760" cy="3625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chemeClr val="accent1">
                    <a:lumMod val="75000"/>
                    <a:lumOff val="25000"/>
                  </a:schemeClr>
                </a:solidFill>
                <a:latin typeface="Gill Sans MT"/>
              </a:defRPr>
            </a:lvl1pPr>
          </a:lstStyle>
          <a:p>
            <a:pPr indent="0" algn="r">
              <a:lnSpc>
                <a:spcPct val="100000"/>
              </a:lnSpc>
              <a:buNone/>
              <a:tabLst>
                <a:tab algn="l" pos="0"/>
              </a:tabLst>
            </a:pPr>
            <a:fld id="{6DADCF85-2F5B-49C2-9FCC-42BD220B2B2C}" type="slidenum">
              <a:rPr b="0" lang="en-US" sz="900" spc="-1" strike="noStrike">
                <a:solidFill>
                  <a:schemeClr val="accent1">
                    <a:lumMod val="75000"/>
                    <a:lumOff val="25000"/>
                  </a:schemeClr>
                </a:solidFill>
                <a:latin typeface="Gill Sans MT"/>
              </a:rPr>
              <a:t>&lt;numéro&gt;</a:t>
            </a:fld>
            <a:endParaRPr b="0" lang="en-US" sz="900" spc="-1" strike="noStrike">
              <a:solidFill>
                <a:srgbClr val="000000"/>
              </a:solidFill>
              <a:latin typeface="Times New Roman"/>
            </a:endParaRPr>
          </a:p>
        </p:txBody>
      </p:sp>
      <p:sp>
        <p:nvSpPr>
          <p:cNvPr id="6" name="PlaceHolder 3"/>
          <p:cNvSpPr>
            <a:spLocks noGrp="1"/>
          </p:cNvSpPr>
          <p:nvPr>
            <p:ph type="dt" idx="3"/>
          </p:nvPr>
        </p:nvSpPr>
        <p:spPr>
          <a:xfrm>
            <a:off x="7606080" y="5956200"/>
            <a:ext cx="2842200" cy="36252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&lt;date/heure&gt;</a:t>
            </a:r>
            <a:endParaRPr b="0" lang="en-US" sz="1400" spc="-1" strike="noStrike">
              <a:solidFill>
                <a:srgbClr val="000000"/>
              </a:solidFill>
              <a:latin typeface="Times New Roman"/>
            </a:endParaRPr>
          </a:p>
        </p:txBody>
      </p:sp>
      <p:sp>
        <p:nvSpPr>
          <p:cNvPr id="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Cliquez pour éditer le format du texte-titre</a:t>
            </a:r>
            <a:endParaRPr b="0" lang="en-US" sz="4400" spc="-1" strike="noStrike">
              <a:solidFill>
                <a:srgbClr val="000000"/>
              </a:solidFill>
              <a:latin typeface="Arial"/>
            </a:endParaRPr>
          </a:p>
        </p:txBody>
      </p:sp>
      <p:sp>
        <p:nvSpPr>
          <p:cNvPr id="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Cliquez pour éditer le format du plan de texte</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niveau de plan</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Troisième niveau de plan</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Quatrième niveau de plan</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Cinquième niveau de plan</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Sixième niveau de plan</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Septième niveau de plan</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Rectangle 8"/>
          <p:cNvSpPr/>
          <p:nvPr/>
        </p:nvSpPr>
        <p:spPr>
          <a:xfrm>
            <a:off x="446400" y="457200"/>
            <a:ext cx="3700800" cy="925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46" name="Rectangle 9"/>
          <p:cNvSpPr/>
          <p:nvPr/>
        </p:nvSpPr>
        <p:spPr>
          <a:xfrm>
            <a:off x="8042040" y="453600"/>
            <a:ext cx="3700800" cy="9612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7" name="Rectangle 10"/>
          <p:cNvSpPr/>
          <p:nvPr/>
        </p:nvSpPr>
        <p:spPr>
          <a:xfrm>
            <a:off x="4241880" y="457200"/>
            <a:ext cx="3700800" cy="8892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4640" bIns="44640" anchor="t">
            <a:noAutofit/>
          </a:bodyPr>
          <a:p>
            <a:pPr>
              <a:lnSpc>
                <a:spcPct val="100000"/>
              </a:lnSpc>
            </a:pPr>
            <a:endParaRPr b="0" lang="en-US" sz="1800" spc="-1" strike="noStrike">
              <a:solidFill>
                <a:srgbClr val="000000"/>
              </a:solidFill>
              <a:latin typeface="Arial"/>
              <a:ea typeface="DejaVu Sans"/>
            </a:endParaRPr>
          </a:p>
        </p:txBody>
      </p:sp>
      <p:sp>
        <p:nvSpPr>
          <p:cNvPr id="48" name="Rectangle 6"/>
          <p:cNvSpPr/>
          <p:nvPr/>
        </p:nvSpPr>
        <p:spPr>
          <a:xfrm>
            <a:off x="440280" y="614520"/>
            <a:ext cx="11306880" cy="11869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49" name="PlaceHolder 1"/>
          <p:cNvSpPr>
            <a:spLocks noGrp="1"/>
          </p:cNvSpPr>
          <p:nvPr>
            <p:ph type="ftr" idx="4"/>
          </p:nvPr>
        </p:nvSpPr>
        <p:spPr>
          <a:xfrm>
            <a:off x="581040" y="5951880"/>
            <a:ext cx="6914520" cy="3625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&lt;pied de page&gt;</a:t>
            </a:r>
            <a:endParaRPr b="0" lang="en-US" sz="1400" spc="-1" strike="noStrike">
              <a:solidFill>
                <a:srgbClr val="000000"/>
              </a:solidFill>
              <a:latin typeface="Times New Roman"/>
            </a:endParaRPr>
          </a:p>
        </p:txBody>
      </p:sp>
      <p:sp>
        <p:nvSpPr>
          <p:cNvPr id="50" name="PlaceHolder 2"/>
          <p:cNvSpPr>
            <a:spLocks noGrp="1"/>
          </p:cNvSpPr>
          <p:nvPr>
            <p:ph type="sldNum" idx="5"/>
          </p:nvPr>
        </p:nvSpPr>
        <p:spPr>
          <a:xfrm>
            <a:off x="10558440" y="5956200"/>
            <a:ext cx="1050120" cy="3625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chemeClr val="accent2"/>
                </a:solidFill>
                <a:latin typeface="Gill Sans MT"/>
              </a:defRPr>
            </a:lvl1pPr>
          </a:lstStyle>
          <a:p>
            <a:pPr indent="0" algn="r">
              <a:lnSpc>
                <a:spcPct val="100000"/>
              </a:lnSpc>
              <a:buNone/>
              <a:tabLst>
                <a:tab algn="l" pos="0"/>
              </a:tabLst>
            </a:pPr>
            <a:fld id="{F41E879D-6682-4AB3-B60D-948F5E774C67}" type="slidenum">
              <a:rPr b="0" lang="en-US" sz="900" spc="-1" strike="noStrike">
                <a:solidFill>
                  <a:schemeClr val="accent2"/>
                </a:solidFill>
                <a:latin typeface="Gill Sans MT"/>
              </a:rPr>
              <a:t>&lt;numéro&gt;</a:t>
            </a:fld>
            <a:endParaRPr b="0" lang="en-US" sz="900" spc="-1" strike="noStrike">
              <a:solidFill>
                <a:srgbClr val="000000"/>
              </a:solidFill>
              <a:latin typeface="Times New Roman"/>
            </a:endParaRPr>
          </a:p>
        </p:txBody>
      </p:sp>
      <p:sp>
        <p:nvSpPr>
          <p:cNvPr id="51" name="PlaceHolder 3"/>
          <p:cNvSpPr>
            <a:spLocks noGrp="1"/>
          </p:cNvSpPr>
          <p:nvPr>
            <p:ph type="dt" idx="6"/>
          </p:nvPr>
        </p:nvSpPr>
        <p:spPr>
          <a:xfrm>
            <a:off x="7606080" y="5956200"/>
            <a:ext cx="2842200" cy="36252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&lt;date/heure&gt;</a:t>
            </a:r>
            <a:endParaRPr b="0" lang="en-US" sz="1400" spc="-1" strike="noStrike">
              <a:solidFill>
                <a:srgbClr val="000000"/>
              </a:solidFill>
              <a:latin typeface="Times New Roman"/>
            </a:endParaRPr>
          </a:p>
        </p:txBody>
      </p:sp>
      <p:sp>
        <p:nvSpPr>
          <p:cNvPr id="5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Cliquez pour éditer le format du texte-titre</a:t>
            </a:r>
            <a:endParaRPr b="0" lang="en-US" sz="4400" spc="-1" strike="noStrike">
              <a:solidFill>
                <a:srgbClr val="000000"/>
              </a:solidFill>
              <a:latin typeface="Arial"/>
            </a:endParaRPr>
          </a:p>
        </p:txBody>
      </p:sp>
      <p:sp>
        <p:nvSpPr>
          <p:cNvPr id="5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Cliquez pour éditer le format du plan de texte</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niveau de plan</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Troisième niveau de plan</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Quatrième niveau de plan</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Cinquième niveau de plan</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Sixième niveau de plan</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Septième niveau de plan</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Box 3"/>
          <p:cNvSpPr/>
          <p:nvPr/>
        </p:nvSpPr>
        <p:spPr>
          <a:xfrm>
            <a:off x="4349160" y="4196880"/>
            <a:ext cx="3279960" cy="9428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2800" spc="-1" strike="noStrike">
                <a:solidFill>
                  <a:srgbClr val="000000"/>
                </a:solidFill>
                <a:latin typeface="Gill Sans MT"/>
                <a:ea typeface="DejaVu Sans"/>
              </a:rPr>
              <a:t>ENGL B2b</a:t>
            </a:r>
            <a:endParaRPr b="0" lang="en-US" sz="2800" spc="-1" strike="noStrike">
              <a:solidFill>
                <a:srgbClr val="000000"/>
              </a:solidFill>
              <a:latin typeface="Arial"/>
            </a:endParaRPr>
          </a:p>
          <a:p>
            <a:pPr algn="ctr">
              <a:lnSpc>
                <a:spcPct val="100000"/>
              </a:lnSpc>
            </a:pPr>
            <a:r>
              <a:rPr b="0" lang="en-US" sz="2800" spc="-1" strike="noStrike">
                <a:solidFill>
                  <a:srgbClr val="000000"/>
                </a:solidFill>
                <a:latin typeface="Gill Sans MT"/>
                <a:ea typeface="DejaVu Sans"/>
              </a:rPr>
              <a:t>Unit IV</a:t>
            </a:r>
            <a:endParaRPr b="0" lang="en-US" sz="2800" spc="-1" strike="noStrike">
              <a:solidFill>
                <a:srgbClr val="000000"/>
              </a:solidFill>
              <a:latin typeface="Arial"/>
            </a:endParaRPr>
          </a:p>
        </p:txBody>
      </p:sp>
      <p:sp>
        <p:nvSpPr>
          <p:cNvPr id="97" name="TextBox 6"/>
          <p:cNvSpPr/>
          <p:nvPr/>
        </p:nvSpPr>
        <p:spPr>
          <a:xfrm>
            <a:off x="3873960" y="1605960"/>
            <a:ext cx="4491000" cy="1186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4000" spc="-1" strike="noStrike">
                <a:solidFill>
                  <a:srgbClr val="000000"/>
                </a:solidFill>
                <a:latin typeface="Gill Sans MT"/>
                <a:ea typeface="DejaVu Sans"/>
              </a:rPr>
              <a:t>Student Presentation</a:t>
            </a:r>
            <a:endParaRPr b="0" lang="en-US" sz="4000" spc="-1" strike="noStrike">
              <a:solidFill>
                <a:srgbClr val="000000"/>
              </a:solidFill>
              <a:latin typeface="Arial"/>
            </a:endParaRPr>
          </a:p>
          <a:p>
            <a:pPr algn="ctr">
              <a:lnSpc>
                <a:spcPct val="100000"/>
              </a:lnSpc>
            </a:pPr>
            <a:r>
              <a:rPr b="0" lang="en-US" sz="3200" spc="-1" strike="noStrike">
                <a:solidFill>
                  <a:srgbClr val="000000"/>
                </a:solidFill>
                <a:latin typeface="Gill Sans MT"/>
                <a:ea typeface="DejaVu Sans"/>
              </a:rPr>
              <a:t>Compare/Contrast</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581040" y="702000"/>
            <a:ext cx="11027160" cy="1011240"/>
          </a:xfrm>
          <a:prstGeom prst="rect">
            <a:avLst/>
          </a:prstGeom>
          <a:noFill/>
          <a:ln w="0">
            <a:noFill/>
          </a:ln>
        </p:spPr>
        <p:txBody>
          <a:bodyPr lIns="90000" rIns="90000" tIns="45000" bIns="45000" anchor="b">
            <a:normAutofit fontScale="85000"/>
          </a:bodyPr>
          <a:p>
            <a:pPr indent="0">
              <a:lnSpc>
                <a:spcPct val="100000"/>
              </a:lnSpc>
              <a:buNone/>
              <a:tabLst>
                <a:tab algn="l" pos="0"/>
              </a:tabLst>
            </a:pPr>
            <a:r>
              <a:rPr b="0" lang="en-US" sz="3600" spc="-1" strike="noStrike" cap="all">
                <a:solidFill>
                  <a:srgbClr val="ffffff"/>
                </a:solidFill>
                <a:latin typeface="Gill Sans MT"/>
              </a:rPr>
              <a:t>What is the topic you selected of Your Compare/contrast?</a:t>
            </a:r>
            <a:endParaRPr b="0" lang="en-US" sz="3600" spc="-1" strike="noStrike">
              <a:solidFill>
                <a:srgbClr val="000000"/>
              </a:solidFill>
              <a:latin typeface="Arial"/>
            </a:endParaRPr>
          </a:p>
        </p:txBody>
      </p:sp>
      <p:sp>
        <p:nvSpPr>
          <p:cNvPr id="99" name="PlaceHolder 2"/>
          <p:cNvSpPr>
            <a:spLocks noGrp="1"/>
          </p:cNvSpPr>
          <p:nvPr>
            <p:ph/>
          </p:nvPr>
        </p:nvSpPr>
        <p:spPr>
          <a:xfrm>
            <a:off x="581040" y="2180520"/>
            <a:ext cx="11027160" cy="3675960"/>
          </a:xfrm>
          <a:prstGeom prst="rect">
            <a:avLst/>
          </a:prstGeom>
          <a:noFill/>
          <a:ln w="0">
            <a:noFill/>
          </a:ln>
        </p:spPr>
        <p:txBody>
          <a:bodyPr lIns="90000" rIns="90000" tIns="45000" bIns="45000" anchor="ctr">
            <a:normAutofit/>
          </a:bodyPr>
          <a:p>
            <a:pPr marL="306000" indent="-306000">
              <a:lnSpc>
                <a:spcPct val="100000"/>
              </a:lnSpc>
              <a:spcBef>
                <a:spcPts val="561"/>
              </a:spcBef>
              <a:spcAft>
                <a:spcPts val="601"/>
              </a:spcAft>
              <a:buClr>
                <a:srgbClr val="903163"/>
              </a:buClr>
              <a:buSzPct val="92000"/>
              <a:buFont typeface="Wingdings 2" charset="2"/>
              <a:buChar char=""/>
            </a:pPr>
            <a:r>
              <a:rPr b="0" lang="en-US" sz="2800" spc="-1" strike="noStrike">
                <a:solidFill>
                  <a:srgbClr val="3d3d3d"/>
                </a:solidFill>
                <a:latin typeface="Gill Sans MT"/>
              </a:rPr>
              <a:t>The topic I selected is the comparison between online learning and traditional classroom learning. </a:t>
            </a:r>
            <a:endParaRPr b="0" lang="en-US" sz="2800" spc="-1" strike="noStrike">
              <a:solidFill>
                <a:srgbClr val="000000"/>
              </a:solidFill>
              <a:latin typeface="Arial"/>
            </a:endParaRPr>
          </a:p>
          <a:p>
            <a:pPr marL="306000" indent="-306000">
              <a:lnSpc>
                <a:spcPct val="100000"/>
              </a:lnSpc>
              <a:spcBef>
                <a:spcPts val="561"/>
              </a:spcBef>
              <a:spcAft>
                <a:spcPts val="601"/>
              </a:spcAft>
              <a:buClr>
                <a:srgbClr val="903163"/>
              </a:buClr>
              <a:buSzPct val="92000"/>
              <a:buFont typeface="Wingdings 2" charset="2"/>
              <a:buChar char=""/>
            </a:pPr>
            <a:r>
              <a:rPr b="0" lang="en-US" sz="2800" spc="-1" strike="noStrike">
                <a:solidFill>
                  <a:srgbClr val="3d3d3d"/>
                </a:solidFill>
                <a:latin typeface="Gill Sans MT"/>
              </a:rPr>
              <a:t>This topic is of great interest because it affects students, educators, and institutions across the world.</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581040" y="702000"/>
            <a:ext cx="11027160" cy="971640"/>
          </a:xfrm>
          <a:prstGeom prst="rect">
            <a:avLst/>
          </a:prstGeom>
          <a:noFill/>
          <a:ln w="0">
            <a:noFill/>
          </a:ln>
        </p:spPr>
        <p:txBody>
          <a:bodyPr lIns="90000" rIns="90000" tIns="45000" bIns="45000" anchor="b">
            <a:normAutofit/>
          </a:bodyPr>
          <a:p>
            <a:pPr indent="0">
              <a:lnSpc>
                <a:spcPct val="100000"/>
              </a:lnSpc>
              <a:buNone/>
              <a:tabLst>
                <a:tab algn="l" pos="0"/>
              </a:tabLst>
            </a:pPr>
            <a:r>
              <a:rPr b="0" lang="en-US" sz="3600" spc="-1" strike="noStrike" cap="all">
                <a:solidFill>
                  <a:srgbClr val="ffffff"/>
                </a:solidFill>
                <a:latin typeface="Gill Sans MT"/>
              </a:rPr>
              <a:t>Why did you select this topic?</a:t>
            </a:r>
            <a:endParaRPr b="0" lang="en-US" sz="3600" spc="-1" strike="noStrike">
              <a:solidFill>
                <a:srgbClr val="000000"/>
              </a:solidFill>
              <a:latin typeface="Arial"/>
            </a:endParaRPr>
          </a:p>
        </p:txBody>
      </p:sp>
      <p:sp>
        <p:nvSpPr>
          <p:cNvPr id="101" name="PlaceHolder 2"/>
          <p:cNvSpPr>
            <a:spLocks noGrp="1"/>
          </p:cNvSpPr>
          <p:nvPr>
            <p:ph/>
          </p:nvPr>
        </p:nvSpPr>
        <p:spPr>
          <a:xfrm>
            <a:off x="581040" y="2180520"/>
            <a:ext cx="11077560" cy="3675960"/>
          </a:xfrm>
          <a:prstGeom prst="rect">
            <a:avLst/>
          </a:prstGeom>
          <a:noFill/>
          <a:ln w="0">
            <a:noFill/>
          </a:ln>
        </p:spPr>
        <p:txBody>
          <a:bodyPr lIns="90000" rIns="90000" tIns="45000" bIns="45000" anchor="ctr">
            <a:normAutofit/>
          </a:bodyPr>
          <a:p>
            <a:pPr marL="306000" indent="-306000">
              <a:lnSpc>
                <a:spcPct val="100000"/>
              </a:lnSpc>
              <a:spcBef>
                <a:spcPts val="561"/>
              </a:spcBef>
              <a:spcAft>
                <a:spcPts val="601"/>
              </a:spcAft>
              <a:buClr>
                <a:srgbClr val="903163"/>
              </a:buClr>
              <a:buSzPct val="92000"/>
              <a:buFont typeface="Wingdings 2" charset="2"/>
              <a:buChar char=""/>
            </a:pPr>
            <a:r>
              <a:rPr b="0" lang="en-US" sz="2800" spc="-1" strike="noStrike">
                <a:solidFill>
                  <a:srgbClr val="3d3d3d"/>
                </a:solidFill>
                <a:latin typeface="Gill Sans MT"/>
              </a:rPr>
              <a:t>I chose this topic because it's a relevant and timely subject, especially considering the increasing prevalence of online education. </a:t>
            </a:r>
            <a:endParaRPr b="0" lang="en-US" sz="2800" spc="-1" strike="noStrike">
              <a:solidFill>
                <a:srgbClr val="000000"/>
              </a:solidFill>
              <a:latin typeface="Arial"/>
            </a:endParaRPr>
          </a:p>
          <a:p>
            <a:pPr marL="306000" indent="-306000">
              <a:lnSpc>
                <a:spcPct val="100000"/>
              </a:lnSpc>
              <a:spcBef>
                <a:spcPts val="561"/>
              </a:spcBef>
              <a:spcAft>
                <a:spcPts val="601"/>
              </a:spcAft>
              <a:buClr>
                <a:srgbClr val="903163"/>
              </a:buClr>
              <a:buSzPct val="92000"/>
              <a:buFont typeface="Wingdings 2" charset="2"/>
              <a:buChar char=""/>
            </a:pPr>
            <a:r>
              <a:rPr b="0" lang="en-US" sz="2800" spc="-1" strike="noStrike">
                <a:solidFill>
                  <a:srgbClr val="3d3d3d"/>
                </a:solidFill>
                <a:latin typeface="Gill Sans MT"/>
              </a:rPr>
              <a:t>I believe it's essential to explore the differences and similarities between these two learning modalities.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581040" y="702000"/>
            <a:ext cx="11027160" cy="971640"/>
          </a:xfrm>
          <a:prstGeom prst="rect">
            <a:avLst/>
          </a:prstGeom>
          <a:noFill/>
          <a:ln w="0">
            <a:noFill/>
          </a:ln>
        </p:spPr>
        <p:txBody>
          <a:bodyPr lIns="90000" rIns="90000" tIns="45000" bIns="45000" anchor="b">
            <a:normAutofit fontScale="89000"/>
          </a:bodyPr>
          <a:p>
            <a:pPr indent="0">
              <a:lnSpc>
                <a:spcPct val="100000"/>
              </a:lnSpc>
              <a:buNone/>
              <a:tabLst>
                <a:tab algn="l" pos="0"/>
              </a:tabLst>
            </a:pPr>
            <a:r>
              <a:rPr b="0" lang="en-US" sz="3600" spc="-1" strike="noStrike" cap="all">
                <a:solidFill>
                  <a:srgbClr val="ffffff"/>
                </a:solidFill>
                <a:latin typeface="Gill Sans MT"/>
              </a:rPr>
              <a:t>What are you planning to compare or contrast?</a:t>
            </a:r>
            <a:endParaRPr b="0" lang="en-US" sz="3600" spc="-1" strike="noStrike">
              <a:solidFill>
                <a:srgbClr val="000000"/>
              </a:solidFill>
              <a:latin typeface="Arial"/>
            </a:endParaRPr>
          </a:p>
        </p:txBody>
      </p:sp>
      <p:sp>
        <p:nvSpPr>
          <p:cNvPr id="103" name="PlaceHolder 2"/>
          <p:cNvSpPr>
            <a:spLocks noGrp="1"/>
          </p:cNvSpPr>
          <p:nvPr>
            <p:ph/>
          </p:nvPr>
        </p:nvSpPr>
        <p:spPr>
          <a:xfrm>
            <a:off x="581040" y="2180520"/>
            <a:ext cx="11027160" cy="3675960"/>
          </a:xfrm>
          <a:prstGeom prst="rect">
            <a:avLst/>
          </a:prstGeom>
          <a:noFill/>
          <a:ln w="0">
            <a:noFill/>
          </a:ln>
        </p:spPr>
        <p:txBody>
          <a:bodyPr lIns="90000" rIns="90000" tIns="45000" bIns="45000" anchor="ctr">
            <a:normAutofit/>
          </a:bodyPr>
          <a:p>
            <a:pPr marL="306000" indent="-306000">
              <a:lnSpc>
                <a:spcPct val="100000"/>
              </a:lnSpc>
              <a:spcBef>
                <a:spcPts val="561"/>
              </a:spcBef>
              <a:spcAft>
                <a:spcPts val="601"/>
              </a:spcAft>
              <a:buClr>
                <a:srgbClr val="903163"/>
              </a:buClr>
              <a:buSzPct val="92000"/>
              <a:buFont typeface="Wingdings 2" charset="2"/>
              <a:buChar char=""/>
            </a:pPr>
            <a:r>
              <a:rPr b="0" lang="en-US" sz="2800" spc="-1" strike="noStrike">
                <a:solidFill>
                  <a:srgbClr val="3d3d3d"/>
                </a:solidFill>
                <a:latin typeface="Gill Sans MT"/>
              </a:rPr>
              <a:t>I plan to compare and contrast various aspects of online learning and traditional classroom learning. </a:t>
            </a:r>
            <a:endParaRPr b="0" lang="en-US" sz="2800" spc="-1" strike="noStrike">
              <a:solidFill>
                <a:srgbClr val="000000"/>
              </a:solidFill>
              <a:latin typeface="Arial"/>
            </a:endParaRPr>
          </a:p>
          <a:p>
            <a:pPr marL="306000" indent="-306000">
              <a:lnSpc>
                <a:spcPct val="100000"/>
              </a:lnSpc>
              <a:spcBef>
                <a:spcPts val="561"/>
              </a:spcBef>
              <a:spcAft>
                <a:spcPts val="601"/>
              </a:spcAft>
              <a:buClr>
                <a:srgbClr val="903163"/>
              </a:buClr>
              <a:buSzPct val="92000"/>
              <a:buFont typeface="Wingdings 2" charset="2"/>
              <a:buChar char=""/>
            </a:pPr>
            <a:r>
              <a:rPr b="0" lang="en-US" sz="2800" spc="-1" strike="noStrike">
                <a:solidFill>
                  <a:srgbClr val="3d3d3d"/>
                </a:solidFill>
                <a:latin typeface="Gill Sans MT"/>
              </a:rPr>
              <a:t>Specifically, I will examine the learning environment, student engagement, assessment methods, and their overall impact on the learning experience. </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581040" y="702000"/>
            <a:ext cx="11027160" cy="971640"/>
          </a:xfrm>
          <a:prstGeom prst="rect">
            <a:avLst/>
          </a:prstGeom>
          <a:noFill/>
          <a:ln w="0">
            <a:noFill/>
          </a:ln>
        </p:spPr>
        <p:txBody>
          <a:bodyPr lIns="90000" rIns="90000" tIns="45000" bIns="45000" anchor="b">
            <a:normAutofit fontScale="82000"/>
          </a:bodyPr>
          <a:p>
            <a:pPr indent="0">
              <a:lnSpc>
                <a:spcPct val="100000"/>
              </a:lnSpc>
              <a:buNone/>
              <a:tabLst>
                <a:tab algn="l" pos="0"/>
              </a:tabLst>
            </a:pPr>
            <a:r>
              <a:rPr b="0" lang="en-US" sz="3600" spc="-1" strike="noStrike" cap="all">
                <a:solidFill>
                  <a:srgbClr val="ffffff"/>
                </a:solidFill>
                <a:latin typeface="Gill Sans MT"/>
              </a:rPr>
              <a:t>What criteria will you use to make your comparisons?</a:t>
            </a:r>
            <a:endParaRPr b="0" lang="en-US" sz="3600" spc="-1" strike="noStrike">
              <a:solidFill>
                <a:srgbClr val="000000"/>
              </a:solidFill>
              <a:latin typeface="Arial"/>
            </a:endParaRPr>
          </a:p>
        </p:txBody>
      </p:sp>
      <p:sp>
        <p:nvSpPr>
          <p:cNvPr id="105" name="PlaceHolder 2"/>
          <p:cNvSpPr>
            <a:spLocks noGrp="1"/>
          </p:cNvSpPr>
          <p:nvPr>
            <p:ph/>
          </p:nvPr>
        </p:nvSpPr>
        <p:spPr>
          <a:xfrm>
            <a:off x="581040" y="2180520"/>
            <a:ext cx="11027160" cy="3675960"/>
          </a:xfrm>
          <a:prstGeom prst="rect">
            <a:avLst/>
          </a:prstGeom>
          <a:noFill/>
          <a:ln w="0">
            <a:noFill/>
          </a:ln>
        </p:spPr>
        <p:txBody>
          <a:bodyPr lIns="90000" rIns="90000" tIns="45000" bIns="45000" anchor="ctr">
            <a:normAutofit/>
          </a:bodyPr>
          <a:p>
            <a:pPr marL="306000" indent="-306000">
              <a:lnSpc>
                <a:spcPct val="100000"/>
              </a:lnSpc>
              <a:spcBef>
                <a:spcPts val="561"/>
              </a:spcBef>
              <a:spcAft>
                <a:spcPts val="601"/>
              </a:spcAft>
              <a:buClr>
                <a:srgbClr val="903163"/>
              </a:buClr>
              <a:buSzPct val="92000"/>
              <a:buFont typeface="Wingdings 2" charset="2"/>
              <a:buChar char=""/>
            </a:pPr>
            <a:r>
              <a:rPr b="0" lang="en-US" sz="2800" spc="-1" strike="noStrike">
                <a:solidFill>
                  <a:srgbClr val="3d3d3d"/>
                </a:solidFill>
                <a:latin typeface="Gill Sans MT"/>
              </a:rPr>
              <a:t>I will use criteria such as accessibility, flexibility, interaction, assessment methods, and overall learning outcomes to make meaningful comparisons between online and traditional classroom learning.</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581040" y="702000"/>
            <a:ext cx="11027160" cy="1011240"/>
          </a:xfrm>
          <a:prstGeom prst="rect">
            <a:avLst/>
          </a:prstGeom>
          <a:noFill/>
          <a:ln w="0">
            <a:noFill/>
          </a:ln>
        </p:spPr>
        <p:txBody>
          <a:bodyPr lIns="90000" rIns="90000" tIns="45000" bIns="45000" anchor="b">
            <a:normAutofit fontScale="85000"/>
          </a:bodyPr>
          <a:p>
            <a:pPr indent="0">
              <a:lnSpc>
                <a:spcPct val="100000"/>
              </a:lnSpc>
              <a:buNone/>
              <a:tabLst>
                <a:tab algn="l" pos="0"/>
              </a:tabLst>
            </a:pPr>
            <a:r>
              <a:rPr b="0" lang="en-US" sz="3600" spc="-1" strike="noStrike" cap="all">
                <a:solidFill>
                  <a:srgbClr val="ffffff"/>
                </a:solidFill>
                <a:latin typeface="Gill Sans MT"/>
              </a:rPr>
              <a:t>What is the main point that you want your readers to learn from your essay?</a:t>
            </a:r>
            <a:endParaRPr b="0" lang="en-US" sz="3600" spc="-1" strike="noStrike">
              <a:solidFill>
                <a:srgbClr val="000000"/>
              </a:solidFill>
              <a:latin typeface="Arial"/>
            </a:endParaRPr>
          </a:p>
        </p:txBody>
      </p:sp>
      <p:sp>
        <p:nvSpPr>
          <p:cNvPr id="107" name="PlaceHolder 2"/>
          <p:cNvSpPr>
            <a:spLocks noGrp="1"/>
          </p:cNvSpPr>
          <p:nvPr>
            <p:ph/>
          </p:nvPr>
        </p:nvSpPr>
        <p:spPr>
          <a:xfrm>
            <a:off x="581040" y="2180520"/>
            <a:ext cx="11027160" cy="3675960"/>
          </a:xfrm>
          <a:prstGeom prst="rect">
            <a:avLst/>
          </a:prstGeom>
          <a:noFill/>
          <a:ln w="0">
            <a:noFill/>
          </a:ln>
        </p:spPr>
        <p:txBody>
          <a:bodyPr lIns="90000" rIns="90000" tIns="45000" bIns="45000" anchor="ctr">
            <a:normAutofit/>
          </a:bodyPr>
          <a:p>
            <a:pPr marL="306000" indent="-306000">
              <a:lnSpc>
                <a:spcPct val="100000"/>
              </a:lnSpc>
              <a:spcBef>
                <a:spcPts val="561"/>
              </a:spcBef>
              <a:spcAft>
                <a:spcPts val="601"/>
              </a:spcAft>
              <a:buClr>
                <a:srgbClr val="903163"/>
              </a:buClr>
              <a:buSzPct val="92000"/>
              <a:buFont typeface="Wingdings 2" charset="2"/>
              <a:buChar char=""/>
            </a:pPr>
            <a:r>
              <a:rPr b="0" lang="en-US" sz="2800" spc="-1" strike="noStrike">
                <a:solidFill>
                  <a:srgbClr val="3d3d3d"/>
                </a:solidFill>
                <a:latin typeface="Gill Sans MT"/>
              </a:rPr>
              <a:t>The main point I want my readers to take away from my essay is that both online and traditional classroom learning have their unique advantages and drawbacks.</a:t>
            </a:r>
            <a:endParaRPr b="0" lang="en-US" sz="2800" spc="-1" strike="noStrike">
              <a:solidFill>
                <a:srgbClr val="000000"/>
              </a:solidFill>
              <a:latin typeface="Arial"/>
            </a:endParaRPr>
          </a:p>
          <a:p>
            <a:pPr marL="306000" indent="-306000">
              <a:lnSpc>
                <a:spcPct val="100000"/>
              </a:lnSpc>
              <a:spcBef>
                <a:spcPts val="561"/>
              </a:spcBef>
              <a:spcAft>
                <a:spcPts val="601"/>
              </a:spcAft>
              <a:buClr>
                <a:srgbClr val="903163"/>
              </a:buClr>
              <a:buSzPct val="92000"/>
              <a:buFont typeface="Wingdings 2" charset="2"/>
              <a:buChar char=""/>
            </a:pPr>
            <a:r>
              <a:rPr b="0" lang="en-US" sz="2800" spc="-1" strike="noStrike">
                <a:solidFill>
                  <a:srgbClr val="3d3d3d"/>
                </a:solidFill>
                <a:latin typeface="Gill Sans MT"/>
              </a:rPr>
              <a:t>By understanding these differences, individuals can make informed decisions about which mode of learning aligns best with their needs and goals.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2D9E9229DEA145B9C69AC3C706F100" ma:contentTypeVersion="8" ma:contentTypeDescription="Create a new document." ma:contentTypeScope="" ma:versionID="96e5e4b3f44e16f453228832eed420bc">
  <xsd:schema xmlns:xsd="http://www.w3.org/2001/XMLSchema" xmlns:xs="http://www.w3.org/2001/XMLSchema" xmlns:p="http://schemas.microsoft.com/office/2006/metadata/properties" xmlns:ns2="49847848-8ad4-4b7e-b512-27290e480fa9" targetNamespace="http://schemas.microsoft.com/office/2006/metadata/properties" ma:root="true" ma:fieldsID="21db26d9f58dbef4212409c749153aa1" ns2:_="">
    <xsd:import namespace="49847848-8ad4-4b7e-b512-27290e480fa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847848-8ad4-4b7e-b512-27290e480f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70118A-78C2-4B97-A9AF-81F3684510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847848-8ad4-4b7e-b512-27290e480f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6467990-436B-4695-B033-EDD87FB8CC60}">
  <ds:schemaRefs>
    <ds:schemaRef ds:uri="http://schemas.microsoft.com/sharepoint/v3/contenttype/forms"/>
  </ds:schemaRefs>
</ds:datastoreItem>
</file>

<file path=customXml/itemProps3.xml><?xml version="1.0" encoding="utf-8"?>
<ds:datastoreItem xmlns:ds="http://schemas.openxmlformats.org/officeDocument/2006/customXml" ds:itemID="{19AC4F54-1577-4458-998E-DBA71B5D36B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{62D05313-1BA5-B240-9DA8-7ABE933875D5}tf10001123</Template>
  <TotalTime>1764</TotalTime>
  <Application>LibreOffice/7.5.5.2$Windows_X86_64 LibreOffice_project/ca8fe7424262805f223b9a2334bc7181abbcbf5e</Application>
  <AppVersion>15.0000</AppVersion>
  <Words>106</Words>
  <Paragraphs>16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2019-11-26T18:18:20Z</dcterms:created>
  <dc:creator>Diana Bowman</dc:creator>
  <dc:description/>
  <dc:language>en-US</dc:language>
  <cp:lastModifiedBy/>
  <dcterms:modified xsi:type="dcterms:W3CDTF">2023-10-04T11:01:50Z</dcterms:modified>
  <cp:revision>14</cp:revision>
  <dc:subject/>
  <dc:title>Essay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0x010100FF2D9E9229DEA145B9C69AC3C706F100</vt:lpwstr>
  </property>
  <property fmtid="{D5CDD505-2E9C-101B-9397-08002B2CF9AE}" pid="3" name="PresentationFormat">
    <vt:lpwstr>Widescreen</vt:lpwstr>
  </property>
  <property fmtid="{D5CDD505-2E9C-101B-9397-08002B2CF9AE}" pid="4" name="Slides">
    <vt:r8>5</vt:r8>
  </property>
</Properties>
</file>