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 id="2147483673" r:id="rId3"/>
  </p:sldMasterIdLst>
  <p:notesMasterIdLst>
    <p:notesMasterId r:id="rId95"/>
  </p:notesMasterIdLst>
  <p:sldIdLst>
    <p:sldId id="256" r:id="rId4"/>
    <p:sldId id="366" r:id="rId5"/>
    <p:sldId id="367" r:id="rId6"/>
    <p:sldId id="368" r:id="rId7"/>
    <p:sldId id="426" r:id="rId8"/>
    <p:sldId id="423" r:id="rId9"/>
    <p:sldId id="424" r:id="rId10"/>
    <p:sldId id="425" r:id="rId11"/>
    <p:sldId id="394" r:id="rId12"/>
    <p:sldId id="372" r:id="rId13"/>
    <p:sldId id="393" r:id="rId14"/>
    <p:sldId id="373" r:id="rId15"/>
    <p:sldId id="374" r:id="rId16"/>
    <p:sldId id="427" r:id="rId17"/>
    <p:sldId id="376" r:id="rId18"/>
    <p:sldId id="395" r:id="rId19"/>
    <p:sldId id="377" r:id="rId20"/>
    <p:sldId id="378" r:id="rId21"/>
    <p:sldId id="396" r:id="rId22"/>
    <p:sldId id="379" r:id="rId23"/>
    <p:sldId id="380" r:id="rId24"/>
    <p:sldId id="381" r:id="rId25"/>
    <p:sldId id="432" r:id="rId26"/>
    <p:sldId id="431" r:id="rId27"/>
    <p:sldId id="397" r:id="rId28"/>
    <p:sldId id="412" r:id="rId29"/>
    <p:sldId id="407" r:id="rId30"/>
    <p:sldId id="408" r:id="rId31"/>
    <p:sldId id="409" r:id="rId32"/>
    <p:sldId id="410" r:id="rId33"/>
    <p:sldId id="473" r:id="rId34"/>
    <p:sldId id="411" r:id="rId35"/>
    <p:sldId id="429" r:id="rId36"/>
    <p:sldId id="433" r:id="rId37"/>
    <p:sldId id="398" r:id="rId38"/>
    <p:sldId id="383" r:id="rId39"/>
    <p:sldId id="413" r:id="rId40"/>
    <p:sldId id="414" r:id="rId41"/>
    <p:sldId id="474" r:id="rId42"/>
    <p:sldId id="415" r:id="rId43"/>
    <p:sldId id="475" r:id="rId44"/>
    <p:sldId id="416" r:id="rId45"/>
    <p:sldId id="435" r:id="rId46"/>
    <p:sldId id="472" r:id="rId47"/>
    <p:sldId id="436" r:id="rId48"/>
    <p:sldId id="399" r:id="rId49"/>
    <p:sldId id="384" r:id="rId50"/>
    <p:sldId id="417" r:id="rId51"/>
    <p:sldId id="476" r:id="rId52"/>
    <p:sldId id="418" r:id="rId53"/>
    <p:sldId id="477" r:id="rId54"/>
    <p:sldId id="419" r:id="rId55"/>
    <p:sldId id="420" r:id="rId56"/>
    <p:sldId id="421" r:id="rId57"/>
    <p:sldId id="422" r:id="rId58"/>
    <p:sldId id="437" r:id="rId59"/>
    <p:sldId id="440" r:id="rId60"/>
    <p:sldId id="467" r:id="rId61"/>
    <p:sldId id="471" r:id="rId62"/>
    <p:sldId id="480" r:id="rId63"/>
    <p:sldId id="441" r:id="rId64"/>
    <p:sldId id="400" r:id="rId65"/>
    <p:sldId id="385" r:id="rId66"/>
    <p:sldId id="442" r:id="rId67"/>
    <p:sldId id="444" r:id="rId68"/>
    <p:sldId id="478" r:id="rId69"/>
    <p:sldId id="446" r:id="rId70"/>
    <p:sldId id="447" r:id="rId71"/>
    <p:sldId id="401" r:id="rId72"/>
    <p:sldId id="403" r:id="rId73"/>
    <p:sldId id="448" r:id="rId74"/>
    <p:sldId id="449" r:id="rId75"/>
    <p:sldId id="450" r:id="rId76"/>
    <p:sldId id="479" r:id="rId77"/>
    <p:sldId id="451" r:id="rId78"/>
    <p:sldId id="452" r:id="rId79"/>
    <p:sldId id="461" r:id="rId80"/>
    <p:sldId id="453" r:id="rId81"/>
    <p:sldId id="405" r:id="rId82"/>
    <p:sldId id="404" r:id="rId83"/>
    <p:sldId id="455" r:id="rId84"/>
    <p:sldId id="464" r:id="rId85"/>
    <p:sldId id="454" r:id="rId86"/>
    <p:sldId id="391" r:id="rId87"/>
    <p:sldId id="456" r:id="rId88"/>
    <p:sldId id="406" r:id="rId89"/>
    <p:sldId id="481" r:id="rId90"/>
    <p:sldId id="457" r:id="rId91"/>
    <p:sldId id="458" r:id="rId92"/>
    <p:sldId id="459" r:id="rId93"/>
    <p:sldId id="309" r:id="rId94"/>
  </p:sldIdLst>
  <p:sldSz cx="9144000" cy="6858000" type="screen4x3"/>
  <p:notesSz cx="6858000" cy="9144000"/>
  <p:defaultTextStyle>
    <a:defPPr>
      <a:defRPr lang="zh-CN"/>
    </a:defPPr>
    <a:lvl1pPr algn="l" rtl="0" fontAlgn="base">
      <a:spcBef>
        <a:spcPct val="20000"/>
      </a:spcBef>
      <a:spcAft>
        <a:spcPct val="0"/>
      </a:spcAft>
      <a:buSzPct val="80000"/>
      <a:buFont typeface="Wingdings" pitchFamily="2" charset="2"/>
      <a:buChar char="l"/>
      <a:defRPr kern="1200">
        <a:solidFill>
          <a:schemeClr val="tx1"/>
        </a:solidFill>
        <a:latin typeface="Arial" charset="0"/>
        <a:ea typeface="宋体" pitchFamily="2" charset="-122"/>
        <a:cs typeface="+mn-cs"/>
      </a:defRPr>
    </a:lvl1pPr>
    <a:lvl2pPr marL="457200" algn="l" rtl="0" fontAlgn="base">
      <a:spcBef>
        <a:spcPct val="20000"/>
      </a:spcBef>
      <a:spcAft>
        <a:spcPct val="0"/>
      </a:spcAft>
      <a:buSzPct val="80000"/>
      <a:buFont typeface="Wingdings" pitchFamily="2" charset="2"/>
      <a:buChar char="l"/>
      <a:defRPr kern="1200">
        <a:solidFill>
          <a:schemeClr val="tx1"/>
        </a:solidFill>
        <a:latin typeface="Arial" charset="0"/>
        <a:ea typeface="宋体" pitchFamily="2" charset="-122"/>
        <a:cs typeface="+mn-cs"/>
      </a:defRPr>
    </a:lvl2pPr>
    <a:lvl3pPr marL="914400" algn="l" rtl="0" fontAlgn="base">
      <a:spcBef>
        <a:spcPct val="20000"/>
      </a:spcBef>
      <a:spcAft>
        <a:spcPct val="0"/>
      </a:spcAft>
      <a:buSzPct val="80000"/>
      <a:buFont typeface="Wingdings" pitchFamily="2" charset="2"/>
      <a:buChar char="l"/>
      <a:defRPr kern="1200">
        <a:solidFill>
          <a:schemeClr val="tx1"/>
        </a:solidFill>
        <a:latin typeface="Arial" charset="0"/>
        <a:ea typeface="宋体" pitchFamily="2" charset="-122"/>
        <a:cs typeface="+mn-cs"/>
      </a:defRPr>
    </a:lvl3pPr>
    <a:lvl4pPr marL="1371600" algn="l" rtl="0" fontAlgn="base">
      <a:spcBef>
        <a:spcPct val="20000"/>
      </a:spcBef>
      <a:spcAft>
        <a:spcPct val="0"/>
      </a:spcAft>
      <a:buSzPct val="80000"/>
      <a:buFont typeface="Wingdings" pitchFamily="2" charset="2"/>
      <a:buChar char="l"/>
      <a:defRPr kern="1200">
        <a:solidFill>
          <a:schemeClr val="tx1"/>
        </a:solidFill>
        <a:latin typeface="Arial" charset="0"/>
        <a:ea typeface="宋体" pitchFamily="2" charset="-122"/>
        <a:cs typeface="+mn-cs"/>
      </a:defRPr>
    </a:lvl4pPr>
    <a:lvl5pPr marL="1828800" algn="l" rtl="0" fontAlgn="base">
      <a:spcBef>
        <a:spcPct val="20000"/>
      </a:spcBef>
      <a:spcAft>
        <a:spcPct val="0"/>
      </a:spcAft>
      <a:buSzPct val="80000"/>
      <a:buFont typeface="Wingdings" pitchFamily="2" charset="2"/>
      <a:buChar char="l"/>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C7624"/>
    <a:srgbClr val="99FFCC"/>
    <a:srgbClr val="F74629"/>
    <a:srgbClr val="008000"/>
    <a:srgbClr val="FFFFFF"/>
    <a:srgbClr val="FF8700"/>
    <a:srgbClr val="008FBF"/>
    <a:srgbClr val="CB8A55"/>
    <a:srgbClr val="B38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notesMaster" Target="notesMasters/notesMaster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1C16C-3E54-4483-840E-A1A0BD21C3BB}" type="doc">
      <dgm:prSet loTypeId="urn:microsoft.com/office/officeart/2005/8/layout/hList6" loCatId="list" qsTypeId="urn:microsoft.com/office/officeart/2005/8/quickstyle/simple1" qsCatId="simple" csTypeId="urn:microsoft.com/office/officeart/2005/8/colors/accent2_1" csCatId="accent2" phldr="1"/>
      <dgm:spPr/>
      <dgm:t>
        <a:bodyPr/>
        <a:lstStyle/>
        <a:p>
          <a:endParaRPr lang="zh-CN" altLang="en-US"/>
        </a:p>
      </dgm:t>
    </dgm:pt>
    <dgm:pt modelId="{866F7B16-31A1-4229-9E3D-53030005A0A3}">
      <dgm:prSet phldrT="[文本]" custT="1"/>
      <dgm:spPr/>
      <dgm:t>
        <a:bodyPr/>
        <a:lstStyle/>
        <a:p>
          <a:pPr algn="l"/>
          <a:r>
            <a:rPr lang="zh-CN" altLang="en-US" sz="2200" dirty="0" smtClean="0">
              <a:solidFill>
                <a:srgbClr val="FF0000"/>
              </a:solidFill>
              <a:latin typeface="微软雅黑" panose="020B0503020204020204" pitchFamily="34" charset="-122"/>
              <a:ea typeface="微软雅黑" panose="020B0503020204020204" pitchFamily="34" charset="-122"/>
            </a:rPr>
            <a:t>突出政党特色，党纪特色，把党章关于纪律要求具体化。</a:t>
          </a:r>
          <a:endParaRPr lang="zh-CN" altLang="en-US" sz="2200" dirty="0">
            <a:solidFill>
              <a:srgbClr val="FF0000"/>
            </a:solidFill>
            <a:latin typeface="微软雅黑" panose="020B0503020204020204" pitchFamily="34" charset="-122"/>
            <a:ea typeface="微软雅黑" panose="020B0503020204020204" pitchFamily="34" charset="-122"/>
          </a:endParaRPr>
        </a:p>
      </dgm:t>
    </dgm:pt>
    <dgm:pt modelId="{3EFBFAB6-7DCB-4562-A05A-D866CFA972EE}" type="parTrans" cxnId="{30AD620C-F690-4C41-9FB8-467255729DBB}">
      <dgm:prSet/>
      <dgm:spPr/>
      <dgm:t>
        <a:bodyPr/>
        <a:lstStyle/>
        <a:p>
          <a:endParaRPr lang="zh-CN" altLang="en-US"/>
        </a:p>
      </dgm:t>
    </dgm:pt>
    <dgm:pt modelId="{F7E1776B-511A-47AA-80B5-EC9C79419F51}" type="sibTrans" cxnId="{30AD620C-F690-4C41-9FB8-467255729DBB}">
      <dgm:prSet/>
      <dgm:spPr/>
      <dgm:t>
        <a:bodyPr/>
        <a:lstStyle/>
        <a:p>
          <a:endParaRPr lang="zh-CN" altLang="en-US"/>
        </a:p>
      </dgm:t>
    </dgm:pt>
    <dgm:pt modelId="{5E647046-A4AB-4E21-B733-931900A4498B}">
      <dgm:prSet phldrT="[文本]" custT="1"/>
      <dgm:spPr/>
      <dgm:t>
        <a:bodyPr/>
        <a:lstStyle/>
        <a:p>
          <a:pPr algn="l"/>
          <a:r>
            <a:rPr lang="zh-CN" altLang="en-US" sz="2200" dirty="0" smtClean="0">
              <a:solidFill>
                <a:srgbClr val="FF0000"/>
              </a:solidFill>
              <a:latin typeface="微软雅黑" panose="020B0503020204020204" pitchFamily="34" charset="-122"/>
              <a:ea typeface="微软雅黑" panose="020B0503020204020204" pitchFamily="34" charset="-122"/>
            </a:rPr>
            <a:t>突出政治纪律和政治规矩。</a:t>
          </a:r>
          <a:endParaRPr lang="zh-CN" altLang="en-US" sz="2200" dirty="0">
            <a:solidFill>
              <a:srgbClr val="FF0000"/>
            </a:solidFill>
            <a:latin typeface="微软雅黑" panose="020B0503020204020204" pitchFamily="34" charset="-122"/>
            <a:ea typeface="微软雅黑" panose="020B0503020204020204" pitchFamily="34" charset="-122"/>
          </a:endParaRPr>
        </a:p>
      </dgm:t>
    </dgm:pt>
    <dgm:pt modelId="{BACCA56F-F9BE-4557-8123-6911905C1669}" type="parTrans" cxnId="{9D117A24-17E1-46BB-BC17-64988C17209A}">
      <dgm:prSet/>
      <dgm:spPr/>
      <dgm:t>
        <a:bodyPr/>
        <a:lstStyle/>
        <a:p>
          <a:endParaRPr lang="zh-CN" altLang="en-US"/>
        </a:p>
      </dgm:t>
    </dgm:pt>
    <dgm:pt modelId="{DB92BE5B-F470-4AC1-BEE5-2DB6CA0628F1}" type="sibTrans" cxnId="{9D117A24-17E1-46BB-BC17-64988C17209A}">
      <dgm:prSet/>
      <dgm:spPr/>
      <dgm:t>
        <a:bodyPr/>
        <a:lstStyle/>
        <a:p>
          <a:endParaRPr lang="zh-CN" altLang="en-US"/>
        </a:p>
      </dgm:t>
    </dgm:pt>
    <dgm:pt modelId="{8F6B1155-199F-48D0-BA2B-E8CE9479253B}">
      <dgm:prSet phldrT="[文本]" custT="1"/>
      <dgm:spPr/>
      <dgm:t>
        <a:bodyPr/>
        <a:lstStyle/>
        <a:p>
          <a:r>
            <a:rPr lang="zh-CN" altLang="en-US" sz="2200" dirty="0" smtClean="0">
              <a:solidFill>
                <a:srgbClr val="FF0000"/>
              </a:solidFill>
              <a:latin typeface="微软雅黑" panose="020B0503020204020204" pitchFamily="34" charset="-122"/>
              <a:ea typeface="微软雅黑" panose="020B0503020204020204" pitchFamily="34" charset="-122"/>
            </a:rPr>
            <a:t>坚持纪法分开，纪在法前，纪严于法。</a:t>
          </a:r>
          <a:endParaRPr lang="zh-CN" altLang="en-US" sz="2200" dirty="0">
            <a:solidFill>
              <a:srgbClr val="FF0000"/>
            </a:solidFill>
            <a:latin typeface="微软雅黑" panose="020B0503020204020204" pitchFamily="34" charset="-122"/>
            <a:ea typeface="微软雅黑" panose="020B0503020204020204" pitchFamily="34" charset="-122"/>
          </a:endParaRPr>
        </a:p>
      </dgm:t>
    </dgm:pt>
    <dgm:pt modelId="{5D407533-3479-4BD6-82E5-805435FB6B7A}" type="parTrans" cxnId="{CB35425F-9F31-4509-82FB-2D32D2ED1F14}">
      <dgm:prSet/>
      <dgm:spPr/>
      <dgm:t>
        <a:bodyPr/>
        <a:lstStyle/>
        <a:p>
          <a:endParaRPr lang="zh-CN" altLang="en-US"/>
        </a:p>
      </dgm:t>
    </dgm:pt>
    <dgm:pt modelId="{38CCFB8C-A830-4028-9653-D7DD30F461DB}" type="sibTrans" cxnId="{CB35425F-9F31-4509-82FB-2D32D2ED1F14}">
      <dgm:prSet/>
      <dgm:spPr/>
      <dgm:t>
        <a:bodyPr/>
        <a:lstStyle/>
        <a:p>
          <a:endParaRPr lang="zh-CN" altLang="en-US"/>
        </a:p>
      </dgm:t>
    </dgm:pt>
    <dgm:pt modelId="{666E77ED-3E00-43A7-97F0-2A85EC6FAA4E}">
      <dgm:prSet custT="1"/>
      <dgm:spPr/>
      <dgm:t>
        <a:bodyPr/>
        <a:lstStyle/>
        <a:p>
          <a:pPr algn="l"/>
          <a:r>
            <a:rPr lang="zh-CN" altLang="en-US" sz="2200" dirty="0" smtClean="0">
              <a:solidFill>
                <a:srgbClr val="FF0000"/>
              </a:solidFill>
              <a:latin typeface="微软雅黑" panose="020B0503020204020204" pitchFamily="34" charset="-122"/>
              <a:ea typeface="微软雅黑" panose="020B0503020204020204" pitchFamily="34" charset="-122"/>
            </a:rPr>
            <a:t>体现十八大以来，管党治党成果。</a:t>
          </a:r>
          <a:endParaRPr lang="zh-CN" altLang="en-US" sz="2200" dirty="0">
            <a:solidFill>
              <a:srgbClr val="FF0000"/>
            </a:solidFill>
            <a:latin typeface="微软雅黑" panose="020B0503020204020204" pitchFamily="34" charset="-122"/>
            <a:ea typeface="微软雅黑" panose="020B0503020204020204" pitchFamily="34" charset="-122"/>
          </a:endParaRPr>
        </a:p>
      </dgm:t>
    </dgm:pt>
    <dgm:pt modelId="{F23B19BA-51D8-4F3F-9492-A03094D18702}" type="parTrans" cxnId="{F9D7BA33-1113-46CE-AB33-D72A80687080}">
      <dgm:prSet/>
      <dgm:spPr/>
      <dgm:t>
        <a:bodyPr/>
        <a:lstStyle/>
        <a:p>
          <a:endParaRPr lang="zh-CN" altLang="en-US"/>
        </a:p>
      </dgm:t>
    </dgm:pt>
    <dgm:pt modelId="{7545DD44-C703-45A5-B1A9-EF22B808C194}" type="sibTrans" cxnId="{F9D7BA33-1113-46CE-AB33-D72A80687080}">
      <dgm:prSet/>
      <dgm:spPr/>
      <dgm:t>
        <a:bodyPr/>
        <a:lstStyle/>
        <a:p>
          <a:endParaRPr lang="zh-CN" altLang="en-US"/>
        </a:p>
      </dgm:t>
    </dgm:pt>
    <dgm:pt modelId="{C3E5125F-C8AA-498C-8797-F96E3DD9DA71}">
      <dgm:prSet custT="1"/>
      <dgm:spPr/>
      <dgm:t>
        <a:bodyPr/>
        <a:lstStyle/>
        <a:p>
          <a:pPr algn="l"/>
          <a:r>
            <a:rPr lang="zh-CN" altLang="en-US" sz="2200" dirty="0" smtClean="0">
              <a:solidFill>
                <a:srgbClr val="FF0000"/>
              </a:solidFill>
              <a:latin typeface="微软雅黑" panose="020B0503020204020204" pitchFamily="34" charset="-122"/>
              <a:ea typeface="微软雅黑" panose="020B0503020204020204" pitchFamily="34" charset="-122"/>
            </a:rPr>
            <a:t>对违纪行为梳理整合、科学分类。</a:t>
          </a:r>
          <a:endParaRPr lang="zh-CN" altLang="en-US" sz="2200" dirty="0">
            <a:solidFill>
              <a:srgbClr val="FF0000"/>
            </a:solidFill>
            <a:latin typeface="微软雅黑" panose="020B0503020204020204" pitchFamily="34" charset="-122"/>
            <a:ea typeface="微软雅黑" panose="020B0503020204020204" pitchFamily="34" charset="-122"/>
          </a:endParaRPr>
        </a:p>
      </dgm:t>
    </dgm:pt>
    <dgm:pt modelId="{158EA097-7A67-40DD-8082-D7E1D54E8AC3}" type="parTrans" cxnId="{0ED486CE-63F0-4082-BE13-CAEE29ACAF81}">
      <dgm:prSet/>
      <dgm:spPr/>
      <dgm:t>
        <a:bodyPr/>
        <a:lstStyle/>
        <a:p>
          <a:endParaRPr lang="zh-CN" altLang="en-US"/>
        </a:p>
      </dgm:t>
    </dgm:pt>
    <dgm:pt modelId="{7E4C3E3A-6594-4BA5-974B-2E3C69106C3C}" type="sibTrans" cxnId="{0ED486CE-63F0-4082-BE13-CAEE29ACAF81}">
      <dgm:prSet/>
      <dgm:spPr/>
      <dgm:t>
        <a:bodyPr/>
        <a:lstStyle/>
        <a:p>
          <a:endParaRPr lang="zh-CN" altLang="en-US"/>
        </a:p>
      </dgm:t>
    </dgm:pt>
    <dgm:pt modelId="{8A183DEC-ABC1-4A9F-A1CD-C7B478748090}" type="pres">
      <dgm:prSet presAssocID="{C721C16C-3E54-4483-840E-A1A0BD21C3BB}" presName="Name0" presStyleCnt="0">
        <dgm:presLayoutVars>
          <dgm:dir/>
          <dgm:resizeHandles val="exact"/>
        </dgm:presLayoutVars>
      </dgm:prSet>
      <dgm:spPr/>
      <dgm:t>
        <a:bodyPr/>
        <a:lstStyle/>
        <a:p>
          <a:endParaRPr lang="zh-CN" altLang="en-US"/>
        </a:p>
      </dgm:t>
    </dgm:pt>
    <dgm:pt modelId="{337E673D-AD02-480F-88AA-FA60AEB28DA6}" type="pres">
      <dgm:prSet presAssocID="{866F7B16-31A1-4229-9E3D-53030005A0A3}" presName="node" presStyleLbl="node1" presStyleIdx="0" presStyleCnt="5">
        <dgm:presLayoutVars>
          <dgm:bulletEnabled val="1"/>
        </dgm:presLayoutVars>
      </dgm:prSet>
      <dgm:spPr/>
      <dgm:t>
        <a:bodyPr/>
        <a:lstStyle/>
        <a:p>
          <a:endParaRPr lang="zh-CN" altLang="en-US"/>
        </a:p>
      </dgm:t>
    </dgm:pt>
    <dgm:pt modelId="{758B1960-4699-46E4-B91B-5A9E0CD2A6F7}" type="pres">
      <dgm:prSet presAssocID="{F7E1776B-511A-47AA-80B5-EC9C79419F51}" presName="sibTrans" presStyleCnt="0"/>
      <dgm:spPr/>
    </dgm:pt>
    <dgm:pt modelId="{C5B5C2CA-CBC3-4653-8212-EFD14DBC50ED}" type="pres">
      <dgm:prSet presAssocID="{5E647046-A4AB-4E21-B733-931900A4498B}" presName="node" presStyleLbl="node1" presStyleIdx="1" presStyleCnt="5">
        <dgm:presLayoutVars>
          <dgm:bulletEnabled val="1"/>
        </dgm:presLayoutVars>
      </dgm:prSet>
      <dgm:spPr/>
      <dgm:t>
        <a:bodyPr/>
        <a:lstStyle/>
        <a:p>
          <a:endParaRPr lang="zh-CN" altLang="en-US"/>
        </a:p>
      </dgm:t>
    </dgm:pt>
    <dgm:pt modelId="{3E182FE6-E2A6-4C3D-B84D-C2C3B1B28C05}" type="pres">
      <dgm:prSet presAssocID="{DB92BE5B-F470-4AC1-BEE5-2DB6CA0628F1}" presName="sibTrans" presStyleCnt="0"/>
      <dgm:spPr/>
    </dgm:pt>
    <dgm:pt modelId="{AD68D07D-855A-479B-9ECB-0BB09758BBA5}" type="pres">
      <dgm:prSet presAssocID="{8F6B1155-199F-48D0-BA2B-E8CE9479253B}" presName="node" presStyleLbl="node1" presStyleIdx="2" presStyleCnt="5">
        <dgm:presLayoutVars>
          <dgm:bulletEnabled val="1"/>
        </dgm:presLayoutVars>
      </dgm:prSet>
      <dgm:spPr/>
      <dgm:t>
        <a:bodyPr/>
        <a:lstStyle/>
        <a:p>
          <a:endParaRPr lang="zh-CN" altLang="en-US"/>
        </a:p>
      </dgm:t>
    </dgm:pt>
    <dgm:pt modelId="{68E6079F-D66D-4494-B294-14E53A2BC5B9}" type="pres">
      <dgm:prSet presAssocID="{38CCFB8C-A830-4028-9653-D7DD30F461DB}" presName="sibTrans" presStyleCnt="0"/>
      <dgm:spPr/>
    </dgm:pt>
    <dgm:pt modelId="{0EC2E313-358E-4DF4-B282-9BFD4F1698FA}" type="pres">
      <dgm:prSet presAssocID="{666E77ED-3E00-43A7-97F0-2A85EC6FAA4E}" presName="node" presStyleLbl="node1" presStyleIdx="3" presStyleCnt="5">
        <dgm:presLayoutVars>
          <dgm:bulletEnabled val="1"/>
        </dgm:presLayoutVars>
      </dgm:prSet>
      <dgm:spPr/>
      <dgm:t>
        <a:bodyPr/>
        <a:lstStyle/>
        <a:p>
          <a:endParaRPr lang="zh-CN" altLang="en-US"/>
        </a:p>
      </dgm:t>
    </dgm:pt>
    <dgm:pt modelId="{505C1509-1EAA-4ECE-B9F7-DD930EBB4D78}" type="pres">
      <dgm:prSet presAssocID="{7545DD44-C703-45A5-B1A9-EF22B808C194}" presName="sibTrans" presStyleCnt="0"/>
      <dgm:spPr/>
    </dgm:pt>
    <dgm:pt modelId="{F10FBC7F-8368-48A8-A05E-E96BE18D8F97}" type="pres">
      <dgm:prSet presAssocID="{C3E5125F-C8AA-498C-8797-F96E3DD9DA71}" presName="node" presStyleLbl="node1" presStyleIdx="4" presStyleCnt="5">
        <dgm:presLayoutVars>
          <dgm:bulletEnabled val="1"/>
        </dgm:presLayoutVars>
      </dgm:prSet>
      <dgm:spPr/>
      <dgm:t>
        <a:bodyPr/>
        <a:lstStyle/>
        <a:p>
          <a:endParaRPr lang="zh-CN" altLang="en-US"/>
        </a:p>
      </dgm:t>
    </dgm:pt>
  </dgm:ptLst>
  <dgm:cxnLst>
    <dgm:cxn modelId="{9D117A24-17E1-46BB-BC17-64988C17209A}" srcId="{C721C16C-3E54-4483-840E-A1A0BD21C3BB}" destId="{5E647046-A4AB-4E21-B733-931900A4498B}" srcOrd="1" destOrd="0" parTransId="{BACCA56F-F9BE-4557-8123-6911905C1669}" sibTransId="{DB92BE5B-F470-4AC1-BEE5-2DB6CA0628F1}"/>
    <dgm:cxn modelId="{05987430-4908-41DD-9597-F57BF09DFC7F}" type="presOf" srcId="{866F7B16-31A1-4229-9E3D-53030005A0A3}" destId="{337E673D-AD02-480F-88AA-FA60AEB28DA6}" srcOrd="0" destOrd="0" presId="urn:microsoft.com/office/officeart/2005/8/layout/hList6"/>
    <dgm:cxn modelId="{8A042C9C-BB0B-477F-AA1A-1E729EE12D78}" type="presOf" srcId="{C3E5125F-C8AA-498C-8797-F96E3DD9DA71}" destId="{F10FBC7F-8368-48A8-A05E-E96BE18D8F97}" srcOrd="0" destOrd="0" presId="urn:microsoft.com/office/officeart/2005/8/layout/hList6"/>
    <dgm:cxn modelId="{0ED486CE-63F0-4082-BE13-CAEE29ACAF81}" srcId="{C721C16C-3E54-4483-840E-A1A0BD21C3BB}" destId="{C3E5125F-C8AA-498C-8797-F96E3DD9DA71}" srcOrd="4" destOrd="0" parTransId="{158EA097-7A67-40DD-8082-D7E1D54E8AC3}" sibTransId="{7E4C3E3A-6594-4BA5-974B-2E3C69106C3C}"/>
    <dgm:cxn modelId="{26411383-62FF-44BF-9625-C0B414CE8BC0}" type="presOf" srcId="{5E647046-A4AB-4E21-B733-931900A4498B}" destId="{C5B5C2CA-CBC3-4653-8212-EFD14DBC50ED}" srcOrd="0" destOrd="0" presId="urn:microsoft.com/office/officeart/2005/8/layout/hList6"/>
    <dgm:cxn modelId="{8F95CFB3-6B9A-497B-9A10-9F1A9F311999}" type="presOf" srcId="{666E77ED-3E00-43A7-97F0-2A85EC6FAA4E}" destId="{0EC2E313-358E-4DF4-B282-9BFD4F1698FA}" srcOrd="0" destOrd="0" presId="urn:microsoft.com/office/officeart/2005/8/layout/hList6"/>
    <dgm:cxn modelId="{CB35425F-9F31-4509-82FB-2D32D2ED1F14}" srcId="{C721C16C-3E54-4483-840E-A1A0BD21C3BB}" destId="{8F6B1155-199F-48D0-BA2B-E8CE9479253B}" srcOrd="2" destOrd="0" parTransId="{5D407533-3479-4BD6-82E5-805435FB6B7A}" sibTransId="{38CCFB8C-A830-4028-9653-D7DD30F461DB}"/>
    <dgm:cxn modelId="{798D1402-071B-47D8-B8F7-B60179E230E1}" type="presOf" srcId="{8F6B1155-199F-48D0-BA2B-E8CE9479253B}" destId="{AD68D07D-855A-479B-9ECB-0BB09758BBA5}" srcOrd="0" destOrd="0" presId="urn:microsoft.com/office/officeart/2005/8/layout/hList6"/>
    <dgm:cxn modelId="{30AD620C-F690-4C41-9FB8-467255729DBB}" srcId="{C721C16C-3E54-4483-840E-A1A0BD21C3BB}" destId="{866F7B16-31A1-4229-9E3D-53030005A0A3}" srcOrd="0" destOrd="0" parTransId="{3EFBFAB6-7DCB-4562-A05A-D866CFA972EE}" sibTransId="{F7E1776B-511A-47AA-80B5-EC9C79419F51}"/>
    <dgm:cxn modelId="{F9D7BA33-1113-46CE-AB33-D72A80687080}" srcId="{C721C16C-3E54-4483-840E-A1A0BD21C3BB}" destId="{666E77ED-3E00-43A7-97F0-2A85EC6FAA4E}" srcOrd="3" destOrd="0" parTransId="{F23B19BA-51D8-4F3F-9492-A03094D18702}" sibTransId="{7545DD44-C703-45A5-B1A9-EF22B808C194}"/>
    <dgm:cxn modelId="{8392E661-E8C6-43A1-BACB-161817244397}" type="presOf" srcId="{C721C16C-3E54-4483-840E-A1A0BD21C3BB}" destId="{8A183DEC-ABC1-4A9F-A1CD-C7B478748090}" srcOrd="0" destOrd="0" presId="urn:microsoft.com/office/officeart/2005/8/layout/hList6"/>
    <dgm:cxn modelId="{172B9B81-BB98-43FA-A103-F1BA57BFFA0A}" type="presParOf" srcId="{8A183DEC-ABC1-4A9F-A1CD-C7B478748090}" destId="{337E673D-AD02-480F-88AA-FA60AEB28DA6}" srcOrd="0" destOrd="0" presId="urn:microsoft.com/office/officeart/2005/8/layout/hList6"/>
    <dgm:cxn modelId="{DEBB0014-0DC9-400B-B93D-B656CF5B9938}" type="presParOf" srcId="{8A183DEC-ABC1-4A9F-A1CD-C7B478748090}" destId="{758B1960-4699-46E4-B91B-5A9E0CD2A6F7}" srcOrd="1" destOrd="0" presId="urn:microsoft.com/office/officeart/2005/8/layout/hList6"/>
    <dgm:cxn modelId="{8B60822D-7374-455F-B537-B95651E76CB1}" type="presParOf" srcId="{8A183DEC-ABC1-4A9F-A1CD-C7B478748090}" destId="{C5B5C2CA-CBC3-4653-8212-EFD14DBC50ED}" srcOrd="2" destOrd="0" presId="urn:microsoft.com/office/officeart/2005/8/layout/hList6"/>
    <dgm:cxn modelId="{BB391BB9-647B-45AD-9A59-67CF9674B430}" type="presParOf" srcId="{8A183DEC-ABC1-4A9F-A1CD-C7B478748090}" destId="{3E182FE6-E2A6-4C3D-B84D-C2C3B1B28C05}" srcOrd="3" destOrd="0" presId="urn:microsoft.com/office/officeart/2005/8/layout/hList6"/>
    <dgm:cxn modelId="{B5C6408B-5913-48AB-8918-40147846318B}" type="presParOf" srcId="{8A183DEC-ABC1-4A9F-A1CD-C7B478748090}" destId="{AD68D07D-855A-479B-9ECB-0BB09758BBA5}" srcOrd="4" destOrd="0" presId="urn:microsoft.com/office/officeart/2005/8/layout/hList6"/>
    <dgm:cxn modelId="{22909F38-9B29-42CE-B3A8-14D46508D1CF}" type="presParOf" srcId="{8A183DEC-ABC1-4A9F-A1CD-C7B478748090}" destId="{68E6079F-D66D-4494-B294-14E53A2BC5B9}" srcOrd="5" destOrd="0" presId="urn:microsoft.com/office/officeart/2005/8/layout/hList6"/>
    <dgm:cxn modelId="{BA77A15C-0F4A-4718-8EC9-250F45B23E67}" type="presParOf" srcId="{8A183DEC-ABC1-4A9F-A1CD-C7B478748090}" destId="{0EC2E313-358E-4DF4-B282-9BFD4F1698FA}" srcOrd="6" destOrd="0" presId="urn:microsoft.com/office/officeart/2005/8/layout/hList6"/>
    <dgm:cxn modelId="{D040D11D-6162-4388-9F45-656210505672}" type="presParOf" srcId="{8A183DEC-ABC1-4A9F-A1CD-C7B478748090}" destId="{505C1509-1EAA-4ECE-B9F7-DD930EBB4D78}" srcOrd="7" destOrd="0" presId="urn:microsoft.com/office/officeart/2005/8/layout/hList6"/>
    <dgm:cxn modelId="{2C9C1B26-BF7B-4EF1-BA55-3B2D50596A31}" type="presParOf" srcId="{8A183DEC-ABC1-4A9F-A1CD-C7B478748090}" destId="{F10FBC7F-8368-48A8-A05E-E96BE18D8F97}" srcOrd="8"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69E7C3-D18C-4534-8131-302ACD5EFFBA}" type="datetimeFigureOut">
              <a:rPr lang="zh-CN" altLang="en-US" smtClean="0"/>
              <a:pPr/>
              <a:t>2015/11/10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5AC76-7EB4-48A0-B148-36056D26D046}" type="slidenum">
              <a:rPr lang="zh-CN" altLang="en-US" smtClean="0"/>
              <a:pPr/>
              <a:t>‹#›</a:t>
            </a:fld>
            <a:endParaRPr lang="zh-CN" altLang="en-US"/>
          </a:p>
        </p:txBody>
      </p:sp>
    </p:spTree>
    <p:extLst>
      <p:ext uri="{BB962C8B-B14F-4D97-AF65-F5344CB8AC3E}">
        <p14:creationId xmlns:p14="http://schemas.microsoft.com/office/powerpoint/2010/main" val="23071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1143000" y="685800"/>
            <a:ext cx="4572000" cy="3429000"/>
          </a:xfrm>
          <a:prstGeom prst="rect">
            <a:avLst/>
          </a:prstGeom>
          <a:ln/>
        </p:spPr>
      </p:sp>
      <p:sp>
        <p:nvSpPr>
          <p:cNvPr id="33795" name="备注占位符 2"/>
          <p:cNvSpPr>
            <a:spLocks noGrp="1"/>
          </p:cNvSpPr>
          <p:nvPr>
            <p:ph type="body" idx="1"/>
          </p:nvPr>
        </p:nvSpPr>
        <p:spPr>
          <a:noFill/>
          <a:ln/>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p:spPr>
        <p:txBody>
          <a:bodyPr/>
          <a:lstStyle/>
          <a:p>
            <a:fld id="{691FB24F-3C0A-424F-AF87-2F41F5C0F1E9}" type="slidenum">
              <a:rPr lang="en-US" altLang="zh-CN" smtClean="0">
                <a:ea typeface="宋体" charset="-122"/>
              </a:rPr>
              <a:pPr/>
              <a:t>2</a:t>
            </a:fld>
            <a:endParaRPr lang="en-US" altLang="zh-CN" smtClean="0">
              <a:ea typeface="宋体" charset="-122"/>
            </a:endParaRPr>
          </a:p>
        </p:txBody>
      </p:sp>
    </p:spTree>
    <p:extLst>
      <p:ext uri="{BB962C8B-B14F-4D97-AF65-F5344CB8AC3E}">
        <p14:creationId xmlns:p14="http://schemas.microsoft.com/office/powerpoint/2010/main" val="403310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1143000" y="685800"/>
            <a:ext cx="4572000" cy="3429000"/>
          </a:xfrm>
          <a:prstGeom prst="rect">
            <a:avLst/>
          </a:prstGeom>
          <a:ln/>
        </p:spPr>
      </p:sp>
      <p:sp>
        <p:nvSpPr>
          <p:cNvPr id="41987" name="备注占位符 2"/>
          <p:cNvSpPr>
            <a:spLocks noGrp="1"/>
          </p:cNvSpPr>
          <p:nvPr>
            <p:ph type="body" idx="1"/>
          </p:nvPr>
        </p:nvSpPr>
        <p:spPr>
          <a:noFill/>
          <a:ln/>
        </p:spPr>
        <p:txBody>
          <a:bodyPr/>
          <a:lstStyle/>
          <a:p>
            <a:endParaRPr lang="zh-CN" altLang="en-US" smtClean="0">
              <a:ea typeface="宋体" charset="-122"/>
            </a:endParaRPr>
          </a:p>
        </p:txBody>
      </p:sp>
      <p:sp>
        <p:nvSpPr>
          <p:cNvPr id="41988" name="灯片编号占位符 3"/>
          <p:cNvSpPr>
            <a:spLocks noGrp="1"/>
          </p:cNvSpPr>
          <p:nvPr>
            <p:ph type="sldNum" sz="quarter" idx="5"/>
          </p:nvPr>
        </p:nvSpPr>
        <p:spPr>
          <a:noFill/>
        </p:spPr>
        <p:txBody>
          <a:bodyPr/>
          <a:lstStyle/>
          <a:p>
            <a:fld id="{68EED3A4-9885-4B4E-BF8A-B7A78997622E}" type="slidenum">
              <a:rPr lang="en-US" altLang="zh-CN" smtClean="0">
                <a:ea typeface="宋体" charset="-122"/>
              </a:rPr>
              <a:pPr/>
              <a:t>13</a:t>
            </a:fld>
            <a:endParaRPr lang="en-US" altLang="zh-CN" smtClean="0">
              <a:ea typeface="宋体" charset="-122"/>
            </a:endParaRPr>
          </a:p>
        </p:txBody>
      </p:sp>
    </p:spTree>
    <p:extLst>
      <p:ext uri="{BB962C8B-B14F-4D97-AF65-F5344CB8AC3E}">
        <p14:creationId xmlns:p14="http://schemas.microsoft.com/office/powerpoint/2010/main" val="1230046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143000" y="685800"/>
            <a:ext cx="4572000" cy="3429000"/>
          </a:xfrm>
          <a:prstGeom prst="rect">
            <a:avLst/>
          </a:prstGeom>
          <a:ln/>
        </p:spPr>
      </p:sp>
      <p:sp>
        <p:nvSpPr>
          <p:cNvPr id="44035" name="备注占位符 2"/>
          <p:cNvSpPr>
            <a:spLocks noGrp="1"/>
          </p:cNvSpPr>
          <p:nvPr>
            <p:ph type="body" idx="1"/>
          </p:nvPr>
        </p:nvSpPr>
        <p:spPr>
          <a:noFill/>
          <a:ln/>
        </p:spPr>
        <p:txBody>
          <a:bodyPr/>
          <a:lstStyle/>
          <a:p>
            <a:endParaRPr lang="zh-CN" altLang="en-US" smtClean="0">
              <a:ea typeface="宋体" charset="-122"/>
            </a:endParaRPr>
          </a:p>
        </p:txBody>
      </p:sp>
      <p:sp>
        <p:nvSpPr>
          <p:cNvPr id="44036" name="灯片编号占位符 3"/>
          <p:cNvSpPr>
            <a:spLocks noGrp="1"/>
          </p:cNvSpPr>
          <p:nvPr>
            <p:ph type="sldNum" sz="quarter" idx="5"/>
          </p:nvPr>
        </p:nvSpPr>
        <p:spPr>
          <a:noFill/>
        </p:spPr>
        <p:txBody>
          <a:bodyPr/>
          <a:lstStyle/>
          <a:p>
            <a:fld id="{F3B47666-AC49-4055-98B4-49DCB0A3E2CE}" type="slidenum">
              <a:rPr lang="en-US" altLang="zh-CN" smtClean="0">
                <a:ea typeface="宋体" charset="-122"/>
              </a:rPr>
              <a:pPr/>
              <a:t>15</a:t>
            </a:fld>
            <a:endParaRPr lang="en-US" altLang="zh-CN" smtClean="0">
              <a:ea typeface="宋体" charset="-122"/>
            </a:endParaRPr>
          </a:p>
        </p:txBody>
      </p:sp>
    </p:spTree>
    <p:extLst>
      <p:ext uri="{BB962C8B-B14F-4D97-AF65-F5344CB8AC3E}">
        <p14:creationId xmlns:p14="http://schemas.microsoft.com/office/powerpoint/2010/main" val="493076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1143000" y="685800"/>
            <a:ext cx="4572000" cy="3429000"/>
          </a:xfrm>
          <a:prstGeom prst="rect">
            <a:avLst/>
          </a:prstGeom>
          <a:ln/>
        </p:spPr>
      </p:sp>
      <p:sp>
        <p:nvSpPr>
          <p:cNvPr id="45059" name="备注占位符 2"/>
          <p:cNvSpPr>
            <a:spLocks noGrp="1"/>
          </p:cNvSpPr>
          <p:nvPr>
            <p:ph type="body" idx="1"/>
          </p:nvPr>
        </p:nvSpPr>
        <p:spPr>
          <a:noFill/>
          <a:ln/>
        </p:spPr>
        <p:txBody>
          <a:bodyPr/>
          <a:lstStyle/>
          <a:p>
            <a:endParaRPr lang="zh-CN" altLang="en-US" smtClean="0">
              <a:ea typeface="宋体" charset="-122"/>
            </a:endParaRPr>
          </a:p>
        </p:txBody>
      </p:sp>
      <p:sp>
        <p:nvSpPr>
          <p:cNvPr id="45060" name="灯片编号占位符 3"/>
          <p:cNvSpPr>
            <a:spLocks noGrp="1"/>
          </p:cNvSpPr>
          <p:nvPr>
            <p:ph type="sldNum" sz="quarter" idx="5"/>
          </p:nvPr>
        </p:nvSpPr>
        <p:spPr>
          <a:noFill/>
        </p:spPr>
        <p:txBody>
          <a:bodyPr/>
          <a:lstStyle/>
          <a:p>
            <a:fld id="{BECE9BAC-E1F0-43DE-B024-60B97F25A864}" type="slidenum">
              <a:rPr lang="en-US" altLang="zh-CN" smtClean="0">
                <a:ea typeface="宋体" charset="-122"/>
              </a:rPr>
              <a:pPr/>
              <a:t>16</a:t>
            </a:fld>
            <a:endParaRPr lang="en-US" altLang="zh-CN" smtClean="0">
              <a:ea typeface="宋体" charset="-122"/>
            </a:endParaRPr>
          </a:p>
        </p:txBody>
      </p:sp>
    </p:spTree>
    <p:extLst>
      <p:ext uri="{BB962C8B-B14F-4D97-AF65-F5344CB8AC3E}">
        <p14:creationId xmlns:p14="http://schemas.microsoft.com/office/powerpoint/2010/main" val="2569879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1143000" y="685800"/>
            <a:ext cx="4572000" cy="3429000"/>
          </a:xfrm>
          <a:prstGeom prst="rect">
            <a:avLst/>
          </a:prstGeom>
          <a:ln/>
        </p:spPr>
      </p:sp>
      <p:sp>
        <p:nvSpPr>
          <p:cNvPr id="45059" name="备注占位符 2"/>
          <p:cNvSpPr>
            <a:spLocks noGrp="1"/>
          </p:cNvSpPr>
          <p:nvPr>
            <p:ph type="body" idx="1"/>
          </p:nvPr>
        </p:nvSpPr>
        <p:spPr>
          <a:noFill/>
          <a:ln/>
        </p:spPr>
        <p:txBody>
          <a:bodyPr/>
          <a:lstStyle/>
          <a:p>
            <a:endParaRPr lang="zh-CN" altLang="en-US" smtClean="0">
              <a:ea typeface="宋体" charset="-122"/>
            </a:endParaRPr>
          </a:p>
        </p:txBody>
      </p:sp>
      <p:sp>
        <p:nvSpPr>
          <p:cNvPr id="45060" name="灯片编号占位符 3"/>
          <p:cNvSpPr>
            <a:spLocks noGrp="1"/>
          </p:cNvSpPr>
          <p:nvPr>
            <p:ph type="sldNum" sz="quarter" idx="5"/>
          </p:nvPr>
        </p:nvSpPr>
        <p:spPr>
          <a:noFill/>
        </p:spPr>
        <p:txBody>
          <a:bodyPr/>
          <a:lstStyle/>
          <a:p>
            <a:fld id="{BECE9BAC-E1F0-43DE-B024-60B97F25A864}" type="slidenum">
              <a:rPr lang="en-US" altLang="zh-CN" smtClean="0">
                <a:ea typeface="宋体" charset="-122"/>
              </a:rPr>
              <a:pPr/>
              <a:t>17</a:t>
            </a:fld>
            <a:endParaRPr lang="en-US" altLang="zh-CN" smtClean="0">
              <a:ea typeface="宋体" charset="-122"/>
            </a:endParaRPr>
          </a:p>
        </p:txBody>
      </p:sp>
    </p:spTree>
    <p:extLst>
      <p:ext uri="{BB962C8B-B14F-4D97-AF65-F5344CB8AC3E}">
        <p14:creationId xmlns:p14="http://schemas.microsoft.com/office/powerpoint/2010/main" val="3919677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18</a:t>
            </a:fld>
            <a:endParaRPr lang="en-US" altLang="zh-CN" smtClean="0">
              <a:ea typeface="宋体" charset="-122"/>
            </a:endParaRPr>
          </a:p>
        </p:txBody>
      </p:sp>
    </p:spTree>
    <p:extLst>
      <p:ext uri="{BB962C8B-B14F-4D97-AF65-F5344CB8AC3E}">
        <p14:creationId xmlns:p14="http://schemas.microsoft.com/office/powerpoint/2010/main" val="139996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19</a:t>
            </a:fld>
            <a:endParaRPr lang="en-US" altLang="zh-CN" smtClean="0">
              <a:ea typeface="宋体" charset="-122"/>
            </a:endParaRPr>
          </a:p>
        </p:txBody>
      </p:sp>
    </p:spTree>
    <p:extLst>
      <p:ext uri="{BB962C8B-B14F-4D97-AF65-F5344CB8AC3E}">
        <p14:creationId xmlns:p14="http://schemas.microsoft.com/office/powerpoint/2010/main" val="1029208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1143000" y="685800"/>
            <a:ext cx="4572000" cy="3429000"/>
          </a:xfrm>
          <a:prstGeom prst="rect">
            <a:avLst/>
          </a:prstGeom>
          <a:ln/>
        </p:spPr>
      </p:sp>
      <p:sp>
        <p:nvSpPr>
          <p:cNvPr id="47107" name="备注占位符 2"/>
          <p:cNvSpPr>
            <a:spLocks noGrp="1"/>
          </p:cNvSpPr>
          <p:nvPr>
            <p:ph type="body" idx="1"/>
          </p:nvPr>
        </p:nvSpPr>
        <p:spPr>
          <a:noFill/>
          <a:ln/>
        </p:spPr>
        <p:txBody>
          <a:bodyPr/>
          <a:lstStyle/>
          <a:p>
            <a:endParaRPr lang="zh-CN" altLang="en-US" smtClean="0">
              <a:ea typeface="宋体" charset="-122"/>
            </a:endParaRPr>
          </a:p>
        </p:txBody>
      </p:sp>
      <p:sp>
        <p:nvSpPr>
          <p:cNvPr id="47108" name="灯片编号占位符 3"/>
          <p:cNvSpPr>
            <a:spLocks noGrp="1"/>
          </p:cNvSpPr>
          <p:nvPr>
            <p:ph type="sldNum" sz="quarter" idx="5"/>
          </p:nvPr>
        </p:nvSpPr>
        <p:spPr>
          <a:noFill/>
        </p:spPr>
        <p:txBody>
          <a:bodyPr/>
          <a:lstStyle/>
          <a:p>
            <a:fld id="{9AAD8546-B87E-4F58-8D11-5A5D053AAD66}" type="slidenum">
              <a:rPr lang="en-US" altLang="zh-CN" smtClean="0">
                <a:ea typeface="宋体" charset="-122"/>
              </a:rPr>
              <a:pPr/>
              <a:t>20</a:t>
            </a:fld>
            <a:endParaRPr lang="en-US" altLang="zh-CN" smtClean="0">
              <a:ea typeface="宋体" charset="-122"/>
            </a:endParaRPr>
          </a:p>
        </p:txBody>
      </p:sp>
    </p:spTree>
    <p:extLst>
      <p:ext uri="{BB962C8B-B14F-4D97-AF65-F5344CB8AC3E}">
        <p14:creationId xmlns:p14="http://schemas.microsoft.com/office/powerpoint/2010/main" val="1378691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1143000" y="685800"/>
            <a:ext cx="4572000" cy="3429000"/>
          </a:xfrm>
          <a:prstGeom prst="rect">
            <a:avLst/>
          </a:prstGeom>
          <a:ln/>
        </p:spPr>
      </p:sp>
      <p:sp>
        <p:nvSpPr>
          <p:cNvPr id="48131" name="备注占位符 2"/>
          <p:cNvSpPr>
            <a:spLocks noGrp="1"/>
          </p:cNvSpPr>
          <p:nvPr>
            <p:ph type="body" idx="1"/>
          </p:nvPr>
        </p:nvSpPr>
        <p:spPr>
          <a:noFill/>
          <a:ln/>
        </p:spPr>
        <p:txBody>
          <a:bodyPr/>
          <a:lstStyle/>
          <a:p>
            <a:endParaRPr lang="zh-CN" altLang="en-US" smtClean="0">
              <a:ea typeface="宋体" charset="-122"/>
            </a:endParaRPr>
          </a:p>
        </p:txBody>
      </p:sp>
      <p:sp>
        <p:nvSpPr>
          <p:cNvPr id="48132" name="灯片编号占位符 3"/>
          <p:cNvSpPr>
            <a:spLocks noGrp="1"/>
          </p:cNvSpPr>
          <p:nvPr>
            <p:ph type="sldNum" sz="quarter" idx="5"/>
          </p:nvPr>
        </p:nvSpPr>
        <p:spPr>
          <a:noFill/>
        </p:spPr>
        <p:txBody>
          <a:bodyPr/>
          <a:lstStyle/>
          <a:p>
            <a:fld id="{31AE06F8-3C5B-442D-908D-46F3577E38AF}" type="slidenum">
              <a:rPr lang="en-US" altLang="zh-CN" smtClean="0">
                <a:ea typeface="宋体" charset="-122"/>
              </a:rPr>
              <a:pPr/>
              <a:t>21</a:t>
            </a:fld>
            <a:endParaRPr lang="en-US" altLang="zh-CN" smtClean="0">
              <a:ea typeface="宋体" charset="-122"/>
            </a:endParaRPr>
          </a:p>
        </p:txBody>
      </p:sp>
    </p:spTree>
    <p:extLst>
      <p:ext uri="{BB962C8B-B14F-4D97-AF65-F5344CB8AC3E}">
        <p14:creationId xmlns:p14="http://schemas.microsoft.com/office/powerpoint/2010/main" val="855413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1143000" y="685800"/>
            <a:ext cx="4572000" cy="3429000"/>
          </a:xfrm>
          <a:prstGeom prst="rect">
            <a:avLst/>
          </a:prstGeom>
          <a:ln/>
        </p:spPr>
      </p:sp>
      <p:sp>
        <p:nvSpPr>
          <p:cNvPr id="49155" name="备注占位符 2"/>
          <p:cNvSpPr>
            <a:spLocks noGrp="1"/>
          </p:cNvSpPr>
          <p:nvPr>
            <p:ph type="body" idx="1"/>
          </p:nvPr>
        </p:nvSpPr>
        <p:spPr>
          <a:noFill/>
          <a:ln/>
        </p:spPr>
        <p:txBody>
          <a:bodyPr/>
          <a:lstStyle/>
          <a:p>
            <a:endParaRPr lang="zh-CN" altLang="en-US" smtClean="0">
              <a:ea typeface="宋体" charset="-122"/>
            </a:endParaRPr>
          </a:p>
        </p:txBody>
      </p:sp>
      <p:sp>
        <p:nvSpPr>
          <p:cNvPr id="49156" name="灯片编号占位符 3"/>
          <p:cNvSpPr>
            <a:spLocks noGrp="1"/>
          </p:cNvSpPr>
          <p:nvPr>
            <p:ph type="sldNum" sz="quarter" idx="5"/>
          </p:nvPr>
        </p:nvSpPr>
        <p:spPr>
          <a:noFill/>
        </p:spPr>
        <p:txBody>
          <a:bodyPr/>
          <a:lstStyle/>
          <a:p>
            <a:fld id="{EFFA5D68-0A66-4D4B-BDE7-1BDF8A5C0A3C}" type="slidenum">
              <a:rPr lang="en-US" altLang="zh-CN" smtClean="0">
                <a:ea typeface="宋体" charset="-122"/>
              </a:rPr>
              <a:pPr/>
              <a:t>22</a:t>
            </a:fld>
            <a:endParaRPr lang="en-US" altLang="zh-CN" smtClean="0">
              <a:ea typeface="宋体" charset="-122"/>
            </a:endParaRPr>
          </a:p>
        </p:txBody>
      </p:sp>
    </p:spTree>
    <p:extLst>
      <p:ext uri="{BB962C8B-B14F-4D97-AF65-F5344CB8AC3E}">
        <p14:creationId xmlns:p14="http://schemas.microsoft.com/office/powerpoint/2010/main" val="2413509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23</a:t>
            </a:fld>
            <a:endParaRPr lang="en-US" altLang="zh-CN" smtClean="0">
              <a:ea typeface="宋体" charset="-122"/>
            </a:endParaRPr>
          </a:p>
        </p:txBody>
      </p:sp>
    </p:spTree>
    <p:extLst>
      <p:ext uri="{BB962C8B-B14F-4D97-AF65-F5344CB8AC3E}">
        <p14:creationId xmlns:p14="http://schemas.microsoft.com/office/powerpoint/2010/main" val="12632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1143000" y="685800"/>
            <a:ext cx="4572000" cy="3429000"/>
          </a:xfrm>
          <a:prstGeom prst="rect">
            <a:avLst/>
          </a:prstGeom>
          <a:ln/>
        </p:spPr>
      </p:sp>
      <p:sp>
        <p:nvSpPr>
          <p:cNvPr id="34819" name="备注占位符 2"/>
          <p:cNvSpPr>
            <a:spLocks noGrp="1"/>
          </p:cNvSpPr>
          <p:nvPr>
            <p:ph type="body" idx="1"/>
          </p:nvPr>
        </p:nvSpPr>
        <p:spPr>
          <a:noFill/>
          <a:ln/>
        </p:spPr>
        <p:txBody>
          <a:bodyPr/>
          <a:lstStyle/>
          <a:p>
            <a:endParaRPr lang="zh-CN" altLang="en-US" smtClean="0">
              <a:ea typeface="宋体" charset="-122"/>
            </a:endParaRPr>
          </a:p>
        </p:txBody>
      </p:sp>
      <p:sp>
        <p:nvSpPr>
          <p:cNvPr id="34820" name="灯片编号占位符 3"/>
          <p:cNvSpPr>
            <a:spLocks noGrp="1"/>
          </p:cNvSpPr>
          <p:nvPr>
            <p:ph type="sldNum" sz="quarter" idx="5"/>
          </p:nvPr>
        </p:nvSpPr>
        <p:spPr>
          <a:noFill/>
        </p:spPr>
        <p:txBody>
          <a:bodyPr/>
          <a:lstStyle/>
          <a:p>
            <a:fld id="{4B290060-69F6-417E-8A58-B294BC193849}" type="slidenum">
              <a:rPr lang="en-US" altLang="zh-CN" smtClean="0">
                <a:ea typeface="宋体" charset="-122"/>
              </a:rPr>
              <a:pPr/>
              <a:t>3</a:t>
            </a:fld>
            <a:endParaRPr lang="en-US" altLang="zh-CN" smtClean="0">
              <a:ea typeface="宋体" charset="-122"/>
            </a:endParaRPr>
          </a:p>
        </p:txBody>
      </p:sp>
    </p:spTree>
    <p:extLst>
      <p:ext uri="{BB962C8B-B14F-4D97-AF65-F5344CB8AC3E}">
        <p14:creationId xmlns:p14="http://schemas.microsoft.com/office/powerpoint/2010/main" val="363530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24</a:t>
            </a:fld>
            <a:endParaRPr lang="en-US" altLang="zh-CN" smtClean="0">
              <a:ea typeface="宋体" charset="-122"/>
            </a:endParaRPr>
          </a:p>
        </p:txBody>
      </p:sp>
    </p:spTree>
    <p:extLst>
      <p:ext uri="{BB962C8B-B14F-4D97-AF65-F5344CB8AC3E}">
        <p14:creationId xmlns:p14="http://schemas.microsoft.com/office/powerpoint/2010/main" val="2647721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25</a:t>
            </a:fld>
            <a:endParaRPr lang="en-US" altLang="zh-CN" smtClean="0">
              <a:ea typeface="宋体" charset="-122"/>
            </a:endParaRPr>
          </a:p>
        </p:txBody>
      </p:sp>
    </p:spTree>
    <p:extLst>
      <p:ext uri="{BB962C8B-B14F-4D97-AF65-F5344CB8AC3E}">
        <p14:creationId xmlns:p14="http://schemas.microsoft.com/office/powerpoint/2010/main" val="755713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143000" y="685800"/>
            <a:ext cx="4572000" cy="3429000"/>
          </a:xfrm>
          <a:prstGeom prst="rect">
            <a:avLst/>
          </a:prstGeom>
          <a:ln/>
        </p:spPr>
      </p:sp>
      <p:sp>
        <p:nvSpPr>
          <p:cNvPr id="50179" name="备注占位符 2"/>
          <p:cNvSpPr>
            <a:spLocks noGrp="1"/>
          </p:cNvSpPr>
          <p:nvPr>
            <p:ph type="body" idx="1"/>
          </p:nvPr>
        </p:nvSpPr>
        <p:spPr>
          <a:noFill/>
          <a:ln/>
        </p:spPr>
        <p:txBody>
          <a:bodyPr/>
          <a:lstStyle/>
          <a:p>
            <a:endParaRPr lang="zh-CN" altLang="en-US" smtClean="0">
              <a:ea typeface="宋体" charset="-122"/>
            </a:endParaRPr>
          </a:p>
        </p:txBody>
      </p:sp>
      <p:sp>
        <p:nvSpPr>
          <p:cNvPr id="50180" name="灯片编号占位符 3"/>
          <p:cNvSpPr>
            <a:spLocks noGrp="1"/>
          </p:cNvSpPr>
          <p:nvPr>
            <p:ph type="sldNum" sz="quarter" idx="5"/>
          </p:nvPr>
        </p:nvSpPr>
        <p:spPr>
          <a:noFill/>
        </p:spPr>
        <p:txBody>
          <a:bodyPr/>
          <a:lstStyle/>
          <a:p>
            <a:fld id="{2B872186-7727-4979-AC90-961E3DAAF268}" type="slidenum">
              <a:rPr lang="en-US" altLang="zh-CN" smtClean="0">
                <a:ea typeface="宋体" charset="-122"/>
              </a:rPr>
              <a:pPr/>
              <a:t>26</a:t>
            </a:fld>
            <a:endParaRPr lang="en-US" altLang="zh-CN" smtClean="0">
              <a:ea typeface="宋体" charset="-122"/>
            </a:endParaRPr>
          </a:p>
        </p:txBody>
      </p:sp>
    </p:spTree>
    <p:extLst>
      <p:ext uri="{BB962C8B-B14F-4D97-AF65-F5344CB8AC3E}">
        <p14:creationId xmlns:p14="http://schemas.microsoft.com/office/powerpoint/2010/main" val="1966238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27</a:t>
            </a:fld>
            <a:endParaRPr lang="en-US" altLang="zh-CN" smtClean="0">
              <a:ea typeface="宋体" charset="-122"/>
            </a:endParaRPr>
          </a:p>
        </p:txBody>
      </p:sp>
    </p:spTree>
    <p:extLst>
      <p:ext uri="{BB962C8B-B14F-4D97-AF65-F5344CB8AC3E}">
        <p14:creationId xmlns:p14="http://schemas.microsoft.com/office/powerpoint/2010/main" val="3812677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28</a:t>
            </a:fld>
            <a:endParaRPr lang="en-US" altLang="zh-CN" smtClean="0">
              <a:ea typeface="宋体" charset="-122"/>
            </a:endParaRPr>
          </a:p>
        </p:txBody>
      </p:sp>
    </p:spTree>
    <p:extLst>
      <p:ext uri="{BB962C8B-B14F-4D97-AF65-F5344CB8AC3E}">
        <p14:creationId xmlns:p14="http://schemas.microsoft.com/office/powerpoint/2010/main" val="4171564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29</a:t>
            </a:fld>
            <a:endParaRPr lang="en-US" altLang="zh-CN" smtClean="0">
              <a:ea typeface="宋体" charset="-122"/>
            </a:endParaRPr>
          </a:p>
        </p:txBody>
      </p:sp>
    </p:spTree>
    <p:extLst>
      <p:ext uri="{BB962C8B-B14F-4D97-AF65-F5344CB8AC3E}">
        <p14:creationId xmlns:p14="http://schemas.microsoft.com/office/powerpoint/2010/main" val="3864845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30</a:t>
            </a:fld>
            <a:endParaRPr lang="en-US" altLang="zh-CN" smtClean="0">
              <a:ea typeface="宋体" charset="-122"/>
            </a:endParaRPr>
          </a:p>
        </p:txBody>
      </p:sp>
    </p:spTree>
    <p:extLst>
      <p:ext uri="{BB962C8B-B14F-4D97-AF65-F5344CB8AC3E}">
        <p14:creationId xmlns:p14="http://schemas.microsoft.com/office/powerpoint/2010/main" val="1255029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31</a:t>
            </a:fld>
            <a:endParaRPr lang="en-US" altLang="zh-CN" smtClean="0">
              <a:ea typeface="宋体" charset="-122"/>
            </a:endParaRPr>
          </a:p>
        </p:txBody>
      </p:sp>
    </p:spTree>
    <p:extLst>
      <p:ext uri="{BB962C8B-B14F-4D97-AF65-F5344CB8AC3E}">
        <p14:creationId xmlns:p14="http://schemas.microsoft.com/office/powerpoint/2010/main" val="4087557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32</a:t>
            </a:fld>
            <a:endParaRPr lang="en-US" altLang="zh-CN" smtClean="0">
              <a:ea typeface="宋体" charset="-122"/>
            </a:endParaRPr>
          </a:p>
        </p:txBody>
      </p:sp>
    </p:spTree>
    <p:extLst>
      <p:ext uri="{BB962C8B-B14F-4D97-AF65-F5344CB8AC3E}">
        <p14:creationId xmlns:p14="http://schemas.microsoft.com/office/powerpoint/2010/main" val="2181190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p:spPr>
        <p:txBody>
          <a:bodyPr/>
          <a:lstStyle/>
          <a:p>
            <a:endParaRPr lang="zh-CN" altLang="en-US" smtClean="0">
              <a:ea typeface="宋体" charset="-122"/>
            </a:endParaRPr>
          </a:p>
        </p:txBody>
      </p:sp>
      <p:sp>
        <p:nvSpPr>
          <p:cNvPr id="82948" name="灯片编号占位符 3"/>
          <p:cNvSpPr>
            <a:spLocks noGrp="1"/>
          </p:cNvSpPr>
          <p:nvPr>
            <p:ph type="sldNum" sz="quarter" idx="5"/>
          </p:nvPr>
        </p:nvSpPr>
        <p:spPr>
          <a:noFill/>
        </p:spPr>
        <p:txBody>
          <a:bodyPr/>
          <a:lstStyle/>
          <a:p>
            <a:fld id="{FDD4B573-E3B3-4F5B-866C-BB6D1D10E575}" type="slidenum">
              <a:rPr lang="en-US" altLang="zh-CN" smtClean="0">
                <a:ea typeface="宋体" charset="-122"/>
              </a:rPr>
              <a:pPr/>
              <a:t>33</a:t>
            </a:fld>
            <a:endParaRPr lang="en-US" altLang="zh-CN" smtClean="0">
              <a:ea typeface="宋体" charset="-122"/>
            </a:endParaRPr>
          </a:p>
        </p:txBody>
      </p:sp>
    </p:spTree>
    <p:extLst>
      <p:ext uri="{BB962C8B-B14F-4D97-AF65-F5344CB8AC3E}">
        <p14:creationId xmlns:p14="http://schemas.microsoft.com/office/powerpoint/2010/main" val="360401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1143000" y="685800"/>
            <a:ext cx="4572000" cy="3429000"/>
          </a:xfrm>
          <a:prstGeom prst="rect">
            <a:avLst/>
          </a:prstGeom>
          <a:ln/>
        </p:spPr>
      </p:sp>
      <p:sp>
        <p:nvSpPr>
          <p:cNvPr id="35843" name="备注占位符 2"/>
          <p:cNvSpPr>
            <a:spLocks noGrp="1"/>
          </p:cNvSpPr>
          <p:nvPr>
            <p:ph type="body" idx="1"/>
          </p:nvPr>
        </p:nvSpPr>
        <p:spPr>
          <a:noFill/>
          <a:ln/>
        </p:spPr>
        <p:txBody>
          <a:bodyPr/>
          <a:lstStyle/>
          <a:p>
            <a:r>
              <a:rPr lang="zh-CN" altLang="en-US" smtClean="0">
                <a:ea typeface="宋体" charset="-122"/>
              </a:rPr>
              <a:t>注：中纪委印发的</a:t>
            </a:r>
            <a:r>
              <a:rPr lang="en-US" altLang="zh-CN" smtClean="0">
                <a:ea typeface="宋体" charset="-122"/>
              </a:rPr>
              <a:t>《</a:t>
            </a:r>
            <a:r>
              <a:rPr lang="zh-CN" altLang="en-US" smtClean="0">
                <a:ea typeface="宋体" charset="-122"/>
              </a:rPr>
              <a:t>通知</a:t>
            </a:r>
            <a:r>
              <a:rPr lang="en-US" altLang="zh-CN" smtClean="0">
                <a:ea typeface="宋体" charset="-122"/>
              </a:rPr>
              <a:t>》</a:t>
            </a:r>
            <a:r>
              <a:rPr lang="zh-CN" altLang="en-US" smtClean="0">
                <a:ea typeface="宋体" charset="-122"/>
              </a:rPr>
              <a:t>，就是上页</a:t>
            </a:r>
            <a:r>
              <a:rPr lang="en-US" altLang="zh-CN" smtClean="0">
                <a:ea typeface="宋体" charset="-122"/>
              </a:rPr>
              <a:t>PPT</a:t>
            </a:r>
            <a:r>
              <a:rPr lang="zh-CN" altLang="en-US" smtClean="0">
                <a:ea typeface="宋体" charset="-122"/>
              </a:rPr>
              <a:t>提到的中共中央办公厅印发的</a:t>
            </a:r>
            <a:r>
              <a:rPr lang="en-US" altLang="zh-CN" smtClean="0">
                <a:ea typeface="宋体" charset="-122"/>
              </a:rPr>
              <a:t>《</a:t>
            </a:r>
            <a:r>
              <a:rPr lang="zh-CN" altLang="en-US" smtClean="0">
                <a:ea typeface="宋体" charset="-122"/>
              </a:rPr>
              <a:t>关于认真学习贯彻</a:t>
            </a:r>
            <a:r>
              <a:rPr lang="en-US" altLang="zh-CN" smtClean="0">
                <a:ea typeface="宋体" charset="-122"/>
              </a:rPr>
              <a:t>〈</a:t>
            </a:r>
            <a:r>
              <a:rPr lang="zh-CN" altLang="en-US" smtClean="0">
                <a:ea typeface="宋体" charset="-122"/>
              </a:rPr>
              <a:t>中国共产党廉洁自律准则</a:t>
            </a:r>
            <a:r>
              <a:rPr lang="en-US" altLang="zh-CN" smtClean="0">
                <a:ea typeface="宋体" charset="-122"/>
              </a:rPr>
              <a:t>〉</a:t>
            </a:r>
            <a:r>
              <a:rPr lang="zh-CN" altLang="en-US" smtClean="0">
                <a:ea typeface="宋体" charset="-122"/>
              </a:rPr>
              <a:t>和</a:t>
            </a:r>
            <a:r>
              <a:rPr lang="en-US" altLang="zh-CN" smtClean="0">
                <a:ea typeface="宋体" charset="-122"/>
              </a:rPr>
              <a:t>〈</a:t>
            </a:r>
            <a:r>
              <a:rPr lang="zh-CN" altLang="en-US" smtClean="0">
                <a:ea typeface="宋体" charset="-122"/>
              </a:rPr>
              <a:t>中国共产党纪律处分条例</a:t>
            </a:r>
            <a:r>
              <a:rPr lang="en-US" altLang="zh-CN" smtClean="0">
                <a:ea typeface="宋体" charset="-122"/>
              </a:rPr>
              <a:t>〉</a:t>
            </a:r>
            <a:r>
              <a:rPr lang="zh-CN" altLang="en-US" smtClean="0">
                <a:ea typeface="宋体" charset="-122"/>
              </a:rPr>
              <a:t>的通知</a:t>
            </a:r>
            <a:r>
              <a:rPr lang="en-US" altLang="zh-CN" smtClean="0">
                <a:ea typeface="宋体" charset="-122"/>
              </a:rPr>
              <a:t>》</a:t>
            </a:r>
            <a:r>
              <a:rPr lang="zh-CN" altLang="en-US" smtClean="0">
                <a:ea typeface="宋体" charset="-122"/>
              </a:rPr>
              <a:t>。</a:t>
            </a:r>
          </a:p>
        </p:txBody>
      </p:sp>
      <p:sp>
        <p:nvSpPr>
          <p:cNvPr id="35844" name="灯片编号占位符 3"/>
          <p:cNvSpPr>
            <a:spLocks noGrp="1"/>
          </p:cNvSpPr>
          <p:nvPr>
            <p:ph type="sldNum" sz="quarter" idx="5"/>
          </p:nvPr>
        </p:nvSpPr>
        <p:spPr>
          <a:noFill/>
        </p:spPr>
        <p:txBody>
          <a:bodyPr/>
          <a:lstStyle/>
          <a:p>
            <a:fld id="{2FF87124-C9F5-44C5-B3A2-AB95246326BB}" type="slidenum">
              <a:rPr lang="en-US" altLang="zh-CN" smtClean="0">
                <a:ea typeface="宋体" charset="-122"/>
              </a:rPr>
              <a:pPr/>
              <a:t>4</a:t>
            </a:fld>
            <a:endParaRPr lang="en-US" altLang="zh-CN" smtClean="0">
              <a:ea typeface="宋体" charset="-122"/>
            </a:endParaRPr>
          </a:p>
        </p:txBody>
      </p:sp>
    </p:spTree>
    <p:extLst>
      <p:ext uri="{BB962C8B-B14F-4D97-AF65-F5344CB8AC3E}">
        <p14:creationId xmlns:p14="http://schemas.microsoft.com/office/powerpoint/2010/main" val="1500784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34</a:t>
            </a:fld>
            <a:endParaRPr lang="en-US" altLang="zh-CN" smtClean="0">
              <a:ea typeface="宋体" charset="-122"/>
            </a:endParaRPr>
          </a:p>
        </p:txBody>
      </p:sp>
    </p:spTree>
    <p:extLst>
      <p:ext uri="{BB962C8B-B14F-4D97-AF65-F5344CB8AC3E}">
        <p14:creationId xmlns:p14="http://schemas.microsoft.com/office/powerpoint/2010/main" val="3382452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35</a:t>
            </a:fld>
            <a:endParaRPr lang="en-US" altLang="zh-CN" smtClean="0">
              <a:ea typeface="宋体" charset="-122"/>
            </a:endParaRPr>
          </a:p>
        </p:txBody>
      </p:sp>
    </p:spTree>
    <p:extLst>
      <p:ext uri="{BB962C8B-B14F-4D97-AF65-F5344CB8AC3E}">
        <p14:creationId xmlns:p14="http://schemas.microsoft.com/office/powerpoint/2010/main" val="2646667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1143000" y="685800"/>
            <a:ext cx="4572000" cy="3429000"/>
          </a:xfrm>
          <a:prstGeom prst="rect">
            <a:avLst/>
          </a:prstGeom>
          <a:ln/>
        </p:spPr>
      </p:sp>
      <p:sp>
        <p:nvSpPr>
          <p:cNvPr id="51203" name="备注占位符 2"/>
          <p:cNvSpPr>
            <a:spLocks noGrp="1"/>
          </p:cNvSpPr>
          <p:nvPr>
            <p:ph type="body" idx="1"/>
          </p:nvPr>
        </p:nvSpPr>
        <p:spPr>
          <a:noFill/>
          <a:ln/>
        </p:spPr>
        <p:txBody>
          <a:bodyPr/>
          <a:lstStyle/>
          <a:p>
            <a:endParaRPr lang="zh-CN" altLang="en-US" smtClean="0">
              <a:ea typeface="宋体" charset="-122"/>
            </a:endParaRPr>
          </a:p>
        </p:txBody>
      </p:sp>
      <p:sp>
        <p:nvSpPr>
          <p:cNvPr id="51204" name="灯片编号占位符 3"/>
          <p:cNvSpPr>
            <a:spLocks noGrp="1"/>
          </p:cNvSpPr>
          <p:nvPr>
            <p:ph type="sldNum" sz="quarter" idx="5"/>
          </p:nvPr>
        </p:nvSpPr>
        <p:spPr>
          <a:noFill/>
        </p:spPr>
        <p:txBody>
          <a:bodyPr/>
          <a:lstStyle/>
          <a:p>
            <a:fld id="{19806046-E293-44A2-A116-CE4A612D3FF9}" type="slidenum">
              <a:rPr lang="en-US" altLang="zh-CN" smtClean="0">
                <a:ea typeface="宋体" charset="-122"/>
              </a:rPr>
              <a:pPr/>
              <a:t>36</a:t>
            </a:fld>
            <a:endParaRPr lang="en-US" altLang="zh-CN" smtClean="0">
              <a:ea typeface="宋体" charset="-122"/>
            </a:endParaRPr>
          </a:p>
        </p:txBody>
      </p:sp>
    </p:spTree>
    <p:extLst>
      <p:ext uri="{BB962C8B-B14F-4D97-AF65-F5344CB8AC3E}">
        <p14:creationId xmlns:p14="http://schemas.microsoft.com/office/powerpoint/2010/main" val="1622043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37</a:t>
            </a:fld>
            <a:endParaRPr lang="en-US" altLang="zh-CN" smtClean="0">
              <a:ea typeface="宋体" charset="-122"/>
            </a:endParaRPr>
          </a:p>
        </p:txBody>
      </p:sp>
    </p:spTree>
    <p:extLst>
      <p:ext uri="{BB962C8B-B14F-4D97-AF65-F5344CB8AC3E}">
        <p14:creationId xmlns:p14="http://schemas.microsoft.com/office/powerpoint/2010/main" val="3337922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38</a:t>
            </a:fld>
            <a:endParaRPr lang="en-US" altLang="zh-CN" smtClean="0">
              <a:ea typeface="宋体" charset="-122"/>
            </a:endParaRPr>
          </a:p>
        </p:txBody>
      </p:sp>
    </p:spTree>
    <p:extLst>
      <p:ext uri="{BB962C8B-B14F-4D97-AF65-F5344CB8AC3E}">
        <p14:creationId xmlns:p14="http://schemas.microsoft.com/office/powerpoint/2010/main" val="440765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39</a:t>
            </a:fld>
            <a:endParaRPr lang="en-US" altLang="zh-CN" smtClean="0">
              <a:ea typeface="宋体" charset="-122"/>
            </a:endParaRPr>
          </a:p>
        </p:txBody>
      </p:sp>
    </p:spTree>
    <p:extLst>
      <p:ext uri="{BB962C8B-B14F-4D97-AF65-F5344CB8AC3E}">
        <p14:creationId xmlns:p14="http://schemas.microsoft.com/office/powerpoint/2010/main" val="512361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40</a:t>
            </a:fld>
            <a:endParaRPr lang="en-US" altLang="zh-CN" smtClean="0">
              <a:ea typeface="宋体" charset="-122"/>
            </a:endParaRPr>
          </a:p>
        </p:txBody>
      </p:sp>
    </p:spTree>
    <p:extLst>
      <p:ext uri="{BB962C8B-B14F-4D97-AF65-F5344CB8AC3E}">
        <p14:creationId xmlns:p14="http://schemas.microsoft.com/office/powerpoint/2010/main" val="2717137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41</a:t>
            </a:fld>
            <a:endParaRPr lang="en-US" altLang="zh-CN" smtClean="0">
              <a:ea typeface="宋体" charset="-122"/>
            </a:endParaRPr>
          </a:p>
        </p:txBody>
      </p:sp>
    </p:spTree>
    <p:extLst>
      <p:ext uri="{BB962C8B-B14F-4D97-AF65-F5344CB8AC3E}">
        <p14:creationId xmlns:p14="http://schemas.microsoft.com/office/powerpoint/2010/main" val="35571840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42</a:t>
            </a:fld>
            <a:endParaRPr lang="en-US" altLang="zh-CN" smtClean="0">
              <a:ea typeface="宋体" charset="-122"/>
            </a:endParaRPr>
          </a:p>
        </p:txBody>
      </p:sp>
    </p:spTree>
    <p:extLst>
      <p:ext uri="{BB962C8B-B14F-4D97-AF65-F5344CB8AC3E}">
        <p14:creationId xmlns:p14="http://schemas.microsoft.com/office/powerpoint/2010/main" val="4153662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endParaRPr lang="zh-CN" altLang="en-US" smtClean="0">
              <a:ea typeface="宋体" charset="-122"/>
            </a:endParaRPr>
          </a:p>
        </p:txBody>
      </p:sp>
      <p:sp>
        <p:nvSpPr>
          <p:cNvPr id="86020" name="灯片编号占位符 3"/>
          <p:cNvSpPr>
            <a:spLocks noGrp="1"/>
          </p:cNvSpPr>
          <p:nvPr>
            <p:ph type="sldNum" sz="quarter" idx="5"/>
          </p:nvPr>
        </p:nvSpPr>
        <p:spPr>
          <a:noFill/>
        </p:spPr>
        <p:txBody>
          <a:bodyPr/>
          <a:lstStyle/>
          <a:p>
            <a:fld id="{7119BED5-4E2B-4F74-B428-E0D3537254B3}" type="slidenum">
              <a:rPr lang="en-US" altLang="zh-CN" smtClean="0">
                <a:ea typeface="宋体" charset="-122"/>
              </a:rPr>
              <a:pPr/>
              <a:t>43</a:t>
            </a:fld>
            <a:endParaRPr lang="en-US" altLang="zh-CN" smtClean="0">
              <a:ea typeface="宋体" charset="-122"/>
            </a:endParaRPr>
          </a:p>
        </p:txBody>
      </p:sp>
    </p:spTree>
    <p:extLst>
      <p:ext uri="{BB962C8B-B14F-4D97-AF65-F5344CB8AC3E}">
        <p14:creationId xmlns:p14="http://schemas.microsoft.com/office/powerpoint/2010/main" val="3644445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1143000" y="685800"/>
            <a:ext cx="4572000" cy="3429000"/>
          </a:xfrm>
          <a:prstGeom prst="rect">
            <a:avLst/>
          </a:prstGeom>
          <a:ln/>
        </p:spPr>
      </p:sp>
      <p:sp>
        <p:nvSpPr>
          <p:cNvPr id="38915" name="备注占位符 2"/>
          <p:cNvSpPr>
            <a:spLocks noGrp="1"/>
          </p:cNvSpPr>
          <p:nvPr>
            <p:ph type="body" idx="1"/>
          </p:nvPr>
        </p:nvSpPr>
        <p:spPr>
          <a:noFill/>
          <a:ln/>
        </p:spPr>
        <p:txBody>
          <a:bodyPr/>
          <a:lstStyle/>
          <a:p>
            <a:endParaRPr lang="zh-CN" altLang="en-US" smtClean="0">
              <a:ea typeface="宋体" charset="-122"/>
            </a:endParaRPr>
          </a:p>
        </p:txBody>
      </p:sp>
      <p:sp>
        <p:nvSpPr>
          <p:cNvPr id="38916" name="灯片编号占位符 3"/>
          <p:cNvSpPr>
            <a:spLocks noGrp="1"/>
          </p:cNvSpPr>
          <p:nvPr>
            <p:ph type="sldNum" sz="quarter" idx="5"/>
          </p:nvPr>
        </p:nvSpPr>
        <p:spPr>
          <a:noFill/>
        </p:spPr>
        <p:txBody>
          <a:bodyPr/>
          <a:lstStyle/>
          <a:p>
            <a:fld id="{02F312ED-D0D9-4B65-8C0C-7877355A505C}" type="slidenum">
              <a:rPr lang="en-US" altLang="zh-CN" smtClean="0">
                <a:ea typeface="宋体" charset="-122"/>
              </a:rPr>
              <a:pPr/>
              <a:t>6</a:t>
            </a:fld>
            <a:endParaRPr lang="en-US" altLang="zh-CN" smtClean="0">
              <a:ea typeface="宋体" charset="-122"/>
            </a:endParaRPr>
          </a:p>
        </p:txBody>
      </p:sp>
    </p:spTree>
    <p:extLst>
      <p:ext uri="{BB962C8B-B14F-4D97-AF65-F5344CB8AC3E}">
        <p14:creationId xmlns:p14="http://schemas.microsoft.com/office/powerpoint/2010/main" val="4115246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endParaRPr lang="zh-CN" altLang="en-US" smtClean="0">
              <a:ea typeface="宋体" charset="-122"/>
            </a:endParaRPr>
          </a:p>
        </p:txBody>
      </p:sp>
      <p:sp>
        <p:nvSpPr>
          <p:cNvPr id="86020" name="灯片编号占位符 3"/>
          <p:cNvSpPr>
            <a:spLocks noGrp="1"/>
          </p:cNvSpPr>
          <p:nvPr>
            <p:ph type="sldNum" sz="quarter" idx="5"/>
          </p:nvPr>
        </p:nvSpPr>
        <p:spPr>
          <a:noFill/>
        </p:spPr>
        <p:txBody>
          <a:bodyPr/>
          <a:lstStyle/>
          <a:p>
            <a:fld id="{7119BED5-4E2B-4F74-B428-E0D3537254B3}" type="slidenum">
              <a:rPr lang="en-US" altLang="zh-CN" smtClean="0">
                <a:ea typeface="宋体" charset="-122"/>
              </a:rPr>
              <a:pPr/>
              <a:t>44</a:t>
            </a:fld>
            <a:endParaRPr lang="en-US" altLang="zh-CN" smtClean="0">
              <a:ea typeface="宋体" charset="-122"/>
            </a:endParaRPr>
          </a:p>
        </p:txBody>
      </p:sp>
    </p:spTree>
    <p:extLst>
      <p:ext uri="{BB962C8B-B14F-4D97-AF65-F5344CB8AC3E}">
        <p14:creationId xmlns:p14="http://schemas.microsoft.com/office/powerpoint/2010/main" val="2626765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45</a:t>
            </a:fld>
            <a:endParaRPr lang="en-US" altLang="zh-CN" smtClean="0">
              <a:ea typeface="宋体" charset="-122"/>
            </a:endParaRPr>
          </a:p>
        </p:txBody>
      </p:sp>
    </p:spTree>
    <p:extLst>
      <p:ext uri="{BB962C8B-B14F-4D97-AF65-F5344CB8AC3E}">
        <p14:creationId xmlns:p14="http://schemas.microsoft.com/office/powerpoint/2010/main" val="2378371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46</a:t>
            </a:fld>
            <a:endParaRPr lang="en-US" altLang="zh-CN" smtClean="0">
              <a:ea typeface="宋体" charset="-122"/>
            </a:endParaRPr>
          </a:p>
        </p:txBody>
      </p:sp>
    </p:spTree>
    <p:extLst>
      <p:ext uri="{BB962C8B-B14F-4D97-AF65-F5344CB8AC3E}">
        <p14:creationId xmlns:p14="http://schemas.microsoft.com/office/powerpoint/2010/main" val="1104054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1143000" y="685800"/>
            <a:ext cx="4572000" cy="3429000"/>
          </a:xfrm>
          <a:prstGeom prst="rect">
            <a:avLst/>
          </a:prstGeom>
          <a:ln/>
        </p:spPr>
      </p:sp>
      <p:sp>
        <p:nvSpPr>
          <p:cNvPr id="52227" name="备注占位符 2"/>
          <p:cNvSpPr>
            <a:spLocks noGrp="1"/>
          </p:cNvSpPr>
          <p:nvPr>
            <p:ph type="body" idx="1"/>
          </p:nvPr>
        </p:nvSpPr>
        <p:spPr>
          <a:noFill/>
          <a:ln/>
        </p:spPr>
        <p:txBody>
          <a:bodyPr/>
          <a:lstStyle/>
          <a:p>
            <a:endParaRPr lang="zh-CN" altLang="en-US" smtClean="0">
              <a:ea typeface="宋体" charset="-122"/>
            </a:endParaRPr>
          </a:p>
        </p:txBody>
      </p:sp>
      <p:sp>
        <p:nvSpPr>
          <p:cNvPr id="52228" name="灯片编号占位符 3"/>
          <p:cNvSpPr>
            <a:spLocks noGrp="1"/>
          </p:cNvSpPr>
          <p:nvPr>
            <p:ph type="sldNum" sz="quarter" idx="5"/>
          </p:nvPr>
        </p:nvSpPr>
        <p:spPr>
          <a:noFill/>
        </p:spPr>
        <p:txBody>
          <a:bodyPr/>
          <a:lstStyle/>
          <a:p>
            <a:fld id="{2A44B67B-1CAB-4A2B-9644-0C5FCAF89B88}" type="slidenum">
              <a:rPr lang="en-US" altLang="zh-CN" smtClean="0">
                <a:ea typeface="宋体" charset="-122"/>
              </a:rPr>
              <a:pPr/>
              <a:t>47</a:t>
            </a:fld>
            <a:endParaRPr lang="en-US" altLang="zh-CN" smtClean="0">
              <a:ea typeface="宋体" charset="-122"/>
            </a:endParaRPr>
          </a:p>
        </p:txBody>
      </p:sp>
    </p:spTree>
    <p:extLst>
      <p:ext uri="{BB962C8B-B14F-4D97-AF65-F5344CB8AC3E}">
        <p14:creationId xmlns:p14="http://schemas.microsoft.com/office/powerpoint/2010/main" val="2301327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48</a:t>
            </a:fld>
            <a:endParaRPr lang="en-US" altLang="zh-CN" smtClean="0">
              <a:ea typeface="宋体" charset="-122"/>
            </a:endParaRPr>
          </a:p>
        </p:txBody>
      </p:sp>
    </p:spTree>
    <p:extLst>
      <p:ext uri="{BB962C8B-B14F-4D97-AF65-F5344CB8AC3E}">
        <p14:creationId xmlns:p14="http://schemas.microsoft.com/office/powerpoint/2010/main" val="2934704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49</a:t>
            </a:fld>
            <a:endParaRPr lang="en-US" altLang="zh-CN" smtClean="0">
              <a:ea typeface="宋体" charset="-122"/>
            </a:endParaRPr>
          </a:p>
        </p:txBody>
      </p:sp>
    </p:spTree>
    <p:extLst>
      <p:ext uri="{BB962C8B-B14F-4D97-AF65-F5344CB8AC3E}">
        <p14:creationId xmlns:p14="http://schemas.microsoft.com/office/powerpoint/2010/main" val="5415905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50</a:t>
            </a:fld>
            <a:endParaRPr lang="en-US" altLang="zh-CN" smtClean="0">
              <a:ea typeface="宋体" charset="-122"/>
            </a:endParaRPr>
          </a:p>
        </p:txBody>
      </p:sp>
    </p:spTree>
    <p:extLst>
      <p:ext uri="{BB962C8B-B14F-4D97-AF65-F5344CB8AC3E}">
        <p14:creationId xmlns:p14="http://schemas.microsoft.com/office/powerpoint/2010/main" val="712877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51</a:t>
            </a:fld>
            <a:endParaRPr lang="en-US" altLang="zh-CN" smtClean="0">
              <a:ea typeface="宋体" charset="-122"/>
            </a:endParaRPr>
          </a:p>
        </p:txBody>
      </p:sp>
    </p:spTree>
    <p:extLst>
      <p:ext uri="{BB962C8B-B14F-4D97-AF65-F5344CB8AC3E}">
        <p14:creationId xmlns:p14="http://schemas.microsoft.com/office/powerpoint/2010/main" val="1282335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52</a:t>
            </a:fld>
            <a:endParaRPr lang="en-US" altLang="zh-CN" smtClean="0">
              <a:ea typeface="宋体" charset="-122"/>
            </a:endParaRPr>
          </a:p>
        </p:txBody>
      </p:sp>
    </p:spTree>
    <p:extLst>
      <p:ext uri="{BB962C8B-B14F-4D97-AF65-F5344CB8AC3E}">
        <p14:creationId xmlns:p14="http://schemas.microsoft.com/office/powerpoint/2010/main" val="4093749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53</a:t>
            </a:fld>
            <a:endParaRPr lang="en-US" altLang="zh-CN" smtClean="0">
              <a:ea typeface="宋体" charset="-122"/>
            </a:endParaRPr>
          </a:p>
        </p:txBody>
      </p:sp>
    </p:spTree>
    <p:extLst>
      <p:ext uri="{BB962C8B-B14F-4D97-AF65-F5344CB8AC3E}">
        <p14:creationId xmlns:p14="http://schemas.microsoft.com/office/powerpoint/2010/main" val="139957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1143000" y="685800"/>
            <a:ext cx="4572000" cy="3429000"/>
          </a:xfrm>
          <a:prstGeom prst="rect">
            <a:avLst/>
          </a:prstGeom>
          <a:ln/>
        </p:spPr>
      </p:sp>
      <p:sp>
        <p:nvSpPr>
          <p:cNvPr id="38915" name="备注占位符 2"/>
          <p:cNvSpPr>
            <a:spLocks noGrp="1"/>
          </p:cNvSpPr>
          <p:nvPr>
            <p:ph type="body" idx="1"/>
          </p:nvPr>
        </p:nvSpPr>
        <p:spPr>
          <a:noFill/>
          <a:ln/>
        </p:spPr>
        <p:txBody>
          <a:bodyPr/>
          <a:lstStyle/>
          <a:p>
            <a:endParaRPr lang="zh-CN" altLang="en-US" smtClean="0">
              <a:ea typeface="宋体" charset="-122"/>
            </a:endParaRPr>
          </a:p>
        </p:txBody>
      </p:sp>
      <p:sp>
        <p:nvSpPr>
          <p:cNvPr id="38916" name="灯片编号占位符 3"/>
          <p:cNvSpPr>
            <a:spLocks noGrp="1"/>
          </p:cNvSpPr>
          <p:nvPr>
            <p:ph type="sldNum" sz="quarter" idx="5"/>
          </p:nvPr>
        </p:nvSpPr>
        <p:spPr>
          <a:noFill/>
        </p:spPr>
        <p:txBody>
          <a:bodyPr/>
          <a:lstStyle/>
          <a:p>
            <a:fld id="{02F312ED-D0D9-4B65-8C0C-7877355A505C}" type="slidenum">
              <a:rPr lang="en-US" altLang="zh-CN" smtClean="0">
                <a:ea typeface="宋体" charset="-122"/>
              </a:rPr>
              <a:pPr/>
              <a:t>7</a:t>
            </a:fld>
            <a:endParaRPr lang="en-US" altLang="zh-CN" smtClean="0">
              <a:ea typeface="宋体" charset="-122"/>
            </a:endParaRPr>
          </a:p>
        </p:txBody>
      </p:sp>
    </p:spTree>
    <p:extLst>
      <p:ext uri="{BB962C8B-B14F-4D97-AF65-F5344CB8AC3E}">
        <p14:creationId xmlns:p14="http://schemas.microsoft.com/office/powerpoint/2010/main" val="37977654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54</a:t>
            </a:fld>
            <a:endParaRPr lang="en-US" altLang="zh-CN" smtClean="0">
              <a:ea typeface="宋体" charset="-122"/>
            </a:endParaRPr>
          </a:p>
        </p:txBody>
      </p:sp>
    </p:spTree>
    <p:extLst>
      <p:ext uri="{BB962C8B-B14F-4D97-AF65-F5344CB8AC3E}">
        <p14:creationId xmlns:p14="http://schemas.microsoft.com/office/powerpoint/2010/main" val="19929857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55</a:t>
            </a:fld>
            <a:endParaRPr lang="en-US" altLang="zh-CN" smtClean="0">
              <a:ea typeface="宋体" charset="-122"/>
            </a:endParaRPr>
          </a:p>
        </p:txBody>
      </p:sp>
    </p:spTree>
    <p:extLst>
      <p:ext uri="{BB962C8B-B14F-4D97-AF65-F5344CB8AC3E}">
        <p14:creationId xmlns:p14="http://schemas.microsoft.com/office/powerpoint/2010/main" val="1625103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56</a:t>
            </a:fld>
            <a:endParaRPr lang="en-US" altLang="zh-CN" smtClean="0">
              <a:ea typeface="宋体" charset="-122"/>
            </a:endParaRPr>
          </a:p>
        </p:txBody>
      </p:sp>
    </p:spTree>
    <p:extLst>
      <p:ext uri="{BB962C8B-B14F-4D97-AF65-F5344CB8AC3E}">
        <p14:creationId xmlns:p14="http://schemas.microsoft.com/office/powerpoint/2010/main" val="2334546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endParaRPr lang="zh-CN" altLang="en-US" smtClean="0">
              <a:ea typeface="宋体" charset="-122"/>
            </a:endParaRPr>
          </a:p>
        </p:txBody>
      </p:sp>
      <p:sp>
        <p:nvSpPr>
          <p:cNvPr id="89092" name="灯片编号占位符 3"/>
          <p:cNvSpPr>
            <a:spLocks noGrp="1"/>
          </p:cNvSpPr>
          <p:nvPr>
            <p:ph type="sldNum" sz="quarter" idx="5"/>
          </p:nvPr>
        </p:nvSpPr>
        <p:spPr>
          <a:noFill/>
        </p:spPr>
        <p:txBody>
          <a:bodyPr/>
          <a:lstStyle/>
          <a:p>
            <a:fld id="{4E762CF6-4A65-4FF7-91AA-2F8E2AC45CF6}" type="slidenum">
              <a:rPr lang="en-US" altLang="zh-CN" smtClean="0">
                <a:ea typeface="宋体" charset="-122"/>
              </a:rPr>
              <a:pPr/>
              <a:t>57</a:t>
            </a:fld>
            <a:endParaRPr lang="en-US" altLang="zh-CN" smtClean="0">
              <a:ea typeface="宋体" charset="-122"/>
            </a:endParaRPr>
          </a:p>
        </p:txBody>
      </p:sp>
    </p:spTree>
    <p:extLst>
      <p:ext uri="{BB962C8B-B14F-4D97-AF65-F5344CB8AC3E}">
        <p14:creationId xmlns:p14="http://schemas.microsoft.com/office/powerpoint/2010/main" val="28636925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endParaRPr lang="zh-CN" altLang="en-US" smtClean="0">
              <a:ea typeface="宋体" charset="-122"/>
            </a:endParaRPr>
          </a:p>
        </p:txBody>
      </p:sp>
      <p:sp>
        <p:nvSpPr>
          <p:cNvPr id="89092" name="灯片编号占位符 3"/>
          <p:cNvSpPr>
            <a:spLocks noGrp="1"/>
          </p:cNvSpPr>
          <p:nvPr>
            <p:ph type="sldNum" sz="quarter" idx="5"/>
          </p:nvPr>
        </p:nvSpPr>
        <p:spPr>
          <a:noFill/>
        </p:spPr>
        <p:txBody>
          <a:bodyPr/>
          <a:lstStyle/>
          <a:p>
            <a:fld id="{4E762CF6-4A65-4FF7-91AA-2F8E2AC45CF6}" type="slidenum">
              <a:rPr lang="en-US" altLang="zh-CN" smtClean="0">
                <a:ea typeface="宋体" charset="-122"/>
              </a:rPr>
              <a:pPr/>
              <a:t>58</a:t>
            </a:fld>
            <a:endParaRPr lang="en-US" altLang="zh-CN" smtClean="0">
              <a:ea typeface="宋体" charset="-122"/>
            </a:endParaRPr>
          </a:p>
        </p:txBody>
      </p:sp>
    </p:spTree>
    <p:extLst>
      <p:ext uri="{BB962C8B-B14F-4D97-AF65-F5344CB8AC3E}">
        <p14:creationId xmlns:p14="http://schemas.microsoft.com/office/powerpoint/2010/main" val="5035481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endParaRPr lang="zh-CN" altLang="en-US" smtClean="0">
              <a:ea typeface="宋体" charset="-122"/>
            </a:endParaRPr>
          </a:p>
        </p:txBody>
      </p:sp>
      <p:sp>
        <p:nvSpPr>
          <p:cNvPr id="89092" name="灯片编号占位符 3"/>
          <p:cNvSpPr>
            <a:spLocks noGrp="1"/>
          </p:cNvSpPr>
          <p:nvPr>
            <p:ph type="sldNum" sz="quarter" idx="5"/>
          </p:nvPr>
        </p:nvSpPr>
        <p:spPr>
          <a:noFill/>
        </p:spPr>
        <p:txBody>
          <a:bodyPr/>
          <a:lstStyle/>
          <a:p>
            <a:fld id="{4E762CF6-4A65-4FF7-91AA-2F8E2AC45CF6}" type="slidenum">
              <a:rPr lang="en-US" altLang="zh-CN" smtClean="0">
                <a:ea typeface="宋体" charset="-122"/>
              </a:rPr>
              <a:pPr/>
              <a:t>59</a:t>
            </a:fld>
            <a:endParaRPr lang="en-US" altLang="zh-CN" smtClean="0">
              <a:ea typeface="宋体" charset="-122"/>
            </a:endParaRPr>
          </a:p>
        </p:txBody>
      </p:sp>
    </p:spTree>
    <p:extLst>
      <p:ext uri="{BB962C8B-B14F-4D97-AF65-F5344CB8AC3E}">
        <p14:creationId xmlns:p14="http://schemas.microsoft.com/office/powerpoint/2010/main" val="13185877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p:spPr>
        <p:txBody>
          <a:bodyPr/>
          <a:lstStyle/>
          <a:p>
            <a:endParaRPr lang="zh-CN" altLang="en-US" smtClean="0">
              <a:ea typeface="宋体" charset="-122"/>
            </a:endParaRPr>
          </a:p>
        </p:txBody>
      </p:sp>
      <p:sp>
        <p:nvSpPr>
          <p:cNvPr id="89092" name="灯片编号占位符 3"/>
          <p:cNvSpPr>
            <a:spLocks noGrp="1"/>
          </p:cNvSpPr>
          <p:nvPr>
            <p:ph type="sldNum" sz="quarter" idx="5"/>
          </p:nvPr>
        </p:nvSpPr>
        <p:spPr>
          <a:noFill/>
        </p:spPr>
        <p:txBody>
          <a:bodyPr/>
          <a:lstStyle/>
          <a:p>
            <a:fld id="{4E762CF6-4A65-4FF7-91AA-2F8E2AC45CF6}" type="slidenum">
              <a:rPr lang="en-US" altLang="zh-CN" smtClean="0">
                <a:ea typeface="宋体" charset="-122"/>
              </a:rPr>
              <a:pPr/>
              <a:t>60</a:t>
            </a:fld>
            <a:endParaRPr lang="en-US" altLang="zh-CN" smtClean="0">
              <a:ea typeface="宋体" charset="-122"/>
            </a:endParaRPr>
          </a:p>
        </p:txBody>
      </p:sp>
    </p:spTree>
    <p:extLst>
      <p:ext uri="{BB962C8B-B14F-4D97-AF65-F5344CB8AC3E}">
        <p14:creationId xmlns:p14="http://schemas.microsoft.com/office/powerpoint/2010/main" val="27454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61</a:t>
            </a:fld>
            <a:endParaRPr lang="en-US" altLang="zh-CN" smtClean="0">
              <a:ea typeface="宋体" charset="-122"/>
            </a:endParaRPr>
          </a:p>
        </p:txBody>
      </p:sp>
    </p:spTree>
    <p:extLst>
      <p:ext uri="{BB962C8B-B14F-4D97-AF65-F5344CB8AC3E}">
        <p14:creationId xmlns:p14="http://schemas.microsoft.com/office/powerpoint/2010/main" val="27223847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62</a:t>
            </a:fld>
            <a:endParaRPr lang="en-US" altLang="zh-CN" smtClean="0">
              <a:ea typeface="宋体" charset="-122"/>
            </a:endParaRPr>
          </a:p>
        </p:txBody>
      </p:sp>
    </p:spTree>
    <p:extLst>
      <p:ext uri="{BB962C8B-B14F-4D97-AF65-F5344CB8AC3E}">
        <p14:creationId xmlns:p14="http://schemas.microsoft.com/office/powerpoint/2010/main" val="42305290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143000" y="685800"/>
            <a:ext cx="4572000" cy="3429000"/>
          </a:xfrm>
          <a:prstGeom prst="rect">
            <a:avLst/>
          </a:prstGeom>
          <a:ln/>
        </p:spPr>
      </p:sp>
      <p:sp>
        <p:nvSpPr>
          <p:cNvPr id="53251" name="备注占位符 2"/>
          <p:cNvSpPr>
            <a:spLocks noGrp="1"/>
          </p:cNvSpPr>
          <p:nvPr>
            <p:ph type="body" idx="1"/>
          </p:nvPr>
        </p:nvSpPr>
        <p:spPr>
          <a:noFill/>
          <a:ln/>
        </p:spPr>
        <p:txBody>
          <a:bodyPr/>
          <a:lstStyle/>
          <a:p>
            <a:endParaRPr lang="zh-CN" altLang="en-US" smtClean="0">
              <a:ea typeface="宋体" charset="-122"/>
            </a:endParaRPr>
          </a:p>
        </p:txBody>
      </p:sp>
      <p:sp>
        <p:nvSpPr>
          <p:cNvPr id="53252" name="灯片编号占位符 3"/>
          <p:cNvSpPr>
            <a:spLocks noGrp="1"/>
          </p:cNvSpPr>
          <p:nvPr>
            <p:ph type="sldNum" sz="quarter" idx="5"/>
          </p:nvPr>
        </p:nvSpPr>
        <p:spPr>
          <a:noFill/>
        </p:spPr>
        <p:txBody>
          <a:bodyPr/>
          <a:lstStyle/>
          <a:p>
            <a:fld id="{FE34296A-445D-4C34-B6AD-EB9BFBD542AF}" type="slidenum">
              <a:rPr lang="en-US" altLang="zh-CN" smtClean="0">
                <a:ea typeface="宋体" charset="-122"/>
              </a:rPr>
              <a:pPr/>
              <a:t>63</a:t>
            </a:fld>
            <a:endParaRPr lang="en-US" altLang="zh-CN" smtClean="0">
              <a:ea typeface="宋体" charset="-122"/>
            </a:endParaRPr>
          </a:p>
        </p:txBody>
      </p:sp>
    </p:spTree>
    <p:extLst>
      <p:ext uri="{BB962C8B-B14F-4D97-AF65-F5344CB8AC3E}">
        <p14:creationId xmlns:p14="http://schemas.microsoft.com/office/powerpoint/2010/main" val="1794767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1143000" y="685800"/>
            <a:ext cx="4572000" cy="3429000"/>
          </a:xfrm>
          <a:prstGeom prst="rect">
            <a:avLst/>
          </a:prstGeom>
          <a:ln/>
        </p:spPr>
      </p:sp>
      <p:sp>
        <p:nvSpPr>
          <p:cNvPr id="38915" name="备注占位符 2"/>
          <p:cNvSpPr>
            <a:spLocks noGrp="1"/>
          </p:cNvSpPr>
          <p:nvPr>
            <p:ph type="body" idx="1"/>
          </p:nvPr>
        </p:nvSpPr>
        <p:spPr>
          <a:noFill/>
          <a:ln/>
        </p:spPr>
        <p:txBody>
          <a:bodyPr/>
          <a:lstStyle/>
          <a:p>
            <a:endParaRPr lang="zh-CN" altLang="en-US" smtClean="0">
              <a:ea typeface="宋体" charset="-122"/>
            </a:endParaRPr>
          </a:p>
        </p:txBody>
      </p:sp>
      <p:sp>
        <p:nvSpPr>
          <p:cNvPr id="38916" name="灯片编号占位符 3"/>
          <p:cNvSpPr>
            <a:spLocks noGrp="1"/>
          </p:cNvSpPr>
          <p:nvPr>
            <p:ph type="sldNum" sz="quarter" idx="5"/>
          </p:nvPr>
        </p:nvSpPr>
        <p:spPr>
          <a:noFill/>
        </p:spPr>
        <p:txBody>
          <a:bodyPr/>
          <a:lstStyle/>
          <a:p>
            <a:fld id="{02F312ED-D0D9-4B65-8C0C-7877355A505C}" type="slidenum">
              <a:rPr lang="en-US" altLang="zh-CN" smtClean="0">
                <a:ea typeface="宋体" charset="-122"/>
              </a:rPr>
              <a:pPr/>
              <a:t>9</a:t>
            </a:fld>
            <a:endParaRPr lang="en-US" altLang="zh-CN" smtClean="0">
              <a:ea typeface="宋体" charset="-122"/>
            </a:endParaRPr>
          </a:p>
        </p:txBody>
      </p:sp>
    </p:spTree>
    <p:extLst>
      <p:ext uri="{BB962C8B-B14F-4D97-AF65-F5344CB8AC3E}">
        <p14:creationId xmlns:p14="http://schemas.microsoft.com/office/powerpoint/2010/main" val="31634088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64</a:t>
            </a:fld>
            <a:endParaRPr lang="en-US" altLang="zh-CN" smtClean="0">
              <a:ea typeface="宋体" charset="-122"/>
            </a:endParaRPr>
          </a:p>
        </p:txBody>
      </p:sp>
    </p:spTree>
    <p:extLst>
      <p:ext uri="{BB962C8B-B14F-4D97-AF65-F5344CB8AC3E}">
        <p14:creationId xmlns:p14="http://schemas.microsoft.com/office/powerpoint/2010/main" val="32945836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65</a:t>
            </a:fld>
            <a:endParaRPr lang="en-US" altLang="zh-CN" smtClean="0">
              <a:ea typeface="宋体" charset="-122"/>
            </a:endParaRPr>
          </a:p>
        </p:txBody>
      </p:sp>
    </p:spTree>
    <p:extLst>
      <p:ext uri="{BB962C8B-B14F-4D97-AF65-F5344CB8AC3E}">
        <p14:creationId xmlns:p14="http://schemas.microsoft.com/office/powerpoint/2010/main" val="598299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66</a:t>
            </a:fld>
            <a:endParaRPr lang="en-US" altLang="zh-CN" smtClean="0">
              <a:ea typeface="宋体" charset="-122"/>
            </a:endParaRPr>
          </a:p>
        </p:txBody>
      </p:sp>
    </p:spTree>
    <p:extLst>
      <p:ext uri="{BB962C8B-B14F-4D97-AF65-F5344CB8AC3E}">
        <p14:creationId xmlns:p14="http://schemas.microsoft.com/office/powerpoint/2010/main" val="27884780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p:spPr>
        <p:txBody>
          <a:bodyPr/>
          <a:lstStyle/>
          <a:p>
            <a:endParaRPr lang="zh-CN" altLang="en-US" smtClean="0">
              <a:ea typeface="宋体" charset="-122"/>
            </a:endParaRPr>
          </a:p>
        </p:txBody>
      </p:sp>
      <p:sp>
        <p:nvSpPr>
          <p:cNvPr id="92164" name="灯片编号占位符 3"/>
          <p:cNvSpPr>
            <a:spLocks noGrp="1"/>
          </p:cNvSpPr>
          <p:nvPr>
            <p:ph type="sldNum" sz="quarter" idx="5"/>
          </p:nvPr>
        </p:nvSpPr>
        <p:spPr>
          <a:noFill/>
        </p:spPr>
        <p:txBody>
          <a:bodyPr/>
          <a:lstStyle/>
          <a:p>
            <a:fld id="{AE1EBFE9-A408-4FD3-91A0-328B02EFC3AB}" type="slidenum">
              <a:rPr lang="en-US" altLang="zh-CN" smtClean="0">
                <a:ea typeface="宋体" charset="-122"/>
              </a:rPr>
              <a:pPr/>
              <a:t>67</a:t>
            </a:fld>
            <a:endParaRPr lang="en-US" altLang="zh-CN" smtClean="0">
              <a:ea typeface="宋体" charset="-122"/>
            </a:endParaRPr>
          </a:p>
        </p:txBody>
      </p:sp>
    </p:spTree>
    <p:extLst>
      <p:ext uri="{BB962C8B-B14F-4D97-AF65-F5344CB8AC3E}">
        <p14:creationId xmlns:p14="http://schemas.microsoft.com/office/powerpoint/2010/main" val="21801553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68</a:t>
            </a:fld>
            <a:endParaRPr lang="en-US" altLang="zh-CN" smtClean="0">
              <a:ea typeface="宋体" charset="-122"/>
            </a:endParaRPr>
          </a:p>
        </p:txBody>
      </p:sp>
    </p:spTree>
    <p:extLst>
      <p:ext uri="{BB962C8B-B14F-4D97-AF65-F5344CB8AC3E}">
        <p14:creationId xmlns:p14="http://schemas.microsoft.com/office/powerpoint/2010/main" val="22070130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69</a:t>
            </a:fld>
            <a:endParaRPr lang="en-US" altLang="zh-CN" smtClean="0">
              <a:ea typeface="宋体" charset="-122"/>
            </a:endParaRPr>
          </a:p>
        </p:txBody>
      </p:sp>
    </p:spTree>
    <p:extLst>
      <p:ext uri="{BB962C8B-B14F-4D97-AF65-F5344CB8AC3E}">
        <p14:creationId xmlns:p14="http://schemas.microsoft.com/office/powerpoint/2010/main" val="38515395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143000" y="685800"/>
            <a:ext cx="4572000" cy="3429000"/>
          </a:xfrm>
          <a:prstGeom prst="rect">
            <a:avLst/>
          </a:prstGeom>
          <a:ln/>
        </p:spPr>
      </p:sp>
      <p:sp>
        <p:nvSpPr>
          <p:cNvPr id="53251" name="备注占位符 2"/>
          <p:cNvSpPr>
            <a:spLocks noGrp="1"/>
          </p:cNvSpPr>
          <p:nvPr>
            <p:ph type="body" idx="1"/>
          </p:nvPr>
        </p:nvSpPr>
        <p:spPr>
          <a:noFill/>
          <a:ln/>
        </p:spPr>
        <p:txBody>
          <a:bodyPr/>
          <a:lstStyle/>
          <a:p>
            <a:endParaRPr lang="zh-CN" altLang="en-US" smtClean="0">
              <a:ea typeface="宋体" charset="-122"/>
            </a:endParaRPr>
          </a:p>
        </p:txBody>
      </p:sp>
      <p:sp>
        <p:nvSpPr>
          <p:cNvPr id="53252" name="灯片编号占位符 3"/>
          <p:cNvSpPr>
            <a:spLocks noGrp="1"/>
          </p:cNvSpPr>
          <p:nvPr>
            <p:ph type="sldNum" sz="quarter" idx="5"/>
          </p:nvPr>
        </p:nvSpPr>
        <p:spPr>
          <a:noFill/>
        </p:spPr>
        <p:txBody>
          <a:bodyPr/>
          <a:lstStyle/>
          <a:p>
            <a:fld id="{FE34296A-445D-4C34-B6AD-EB9BFBD542AF}" type="slidenum">
              <a:rPr lang="en-US" altLang="zh-CN" smtClean="0">
                <a:ea typeface="宋体" charset="-122"/>
              </a:rPr>
              <a:pPr/>
              <a:t>70</a:t>
            </a:fld>
            <a:endParaRPr lang="en-US" altLang="zh-CN" smtClean="0">
              <a:ea typeface="宋体" charset="-122"/>
            </a:endParaRPr>
          </a:p>
        </p:txBody>
      </p:sp>
    </p:spTree>
    <p:extLst>
      <p:ext uri="{BB962C8B-B14F-4D97-AF65-F5344CB8AC3E}">
        <p14:creationId xmlns:p14="http://schemas.microsoft.com/office/powerpoint/2010/main" val="32372591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71</a:t>
            </a:fld>
            <a:endParaRPr lang="en-US" altLang="zh-CN" smtClean="0">
              <a:ea typeface="宋体" charset="-122"/>
            </a:endParaRPr>
          </a:p>
        </p:txBody>
      </p:sp>
    </p:spTree>
    <p:extLst>
      <p:ext uri="{BB962C8B-B14F-4D97-AF65-F5344CB8AC3E}">
        <p14:creationId xmlns:p14="http://schemas.microsoft.com/office/powerpoint/2010/main" val="6397617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72</a:t>
            </a:fld>
            <a:endParaRPr lang="en-US" altLang="zh-CN" smtClean="0">
              <a:ea typeface="宋体" charset="-122"/>
            </a:endParaRPr>
          </a:p>
        </p:txBody>
      </p:sp>
    </p:spTree>
    <p:extLst>
      <p:ext uri="{BB962C8B-B14F-4D97-AF65-F5344CB8AC3E}">
        <p14:creationId xmlns:p14="http://schemas.microsoft.com/office/powerpoint/2010/main" val="39699498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73</a:t>
            </a:fld>
            <a:endParaRPr lang="en-US" altLang="zh-CN" smtClean="0">
              <a:ea typeface="宋体" charset="-122"/>
            </a:endParaRPr>
          </a:p>
        </p:txBody>
      </p:sp>
    </p:spTree>
    <p:extLst>
      <p:ext uri="{BB962C8B-B14F-4D97-AF65-F5344CB8AC3E}">
        <p14:creationId xmlns:p14="http://schemas.microsoft.com/office/powerpoint/2010/main" val="24528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1143000" y="685800"/>
            <a:ext cx="4572000" cy="3429000"/>
          </a:xfrm>
          <a:prstGeom prst="rect">
            <a:avLst/>
          </a:prstGeom>
          <a:ln/>
        </p:spPr>
      </p:sp>
      <p:sp>
        <p:nvSpPr>
          <p:cNvPr id="39939" name="备注占位符 2"/>
          <p:cNvSpPr>
            <a:spLocks noGrp="1"/>
          </p:cNvSpPr>
          <p:nvPr>
            <p:ph type="body" idx="1"/>
          </p:nvPr>
        </p:nvSpPr>
        <p:spPr>
          <a:noFill/>
          <a:ln/>
        </p:spPr>
        <p:txBody>
          <a:bodyPr/>
          <a:lstStyle/>
          <a:p>
            <a:endParaRPr lang="zh-CN" altLang="en-US" smtClean="0">
              <a:ea typeface="宋体" charset="-122"/>
            </a:endParaRPr>
          </a:p>
        </p:txBody>
      </p:sp>
      <p:sp>
        <p:nvSpPr>
          <p:cNvPr id="39940" name="灯片编号占位符 3"/>
          <p:cNvSpPr>
            <a:spLocks noGrp="1"/>
          </p:cNvSpPr>
          <p:nvPr>
            <p:ph type="sldNum" sz="quarter" idx="5"/>
          </p:nvPr>
        </p:nvSpPr>
        <p:spPr>
          <a:noFill/>
        </p:spPr>
        <p:txBody>
          <a:bodyPr/>
          <a:lstStyle/>
          <a:p>
            <a:fld id="{E9013FA1-F2D3-4290-BD93-318986EA314D}" type="slidenum">
              <a:rPr lang="en-US" altLang="zh-CN" smtClean="0">
                <a:ea typeface="宋体" charset="-122"/>
              </a:rPr>
              <a:pPr/>
              <a:t>10</a:t>
            </a:fld>
            <a:endParaRPr lang="en-US" altLang="zh-CN" smtClean="0">
              <a:ea typeface="宋体" charset="-122"/>
            </a:endParaRPr>
          </a:p>
        </p:txBody>
      </p:sp>
    </p:spTree>
    <p:extLst>
      <p:ext uri="{BB962C8B-B14F-4D97-AF65-F5344CB8AC3E}">
        <p14:creationId xmlns:p14="http://schemas.microsoft.com/office/powerpoint/2010/main" val="31274598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74</a:t>
            </a:fld>
            <a:endParaRPr lang="en-US" altLang="zh-CN" smtClean="0">
              <a:ea typeface="宋体" charset="-122"/>
            </a:endParaRPr>
          </a:p>
        </p:txBody>
      </p:sp>
    </p:spTree>
    <p:extLst>
      <p:ext uri="{BB962C8B-B14F-4D97-AF65-F5344CB8AC3E}">
        <p14:creationId xmlns:p14="http://schemas.microsoft.com/office/powerpoint/2010/main" val="1701590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75</a:t>
            </a:fld>
            <a:endParaRPr lang="en-US" altLang="zh-CN" smtClean="0">
              <a:ea typeface="宋体" charset="-122"/>
            </a:endParaRPr>
          </a:p>
        </p:txBody>
      </p:sp>
    </p:spTree>
    <p:extLst>
      <p:ext uri="{BB962C8B-B14F-4D97-AF65-F5344CB8AC3E}">
        <p14:creationId xmlns:p14="http://schemas.microsoft.com/office/powerpoint/2010/main" val="2859565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76</a:t>
            </a:fld>
            <a:endParaRPr lang="en-US" altLang="zh-CN" smtClean="0">
              <a:ea typeface="宋体" charset="-122"/>
            </a:endParaRPr>
          </a:p>
        </p:txBody>
      </p:sp>
    </p:spTree>
    <p:extLst>
      <p:ext uri="{BB962C8B-B14F-4D97-AF65-F5344CB8AC3E}">
        <p14:creationId xmlns:p14="http://schemas.microsoft.com/office/powerpoint/2010/main" val="689398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p:spPr>
        <p:txBody>
          <a:bodyPr/>
          <a:lstStyle/>
          <a:p>
            <a:endParaRPr lang="zh-CN" altLang="en-US" smtClean="0">
              <a:ea typeface="宋体" charset="-122"/>
            </a:endParaRPr>
          </a:p>
        </p:txBody>
      </p:sp>
      <p:sp>
        <p:nvSpPr>
          <p:cNvPr id="92164" name="灯片编号占位符 3"/>
          <p:cNvSpPr>
            <a:spLocks noGrp="1"/>
          </p:cNvSpPr>
          <p:nvPr>
            <p:ph type="sldNum" sz="quarter" idx="5"/>
          </p:nvPr>
        </p:nvSpPr>
        <p:spPr>
          <a:noFill/>
        </p:spPr>
        <p:txBody>
          <a:bodyPr/>
          <a:lstStyle/>
          <a:p>
            <a:fld id="{AE1EBFE9-A408-4FD3-91A0-328B02EFC3AB}" type="slidenum">
              <a:rPr lang="en-US" altLang="zh-CN" smtClean="0">
                <a:ea typeface="宋体" charset="-122"/>
              </a:rPr>
              <a:pPr/>
              <a:t>77</a:t>
            </a:fld>
            <a:endParaRPr lang="en-US" altLang="zh-CN" smtClean="0">
              <a:ea typeface="宋体" charset="-122"/>
            </a:endParaRPr>
          </a:p>
        </p:txBody>
      </p:sp>
    </p:spTree>
    <p:extLst>
      <p:ext uri="{BB962C8B-B14F-4D97-AF65-F5344CB8AC3E}">
        <p14:creationId xmlns:p14="http://schemas.microsoft.com/office/powerpoint/2010/main" val="37323381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78</a:t>
            </a:fld>
            <a:endParaRPr lang="en-US" altLang="zh-CN" smtClean="0">
              <a:ea typeface="宋体" charset="-122"/>
            </a:endParaRPr>
          </a:p>
        </p:txBody>
      </p:sp>
    </p:spTree>
    <p:extLst>
      <p:ext uri="{BB962C8B-B14F-4D97-AF65-F5344CB8AC3E}">
        <p14:creationId xmlns:p14="http://schemas.microsoft.com/office/powerpoint/2010/main" val="27620799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79</a:t>
            </a:fld>
            <a:endParaRPr lang="en-US" altLang="zh-CN" smtClean="0">
              <a:ea typeface="宋体" charset="-122"/>
            </a:endParaRPr>
          </a:p>
        </p:txBody>
      </p:sp>
    </p:spTree>
    <p:extLst>
      <p:ext uri="{BB962C8B-B14F-4D97-AF65-F5344CB8AC3E}">
        <p14:creationId xmlns:p14="http://schemas.microsoft.com/office/powerpoint/2010/main" val="32126331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143000" y="685800"/>
            <a:ext cx="4572000" cy="3429000"/>
          </a:xfrm>
          <a:prstGeom prst="rect">
            <a:avLst/>
          </a:prstGeom>
          <a:ln/>
        </p:spPr>
      </p:sp>
      <p:sp>
        <p:nvSpPr>
          <p:cNvPr id="53251" name="备注占位符 2"/>
          <p:cNvSpPr>
            <a:spLocks noGrp="1"/>
          </p:cNvSpPr>
          <p:nvPr>
            <p:ph type="body" idx="1"/>
          </p:nvPr>
        </p:nvSpPr>
        <p:spPr>
          <a:noFill/>
          <a:ln/>
        </p:spPr>
        <p:txBody>
          <a:bodyPr/>
          <a:lstStyle/>
          <a:p>
            <a:endParaRPr lang="zh-CN" altLang="en-US" smtClean="0">
              <a:ea typeface="宋体" charset="-122"/>
            </a:endParaRPr>
          </a:p>
        </p:txBody>
      </p:sp>
      <p:sp>
        <p:nvSpPr>
          <p:cNvPr id="53252" name="灯片编号占位符 3"/>
          <p:cNvSpPr>
            <a:spLocks noGrp="1"/>
          </p:cNvSpPr>
          <p:nvPr>
            <p:ph type="sldNum" sz="quarter" idx="5"/>
          </p:nvPr>
        </p:nvSpPr>
        <p:spPr>
          <a:noFill/>
        </p:spPr>
        <p:txBody>
          <a:bodyPr/>
          <a:lstStyle/>
          <a:p>
            <a:fld id="{FE34296A-445D-4C34-B6AD-EB9BFBD542AF}" type="slidenum">
              <a:rPr lang="en-US" altLang="zh-CN" smtClean="0">
                <a:ea typeface="宋体" charset="-122"/>
              </a:rPr>
              <a:pPr/>
              <a:t>80</a:t>
            </a:fld>
            <a:endParaRPr lang="en-US" altLang="zh-CN" smtClean="0">
              <a:ea typeface="宋体" charset="-122"/>
            </a:endParaRPr>
          </a:p>
        </p:txBody>
      </p:sp>
    </p:spTree>
    <p:extLst>
      <p:ext uri="{BB962C8B-B14F-4D97-AF65-F5344CB8AC3E}">
        <p14:creationId xmlns:p14="http://schemas.microsoft.com/office/powerpoint/2010/main" val="10529190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1143000" y="685800"/>
            <a:ext cx="4572000" cy="3429000"/>
          </a:xfrm>
          <a:prstGeom prst="rect">
            <a:avLst/>
          </a:prstGeom>
          <a:ln/>
        </p:spPr>
      </p:sp>
      <p:sp>
        <p:nvSpPr>
          <p:cNvPr id="46083" name="备注占位符 2"/>
          <p:cNvSpPr>
            <a:spLocks noGrp="1"/>
          </p:cNvSpPr>
          <p:nvPr>
            <p:ph type="body" idx="1"/>
          </p:nvPr>
        </p:nvSpPr>
        <p:spPr>
          <a:noFill/>
          <a:ln/>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p:spPr>
        <p:txBody>
          <a:bodyPr/>
          <a:lstStyle/>
          <a:p>
            <a:fld id="{E536342F-0A45-4812-9C34-971E2E8B7C20}" type="slidenum">
              <a:rPr lang="en-US" altLang="zh-CN" smtClean="0">
                <a:ea typeface="宋体" charset="-122"/>
              </a:rPr>
              <a:pPr/>
              <a:t>81</a:t>
            </a:fld>
            <a:endParaRPr lang="en-US" altLang="zh-CN" smtClean="0">
              <a:ea typeface="宋体" charset="-122"/>
            </a:endParaRPr>
          </a:p>
        </p:txBody>
      </p:sp>
    </p:spTree>
    <p:extLst>
      <p:ext uri="{BB962C8B-B14F-4D97-AF65-F5344CB8AC3E}">
        <p14:creationId xmlns:p14="http://schemas.microsoft.com/office/powerpoint/2010/main" val="31824700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p:spPr>
        <p:txBody>
          <a:bodyPr/>
          <a:lstStyle/>
          <a:p>
            <a:endParaRPr lang="zh-CN" altLang="en-US" smtClean="0">
              <a:ea typeface="宋体" charset="-122"/>
            </a:endParaRPr>
          </a:p>
        </p:txBody>
      </p:sp>
      <p:sp>
        <p:nvSpPr>
          <p:cNvPr id="92164" name="灯片编号占位符 3"/>
          <p:cNvSpPr>
            <a:spLocks noGrp="1"/>
          </p:cNvSpPr>
          <p:nvPr>
            <p:ph type="sldNum" sz="quarter" idx="5"/>
          </p:nvPr>
        </p:nvSpPr>
        <p:spPr>
          <a:noFill/>
        </p:spPr>
        <p:txBody>
          <a:bodyPr/>
          <a:lstStyle/>
          <a:p>
            <a:fld id="{AE1EBFE9-A408-4FD3-91A0-328B02EFC3AB}" type="slidenum">
              <a:rPr lang="en-US" altLang="zh-CN" smtClean="0">
                <a:ea typeface="宋体" charset="-122"/>
              </a:rPr>
              <a:pPr/>
              <a:t>82</a:t>
            </a:fld>
            <a:endParaRPr lang="en-US" altLang="zh-CN" smtClean="0">
              <a:ea typeface="宋体" charset="-122"/>
            </a:endParaRPr>
          </a:p>
        </p:txBody>
      </p:sp>
    </p:spTree>
    <p:extLst>
      <p:ext uri="{BB962C8B-B14F-4D97-AF65-F5344CB8AC3E}">
        <p14:creationId xmlns:p14="http://schemas.microsoft.com/office/powerpoint/2010/main" val="33367560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endParaRPr lang="zh-CN" altLang="en-US" smtClean="0">
              <a:ea typeface="宋体" charset="-122"/>
            </a:endParaRPr>
          </a:p>
        </p:txBody>
      </p:sp>
      <p:sp>
        <p:nvSpPr>
          <p:cNvPr id="56324" name="灯片编号占位符 3"/>
          <p:cNvSpPr>
            <a:spLocks noGrp="1"/>
          </p:cNvSpPr>
          <p:nvPr>
            <p:ph type="sldNum" sz="quarter" idx="5"/>
          </p:nvPr>
        </p:nvSpPr>
        <p:spPr>
          <a:noFill/>
        </p:spPr>
        <p:txBody>
          <a:bodyPr/>
          <a:lstStyle/>
          <a:p>
            <a:fld id="{BAF959BF-92EB-4EE8-9B20-5221E6C60463}" type="slidenum">
              <a:rPr lang="en-US" altLang="zh-CN" smtClean="0">
                <a:ea typeface="宋体" charset="-122"/>
              </a:rPr>
              <a:pPr/>
              <a:t>84</a:t>
            </a:fld>
            <a:endParaRPr lang="en-US" altLang="zh-CN" smtClean="0">
              <a:ea typeface="宋体" charset="-122"/>
            </a:endParaRPr>
          </a:p>
        </p:txBody>
      </p:sp>
    </p:spTree>
    <p:extLst>
      <p:ext uri="{BB962C8B-B14F-4D97-AF65-F5344CB8AC3E}">
        <p14:creationId xmlns:p14="http://schemas.microsoft.com/office/powerpoint/2010/main" val="3132636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1143000" y="685800"/>
            <a:ext cx="4572000" cy="3429000"/>
          </a:xfrm>
          <a:prstGeom prst="rect">
            <a:avLst/>
          </a:prstGeom>
          <a:ln/>
        </p:spPr>
      </p:sp>
      <p:sp>
        <p:nvSpPr>
          <p:cNvPr id="38915" name="备注占位符 2"/>
          <p:cNvSpPr>
            <a:spLocks noGrp="1"/>
          </p:cNvSpPr>
          <p:nvPr>
            <p:ph type="body" idx="1"/>
          </p:nvPr>
        </p:nvSpPr>
        <p:spPr>
          <a:noFill/>
          <a:ln/>
        </p:spPr>
        <p:txBody>
          <a:bodyPr/>
          <a:lstStyle/>
          <a:p>
            <a:endParaRPr lang="zh-CN" altLang="en-US" smtClean="0">
              <a:ea typeface="宋体" charset="-122"/>
            </a:endParaRPr>
          </a:p>
        </p:txBody>
      </p:sp>
      <p:sp>
        <p:nvSpPr>
          <p:cNvPr id="38916" name="灯片编号占位符 3"/>
          <p:cNvSpPr>
            <a:spLocks noGrp="1"/>
          </p:cNvSpPr>
          <p:nvPr>
            <p:ph type="sldNum" sz="quarter" idx="5"/>
          </p:nvPr>
        </p:nvSpPr>
        <p:spPr>
          <a:noFill/>
        </p:spPr>
        <p:txBody>
          <a:bodyPr/>
          <a:lstStyle/>
          <a:p>
            <a:fld id="{02F312ED-D0D9-4B65-8C0C-7877355A505C}" type="slidenum">
              <a:rPr lang="en-US" altLang="zh-CN" smtClean="0">
                <a:ea typeface="宋体" charset="-122"/>
              </a:rPr>
              <a:pPr/>
              <a:t>11</a:t>
            </a:fld>
            <a:endParaRPr lang="en-US" altLang="zh-CN" smtClean="0">
              <a:ea typeface="宋体" charset="-122"/>
            </a:endParaRPr>
          </a:p>
        </p:txBody>
      </p:sp>
    </p:spTree>
    <p:extLst>
      <p:ext uri="{BB962C8B-B14F-4D97-AF65-F5344CB8AC3E}">
        <p14:creationId xmlns:p14="http://schemas.microsoft.com/office/powerpoint/2010/main" val="20921844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endParaRPr lang="zh-CN" altLang="en-US" smtClean="0">
              <a:ea typeface="宋体" charset="-122"/>
            </a:endParaRPr>
          </a:p>
        </p:txBody>
      </p:sp>
      <p:sp>
        <p:nvSpPr>
          <p:cNvPr id="56324" name="灯片编号占位符 3"/>
          <p:cNvSpPr>
            <a:spLocks noGrp="1"/>
          </p:cNvSpPr>
          <p:nvPr>
            <p:ph type="sldNum" sz="quarter" idx="5"/>
          </p:nvPr>
        </p:nvSpPr>
        <p:spPr>
          <a:noFill/>
        </p:spPr>
        <p:txBody>
          <a:bodyPr/>
          <a:lstStyle/>
          <a:p>
            <a:fld id="{BAF959BF-92EB-4EE8-9B20-5221E6C60463}" type="slidenum">
              <a:rPr lang="en-US" altLang="zh-CN" smtClean="0">
                <a:ea typeface="宋体" charset="-122"/>
              </a:rPr>
              <a:pPr/>
              <a:t>86</a:t>
            </a:fld>
            <a:endParaRPr lang="en-US" altLang="zh-CN" smtClean="0">
              <a:ea typeface="宋体" charset="-122"/>
            </a:endParaRPr>
          </a:p>
        </p:txBody>
      </p:sp>
    </p:spTree>
    <p:extLst>
      <p:ext uri="{BB962C8B-B14F-4D97-AF65-F5344CB8AC3E}">
        <p14:creationId xmlns:p14="http://schemas.microsoft.com/office/powerpoint/2010/main" val="3158849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endParaRPr lang="zh-CN" altLang="en-US" smtClean="0">
              <a:ea typeface="宋体" charset="-122"/>
            </a:endParaRPr>
          </a:p>
        </p:txBody>
      </p:sp>
      <p:sp>
        <p:nvSpPr>
          <p:cNvPr id="56324" name="灯片编号占位符 3"/>
          <p:cNvSpPr>
            <a:spLocks noGrp="1"/>
          </p:cNvSpPr>
          <p:nvPr>
            <p:ph type="sldNum" sz="quarter" idx="5"/>
          </p:nvPr>
        </p:nvSpPr>
        <p:spPr>
          <a:noFill/>
        </p:spPr>
        <p:txBody>
          <a:bodyPr/>
          <a:lstStyle/>
          <a:p>
            <a:fld id="{BAF959BF-92EB-4EE8-9B20-5221E6C60463}" type="slidenum">
              <a:rPr lang="en-US" altLang="zh-CN" smtClean="0">
                <a:ea typeface="宋体" charset="-122"/>
              </a:rPr>
              <a:pPr/>
              <a:t>87</a:t>
            </a:fld>
            <a:endParaRPr lang="en-US" altLang="zh-CN" smtClean="0">
              <a:ea typeface="宋体" charset="-122"/>
            </a:endParaRPr>
          </a:p>
        </p:txBody>
      </p:sp>
    </p:spTree>
    <p:extLst>
      <p:ext uri="{BB962C8B-B14F-4D97-AF65-F5344CB8AC3E}">
        <p14:creationId xmlns:p14="http://schemas.microsoft.com/office/powerpoint/2010/main" val="19725033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endParaRPr lang="zh-CN" altLang="en-US" smtClean="0">
              <a:ea typeface="宋体" charset="-122"/>
            </a:endParaRPr>
          </a:p>
        </p:txBody>
      </p:sp>
      <p:sp>
        <p:nvSpPr>
          <p:cNvPr id="56324" name="灯片编号占位符 3"/>
          <p:cNvSpPr>
            <a:spLocks noGrp="1"/>
          </p:cNvSpPr>
          <p:nvPr>
            <p:ph type="sldNum" sz="quarter" idx="5"/>
          </p:nvPr>
        </p:nvSpPr>
        <p:spPr>
          <a:noFill/>
        </p:spPr>
        <p:txBody>
          <a:bodyPr/>
          <a:lstStyle/>
          <a:p>
            <a:fld id="{BAF959BF-92EB-4EE8-9B20-5221E6C60463}" type="slidenum">
              <a:rPr lang="en-US" altLang="zh-CN" smtClean="0">
                <a:ea typeface="宋体" charset="-122"/>
              </a:rPr>
              <a:pPr/>
              <a:t>88</a:t>
            </a:fld>
            <a:endParaRPr lang="en-US" altLang="zh-CN" smtClean="0">
              <a:ea typeface="宋体" charset="-122"/>
            </a:endParaRPr>
          </a:p>
        </p:txBody>
      </p:sp>
    </p:spTree>
    <p:extLst>
      <p:ext uri="{BB962C8B-B14F-4D97-AF65-F5344CB8AC3E}">
        <p14:creationId xmlns:p14="http://schemas.microsoft.com/office/powerpoint/2010/main" val="13956839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endParaRPr lang="zh-CN" altLang="en-US" smtClean="0">
              <a:ea typeface="宋体" charset="-122"/>
            </a:endParaRPr>
          </a:p>
        </p:txBody>
      </p:sp>
      <p:sp>
        <p:nvSpPr>
          <p:cNvPr id="56324" name="灯片编号占位符 3"/>
          <p:cNvSpPr>
            <a:spLocks noGrp="1"/>
          </p:cNvSpPr>
          <p:nvPr>
            <p:ph type="sldNum" sz="quarter" idx="5"/>
          </p:nvPr>
        </p:nvSpPr>
        <p:spPr>
          <a:noFill/>
        </p:spPr>
        <p:txBody>
          <a:bodyPr/>
          <a:lstStyle/>
          <a:p>
            <a:fld id="{BAF959BF-92EB-4EE8-9B20-5221E6C60463}" type="slidenum">
              <a:rPr lang="en-US" altLang="zh-CN" smtClean="0">
                <a:ea typeface="宋体" charset="-122"/>
              </a:rPr>
              <a:pPr/>
              <a:t>89</a:t>
            </a:fld>
            <a:endParaRPr lang="en-US" altLang="zh-CN" smtClean="0">
              <a:ea typeface="宋体" charset="-122"/>
            </a:endParaRPr>
          </a:p>
        </p:txBody>
      </p:sp>
    </p:spTree>
    <p:extLst>
      <p:ext uri="{BB962C8B-B14F-4D97-AF65-F5344CB8AC3E}">
        <p14:creationId xmlns:p14="http://schemas.microsoft.com/office/powerpoint/2010/main" val="41210062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endParaRPr lang="zh-CN" altLang="en-US" smtClean="0">
              <a:ea typeface="宋体" charset="-122"/>
            </a:endParaRPr>
          </a:p>
        </p:txBody>
      </p:sp>
      <p:sp>
        <p:nvSpPr>
          <p:cNvPr id="56324" name="灯片编号占位符 3"/>
          <p:cNvSpPr>
            <a:spLocks noGrp="1"/>
          </p:cNvSpPr>
          <p:nvPr>
            <p:ph type="sldNum" sz="quarter" idx="5"/>
          </p:nvPr>
        </p:nvSpPr>
        <p:spPr>
          <a:noFill/>
        </p:spPr>
        <p:txBody>
          <a:bodyPr/>
          <a:lstStyle/>
          <a:p>
            <a:fld id="{BAF959BF-92EB-4EE8-9B20-5221E6C60463}" type="slidenum">
              <a:rPr lang="en-US" altLang="zh-CN" smtClean="0">
                <a:ea typeface="宋体" charset="-122"/>
              </a:rPr>
              <a:pPr/>
              <a:t>90</a:t>
            </a:fld>
            <a:endParaRPr lang="en-US" altLang="zh-CN" smtClean="0">
              <a:ea typeface="宋体" charset="-122"/>
            </a:endParaRPr>
          </a:p>
        </p:txBody>
      </p:sp>
    </p:spTree>
    <p:extLst>
      <p:ext uri="{BB962C8B-B14F-4D97-AF65-F5344CB8AC3E}">
        <p14:creationId xmlns:p14="http://schemas.microsoft.com/office/powerpoint/2010/main" val="125715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1143000" y="685800"/>
            <a:ext cx="4572000" cy="3429000"/>
          </a:xfrm>
          <a:prstGeom prst="rect">
            <a:avLst/>
          </a:prstGeom>
          <a:ln/>
        </p:spPr>
      </p:sp>
      <p:sp>
        <p:nvSpPr>
          <p:cNvPr id="40963" name="备注占位符 2"/>
          <p:cNvSpPr>
            <a:spLocks noGrp="1"/>
          </p:cNvSpPr>
          <p:nvPr>
            <p:ph type="body" idx="1"/>
          </p:nvPr>
        </p:nvSpPr>
        <p:spPr>
          <a:noFill/>
          <a:ln/>
        </p:spPr>
        <p:txBody>
          <a:bodyPr/>
          <a:lstStyle/>
          <a:p>
            <a:endParaRPr lang="zh-CN" altLang="en-US" smtClean="0">
              <a:ea typeface="宋体" charset="-122"/>
            </a:endParaRPr>
          </a:p>
        </p:txBody>
      </p:sp>
      <p:sp>
        <p:nvSpPr>
          <p:cNvPr id="40964" name="灯片编号占位符 3"/>
          <p:cNvSpPr>
            <a:spLocks noGrp="1"/>
          </p:cNvSpPr>
          <p:nvPr>
            <p:ph type="sldNum" sz="quarter" idx="5"/>
          </p:nvPr>
        </p:nvSpPr>
        <p:spPr>
          <a:noFill/>
        </p:spPr>
        <p:txBody>
          <a:bodyPr/>
          <a:lstStyle/>
          <a:p>
            <a:fld id="{3DA5606B-DB98-4FCE-A4A2-EAE0021A3440}" type="slidenum">
              <a:rPr lang="en-US" altLang="zh-CN" smtClean="0">
                <a:ea typeface="宋体" charset="-122"/>
              </a:rPr>
              <a:pPr/>
              <a:t>12</a:t>
            </a:fld>
            <a:endParaRPr lang="en-US" altLang="zh-CN" smtClean="0">
              <a:ea typeface="宋体" charset="-122"/>
            </a:endParaRPr>
          </a:p>
        </p:txBody>
      </p:sp>
    </p:spTree>
    <p:extLst>
      <p:ext uri="{BB962C8B-B14F-4D97-AF65-F5344CB8AC3E}">
        <p14:creationId xmlns:p14="http://schemas.microsoft.com/office/powerpoint/2010/main" val="2982629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5257800"/>
            <a:ext cx="9144000" cy="1600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0" y="0"/>
            <a:ext cx="9144000" cy="1049338"/>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B57E33-B561-4174-8F06-06B0166B849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2A61CC6-9255-4A00-A41D-F41D75762954}"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37EE87-1090-440D-B96F-F4F0110EB96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02223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C5A6AF-DCA3-4B93-AAA4-3B8745995B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14769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23474F6-6A45-4448-96E1-4DBD9FB523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9964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8D7E385-DB63-4B32-9DD5-26D3B43595B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98142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5D2CCE7-D770-4698-B6EB-2FA8934A1F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4970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8850B71-4C54-416B-93E6-4A274343B59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87111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53ED7A-1FDC-4425-9CFB-A62C8E04E3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12149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5AFE4B2-E05D-4F1E-9402-5202C3D5E4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8485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7A0D04-0F18-4E6A-AFD1-5756933683C6}"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D80AD2C-A366-46FD-903C-B0F5F89A04B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9179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BE6C4D-3974-4036-B5E4-2F6A4B98DA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592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2B59EC-CAB8-431C-95C0-3AF76507AF1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20081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37EE87-1090-440D-B96F-F4F0110EB96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8538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C5A6AF-DCA3-4B93-AAA4-3B8745995B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43687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23474F6-6A45-4448-96E1-4DBD9FB523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89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8D7E385-DB63-4B32-9DD5-26D3B43595B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64442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5D2CCE7-D770-4698-B6EB-2FA8934A1F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58733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8850B71-4C54-416B-93E6-4A274343B59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5764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53ED7A-1FDC-4425-9CFB-A62C8E04E39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2654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24937F-5407-4501-9DBE-58E0C97C91A3}"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5AFE4B2-E05D-4F1E-9402-5202C3D5E4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1027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D80AD2C-A366-46FD-903C-B0F5F89A04B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88832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4BE6C4D-3974-4036-B5E4-2F6A4B98DA3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6472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D2B59EC-CAB8-431C-95C0-3AF76507AF1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4749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26F3C13-05E8-481E-99E7-75E8D56BF36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DCDF627-B26E-4F35-8B60-110ED95A86F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84515FA-80B6-4F33-B534-EC2313863F5F}"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3D40B63-F13B-4BEC-AD8A-15F4212E0E3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B97B6E-C02B-44F0-9646-E7DBB275583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7B2BBA1-2FE9-4562-A9AB-C879EF03F540}"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SzTx/>
              <a:buFontTx/>
              <a:buNone/>
              <a:defRPr sz="1400"/>
            </a:lvl1pPr>
          </a:lstStyle>
          <a:p>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SzTx/>
              <a:buFontTx/>
              <a:buNone/>
              <a:defRPr sz="1400"/>
            </a:lvl1pPr>
          </a:lstStyle>
          <a:p>
            <a:endParaRPr lang="en-US" altLang="zh-CN"/>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SzTx/>
              <a:buFontTx/>
              <a:buNone/>
              <a:defRPr sz="1400"/>
            </a:lvl1pPr>
          </a:lstStyle>
          <a:p>
            <a:fld id="{FE723B3B-0EB6-47AE-997E-B27B77B7AF9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926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spcBef>
                <a:spcPct val="0"/>
              </a:spcBef>
              <a:buSzTx/>
              <a:buFontTx/>
              <a:buNone/>
              <a:defRPr/>
            </a:pPr>
            <a:endParaRPr lang="en-US" altLang="zh-CN">
              <a:solidFill>
                <a:srgbClr val="000000"/>
              </a:solidFill>
            </a:endParaRPr>
          </a:p>
        </p:txBody>
      </p:sp>
      <p:sp>
        <p:nvSpPr>
          <p:cNvPr id="13926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spcBef>
                <a:spcPct val="0"/>
              </a:spcBef>
              <a:buSzTx/>
              <a:buFontTx/>
              <a:buNone/>
              <a:defRPr/>
            </a:pPr>
            <a:endParaRPr lang="en-US" altLang="zh-CN">
              <a:solidFill>
                <a:srgbClr val="000000"/>
              </a:solidFill>
            </a:endParaRPr>
          </a:p>
        </p:txBody>
      </p:sp>
      <p:sp>
        <p:nvSpPr>
          <p:cNvPr id="13927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pPr>
              <a:spcBef>
                <a:spcPct val="0"/>
              </a:spcBef>
              <a:buSzTx/>
              <a:buFontTx/>
              <a:buNone/>
              <a:defRPr/>
            </a:pPr>
            <a:fld id="{8605FF95-9A1C-4829-B2E8-4BB83EB326A2}" type="slidenum">
              <a:rPr lang="en-US" altLang="zh-CN">
                <a:solidFill>
                  <a:srgbClr val="000000"/>
                </a:solidFill>
              </a:rPr>
              <a:pPr>
                <a:spcBef>
                  <a:spcPct val="0"/>
                </a:spcBef>
                <a:buSzTx/>
                <a:buFontTx/>
                <a:buNone/>
                <a:defRPr/>
              </a:pPr>
              <a:t>‹#›</a:t>
            </a:fld>
            <a:endParaRPr lang="en-US" altLang="zh-CN">
              <a:solidFill>
                <a:srgbClr val="000000"/>
              </a:solidFill>
            </a:endParaRPr>
          </a:p>
        </p:txBody>
      </p:sp>
    </p:spTree>
    <p:extLst>
      <p:ext uri="{BB962C8B-B14F-4D97-AF65-F5344CB8AC3E}">
        <p14:creationId xmlns:p14="http://schemas.microsoft.com/office/powerpoint/2010/main" val="10909041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926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spcBef>
                <a:spcPct val="0"/>
              </a:spcBef>
              <a:buSzTx/>
              <a:buFontTx/>
              <a:buNone/>
              <a:defRPr/>
            </a:pPr>
            <a:endParaRPr lang="en-US" altLang="zh-CN">
              <a:solidFill>
                <a:srgbClr val="000000"/>
              </a:solidFill>
            </a:endParaRPr>
          </a:p>
        </p:txBody>
      </p:sp>
      <p:sp>
        <p:nvSpPr>
          <p:cNvPr id="13926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spcBef>
                <a:spcPct val="0"/>
              </a:spcBef>
              <a:buSzTx/>
              <a:buFontTx/>
              <a:buNone/>
              <a:defRPr/>
            </a:pPr>
            <a:endParaRPr lang="en-US" altLang="zh-CN">
              <a:solidFill>
                <a:srgbClr val="000000"/>
              </a:solidFill>
            </a:endParaRPr>
          </a:p>
        </p:txBody>
      </p:sp>
      <p:sp>
        <p:nvSpPr>
          <p:cNvPr id="13927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pPr>
              <a:spcBef>
                <a:spcPct val="0"/>
              </a:spcBef>
              <a:buSzTx/>
              <a:buFontTx/>
              <a:buNone/>
              <a:defRPr/>
            </a:pPr>
            <a:fld id="{8605FF95-9A1C-4829-B2E8-4BB83EB326A2}" type="slidenum">
              <a:rPr lang="en-US" altLang="zh-CN">
                <a:solidFill>
                  <a:srgbClr val="000000"/>
                </a:solidFill>
              </a:rPr>
              <a:pPr>
                <a:spcBef>
                  <a:spcPct val="0"/>
                </a:spcBef>
                <a:buSzTx/>
                <a:buFontTx/>
                <a:buNone/>
                <a:defRPr/>
              </a:pPr>
              <a:t>‹#›</a:t>
            </a:fld>
            <a:endParaRPr lang="en-US" altLang="zh-CN">
              <a:solidFill>
                <a:srgbClr val="000000"/>
              </a:solidFill>
            </a:endParaRPr>
          </a:p>
        </p:txBody>
      </p:sp>
    </p:spTree>
    <p:extLst>
      <p:ext uri="{BB962C8B-B14F-4D97-AF65-F5344CB8AC3E}">
        <p14:creationId xmlns:p14="http://schemas.microsoft.com/office/powerpoint/2010/main" val="32679388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wmf"/><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9220" y="2303356"/>
            <a:ext cx="7366119" cy="1554272"/>
          </a:xfrm>
          <a:prstGeom prst="rect">
            <a:avLst/>
          </a:prstGeom>
        </p:spPr>
        <p:txBody>
          <a:bodyPr wrap="none">
            <a:spAutoFit/>
          </a:bodyPr>
          <a:lstStyle/>
          <a:p>
            <a:pPr algn="ctr">
              <a:spcBef>
                <a:spcPts val="1800"/>
              </a:spcBef>
              <a:buNone/>
            </a:pPr>
            <a:r>
              <a:rPr lang="zh-CN" altLang="en-US" sz="4000" b="1" dirty="0" smtClean="0">
                <a:solidFill>
                  <a:srgbClr val="3469B5"/>
                </a:solidFill>
                <a:latin typeface="微软雅黑" panose="020B0503020204020204" pitchFamily="34" charset="-122"/>
                <a:ea typeface="微软雅黑" panose="020B0503020204020204" pitchFamily="34" charset="-122"/>
              </a:rPr>
              <a:t>认真学好用好</a:t>
            </a:r>
            <a:r>
              <a:rPr lang="en-US" altLang="zh-CN" sz="4000" b="1" dirty="0" smtClean="0">
                <a:solidFill>
                  <a:srgbClr val="3469B5"/>
                </a:solidFill>
                <a:latin typeface="微软雅黑" panose="020B0503020204020204" pitchFamily="34" charset="-122"/>
                <a:ea typeface="微软雅黑" panose="020B0503020204020204" pitchFamily="34" charset="-122"/>
              </a:rPr>
              <a:t>《</a:t>
            </a:r>
            <a:r>
              <a:rPr lang="zh-CN" altLang="en-US" sz="4000" b="1" dirty="0" smtClean="0">
                <a:solidFill>
                  <a:srgbClr val="3469B5"/>
                </a:solidFill>
                <a:latin typeface="微软雅黑" panose="020B0503020204020204" pitchFamily="34" charset="-122"/>
                <a:ea typeface="微软雅黑" panose="020B0503020204020204" pitchFamily="34" charset="-122"/>
              </a:rPr>
              <a:t>准则</a:t>
            </a:r>
            <a:r>
              <a:rPr lang="en-US" altLang="zh-CN" sz="4000" b="1" dirty="0" smtClean="0">
                <a:solidFill>
                  <a:srgbClr val="3469B5"/>
                </a:solidFill>
                <a:latin typeface="微软雅黑" panose="020B0503020204020204" pitchFamily="34" charset="-122"/>
                <a:ea typeface="微软雅黑" panose="020B0503020204020204" pitchFamily="34" charset="-122"/>
              </a:rPr>
              <a:t>》《</a:t>
            </a:r>
            <a:r>
              <a:rPr lang="zh-CN" altLang="en-US" sz="4000" b="1" dirty="0" smtClean="0">
                <a:solidFill>
                  <a:srgbClr val="3469B5"/>
                </a:solidFill>
                <a:latin typeface="微软雅黑" panose="020B0503020204020204" pitchFamily="34" charset="-122"/>
                <a:ea typeface="微软雅黑" panose="020B0503020204020204" pitchFamily="34" charset="-122"/>
              </a:rPr>
              <a:t>条例</a:t>
            </a:r>
            <a:r>
              <a:rPr lang="en-US" altLang="zh-CN" sz="4000" b="1" dirty="0" smtClean="0">
                <a:solidFill>
                  <a:srgbClr val="3469B5"/>
                </a:solidFill>
                <a:latin typeface="微软雅黑" panose="020B0503020204020204" pitchFamily="34" charset="-122"/>
                <a:ea typeface="微软雅黑" panose="020B0503020204020204" pitchFamily="34" charset="-122"/>
              </a:rPr>
              <a:t>》</a:t>
            </a:r>
          </a:p>
          <a:p>
            <a:pPr algn="ctr">
              <a:spcBef>
                <a:spcPts val="1800"/>
              </a:spcBef>
              <a:buNone/>
            </a:pPr>
            <a:r>
              <a:rPr lang="zh-CN" altLang="en-US" sz="4000" b="1" dirty="0" smtClean="0">
                <a:solidFill>
                  <a:srgbClr val="3469B5"/>
                </a:solidFill>
                <a:latin typeface="微软雅黑" panose="020B0503020204020204" pitchFamily="34" charset="-122"/>
                <a:ea typeface="微软雅黑" panose="020B0503020204020204" pitchFamily="34" charset="-122"/>
              </a:rPr>
              <a:t>把党规党纪刻印在全体党员心上</a:t>
            </a:r>
            <a:endParaRPr lang="zh-CN" altLang="en-US" sz="4000" b="1" dirty="0">
              <a:solidFill>
                <a:srgbClr val="3469B5"/>
              </a:solidFill>
              <a:latin typeface="微软雅黑" panose="020B0503020204020204" pitchFamily="34" charset="-122"/>
              <a:ea typeface="微软雅黑" panose="020B0503020204020204" pitchFamily="34" charset="-122"/>
            </a:endParaRPr>
          </a:p>
        </p:txBody>
      </p:sp>
      <p:sp>
        <p:nvSpPr>
          <p:cNvPr id="5" name="矩形 4"/>
          <p:cNvSpPr/>
          <p:nvPr/>
        </p:nvSpPr>
        <p:spPr>
          <a:xfrm>
            <a:off x="2214546" y="5214950"/>
            <a:ext cx="4733718" cy="907941"/>
          </a:xfrm>
          <a:prstGeom prst="rect">
            <a:avLst/>
          </a:prstGeom>
        </p:spPr>
        <p:txBody>
          <a:bodyPr wrap="square">
            <a:spAutoFit/>
          </a:bodyPr>
          <a:lstStyle/>
          <a:p>
            <a:pPr marL="0" indent="0" algn="ctr">
              <a:spcBef>
                <a:spcPts val="600"/>
              </a:spcBef>
              <a:spcAft>
                <a:spcPts val="0"/>
              </a:spcAft>
              <a:buFontTx/>
              <a:buNone/>
            </a:pPr>
            <a:r>
              <a:rPr lang="zh-CN" altLang="en-US" sz="2400" b="1" dirty="0" smtClean="0">
                <a:solidFill>
                  <a:schemeClr val="tx1">
                    <a:lumMod val="65000"/>
                    <a:lumOff val="35000"/>
                  </a:schemeClr>
                </a:solidFill>
                <a:ea typeface="方正小标宋简体" pitchFamily="65" charset="-122"/>
              </a:rPr>
              <a:t>西北工业大学纪委办公室</a:t>
            </a:r>
            <a:endParaRPr lang="en-US" altLang="zh-CN" sz="2400" b="1" dirty="0" smtClean="0">
              <a:solidFill>
                <a:schemeClr val="tx1">
                  <a:lumMod val="65000"/>
                  <a:lumOff val="35000"/>
                </a:schemeClr>
              </a:solidFill>
              <a:ea typeface="方正小标宋简体" pitchFamily="65" charset="-122"/>
            </a:endParaRPr>
          </a:p>
          <a:p>
            <a:pPr marL="0" indent="0" algn="ctr">
              <a:spcBef>
                <a:spcPts val="600"/>
              </a:spcBef>
              <a:spcAft>
                <a:spcPts val="0"/>
              </a:spcAft>
              <a:buFontTx/>
              <a:buNone/>
            </a:pPr>
            <a:r>
              <a:rPr lang="en-US" altLang="zh-CN" sz="2400" b="1" dirty="0" smtClean="0">
                <a:solidFill>
                  <a:schemeClr val="tx1">
                    <a:lumMod val="65000"/>
                    <a:lumOff val="35000"/>
                  </a:schemeClr>
                </a:solidFill>
                <a:ea typeface="方正小标宋简体" pitchFamily="65" charset="-122"/>
              </a:rPr>
              <a:t>2015</a:t>
            </a:r>
            <a:r>
              <a:rPr lang="zh-CN" altLang="en-US" sz="2400" b="1" dirty="0" smtClean="0">
                <a:solidFill>
                  <a:schemeClr val="tx1">
                    <a:lumMod val="65000"/>
                    <a:lumOff val="35000"/>
                  </a:schemeClr>
                </a:solidFill>
                <a:ea typeface="方正小标宋简体" pitchFamily="65" charset="-122"/>
              </a:rPr>
              <a:t>年</a:t>
            </a:r>
            <a:r>
              <a:rPr lang="en-US" altLang="zh-CN" sz="2400" b="1" dirty="0" smtClean="0">
                <a:solidFill>
                  <a:schemeClr val="tx1">
                    <a:lumMod val="65000"/>
                    <a:lumOff val="35000"/>
                  </a:schemeClr>
                </a:solidFill>
                <a:ea typeface="方正小标宋简体" pitchFamily="65" charset="-122"/>
              </a:rPr>
              <a:t>11</a:t>
            </a:r>
            <a:r>
              <a:rPr lang="zh-CN" altLang="en-US" sz="2400" b="1" dirty="0" smtClean="0">
                <a:solidFill>
                  <a:schemeClr val="tx1">
                    <a:lumMod val="65000"/>
                    <a:lumOff val="35000"/>
                  </a:schemeClr>
                </a:solidFill>
                <a:ea typeface="方正小标宋简体" pitchFamily="65" charset="-122"/>
              </a:rPr>
              <a:t>月</a:t>
            </a:r>
            <a:r>
              <a:rPr lang="en-US" altLang="zh-CN" sz="2400" b="1" dirty="0" smtClean="0">
                <a:solidFill>
                  <a:schemeClr val="tx1">
                    <a:lumMod val="65000"/>
                    <a:lumOff val="35000"/>
                  </a:schemeClr>
                </a:solidFill>
                <a:ea typeface="方正小标宋简体" pitchFamily="65" charset="-122"/>
              </a:rPr>
              <a:t>5</a:t>
            </a:r>
            <a:r>
              <a:rPr lang="zh-CN" altLang="en-US" sz="2400" b="1" dirty="0" smtClean="0">
                <a:solidFill>
                  <a:schemeClr val="tx1">
                    <a:lumMod val="65000"/>
                    <a:lumOff val="35000"/>
                  </a:schemeClr>
                </a:solidFill>
                <a:ea typeface="方正小标宋简体" pitchFamily="65" charset="-122"/>
              </a:rPr>
              <a:t>日</a:t>
            </a:r>
            <a:endParaRPr lang="en-US" altLang="zh-CN" sz="2400" b="1" dirty="0">
              <a:solidFill>
                <a:schemeClr val="tx1">
                  <a:lumMod val="65000"/>
                  <a:lumOff val="35000"/>
                </a:schemeClr>
              </a:solidFill>
              <a:ea typeface="方正小标宋简体" pitchFamily="65" charset="-122"/>
            </a:endParaRPr>
          </a:p>
        </p:txBody>
      </p:sp>
      <p:sp>
        <p:nvSpPr>
          <p:cNvPr id="6" name="圆角矩形 3"/>
          <p:cNvSpPr>
            <a:spLocks noChangeArrowheads="1"/>
          </p:cNvSpPr>
          <p:nvPr/>
        </p:nvSpPr>
        <p:spPr bwMode="auto">
          <a:xfrm>
            <a:off x="611560" y="1435249"/>
            <a:ext cx="2232025" cy="409575"/>
          </a:xfrm>
          <a:prstGeom prst="roundRect">
            <a:avLst>
              <a:gd name="adj" fmla="val 16667"/>
            </a:avLst>
          </a:prstGeom>
          <a:noFill/>
          <a:ln w="952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a:solidFill>
                  <a:srgbClr val="0070C0"/>
                </a:solidFill>
              </a:rPr>
              <a:t>学习资料  仅供参考</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251615636"/>
              </p:ext>
            </p:extLst>
          </p:nvPr>
        </p:nvGraphicFramePr>
        <p:xfrm>
          <a:off x="179388" y="1556792"/>
          <a:ext cx="8784976" cy="4503101"/>
        </p:xfrm>
        <a:graphic>
          <a:graphicData uri="http://schemas.openxmlformats.org/drawingml/2006/table">
            <a:tbl>
              <a:tblPr firstRow="1" bandRow="1">
                <a:tableStyleId>{5940675A-B579-460E-94D1-54222C63F5DA}</a:tableStyleId>
              </a:tblPr>
              <a:tblGrid>
                <a:gridCol w="1008112"/>
                <a:gridCol w="3816424"/>
                <a:gridCol w="3960440"/>
              </a:tblGrid>
              <a:tr h="797888">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修订前</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solidFill>
                      <a:schemeClr val="accent1"/>
                    </a:solidFill>
                  </a:tcPr>
                </a:tc>
                <a:tc hMerge="1">
                  <a:txBody>
                    <a:bodyPr/>
                    <a:lstStyle/>
                    <a:p>
                      <a:pPr algn="ctr"/>
                      <a:endParaRPr lang="zh-CN" altLang="en-US" sz="2000" b="1" dirty="0"/>
                    </a:p>
                  </a:txBody>
                  <a:tcPr anchor="ctr"/>
                </a:tc>
                <a:tc>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修订后</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solidFill>
                      <a:schemeClr val="accent1"/>
                    </a:solidFill>
                  </a:tcPr>
                </a:tc>
              </a:tr>
              <a:tr h="697557">
                <a:tc gridSpan="2">
                  <a:txBody>
                    <a:bodyPr/>
                    <a:lstStyle/>
                    <a:p>
                      <a:pPr marL="0" algn="ctr" defTabSz="914400" rtl="0" eaLnBrk="1" latinLnBrk="0" hangingPunct="1"/>
                      <a:r>
                        <a:rPr lang="en-US" altLang="zh-CN" sz="2400" kern="1200" baseline="0" dirty="0" smtClean="0">
                          <a:solidFill>
                            <a:srgbClr val="002060"/>
                          </a:solidFill>
                          <a:latin typeface="微软雅黑" panose="020B0503020204020204" pitchFamily="34" charset="-122"/>
                          <a:ea typeface="微软雅黑" panose="020B0503020204020204" pitchFamily="34" charset="-122"/>
                          <a:cs typeface="+mn-cs"/>
                        </a:rPr>
                        <a:t>4</a:t>
                      </a:r>
                      <a:r>
                        <a:rPr lang="zh-CN" altLang="en-US" sz="2400" kern="1200" baseline="0" dirty="0" smtClean="0">
                          <a:solidFill>
                            <a:srgbClr val="002060"/>
                          </a:solidFill>
                          <a:latin typeface="微软雅黑" panose="020B0503020204020204" pitchFamily="34" charset="-122"/>
                          <a:ea typeface="微软雅黑" panose="020B0503020204020204" pitchFamily="34" charset="-122"/>
                          <a:cs typeface="+mn-cs"/>
                        </a:rPr>
                        <a:t>部分  </a:t>
                      </a:r>
                      <a:r>
                        <a:rPr lang="en-US" altLang="zh-CN" sz="2400" kern="1200" baseline="0" dirty="0" smtClean="0">
                          <a:solidFill>
                            <a:srgbClr val="002060"/>
                          </a:solidFill>
                          <a:latin typeface="微软雅黑" panose="020B0503020204020204" pitchFamily="34" charset="-122"/>
                          <a:ea typeface="微软雅黑" panose="020B0503020204020204" pitchFamily="34" charset="-122"/>
                          <a:cs typeface="+mn-cs"/>
                        </a:rPr>
                        <a:t>18</a:t>
                      </a:r>
                      <a:r>
                        <a:rPr lang="zh-CN" altLang="en-US" sz="2400" kern="1200" baseline="0" dirty="0" smtClean="0">
                          <a:solidFill>
                            <a:srgbClr val="002060"/>
                          </a:solidFill>
                          <a:latin typeface="微软雅黑" panose="020B0503020204020204" pitchFamily="34" charset="-122"/>
                          <a:ea typeface="微软雅黑" panose="020B0503020204020204" pitchFamily="34" charset="-122"/>
                          <a:cs typeface="+mn-cs"/>
                        </a:rPr>
                        <a:t>条  </a:t>
                      </a:r>
                      <a:r>
                        <a:rPr lang="en-US" altLang="zh-CN" sz="2400" kern="1200" baseline="0" dirty="0" smtClean="0">
                          <a:solidFill>
                            <a:srgbClr val="002060"/>
                          </a:solidFill>
                          <a:latin typeface="微软雅黑" panose="020B0503020204020204" pitchFamily="34" charset="-122"/>
                          <a:ea typeface="微软雅黑" panose="020B0503020204020204" pitchFamily="34" charset="-122"/>
                          <a:cs typeface="+mn-cs"/>
                        </a:rPr>
                        <a:t>3600</a:t>
                      </a:r>
                      <a:r>
                        <a:rPr lang="zh-CN" altLang="en-US" sz="2400" kern="1200" baseline="0" dirty="0" smtClean="0">
                          <a:solidFill>
                            <a:srgbClr val="002060"/>
                          </a:solidFill>
                          <a:latin typeface="微软雅黑" panose="020B0503020204020204" pitchFamily="34" charset="-122"/>
                          <a:ea typeface="微软雅黑" panose="020B0503020204020204" pitchFamily="34" charset="-122"/>
                          <a:cs typeface="+mn-cs"/>
                        </a:rPr>
                        <a:t>余字</a:t>
                      </a:r>
                      <a:endParaRPr lang="zh-CN" altLang="en-US" sz="2400" kern="1200" baseline="0" dirty="0">
                        <a:solidFill>
                          <a:srgbClr val="002060"/>
                        </a:solidFill>
                        <a:latin typeface="微软雅黑" panose="020B0503020204020204" pitchFamily="34" charset="-122"/>
                        <a:ea typeface="微软雅黑" panose="020B0503020204020204" pitchFamily="34" charset="-122"/>
                        <a:cs typeface="+mn-cs"/>
                      </a:endParaRPr>
                    </a:p>
                  </a:txBody>
                  <a:tcPr anchor="ctr"/>
                </a:tc>
                <a:tc hMerge="1">
                  <a:txBody>
                    <a:bodyPr/>
                    <a:lstStyle/>
                    <a:p>
                      <a:endParaRPr lang="zh-CN" altLang="en-US"/>
                    </a:p>
                  </a:txBody>
                  <a:tcPr/>
                </a:tc>
                <a:tc>
                  <a:txBody>
                    <a:bodyPr/>
                    <a:lstStyle/>
                    <a:p>
                      <a:pPr algn="ctr"/>
                      <a:r>
                        <a:rPr lang="en-US" altLang="zh-CN" sz="3200" kern="1200" baseline="0" dirty="0" smtClean="0">
                          <a:solidFill>
                            <a:srgbClr val="F74629"/>
                          </a:solidFill>
                          <a:latin typeface="微软雅黑" panose="020B0503020204020204" pitchFamily="34" charset="-122"/>
                          <a:ea typeface="微软雅黑" panose="020B0503020204020204" pitchFamily="34" charset="-122"/>
                          <a:cs typeface="+mn-cs"/>
                        </a:rPr>
                        <a:t>3</a:t>
                      </a:r>
                      <a:r>
                        <a:rPr lang="zh-CN" altLang="en-US" sz="2400" kern="1200" baseline="0" dirty="0" smtClean="0">
                          <a:solidFill>
                            <a:srgbClr val="002060"/>
                          </a:solidFill>
                          <a:latin typeface="微软雅黑" panose="020B0503020204020204" pitchFamily="34" charset="-122"/>
                          <a:ea typeface="微软雅黑" panose="020B0503020204020204" pitchFamily="34" charset="-122"/>
                          <a:cs typeface="+mn-cs"/>
                        </a:rPr>
                        <a:t>部分  </a:t>
                      </a:r>
                      <a:r>
                        <a:rPr lang="en-US" altLang="zh-CN" sz="3200" kern="1200" baseline="0" dirty="0" smtClean="0">
                          <a:solidFill>
                            <a:srgbClr val="F74629"/>
                          </a:solidFill>
                          <a:latin typeface="微软雅黑" panose="020B0503020204020204" pitchFamily="34" charset="-122"/>
                          <a:ea typeface="微软雅黑" panose="020B0503020204020204" pitchFamily="34" charset="-122"/>
                          <a:cs typeface="+mn-cs"/>
                        </a:rPr>
                        <a:t>8</a:t>
                      </a:r>
                      <a:r>
                        <a:rPr lang="zh-CN" altLang="en-US" sz="2400" kern="1200" baseline="0" dirty="0" smtClean="0">
                          <a:solidFill>
                            <a:srgbClr val="002060"/>
                          </a:solidFill>
                          <a:latin typeface="微软雅黑" panose="020B0503020204020204" pitchFamily="34" charset="-122"/>
                          <a:ea typeface="微软雅黑" panose="020B0503020204020204" pitchFamily="34" charset="-122"/>
                          <a:cs typeface="+mn-cs"/>
                        </a:rPr>
                        <a:t>条  </a:t>
                      </a:r>
                      <a:r>
                        <a:rPr lang="en-US" altLang="zh-CN" sz="3200" kern="1200" baseline="0" dirty="0" smtClean="0">
                          <a:solidFill>
                            <a:srgbClr val="F74629"/>
                          </a:solidFill>
                          <a:latin typeface="微软雅黑" panose="020B0503020204020204" pitchFamily="34" charset="-122"/>
                          <a:ea typeface="微软雅黑" panose="020B0503020204020204" pitchFamily="34" charset="-122"/>
                          <a:cs typeface="+mn-cs"/>
                        </a:rPr>
                        <a:t>281</a:t>
                      </a:r>
                      <a:r>
                        <a:rPr lang="zh-CN" altLang="en-US" sz="2400" kern="1200" baseline="0" dirty="0" smtClean="0">
                          <a:solidFill>
                            <a:srgbClr val="002060"/>
                          </a:solidFill>
                          <a:latin typeface="微软雅黑" panose="020B0503020204020204" pitchFamily="34" charset="-122"/>
                          <a:ea typeface="微软雅黑" panose="020B0503020204020204" pitchFamily="34" charset="-122"/>
                          <a:cs typeface="+mn-cs"/>
                        </a:rPr>
                        <a:t>字</a:t>
                      </a:r>
                      <a:endParaRPr lang="zh-CN" altLang="en-US" sz="2400" kern="1200" baseline="0" dirty="0">
                        <a:solidFill>
                          <a:srgbClr val="002060"/>
                        </a:solidFill>
                        <a:latin typeface="微软雅黑" panose="020B0503020204020204" pitchFamily="34" charset="-122"/>
                        <a:ea typeface="微软雅黑" panose="020B0503020204020204" pitchFamily="34" charset="-122"/>
                        <a:cs typeface="+mn-cs"/>
                      </a:endParaRPr>
                    </a:p>
                  </a:txBody>
                  <a:tcPr anchor="ctr"/>
                </a:tc>
              </a:tr>
              <a:tr h="983262">
                <a:tc>
                  <a:txBody>
                    <a:bodyPr/>
                    <a:lstStyle/>
                    <a:p>
                      <a:pPr algn="ctr"/>
                      <a:r>
                        <a:rPr lang="zh-CN" altLang="en-US" sz="2400" b="1" dirty="0" smtClean="0">
                          <a:solidFill>
                            <a:srgbClr val="002060"/>
                          </a:solidFill>
                          <a:latin typeface="微软雅黑" panose="020B0503020204020204" pitchFamily="34" charset="-122"/>
                          <a:ea typeface="微软雅黑" panose="020B0503020204020204" pitchFamily="34" charset="-122"/>
                        </a:rPr>
                        <a:t>名称</a:t>
                      </a:r>
                      <a:endParaRPr lang="zh-CN" altLang="en-US" sz="2400" b="1"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nSpc>
                          <a:spcPts val="3000"/>
                        </a:lnSpc>
                      </a:pPr>
                      <a:r>
                        <a:rPr lang="zh-CN" altLang="en-US" sz="2400" dirty="0" smtClean="0">
                          <a:solidFill>
                            <a:srgbClr val="002060"/>
                          </a:solidFill>
                          <a:latin typeface="微软雅黑" panose="020B0503020204020204" pitchFamily="34" charset="-122"/>
                          <a:ea typeface="微软雅黑" panose="020B0503020204020204" pitchFamily="34" charset="-122"/>
                        </a:rPr>
                        <a:t>中国共产党党员领导干部廉洁从政若干准则</a:t>
                      </a:r>
                      <a:endParaRPr lang="zh-CN" altLang="en-US" sz="24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400" b="1" dirty="0" smtClean="0">
                          <a:solidFill>
                            <a:srgbClr val="FF0000"/>
                          </a:solidFill>
                          <a:latin typeface="黑体" pitchFamily="49" charset="-122"/>
                          <a:ea typeface="黑体" pitchFamily="49" charset="-122"/>
                        </a:rPr>
                        <a:t>中国共产党廉洁自律准则</a:t>
                      </a:r>
                      <a:endParaRPr lang="zh-CN" altLang="en-US" sz="2400" b="1" dirty="0">
                        <a:solidFill>
                          <a:srgbClr val="FF0000"/>
                        </a:solidFill>
                        <a:latin typeface="黑体" pitchFamily="49" charset="-122"/>
                        <a:ea typeface="黑体" pitchFamily="49" charset="-122"/>
                      </a:endParaRPr>
                    </a:p>
                  </a:txBody>
                  <a:tcPr anchor="ctr"/>
                </a:tc>
              </a:tr>
              <a:tr h="2024394">
                <a:tc>
                  <a:txBody>
                    <a:bodyPr/>
                    <a:lstStyle/>
                    <a:p>
                      <a:pPr algn="ctr">
                        <a:lnSpc>
                          <a:spcPts val="3500"/>
                        </a:lnSpc>
                        <a:spcBef>
                          <a:spcPts val="600"/>
                        </a:spcBef>
                      </a:pPr>
                      <a:r>
                        <a:rPr lang="zh-CN" altLang="en-US" sz="2400" b="1" dirty="0" smtClean="0">
                          <a:solidFill>
                            <a:srgbClr val="002060"/>
                          </a:solidFill>
                          <a:latin typeface="微软雅黑" panose="020B0503020204020204" pitchFamily="34" charset="-122"/>
                          <a:ea typeface="微软雅黑" panose="020B0503020204020204" pitchFamily="34" charset="-122"/>
                        </a:rPr>
                        <a:t>框架</a:t>
                      </a:r>
                      <a:endParaRPr lang="zh-CN" altLang="en-US" sz="2400" b="1"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400" dirty="0" smtClean="0">
                          <a:solidFill>
                            <a:srgbClr val="002060"/>
                          </a:solidFill>
                          <a:latin typeface="微软雅黑" panose="020B0503020204020204" pitchFamily="34" charset="-122"/>
                          <a:ea typeface="微软雅黑" panose="020B0503020204020204" pitchFamily="34" charset="-122"/>
                        </a:rPr>
                        <a:t>总则</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400" dirty="0" smtClean="0">
                          <a:solidFill>
                            <a:srgbClr val="002060"/>
                          </a:solidFill>
                          <a:latin typeface="微软雅黑" panose="020B0503020204020204" pitchFamily="34" charset="-122"/>
                          <a:ea typeface="微软雅黑" panose="020B0503020204020204" pitchFamily="34" charset="-122"/>
                        </a:rPr>
                        <a:t>第一章 廉洁从政行为规范</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400" dirty="0" smtClean="0">
                          <a:solidFill>
                            <a:srgbClr val="002060"/>
                          </a:solidFill>
                          <a:latin typeface="微软雅黑" panose="020B0503020204020204" pitchFamily="34" charset="-122"/>
                          <a:ea typeface="微软雅黑" panose="020B0503020204020204" pitchFamily="34" charset="-122"/>
                        </a:rPr>
                        <a:t>第二章 实施与监督</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400" dirty="0" smtClean="0">
                          <a:solidFill>
                            <a:srgbClr val="002060"/>
                          </a:solidFill>
                          <a:latin typeface="微软雅黑" panose="020B0503020204020204" pitchFamily="34" charset="-122"/>
                          <a:ea typeface="微软雅黑" panose="020B0503020204020204" pitchFamily="34" charset="-122"/>
                        </a:rPr>
                        <a:t>第三章</a:t>
                      </a:r>
                      <a:r>
                        <a:rPr lang="zh-CN" altLang="en-US" sz="2400" baseline="0" dirty="0" smtClean="0">
                          <a:solidFill>
                            <a:srgbClr val="002060"/>
                          </a:solidFill>
                          <a:latin typeface="微软雅黑" panose="020B0503020204020204" pitchFamily="34" charset="-122"/>
                          <a:ea typeface="微软雅黑" panose="020B0503020204020204" pitchFamily="34" charset="-122"/>
                        </a:rPr>
                        <a:t> 附则</a:t>
                      </a:r>
                      <a:endParaRPr lang="zh-CN" altLang="en-US" sz="24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nSpc>
                          <a:spcPts val="3300"/>
                        </a:lnSpc>
                        <a:spcBef>
                          <a:spcPts val="600"/>
                        </a:spcBef>
                      </a:pPr>
                      <a:r>
                        <a:rPr lang="zh-CN" altLang="en-US" sz="2400" dirty="0" smtClean="0">
                          <a:solidFill>
                            <a:srgbClr val="002060"/>
                          </a:solidFill>
                          <a:latin typeface="微软雅黑" panose="020B0503020204020204" pitchFamily="34" charset="-122"/>
                          <a:ea typeface="微软雅黑" panose="020B0503020204020204" pitchFamily="34" charset="-122"/>
                        </a:rPr>
                        <a:t>党员廉洁自律规范</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lnSpc>
                          <a:spcPts val="3300"/>
                        </a:lnSpc>
                        <a:spcBef>
                          <a:spcPts val="600"/>
                        </a:spcBef>
                      </a:pPr>
                      <a:r>
                        <a:rPr lang="zh-CN" altLang="en-US" sz="2400" dirty="0" smtClean="0">
                          <a:solidFill>
                            <a:srgbClr val="002060"/>
                          </a:solidFill>
                          <a:latin typeface="微软雅黑" panose="020B0503020204020204" pitchFamily="34" charset="-122"/>
                          <a:ea typeface="微软雅黑" panose="020B0503020204020204" pitchFamily="34" charset="-122"/>
                        </a:rPr>
                        <a:t>党员领导干部廉洁自律规范</a:t>
                      </a:r>
                      <a:endParaRPr lang="en-US" altLang="zh-CN" sz="2400" dirty="0" smtClean="0">
                        <a:solidFill>
                          <a:srgbClr val="002060"/>
                        </a:solidFill>
                        <a:latin typeface="微软雅黑" panose="020B0503020204020204" pitchFamily="34" charset="-122"/>
                        <a:ea typeface="微软雅黑" panose="020B0503020204020204" pitchFamily="34" charset="-122"/>
                      </a:endParaRPr>
                    </a:p>
                  </a:txBody>
                  <a:tcPr anchor="ctr"/>
                </a:tc>
              </a:tr>
            </a:tbl>
          </a:graphicData>
        </a:graphic>
      </p:graphicFrame>
      <p:sp>
        <p:nvSpPr>
          <p:cNvPr id="9"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0"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1" name="Group 11"/>
          <p:cNvGrpSpPr>
            <a:grpSpLocks/>
          </p:cNvGrpSpPr>
          <p:nvPr/>
        </p:nvGrpSpPr>
        <p:grpSpPr bwMode="auto">
          <a:xfrm>
            <a:off x="142874" y="120650"/>
            <a:ext cx="756718" cy="716062"/>
            <a:chOff x="68" y="136"/>
            <a:chExt cx="340" cy="340"/>
          </a:xfrm>
        </p:grpSpPr>
        <p:sp>
          <p:nvSpPr>
            <p:cNvPr id="18"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9"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20" name="矩形 19"/>
          <p:cNvSpPr/>
          <p:nvPr/>
        </p:nvSpPr>
        <p:spPr>
          <a:xfrm>
            <a:off x="924655" y="332656"/>
            <a:ext cx="7715574" cy="7017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主要变化</a:t>
            </a:r>
            <a:endPar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grpSp>
        <p:nvGrpSpPr>
          <p:cNvPr id="2" name="组合 1"/>
          <p:cNvGrpSpPr/>
          <p:nvPr/>
        </p:nvGrpSpPr>
        <p:grpSpPr>
          <a:xfrm>
            <a:off x="0" y="120650"/>
            <a:ext cx="9140825" cy="932085"/>
            <a:chOff x="0" y="120650"/>
            <a:chExt cx="9140825" cy="932085"/>
          </a:xfrm>
        </p:grpSpPr>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grpSp>
      <p:sp>
        <p:nvSpPr>
          <p:cNvPr id="12" name="矩形 11"/>
          <p:cNvSpPr/>
          <p:nvPr/>
        </p:nvSpPr>
        <p:spPr>
          <a:xfrm>
            <a:off x="1159507" y="332656"/>
            <a:ext cx="6776215" cy="7017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内容</a:t>
            </a:r>
            <a:endPar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27" name="文本框 26"/>
          <p:cNvSpPr txBox="1"/>
          <p:nvPr/>
        </p:nvSpPr>
        <p:spPr bwMode="auto">
          <a:xfrm>
            <a:off x="971600" y="2923197"/>
            <a:ext cx="7344816" cy="3293209"/>
          </a:xfrm>
          <a:prstGeom prst="rect">
            <a:avLst/>
          </a:prstGeom>
          <a:noFill/>
          <a:ln w="9525">
            <a:noFill/>
            <a:miter lim="800000"/>
            <a:headEnd/>
            <a:tailEnd/>
          </a:ln>
          <a:effectLst>
            <a:prstShdw prst="shdw17" dist="17961" dir="2700000">
              <a:srgbClr val="2F4D71"/>
            </a:prstShdw>
          </a:effectLst>
        </p:spPr>
        <p:txBody>
          <a:bodyPr wrap="square" rtlCol="0">
            <a:spAutoFit/>
          </a:bodyPr>
          <a:lstStyle/>
          <a:p>
            <a:pPr marL="342900" indent="-342900" algn="l">
              <a:spcBef>
                <a:spcPts val="1200"/>
              </a:spcBef>
              <a:buFont typeface="Wingdings" panose="05000000000000000000" pitchFamily="2" charset="2"/>
              <a:buChar char="p"/>
            </a:pP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紧扣廉洁自律，去除与其无直接关系的条文。</a:t>
            </a:r>
            <a:endParaRPr lang="en-US" altLang="zh-CN" sz="2000" dirty="0" smtClean="0">
              <a:solidFill>
                <a:srgbClr val="002060"/>
              </a:solidFill>
              <a:effectLst>
                <a:outerShdw blurRad="38100" dist="38100" dir="2700000" algn="tl">
                  <a:srgbClr val="C0C0C0"/>
                </a:outerShdw>
              </a:effectLst>
              <a:latin typeface="微软雅黑" pitchFamily="34" charset="-122"/>
              <a:ea typeface="微软雅黑" pitchFamily="34" charset="-122"/>
            </a:endParaRPr>
          </a:p>
          <a:p>
            <a:pPr marL="342900" indent="-342900" algn="l">
              <a:spcBef>
                <a:spcPts val="1200"/>
              </a:spcBef>
              <a:buFont typeface="Wingdings" panose="05000000000000000000" pitchFamily="2" charset="2"/>
              <a:buChar char="p"/>
            </a:pP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坚持正面倡导，将“</a:t>
            </a:r>
            <a:r>
              <a:rPr lang="en-US" altLang="zh-CN" sz="2800" dirty="0" smtClean="0">
                <a:solidFill>
                  <a:srgbClr val="FF0000"/>
                </a:solidFill>
                <a:effectLst>
                  <a:outerShdw blurRad="38100" dist="38100" dir="2700000" algn="tl">
                    <a:srgbClr val="C0C0C0"/>
                  </a:outerShdw>
                </a:effectLst>
                <a:latin typeface="微软雅黑" pitchFamily="34" charset="-122"/>
                <a:ea typeface="微软雅黑" pitchFamily="34" charset="-122"/>
              </a:rPr>
              <a:t>8</a:t>
            </a: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个禁止”和“</a:t>
            </a:r>
            <a:r>
              <a:rPr lang="en-US" altLang="zh-CN" sz="2800" dirty="0" smtClean="0">
                <a:solidFill>
                  <a:srgbClr val="FF0000"/>
                </a:solidFill>
                <a:effectLst>
                  <a:outerShdw blurRad="38100" dist="38100" dir="2700000" algn="tl">
                    <a:srgbClr val="C0C0C0"/>
                  </a:outerShdw>
                </a:effectLst>
                <a:latin typeface="微软雅黑" pitchFamily="34" charset="-122"/>
                <a:ea typeface="微软雅黑" pitchFamily="34" charset="-122"/>
              </a:rPr>
              <a:t>52</a:t>
            </a: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个不准”有关负面清单有关内容移入同步修订的</a:t>
            </a:r>
            <a:r>
              <a:rPr lang="en-US" altLang="zh-CN"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a:t>
            </a: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中国共产党纪律处分条例</a:t>
            </a:r>
            <a:r>
              <a:rPr lang="en-US" altLang="zh-CN"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a:t>
            </a: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a:t>
            </a:r>
            <a:endParaRPr lang="en-US" altLang="zh-CN" sz="2000" dirty="0" smtClean="0">
              <a:solidFill>
                <a:srgbClr val="002060"/>
              </a:solidFill>
              <a:effectLst>
                <a:outerShdw blurRad="38100" dist="38100" dir="2700000" algn="tl">
                  <a:srgbClr val="C0C0C0"/>
                </a:outerShdw>
              </a:effectLst>
              <a:latin typeface="微软雅黑" pitchFamily="34" charset="-122"/>
              <a:ea typeface="微软雅黑" pitchFamily="34" charset="-122"/>
            </a:endParaRPr>
          </a:p>
          <a:p>
            <a:pPr marL="342900" indent="-342900" algn="l">
              <a:spcBef>
                <a:spcPts val="1200"/>
              </a:spcBef>
              <a:buFont typeface="Wingdings" panose="05000000000000000000" pitchFamily="2" charset="2"/>
              <a:buChar char="p"/>
            </a:pP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从面向党员领导干部扩大到全体党员，充分体现全面从严治党要求。</a:t>
            </a:r>
            <a:endParaRPr lang="en-US" altLang="zh-CN" sz="2000" dirty="0" smtClean="0">
              <a:solidFill>
                <a:srgbClr val="002060"/>
              </a:solidFill>
              <a:effectLst>
                <a:outerShdw blurRad="38100" dist="38100" dir="2700000" algn="tl">
                  <a:srgbClr val="C0C0C0"/>
                </a:outerShdw>
              </a:effectLst>
              <a:latin typeface="微软雅黑" pitchFamily="34" charset="-122"/>
              <a:ea typeface="微软雅黑" pitchFamily="34" charset="-122"/>
            </a:endParaRPr>
          </a:p>
          <a:p>
            <a:pPr marL="342900" indent="-342900" algn="l">
              <a:spcBef>
                <a:spcPts val="1200"/>
              </a:spcBef>
              <a:buFont typeface="Wingdings" panose="05000000000000000000" pitchFamily="2" charset="2"/>
              <a:buChar char="p"/>
            </a:pP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突出关键少数，抓住党员领导干部这个重点，提出比普通党员更高的要求。</a:t>
            </a:r>
            <a:endParaRPr lang="en-US" altLang="zh-CN" sz="2000" dirty="0">
              <a:solidFill>
                <a:srgbClr val="002060"/>
              </a:solidFill>
              <a:effectLst>
                <a:outerShdw blurRad="38100" dist="38100" dir="2700000" algn="tl">
                  <a:srgbClr val="C0C0C0"/>
                </a:outerShdw>
              </a:effectLst>
              <a:latin typeface="微软雅黑" pitchFamily="34" charset="-122"/>
              <a:ea typeface="微软雅黑" pitchFamily="34" charset="-122"/>
            </a:endParaRPr>
          </a:p>
          <a:p>
            <a:pPr marL="342900" indent="-342900" algn="l">
              <a:spcBef>
                <a:spcPts val="1200"/>
              </a:spcBef>
              <a:buFont typeface="Wingdings" panose="05000000000000000000" pitchFamily="2" charset="2"/>
              <a:buChar char="p"/>
            </a:pPr>
            <a:r>
              <a:rPr lang="zh-CN" altLang="en-US" sz="2000" dirty="0" smtClean="0">
                <a:solidFill>
                  <a:srgbClr val="002060"/>
                </a:solidFill>
                <a:effectLst>
                  <a:outerShdw blurRad="38100" dist="38100" dir="2700000" algn="tl">
                    <a:srgbClr val="C0C0C0"/>
                  </a:outerShdw>
                </a:effectLst>
                <a:latin typeface="微软雅黑" pitchFamily="34" charset="-122"/>
                <a:ea typeface="微软雅黑" pitchFamily="34" charset="-122"/>
              </a:rPr>
              <a:t>删繁就简，使全体党员易懂易记。</a:t>
            </a:r>
            <a:endParaRPr lang="en-US" altLang="zh-CN" sz="2000" dirty="0" smtClean="0">
              <a:solidFill>
                <a:srgbClr val="002060"/>
              </a:solidFill>
              <a:effectLst>
                <a:outerShdw blurRad="38100" dist="38100" dir="2700000" algn="tl">
                  <a:srgbClr val="C0C0C0"/>
                </a:outerShdw>
              </a:effectLst>
              <a:latin typeface="微软雅黑" pitchFamily="34" charset="-122"/>
              <a:ea typeface="微软雅黑" pitchFamily="34" charset="-122"/>
            </a:endParaRPr>
          </a:p>
        </p:txBody>
      </p:sp>
      <p:grpSp>
        <p:nvGrpSpPr>
          <p:cNvPr id="29" name="组合 3"/>
          <p:cNvGrpSpPr/>
          <p:nvPr/>
        </p:nvGrpSpPr>
        <p:grpSpPr>
          <a:xfrm>
            <a:off x="395537" y="1628800"/>
            <a:ext cx="2571171" cy="792088"/>
            <a:chOff x="1447029" y="-20350"/>
            <a:chExt cx="7689132" cy="1008112"/>
          </a:xfrm>
          <a:scene3d>
            <a:camera prst="orthographicFront"/>
            <a:lightRig rig="threePt" dir="t">
              <a:rot lat="0" lon="0" rev="7500000"/>
            </a:lightRig>
          </a:scene3d>
        </p:grpSpPr>
        <p:sp>
          <p:nvSpPr>
            <p:cNvPr id="30" name="圆角矩形 29"/>
            <p:cNvSpPr/>
            <p:nvPr/>
          </p:nvSpPr>
          <p:spPr>
            <a:xfrm>
              <a:off x="1447029" y="-20350"/>
              <a:ext cx="7688034" cy="1008112"/>
            </a:xfrm>
            <a:prstGeom prst="roundRect">
              <a:avLst/>
            </a:prstGeom>
            <a:sp3d z="152400" extrusionH="63500" prstMaterial="dkEdge">
              <a:bevelT w="135400" h="16350" prst="relaxedInset"/>
              <a:contourClr>
                <a:schemeClr val="bg1"/>
              </a:contourClr>
            </a:sp3d>
          </p:spPr>
          <p:style>
            <a:lnRef idx="1">
              <a:schemeClr val="accent2">
                <a:shade val="50000"/>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1" name="圆角矩形 4"/>
            <p:cNvSpPr/>
            <p:nvPr/>
          </p:nvSpPr>
          <p:spPr>
            <a:xfrm>
              <a:off x="1447029" y="4158"/>
              <a:ext cx="7689132" cy="886073"/>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buNone/>
                <a:defRPr/>
              </a:pPr>
              <a:r>
                <a:rPr lang="zh-CN" altLang="en-US" sz="3200" b="1" spc="50" dirty="0" smtClean="0">
                  <a:ln w="11430"/>
                  <a:solidFill>
                    <a:srgbClr val="FF0000"/>
                  </a:solidFill>
                  <a:latin typeface="黑体" pitchFamily="49" charset="-122"/>
                  <a:ea typeface="黑体" pitchFamily="49" charset="-122"/>
                </a:rPr>
                <a:t>“五大亮点”</a:t>
              </a:r>
              <a:endParaRPr lang="en-US" altLang="zh-CN" sz="3200" b="1" spc="50" dirty="0">
                <a:ln w="11430"/>
                <a:solidFill>
                  <a:srgbClr val="FF0000"/>
                </a:solidFill>
                <a:latin typeface="黑体" pitchFamily="49" charset="-122"/>
                <a:ea typeface="黑体" pitchFamily="49" charset="-122"/>
              </a:endParaRPr>
            </a:p>
          </p:txBody>
        </p:sp>
      </p:grpSp>
    </p:spTree>
    <p:extLst>
      <p:ext uri="{BB962C8B-B14F-4D97-AF65-F5344CB8AC3E}">
        <p14:creationId xmlns:p14="http://schemas.microsoft.com/office/powerpoint/2010/main" val="916006264"/>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395537" y="1628800"/>
            <a:ext cx="2571171" cy="792088"/>
            <a:chOff x="1447029" y="-20350"/>
            <a:chExt cx="7689132" cy="1008112"/>
          </a:xfrm>
          <a:scene3d>
            <a:camera prst="orthographicFront"/>
            <a:lightRig rig="threePt" dir="t">
              <a:rot lat="0" lon="0" rev="7500000"/>
            </a:lightRig>
          </a:scene3d>
        </p:grpSpPr>
        <p:sp>
          <p:nvSpPr>
            <p:cNvPr id="9" name="圆角矩形 8"/>
            <p:cNvSpPr/>
            <p:nvPr/>
          </p:nvSpPr>
          <p:spPr>
            <a:xfrm>
              <a:off x="1447029" y="-20350"/>
              <a:ext cx="7688034" cy="1008112"/>
            </a:xfrm>
            <a:prstGeom prst="roundRect">
              <a:avLst/>
            </a:prstGeom>
            <a:sp3d z="152400" extrusionH="63500" prstMaterial="dkEdge">
              <a:bevelT w="135400" h="16350" prst="relaxedInset"/>
              <a:contourClr>
                <a:schemeClr val="bg1"/>
              </a:contourClr>
            </a:sp3d>
          </p:spPr>
          <p:style>
            <a:lnRef idx="1">
              <a:schemeClr val="accent2">
                <a:shade val="50000"/>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0" name="圆角矩形 4"/>
            <p:cNvSpPr/>
            <p:nvPr/>
          </p:nvSpPr>
          <p:spPr>
            <a:xfrm>
              <a:off x="1447029" y="4158"/>
              <a:ext cx="7689132" cy="886073"/>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buNone/>
                <a:defRPr/>
              </a:pPr>
              <a:r>
                <a:rPr lang="zh-CN" altLang="en-US" sz="3200" b="1" spc="50" dirty="0" smtClean="0">
                  <a:ln w="11430"/>
                  <a:solidFill>
                    <a:srgbClr val="FF0000"/>
                  </a:solidFill>
                  <a:latin typeface="黑体" pitchFamily="49" charset="-122"/>
                  <a:ea typeface="黑体" pitchFamily="49" charset="-122"/>
                </a:rPr>
                <a:t>“</a:t>
              </a:r>
              <a:r>
                <a:rPr lang="zh-CN" altLang="en-US" sz="3200" b="1" spc="50" dirty="0">
                  <a:ln w="11430"/>
                  <a:solidFill>
                    <a:srgbClr val="FF0000"/>
                  </a:solidFill>
                  <a:latin typeface="黑体" pitchFamily="49" charset="-122"/>
                  <a:ea typeface="黑体" pitchFamily="49" charset="-122"/>
                </a:rPr>
                <a:t>四</a:t>
              </a:r>
              <a:r>
                <a:rPr lang="zh-CN" altLang="en-US" sz="3200" b="1" spc="50" dirty="0" smtClean="0">
                  <a:ln w="11430"/>
                  <a:solidFill>
                    <a:srgbClr val="FF0000"/>
                  </a:solidFill>
                  <a:latin typeface="黑体" pitchFamily="49" charset="-122"/>
                  <a:ea typeface="黑体" pitchFamily="49" charset="-122"/>
                </a:rPr>
                <a:t>个</a:t>
              </a:r>
              <a:r>
                <a:rPr lang="zh-CN" altLang="en-US" sz="3200" b="1" spc="50" dirty="0">
                  <a:ln w="11430"/>
                  <a:solidFill>
                    <a:srgbClr val="FF0000"/>
                  </a:solidFill>
                  <a:latin typeface="黑体" pitchFamily="49" charset="-122"/>
                  <a:ea typeface="黑体" pitchFamily="49" charset="-122"/>
                </a:rPr>
                <a:t>必须”</a:t>
              </a:r>
              <a:endParaRPr lang="en-US" altLang="zh-CN" sz="3200" b="1" spc="50" dirty="0">
                <a:ln w="11430"/>
                <a:solidFill>
                  <a:srgbClr val="FF0000"/>
                </a:solidFill>
                <a:latin typeface="黑体" pitchFamily="49" charset="-122"/>
                <a:ea typeface="黑体" pitchFamily="49" charset="-122"/>
              </a:endParaRPr>
            </a:p>
          </p:txBody>
        </p:sp>
      </p:grpSp>
      <p:sp>
        <p:nvSpPr>
          <p:cNvPr id="11268" name="内容占位符 2"/>
          <p:cNvSpPr>
            <a:spLocks noGrp="1"/>
          </p:cNvSpPr>
          <p:nvPr>
            <p:ph idx="4294967295"/>
          </p:nvPr>
        </p:nvSpPr>
        <p:spPr>
          <a:xfrm>
            <a:off x="375613" y="2780928"/>
            <a:ext cx="8012811" cy="3167856"/>
          </a:xfrm>
        </p:spPr>
        <p:txBody>
          <a:bodyPr/>
          <a:lstStyle/>
          <a:p>
            <a:pPr lvl="1" algn="just">
              <a:lnSpc>
                <a:spcPct val="150000"/>
              </a:lnSpc>
              <a:buFont typeface="Wingdings"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rPr>
              <a:t>必须</a:t>
            </a:r>
            <a:r>
              <a:rPr lang="zh-CN" altLang="en-US" sz="2200" dirty="0" smtClean="0">
                <a:solidFill>
                  <a:srgbClr val="002060"/>
                </a:solidFill>
                <a:latin typeface="微软雅黑" panose="020B0503020204020204" pitchFamily="34" charset="-122"/>
                <a:ea typeface="微软雅黑" panose="020B0503020204020204" pitchFamily="34" charset="-122"/>
              </a:rPr>
              <a:t>坚定共产主义理想和中国特色社会主义信念；</a:t>
            </a:r>
            <a:endParaRPr lang="en-US" altLang="zh-CN" sz="2200" dirty="0" smtClean="0">
              <a:solidFill>
                <a:srgbClr val="002060"/>
              </a:solidFill>
              <a:latin typeface="微软雅黑" panose="020B0503020204020204" pitchFamily="34" charset="-122"/>
              <a:ea typeface="微软雅黑" panose="020B0503020204020204" pitchFamily="34" charset="-122"/>
            </a:endParaRPr>
          </a:p>
          <a:p>
            <a:pPr lvl="1" algn="just">
              <a:lnSpc>
                <a:spcPct val="150000"/>
              </a:lnSpc>
              <a:buFont typeface="Wingdings"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rPr>
              <a:t>必须</a:t>
            </a:r>
            <a:r>
              <a:rPr lang="zh-CN" altLang="en-US" sz="2200" dirty="0" smtClean="0">
                <a:solidFill>
                  <a:srgbClr val="002060"/>
                </a:solidFill>
                <a:latin typeface="微软雅黑" panose="020B0503020204020204" pitchFamily="34" charset="-122"/>
                <a:ea typeface="微软雅黑" panose="020B0503020204020204" pitchFamily="34" charset="-122"/>
              </a:rPr>
              <a:t>坚持全心全意为人民服务根本宗旨；</a:t>
            </a:r>
            <a:endParaRPr lang="en-US" altLang="zh-CN" sz="2200" dirty="0" smtClean="0">
              <a:solidFill>
                <a:srgbClr val="002060"/>
              </a:solidFill>
              <a:latin typeface="微软雅黑" panose="020B0503020204020204" pitchFamily="34" charset="-122"/>
              <a:ea typeface="微软雅黑" panose="020B0503020204020204" pitchFamily="34" charset="-122"/>
            </a:endParaRPr>
          </a:p>
          <a:p>
            <a:pPr lvl="1" algn="just">
              <a:lnSpc>
                <a:spcPct val="150000"/>
              </a:lnSpc>
              <a:buFont typeface="Wingdings"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rPr>
              <a:t>必须</a:t>
            </a:r>
            <a:r>
              <a:rPr lang="zh-CN" altLang="en-US" sz="2200" dirty="0" smtClean="0">
                <a:solidFill>
                  <a:srgbClr val="002060"/>
                </a:solidFill>
                <a:latin typeface="微软雅黑" panose="020B0503020204020204" pitchFamily="34" charset="-122"/>
                <a:ea typeface="微软雅黑" panose="020B0503020204020204" pitchFamily="34" charset="-122"/>
              </a:rPr>
              <a:t>继承发扬党的优良传统和作风；</a:t>
            </a:r>
            <a:endParaRPr lang="en-US" altLang="zh-CN" sz="2200" dirty="0" smtClean="0">
              <a:solidFill>
                <a:srgbClr val="002060"/>
              </a:solidFill>
              <a:latin typeface="微软雅黑" panose="020B0503020204020204" pitchFamily="34" charset="-122"/>
              <a:ea typeface="微软雅黑" panose="020B0503020204020204" pitchFamily="34" charset="-122"/>
            </a:endParaRPr>
          </a:p>
          <a:p>
            <a:pPr lvl="1" algn="just">
              <a:lnSpc>
                <a:spcPct val="150000"/>
              </a:lnSpc>
              <a:buFont typeface="Wingdings" pitchFamily="2" charset="2"/>
              <a:buChar char="p"/>
            </a:pPr>
            <a:r>
              <a:rPr lang="zh-CN" altLang="en-US" b="1" dirty="0" smtClean="0">
                <a:solidFill>
                  <a:srgbClr val="FF0000"/>
                </a:solidFill>
                <a:latin typeface="微软雅黑" panose="020B0503020204020204" pitchFamily="34" charset="-122"/>
                <a:ea typeface="微软雅黑" panose="020B0503020204020204" pitchFamily="34" charset="-122"/>
              </a:rPr>
              <a:t>必须</a:t>
            </a:r>
            <a:r>
              <a:rPr lang="zh-CN" altLang="en-US" sz="2200" dirty="0" smtClean="0">
                <a:solidFill>
                  <a:srgbClr val="002060"/>
                </a:solidFill>
                <a:latin typeface="微软雅黑" panose="020B0503020204020204" pitchFamily="34" charset="-122"/>
                <a:ea typeface="微软雅黑" panose="020B0503020204020204" pitchFamily="34" charset="-122"/>
              </a:rPr>
              <a:t>自觉培养高尚道德情操，努力弘扬中华民族传统美德，廉洁自律，接受监督，永葆党的先进性和纯洁性。</a:t>
            </a:r>
            <a:endParaRPr lang="en-US" altLang="zh-CN" sz="2200" dirty="0" smtClean="0">
              <a:solidFill>
                <a:srgbClr val="002060"/>
              </a:solidFill>
              <a:latin typeface="微软雅黑" panose="020B0503020204020204" pitchFamily="34" charset="-122"/>
              <a:ea typeface="微软雅黑" panose="020B0503020204020204" pitchFamily="34" charset="-122"/>
            </a:endParaRPr>
          </a:p>
        </p:txBody>
      </p:sp>
      <p:sp>
        <p:nvSpPr>
          <p:cNvPr id="15"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7" name="Group 11"/>
          <p:cNvGrpSpPr>
            <a:grpSpLocks/>
          </p:cNvGrpSpPr>
          <p:nvPr/>
        </p:nvGrpSpPr>
        <p:grpSpPr bwMode="auto">
          <a:xfrm>
            <a:off x="142874" y="120650"/>
            <a:ext cx="756718" cy="716062"/>
            <a:chOff x="68" y="136"/>
            <a:chExt cx="340" cy="340"/>
          </a:xfrm>
        </p:grpSpPr>
        <p:sp>
          <p:nvSpPr>
            <p:cNvPr id="18"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9"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20" name="矩形 19"/>
          <p:cNvSpPr/>
          <p:nvPr/>
        </p:nvSpPr>
        <p:spPr>
          <a:xfrm>
            <a:off x="924654" y="332656"/>
            <a:ext cx="6776215" cy="7017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：内容</a:t>
            </a:r>
            <a:endPar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51520" y="1412776"/>
            <a:ext cx="2592288" cy="792088"/>
            <a:chOff x="1447029" y="-20350"/>
            <a:chExt cx="7689132" cy="1008112"/>
          </a:xfrm>
          <a:scene3d>
            <a:camera prst="orthographicFront"/>
            <a:lightRig rig="threePt" dir="t">
              <a:rot lat="0" lon="0" rev="7500000"/>
            </a:lightRig>
          </a:scene3d>
        </p:grpSpPr>
        <p:sp>
          <p:nvSpPr>
            <p:cNvPr id="9" name="圆角矩形 8"/>
            <p:cNvSpPr/>
            <p:nvPr/>
          </p:nvSpPr>
          <p:spPr>
            <a:xfrm>
              <a:off x="1447029" y="-20350"/>
              <a:ext cx="7688034" cy="1008112"/>
            </a:xfrm>
            <a:prstGeom prst="roundRect">
              <a:avLst/>
            </a:prstGeom>
            <a:sp3d z="152400" extrusionH="63500" prstMaterial="dkEdge">
              <a:bevelT w="135400" h="16350" prst="relaxedInset"/>
              <a:contourClr>
                <a:schemeClr val="bg1"/>
              </a:contourClr>
            </a:sp3d>
          </p:spPr>
          <p:style>
            <a:lnRef idx="1">
              <a:schemeClr val="accent2">
                <a:shade val="50000"/>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0" name="圆角矩形 4"/>
            <p:cNvSpPr/>
            <p:nvPr/>
          </p:nvSpPr>
          <p:spPr>
            <a:xfrm>
              <a:off x="1447029" y="4158"/>
              <a:ext cx="7689132" cy="886073"/>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106680" tIns="106680" rIns="106680" bIns="106680" spcCol="1270" anchor="ctr"/>
            <a:lstStyle/>
            <a:p>
              <a:pPr>
                <a:buNone/>
                <a:defRPr/>
              </a:pPr>
              <a:r>
                <a:rPr lang="zh-CN" altLang="en-US" sz="3200" b="1" spc="50" dirty="0" smtClean="0">
                  <a:ln w="11430"/>
                  <a:solidFill>
                    <a:srgbClr val="FF0000"/>
                  </a:solidFill>
                  <a:latin typeface="黑体" pitchFamily="49" charset="-122"/>
                  <a:ea typeface="黑体" pitchFamily="49" charset="-122"/>
                </a:rPr>
                <a:t>“</a:t>
              </a:r>
              <a:r>
                <a:rPr lang="zh-CN" altLang="en-US" sz="3200" b="1" spc="50" dirty="0">
                  <a:ln w="11430"/>
                  <a:solidFill>
                    <a:srgbClr val="FF0000"/>
                  </a:solidFill>
                  <a:latin typeface="黑体" pitchFamily="49" charset="-122"/>
                  <a:ea typeface="黑体" pitchFamily="49" charset="-122"/>
                </a:rPr>
                <a:t>八</a:t>
              </a:r>
              <a:r>
                <a:rPr lang="zh-CN" altLang="en-US" sz="3200" b="1" spc="50" dirty="0" smtClean="0">
                  <a:ln w="11430"/>
                  <a:solidFill>
                    <a:srgbClr val="FF0000"/>
                  </a:solidFill>
                  <a:latin typeface="黑体" pitchFamily="49" charset="-122"/>
                  <a:ea typeface="黑体" pitchFamily="49" charset="-122"/>
                </a:rPr>
                <a:t>条</a:t>
              </a:r>
              <a:r>
                <a:rPr lang="zh-CN" altLang="en-US" sz="3200" b="1" spc="50" dirty="0">
                  <a:ln w="11430"/>
                  <a:solidFill>
                    <a:srgbClr val="FF0000"/>
                  </a:solidFill>
                  <a:latin typeface="黑体" pitchFamily="49" charset="-122"/>
                  <a:ea typeface="黑体" pitchFamily="49" charset="-122"/>
                </a:rPr>
                <a:t>规范”</a:t>
              </a:r>
              <a:endParaRPr lang="en-US" altLang="zh-CN" sz="3200" b="1" spc="50" dirty="0">
                <a:ln w="11430"/>
                <a:solidFill>
                  <a:srgbClr val="FF0000"/>
                </a:solidFill>
                <a:latin typeface="黑体" pitchFamily="49" charset="-122"/>
                <a:ea typeface="黑体" pitchFamily="49" charset="-122"/>
              </a:endParaRPr>
            </a:p>
          </p:txBody>
        </p:sp>
      </p:grpSp>
      <p:graphicFrame>
        <p:nvGraphicFramePr>
          <p:cNvPr id="8" name="表格 7"/>
          <p:cNvGraphicFramePr>
            <a:graphicFrameLocks noGrp="1"/>
          </p:cNvGraphicFramePr>
          <p:nvPr>
            <p:extLst>
              <p:ext uri="{D42A27DB-BD31-4B8C-83A1-F6EECF244321}">
                <p14:modId xmlns:p14="http://schemas.microsoft.com/office/powerpoint/2010/main" val="3899670466"/>
              </p:ext>
            </p:extLst>
          </p:nvPr>
        </p:nvGraphicFramePr>
        <p:xfrm>
          <a:off x="73025" y="2293243"/>
          <a:ext cx="8988176" cy="4118576"/>
        </p:xfrm>
        <a:graphic>
          <a:graphicData uri="http://schemas.openxmlformats.org/drawingml/2006/table">
            <a:tbl>
              <a:tblPr firstRow="1" bandRow="1">
                <a:tableStyleId>{5940675A-B579-460E-94D1-54222C63F5DA}</a:tableStyleId>
              </a:tblPr>
              <a:tblGrid>
                <a:gridCol w="1043580"/>
                <a:gridCol w="3450508"/>
                <a:gridCol w="1043580"/>
                <a:gridCol w="3450508"/>
              </a:tblGrid>
              <a:tr h="919733">
                <a:tc gridSpan="2">
                  <a:txBody>
                    <a:bodyPr/>
                    <a:lstStyle/>
                    <a:p>
                      <a:pPr marL="0" marR="0" indent="0" algn="ctr" defTabSz="914400" rtl="0" eaLnBrk="1" fontAlgn="auto" latinLnBrk="0" hangingPunct="1">
                        <a:lnSpc>
                          <a:spcPts val="3400"/>
                        </a:lnSpc>
                        <a:spcBef>
                          <a:spcPts val="0"/>
                        </a:spcBef>
                        <a:spcAft>
                          <a:spcPts val="0"/>
                        </a:spcAft>
                        <a:buClrTx/>
                        <a:buSzTx/>
                        <a:buFontTx/>
                        <a:buNone/>
                        <a:tabLst/>
                        <a:defRPr/>
                      </a:pPr>
                      <a:r>
                        <a:rPr lang="zh-CN" altLang="en-US" sz="2400" b="1" dirty="0" smtClean="0">
                          <a:solidFill>
                            <a:srgbClr val="FF0000"/>
                          </a:solidFill>
                          <a:latin typeface="微软雅黑" panose="020B0503020204020204" pitchFamily="34" charset="-122"/>
                          <a:ea typeface="微软雅黑" panose="020B0503020204020204" pitchFamily="34" charset="-122"/>
                        </a:rPr>
                        <a:t>党员</a:t>
                      </a:r>
                      <a:r>
                        <a:rPr lang="zh-CN" altLang="en-US" sz="2400" b="1" dirty="0" smtClean="0">
                          <a:solidFill>
                            <a:srgbClr val="002060"/>
                          </a:solidFill>
                          <a:latin typeface="微软雅黑" panose="020B0503020204020204" pitchFamily="34" charset="-122"/>
                          <a:ea typeface="微软雅黑" panose="020B0503020204020204" pitchFamily="34" charset="-122"/>
                        </a:rPr>
                        <a:t>廉洁自律规范</a:t>
                      </a:r>
                      <a:endParaRPr lang="en-US" altLang="zh-CN" sz="2400" b="1"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ts val="3400"/>
                        </a:lnSpc>
                        <a:spcBef>
                          <a:spcPts val="0"/>
                        </a:spcBef>
                        <a:spcAft>
                          <a:spcPts val="0"/>
                        </a:spcAft>
                        <a:buClrTx/>
                        <a:buSzTx/>
                        <a:buFontTx/>
                        <a:buNone/>
                        <a:tabLst/>
                        <a:defRPr/>
                      </a:pPr>
                      <a:r>
                        <a:rPr lang="zh-CN" altLang="en-US" sz="2200" b="0" dirty="0" smtClean="0">
                          <a:solidFill>
                            <a:srgbClr val="002060"/>
                          </a:solidFill>
                          <a:latin typeface="微软雅黑" panose="020B0503020204020204" pitchFamily="34" charset="-122"/>
                          <a:ea typeface="微软雅黑" panose="020B0503020204020204" pitchFamily="34" charset="-122"/>
                        </a:rPr>
                        <a:t>（</a:t>
                      </a:r>
                      <a:r>
                        <a:rPr lang="en-US" altLang="zh-CN" sz="2200" b="0" dirty="0" smtClean="0">
                          <a:solidFill>
                            <a:srgbClr val="002060"/>
                          </a:solidFill>
                          <a:latin typeface="微软雅黑" panose="020B0503020204020204" pitchFamily="34" charset="-122"/>
                          <a:ea typeface="微软雅黑" panose="020B0503020204020204" pitchFamily="34" charset="-122"/>
                        </a:rPr>
                        <a:t>4</a:t>
                      </a:r>
                      <a:r>
                        <a:rPr lang="zh-CN" altLang="en-US" sz="2200" b="0" dirty="0" smtClean="0">
                          <a:solidFill>
                            <a:srgbClr val="002060"/>
                          </a:solidFill>
                          <a:latin typeface="微软雅黑" panose="020B0503020204020204" pitchFamily="34" charset="-122"/>
                          <a:ea typeface="微软雅黑" panose="020B0503020204020204" pitchFamily="34" charset="-122"/>
                        </a:rPr>
                        <a:t>对关系）</a:t>
                      </a:r>
                    </a:p>
                  </a:txBody>
                  <a:tcPr anchor="ctr">
                    <a:solidFill>
                      <a:schemeClr val="accent1"/>
                    </a:solidFill>
                  </a:tcPr>
                </a:tc>
                <a:tc hMerge="1">
                  <a:txBody>
                    <a:bodyPr/>
                    <a:lstStyle/>
                    <a:p>
                      <a:endParaRPr lang="zh-CN" altLang="en-US" dirty="0"/>
                    </a:p>
                  </a:txBody>
                  <a:tcPr/>
                </a:tc>
                <a:tc gridSpan="2">
                  <a:txBody>
                    <a:bodyPr/>
                    <a:lstStyle/>
                    <a:p>
                      <a:pPr marL="0" marR="0" indent="0" algn="ctr" defTabSz="914400" rtl="0" eaLnBrk="1" fontAlgn="auto" latinLnBrk="0" hangingPunct="1">
                        <a:lnSpc>
                          <a:spcPts val="3400"/>
                        </a:lnSpc>
                        <a:spcBef>
                          <a:spcPts val="0"/>
                        </a:spcBef>
                        <a:spcAft>
                          <a:spcPts val="0"/>
                        </a:spcAft>
                        <a:buClrTx/>
                        <a:buSzTx/>
                        <a:buFontTx/>
                        <a:buNone/>
                        <a:tabLst/>
                        <a:defRPr/>
                      </a:pPr>
                      <a:r>
                        <a:rPr lang="zh-CN" altLang="en-US" sz="2400" b="1" dirty="0" smtClean="0">
                          <a:solidFill>
                            <a:srgbClr val="FF0000"/>
                          </a:solidFill>
                          <a:latin typeface="微软雅黑" panose="020B0503020204020204" pitchFamily="34" charset="-122"/>
                          <a:ea typeface="微软雅黑" panose="020B0503020204020204" pitchFamily="34" charset="-122"/>
                        </a:rPr>
                        <a:t>党员领导干部</a:t>
                      </a:r>
                      <a:r>
                        <a:rPr lang="zh-CN" altLang="en-US" sz="2400" b="1" dirty="0" smtClean="0">
                          <a:solidFill>
                            <a:srgbClr val="002060"/>
                          </a:solidFill>
                          <a:latin typeface="微软雅黑" panose="020B0503020204020204" pitchFamily="34" charset="-122"/>
                          <a:ea typeface="微软雅黑" panose="020B0503020204020204" pitchFamily="34" charset="-122"/>
                        </a:rPr>
                        <a:t>廉洁自律规范</a:t>
                      </a:r>
                      <a:endParaRPr lang="en-US" altLang="zh-CN" sz="2400" b="1" dirty="0" smtClean="0">
                        <a:solidFill>
                          <a:srgbClr val="002060"/>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ts val="3400"/>
                        </a:lnSpc>
                        <a:spcBef>
                          <a:spcPts val="0"/>
                        </a:spcBef>
                        <a:spcAft>
                          <a:spcPts val="0"/>
                        </a:spcAft>
                        <a:buClrTx/>
                        <a:buSzTx/>
                        <a:buFontTx/>
                        <a:buNone/>
                        <a:tabLst/>
                        <a:defRPr/>
                      </a:pPr>
                      <a:r>
                        <a:rPr lang="zh-CN" altLang="en-US" sz="2200" b="0" kern="1200" dirty="0" smtClean="0">
                          <a:solidFill>
                            <a:srgbClr val="002060"/>
                          </a:solidFill>
                          <a:latin typeface="微软雅黑" panose="020B0503020204020204" pitchFamily="34" charset="-122"/>
                          <a:ea typeface="微软雅黑" panose="020B0503020204020204" pitchFamily="34" charset="-122"/>
                          <a:cs typeface="+mn-cs"/>
                        </a:rPr>
                        <a:t>（</a:t>
                      </a:r>
                      <a:r>
                        <a:rPr lang="en-US" altLang="zh-CN" sz="2200" b="0" kern="1200" dirty="0" smtClean="0">
                          <a:solidFill>
                            <a:srgbClr val="002060"/>
                          </a:solidFill>
                          <a:latin typeface="微软雅黑" panose="020B0503020204020204" pitchFamily="34" charset="-122"/>
                          <a:ea typeface="微软雅黑" panose="020B0503020204020204" pitchFamily="34" charset="-122"/>
                          <a:cs typeface="+mn-cs"/>
                        </a:rPr>
                        <a:t>4</a:t>
                      </a:r>
                      <a:r>
                        <a:rPr lang="zh-CN" altLang="en-US" sz="2200" b="0" kern="1200" dirty="0" smtClean="0">
                          <a:solidFill>
                            <a:srgbClr val="002060"/>
                          </a:solidFill>
                          <a:latin typeface="微软雅黑" panose="020B0503020204020204" pitchFamily="34" charset="-122"/>
                          <a:ea typeface="微软雅黑" panose="020B0503020204020204" pitchFamily="34" charset="-122"/>
                          <a:cs typeface="+mn-cs"/>
                        </a:rPr>
                        <a:t>个维度）</a:t>
                      </a:r>
                    </a:p>
                  </a:txBody>
                  <a:tcPr anchor="ctr">
                    <a:solidFill>
                      <a:schemeClr val="accent1"/>
                    </a:solidFill>
                  </a:tcPr>
                </a:tc>
                <a:tc hMerge="1">
                  <a:txBody>
                    <a:bodyPr/>
                    <a:lstStyle/>
                    <a:p>
                      <a:endParaRPr lang="zh-CN" altLang="en-US" dirty="0"/>
                    </a:p>
                  </a:txBody>
                  <a:tcPr/>
                </a:tc>
              </a:tr>
              <a:tr h="753815">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第一条 </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dirty="0" smtClean="0">
                          <a:solidFill>
                            <a:srgbClr val="002060"/>
                          </a:solidFill>
                          <a:latin typeface="微软雅黑" panose="020B0503020204020204" pitchFamily="34" charset="-122"/>
                          <a:ea typeface="微软雅黑" panose="020B0503020204020204" pitchFamily="34" charset="-122"/>
                        </a:rPr>
                        <a:t>坚持公私分明，先</a:t>
                      </a:r>
                      <a:r>
                        <a:rPr lang="zh-CN" altLang="en-US" sz="2200" b="1" dirty="0" smtClean="0">
                          <a:solidFill>
                            <a:srgbClr val="FF0000"/>
                          </a:solidFill>
                          <a:latin typeface="微软雅黑" panose="020B0503020204020204" pitchFamily="34" charset="-122"/>
                          <a:ea typeface="微软雅黑" panose="020B0503020204020204" pitchFamily="34" charset="-122"/>
                        </a:rPr>
                        <a:t>公</a:t>
                      </a:r>
                      <a:r>
                        <a:rPr lang="zh-CN" altLang="en-US" sz="2200" dirty="0" smtClean="0">
                          <a:solidFill>
                            <a:srgbClr val="002060"/>
                          </a:solidFill>
                          <a:latin typeface="微软雅黑" panose="020B0503020204020204" pitchFamily="34" charset="-122"/>
                          <a:ea typeface="微软雅黑" panose="020B0503020204020204" pitchFamily="34" charset="-122"/>
                        </a:rPr>
                        <a:t>后</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私</a:t>
                      </a:r>
                      <a:r>
                        <a:rPr lang="zh-CN" altLang="en-US" sz="2200" dirty="0" smtClean="0">
                          <a:solidFill>
                            <a:srgbClr val="002060"/>
                          </a:solidFill>
                          <a:latin typeface="微软雅黑" panose="020B0503020204020204" pitchFamily="34" charset="-122"/>
                          <a:ea typeface="微软雅黑" panose="020B0503020204020204" pitchFamily="34" charset="-122"/>
                        </a:rPr>
                        <a:t>，克己奉公。</a:t>
                      </a:r>
                    </a:p>
                  </a:txBody>
                  <a:tcPr anchor="ctr"/>
                </a:tc>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第五条</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200" dirty="0" smtClean="0">
                          <a:solidFill>
                            <a:srgbClr val="002060"/>
                          </a:solidFill>
                          <a:latin typeface="微软雅黑" panose="020B0503020204020204" pitchFamily="34" charset="-122"/>
                          <a:ea typeface="微软雅黑" panose="020B0503020204020204" pitchFamily="34" charset="-122"/>
                        </a:rPr>
                        <a:t>廉洁</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从政</a:t>
                      </a:r>
                      <a:r>
                        <a:rPr lang="zh-CN" altLang="en-US" sz="2200" dirty="0" smtClean="0">
                          <a:solidFill>
                            <a:srgbClr val="002060"/>
                          </a:solidFill>
                          <a:latin typeface="微软雅黑" panose="020B0503020204020204" pitchFamily="34" charset="-122"/>
                          <a:ea typeface="微软雅黑" panose="020B0503020204020204" pitchFamily="34" charset="-122"/>
                        </a:rPr>
                        <a:t>，自觉保持人民公仆本色。</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r>
              <a:tr h="779254">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第二条</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200" dirty="0" smtClean="0">
                          <a:solidFill>
                            <a:srgbClr val="002060"/>
                          </a:solidFill>
                          <a:latin typeface="微软雅黑" panose="020B0503020204020204" pitchFamily="34" charset="-122"/>
                          <a:ea typeface="微软雅黑" panose="020B0503020204020204" pitchFamily="34" charset="-122"/>
                        </a:rPr>
                        <a:t>坚持崇</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廉</a:t>
                      </a:r>
                      <a:r>
                        <a:rPr lang="zh-CN" altLang="en-US" sz="2200" dirty="0" smtClean="0">
                          <a:solidFill>
                            <a:srgbClr val="002060"/>
                          </a:solidFill>
                          <a:latin typeface="微软雅黑" panose="020B0503020204020204" pitchFamily="34" charset="-122"/>
                          <a:ea typeface="微软雅黑" panose="020B0503020204020204" pitchFamily="34" charset="-122"/>
                        </a:rPr>
                        <a:t>拒</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腐</a:t>
                      </a:r>
                      <a:r>
                        <a:rPr lang="zh-CN" altLang="en-US" sz="2200" dirty="0" smtClean="0">
                          <a:solidFill>
                            <a:srgbClr val="002060"/>
                          </a:solidFill>
                          <a:latin typeface="微软雅黑" panose="020B0503020204020204" pitchFamily="34" charset="-122"/>
                          <a:ea typeface="微软雅黑" panose="020B0503020204020204" pitchFamily="34" charset="-122"/>
                        </a:rPr>
                        <a:t>，清白做人，干净做事。</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第六条</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200" dirty="0" smtClean="0">
                          <a:solidFill>
                            <a:srgbClr val="002060"/>
                          </a:solidFill>
                          <a:latin typeface="微软雅黑" panose="020B0503020204020204" pitchFamily="34" charset="-122"/>
                          <a:ea typeface="微软雅黑" panose="020B0503020204020204" pitchFamily="34" charset="-122"/>
                        </a:rPr>
                        <a:t>廉洁</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用权</a:t>
                      </a:r>
                      <a:r>
                        <a:rPr lang="zh-CN" altLang="en-US" sz="2200" dirty="0" smtClean="0">
                          <a:solidFill>
                            <a:srgbClr val="002060"/>
                          </a:solidFill>
                          <a:latin typeface="微软雅黑" panose="020B0503020204020204" pitchFamily="34" charset="-122"/>
                          <a:ea typeface="微软雅黑" panose="020B0503020204020204" pitchFamily="34" charset="-122"/>
                        </a:rPr>
                        <a:t>，自觉维护人民根本利益。</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r>
              <a:tr h="779254">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第三条</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200" dirty="0" smtClean="0">
                          <a:solidFill>
                            <a:srgbClr val="002060"/>
                          </a:solidFill>
                          <a:latin typeface="微软雅黑" panose="020B0503020204020204" pitchFamily="34" charset="-122"/>
                          <a:ea typeface="微软雅黑" panose="020B0503020204020204" pitchFamily="34" charset="-122"/>
                        </a:rPr>
                        <a:t>坚持尚</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俭</a:t>
                      </a:r>
                      <a:r>
                        <a:rPr lang="zh-CN" altLang="en-US" sz="2200" dirty="0" smtClean="0">
                          <a:solidFill>
                            <a:srgbClr val="002060"/>
                          </a:solidFill>
                          <a:latin typeface="微软雅黑" panose="020B0503020204020204" pitchFamily="34" charset="-122"/>
                          <a:ea typeface="微软雅黑" panose="020B0503020204020204" pitchFamily="34" charset="-122"/>
                        </a:rPr>
                        <a:t>戒</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奢</a:t>
                      </a:r>
                      <a:r>
                        <a:rPr lang="zh-CN" altLang="en-US" sz="2200" dirty="0" smtClean="0">
                          <a:solidFill>
                            <a:srgbClr val="002060"/>
                          </a:solidFill>
                          <a:latin typeface="微软雅黑" panose="020B0503020204020204" pitchFamily="34" charset="-122"/>
                          <a:ea typeface="微软雅黑" panose="020B0503020204020204" pitchFamily="34" charset="-122"/>
                        </a:rPr>
                        <a:t>，艰苦朴素，勤俭节约。</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第七条</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200" dirty="0" smtClean="0">
                          <a:solidFill>
                            <a:srgbClr val="002060"/>
                          </a:solidFill>
                          <a:latin typeface="微软雅黑" panose="020B0503020204020204" pitchFamily="34" charset="-122"/>
                          <a:ea typeface="微软雅黑" panose="020B0503020204020204" pitchFamily="34" charset="-122"/>
                        </a:rPr>
                        <a:t>廉洁</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修身</a:t>
                      </a:r>
                      <a:r>
                        <a:rPr lang="zh-CN" altLang="en-US" sz="2200" dirty="0" smtClean="0">
                          <a:solidFill>
                            <a:srgbClr val="002060"/>
                          </a:solidFill>
                          <a:latin typeface="微软雅黑" panose="020B0503020204020204" pitchFamily="34" charset="-122"/>
                          <a:ea typeface="微软雅黑" panose="020B0503020204020204" pitchFamily="34" charset="-122"/>
                        </a:rPr>
                        <a:t>，自觉提升思想道德境界。</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r>
              <a:tr h="843028">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第四条</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200" dirty="0" smtClean="0">
                          <a:solidFill>
                            <a:srgbClr val="002060"/>
                          </a:solidFill>
                          <a:latin typeface="微软雅黑" panose="020B0503020204020204" pitchFamily="34" charset="-122"/>
                          <a:ea typeface="微软雅黑" panose="020B0503020204020204" pitchFamily="34" charset="-122"/>
                        </a:rPr>
                        <a:t>坚持</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吃苦</a:t>
                      </a:r>
                      <a:r>
                        <a:rPr lang="zh-CN" altLang="en-US" sz="2200" dirty="0" smtClean="0">
                          <a:solidFill>
                            <a:srgbClr val="002060"/>
                          </a:solidFill>
                          <a:latin typeface="微软雅黑" panose="020B0503020204020204" pitchFamily="34" charset="-122"/>
                          <a:ea typeface="微软雅黑" panose="020B0503020204020204" pitchFamily="34" charset="-122"/>
                        </a:rPr>
                        <a:t>在前，</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享受</a:t>
                      </a:r>
                      <a:r>
                        <a:rPr lang="zh-CN" altLang="en-US" sz="2200" dirty="0" smtClean="0">
                          <a:solidFill>
                            <a:srgbClr val="002060"/>
                          </a:solidFill>
                          <a:latin typeface="微软雅黑" panose="020B0503020204020204" pitchFamily="34" charset="-122"/>
                          <a:ea typeface="微软雅黑" panose="020B0503020204020204" pitchFamily="34" charset="-122"/>
                        </a:rPr>
                        <a:t>在后，甘于奉献。</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100" dirty="0" smtClean="0">
                          <a:solidFill>
                            <a:srgbClr val="002060"/>
                          </a:solidFill>
                          <a:latin typeface="微软雅黑" panose="020B0503020204020204" pitchFamily="34" charset="-122"/>
                          <a:ea typeface="微软雅黑" panose="020B0503020204020204" pitchFamily="34" charset="-122"/>
                        </a:rPr>
                        <a:t>第八条</a:t>
                      </a:r>
                      <a:endParaRPr lang="zh-CN" altLang="en-US" sz="21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r>
                        <a:rPr lang="zh-CN" altLang="en-US" sz="2200" dirty="0" smtClean="0">
                          <a:solidFill>
                            <a:srgbClr val="002060"/>
                          </a:solidFill>
                          <a:latin typeface="微软雅黑" panose="020B0503020204020204" pitchFamily="34" charset="-122"/>
                          <a:ea typeface="微软雅黑" panose="020B0503020204020204" pitchFamily="34" charset="-122"/>
                        </a:rPr>
                        <a:t>廉洁</a:t>
                      </a:r>
                      <a:r>
                        <a:rPr lang="zh-CN" altLang="en-US" sz="2200" b="1" kern="1200" dirty="0" smtClean="0">
                          <a:solidFill>
                            <a:srgbClr val="FF0000"/>
                          </a:solidFill>
                          <a:latin typeface="微软雅黑" panose="020B0503020204020204" pitchFamily="34" charset="-122"/>
                          <a:ea typeface="微软雅黑" panose="020B0503020204020204" pitchFamily="34" charset="-122"/>
                          <a:cs typeface="+mn-cs"/>
                        </a:rPr>
                        <a:t>齐家</a:t>
                      </a:r>
                      <a:r>
                        <a:rPr lang="zh-CN" altLang="en-US" sz="2200" dirty="0" smtClean="0">
                          <a:solidFill>
                            <a:srgbClr val="002060"/>
                          </a:solidFill>
                          <a:latin typeface="微软雅黑" panose="020B0503020204020204" pitchFamily="34" charset="-122"/>
                          <a:ea typeface="微软雅黑" panose="020B0503020204020204" pitchFamily="34" charset="-122"/>
                        </a:rPr>
                        <a:t>，自觉带头树立良好家风。</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r>
            </a:tbl>
          </a:graphicData>
        </a:graphic>
      </p:graphicFrame>
      <p:sp>
        <p:nvSpPr>
          <p:cNvPr id="7"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1"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2" name="Group 11"/>
          <p:cNvGrpSpPr>
            <a:grpSpLocks/>
          </p:cNvGrpSpPr>
          <p:nvPr/>
        </p:nvGrpSpPr>
        <p:grpSpPr bwMode="auto">
          <a:xfrm>
            <a:off x="142874" y="120650"/>
            <a:ext cx="756718" cy="716062"/>
            <a:chOff x="68" y="136"/>
            <a:chExt cx="340" cy="340"/>
          </a:xfrm>
        </p:grpSpPr>
        <p:sp>
          <p:nvSpPr>
            <p:cNvPr id="13"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4"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5" name="矩形 14"/>
          <p:cNvSpPr/>
          <p:nvPr/>
        </p:nvSpPr>
        <p:spPr>
          <a:xfrm>
            <a:off x="928662" y="332656"/>
            <a:ext cx="6768199" cy="7017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一、</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内容</a:t>
            </a:r>
            <a:endPar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mage 24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00364"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179512" y="2878138"/>
            <a:ext cx="2649129" cy="1008062"/>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dirty="0" smtClean="0">
                <a:solidFill>
                  <a:schemeClr val="bg1"/>
                </a:solidFill>
                <a:latin typeface="微软雅黑" panose="020B0503020204020204" pitchFamily="34" charset="-122"/>
                <a:ea typeface="微软雅黑" panose="020B0503020204020204" pitchFamily="34" charset="-122"/>
              </a:rPr>
              <a:t>学习内容</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5" name="AutoShape 4"/>
          <p:cNvSpPr>
            <a:spLocks noChangeArrowheads="1"/>
          </p:cNvSpPr>
          <p:nvPr/>
        </p:nvSpPr>
        <p:spPr bwMode="auto">
          <a:xfrm rot="5400000">
            <a:off x="2856695" y="3140546"/>
            <a:ext cx="792163" cy="504825"/>
          </a:xfrm>
          <a:prstGeom prst="triangle">
            <a:avLst>
              <a:gd name="adj" fmla="val 50000"/>
            </a:avLst>
          </a:prstGeom>
          <a:solidFill>
            <a:srgbClr val="0962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6"/>
          <p:cNvSpPr txBox="1">
            <a:spLocks noChangeArrowheads="1"/>
          </p:cNvSpPr>
          <p:nvPr/>
        </p:nvSpPr>
        <p:spPr bwMode="auto">
          <a:xfrm>
            <a:off x="3714744" y="404664"/>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一、 学习</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smtClean="0">
                <a:latin typeface="方正小标宋简体" panose="03000509000000000000" pitchFamily="65" charset="-122"/>
                <a:ea typeface="方正小标宋简体" panose="03000509000000000000" pitchFamily="65" charset="-122"/>
              </a:rPr>
              <a:t>》</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的意义</a:t>
            </a:r>
          </a:p>
        </p:txBody>
      </p:sp>
      <p:sp>
        <p:nvSpPr>
          <p:cNvPr id="18" name="Text Box 7"/>
          <p:cNvSpPr txBox="1">
            <a:spLocks noChangeArrowheads="1"/>
          </p:cNvSpPr>
          <p:nvPr/>
        </p:nvSpPr>
        <p:spPr bwMode="auto">
          <a:xfrm>
            <a:off x="3714744" y="4077192"/>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t> </a:t>
            </a:r>
            <a:r>
              <a:rPr lang="zh-CN" altLang="en-US" sz="2800" dirty="0" smtClean="0"/>
              <a:t>  </a:t>
            </a:r>
            <a:r>
              <a:rPr lang="zh-CN" altLang="en-US" sz="2800" dirty="0">
                <a:latin typeface="方正小标宋简体" panose="03000509000000000000" pitchFamily="65" charset="-122"/>
                <a:ea typeface="方正小标宋简体" panose="03000509000000000000" pitchFamily="65" charset="-122"/>
              </a:rPr>
              <a:t>四</a:t>
            </a:r>
            <a:r>
              <a:rPr lang="zh-CN" altLang="en-US" sz="2800" dirty="0" smtClean="0">
                <a:latin typeface="方正小标宋简体" panose="03000509000000000000" pitchFamily="65" charset="-122"/>
                <a:ea typeface="方正小标宋简体" panose="03000509000000000000" pitchFamily="65" charset="-122"/>
              </a:rPr>
              <a:t>、 </a:t>
            </a:r>
            <a:r>
              <a:rPr lang="en-US" altLang="zh-CN" sz="2800" dirty="0" smtClean="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smtClean="0">
                <a:latin typeface="方正小标宋简体" panose="03000509000000000000" pitchFamily="65" charset="-122"/>
                <a:ea typeface="方正小标宋简体" panose="03000509000000000000" pitchFamily="65" charset="-122"/>
              </a:rPr>
              <a:t>》</a:t>
            </a:r>
          </a:p>
          <a:p>
            <a:r>
              <a:rPr lang="zh-CN" altLang="en-US" sz="2800" dirty="0" smtClean="0">
                <a:latin typeface="方正小标宋简体" panose="03000509000000000000" pitchFamily="65" charset="-122"/>
                <a:ea typeface="方正小标宋简体" panose="03000509000000000000" pitchFamily="65" charset="-122"/>
              </a:rPr>
              <a:t>            的关系</a:t>
            </a:r>
            <a:endParaRPr lang="en-US" altLang="zh-CN" sz="2800" dirty="0">
              <a:latin typeface="方正小标宋简体" panose="03000509000000000000" pitchFamily="65" charset="-122"/>
              <a:ea typeface="方正小标宋简体" panose="03000509000000000000" pitchFamily="65" charset="-122"/>
            </a:endParaRPr>
          </a:p>
        </p:txBody>
      </p:sp>
      <p:sp>
        <p:nvSpPr>
          <p:cNvPr id="8" name="Text Box 7"/>
          <p:cNvSpPr txBox="1">
            <a:spLocks noChangeArrowheads="1"/>
          </p:cNvSpPr>
          <p:nvPr/>
        </p:nvSpPr>
        <p:spPr bwMode="auto">
          <a:xfrm>
            <a:off x="3714744" y="5301208"/>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a:t>
            </a:r>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五、 几点要求</a:t>
            </a:r>
            <a:endParaRPr lang="en-US" altLang="zh-CN" sz="2800" dirty="0">
              <a:latin typeface="方正小标宋简体" panose="03000509000000000000" pitchFamily="65" charset="-122"/>
              <a:ea typeface="方正小标宋简体" panose="03000509000000000000" pitchFamily="65" charset="-122"/>
            </a:endParaRPr>
          </a:p>
        </p:txBody>
      </p:sp>
      <p:sp>
        <p:nvSpPr>
          <p:cNvPr id="9" name="Text Box 6"/>
          <p:cNvSpPr txBox="1">
            <a:spLocks noChangeArrowheads="1"/>
          </p:cNvSpPr>
          <p:nvPr/>
        </p:nvSpPr>
        <p:spPr bwMode="auto">
          <a:xfrm>
            <a:off x="3714744" y="1628800"/>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solidFill>
                  <a:srgbClr val="FF0000"/>
                </a:solidFill>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二、</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中国共产党廉洁自律 </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p>
        </p:txBody>
      </p:sp>
      <p:sp>
        <p:nvSpPr>
          <p:cNvPr id="10" name="Text Box 7"/>
          <p:cNvSpPr txBox="1">
            <a:spLocks noChangeArrowheads="1"/>
          </p:cNvSpPr>
          <p:nvPr/>
        </p:nvSpPr>
        <p:spPr bwMode="auto">
          <a:xfrm>
            <a:off x="3714744" y="2853056"/>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solidFill>
                  <a:srgbClr val="FF0000"/>
                </a:solidFill>
                <a:latin typeface="方正小标宋简体" panose="03000509000000000000" pitchFamily="65" charset="-122"/>
                <a:ea typeface="方正小标宋简体" panose="03000509000000000000" pitchFamily="65" charset="-122"/>
              </a:rPr>
              <a:t>   三、</a:t>
            </a:r>
            <a:r>
              <a:rPr lang="en-US" altLang="zh-CN" sz="2800" dirty="0">
                <a:solidFill>
                  <a:srgbClr val="FF0000"/>
                </a:solidFill>
                <a:latin typeface="方正小标宋简体" panose="03000509000000000000" pitchFamily="65" charset="-122"/>
                <a:ea typeface="方正小标宋简体" panose="03000509000000000000" pitchFamily="65" charset="-122"/>
              </a:rPr>
              <a:t>《</a:t>
            </a:r>
            <a:r>
              <a:rPr lang="zh-CN" altLang="en-US" sz="2800" dirty="0">
                <a:solidFill>
                  <a:srgbClr val="FF0000"/>
                </a:solidFill>
                <a:latin typeface="方正小标宋简体" panose="03000509000000000000" pitchFamily="65" charset="-122"/>
                <a:ea typeface="方正小标宋简体" panose="03000509000000000000" pitchFamily="65" charset="-122"/>
              </a:rPr>
              <a:t>中国共产党纪律处分</a:t>
            </a:r>
            <a:endParaRPr lang="en-US" altLang="zh-CN" sz="2800" dirty="0">
              <a:solidFill>
                <a:srgbClr val="FF0000"/>
              </a:solidFill>
              <a:latin typeface="方正小标宋简体" panose="03000509000000000000" pitchFamily="65" charset="-122"/>
              <a:ea typeface="方正小标宋简体" panose="03000509000000000000" pitchFamily="65" charset="-122"/>
            </a:endParaRPr>
          </a:p>
          <a:p>
            <a:r>
              <a:rPr lang="en-US" altLang="zh-CN" sz="2800" dirty="0">
                <a:solidFill>
                  <a:srgbClr val="FF0000"/>
                </a:solidFill>
                <a:latin typeface="方正小标宋简体" panose="03000509000000000000" pitchFamily="65" charset="-122"/>
                <a:ea typeface="方正小标宋简体" panose="03000509000000000000" pitchFamily="65" charset="-122"/>
              </a:rPr>
              <a:t>            </a:t>
            </a:r>
            <a:r>
              <a:rPr lang="zh-CN" altLang="en-US" sz="2800" dirty="0">
                <a:solidFill>
                  <a:srgbClr val="FF0000"/>
                </a:solidFill>
                <a:latin typeface="方正小标宋简体" panose="03000509000000000000" pitchFamily="65" charset="-122"/>
                <a:ea typeface="方正小标宋简体" panose="03000509000000000000" pitchFamily="65" charset="-122"/>
              </a:rPr>
              <a:t>条例</a:t>
            </a:r>
            <a:r>
              <a:rPr lang="en-US" altLang="zh-CN" sz="2800" dirty="0">
                <a:solidFill>
                  <a:srgbClr val="FF0000"/>
                </a:solidFill>
                <a:latin typeface="方正小标宋简体" panose="03000509000000000000" pitchFamily="65" charset="-122"/>
                <a:ea typeface="方正小标宋简体" panose="03000509000000000000" pitchFamily="65" charset="-122"/>
              </a:rPr>
              <a:t>》</a:t>
            </a:r>
            <a:r>
              <a:rPr lang="zh-CN" altLang="en-US" sz="2800" dirty="0">
                <a:solidFill>
                  <a:srgbClr val="FF0000"/>
                </a:solidFill>
                <a:latin typeface="方正小标宋简体" panose="03000509000000000000" pitchFamily="65" charset="-122"/>
                <a:ea typeface="方正小标宋简体" panose="03000509000000000000" pitchFamily="65" charset="-122"/>
              </a:rPr>
              <a:t>修订情况</a:t>
            </a:r>
            <a:endParaRPr lang="en-US" altLang="zh-CN" sz="2800" dirty="0">
              <a:solidFill>
                <a:srgbClr val="FF0000"/>
              </a:solidFill>
              <a:latin typeface="方正小标宋简体" panose="03000509000000000000" pitchFamily="65" charset="-122"/>
              <a:ea typeface="方正小标宋简体" panose="03000509000000000000" pitchFamily="65" charset="-122"/>
            </a:endParaRPr>
          </a:p>
        </p:txBody>
      </p:sp>
    </p:spTree>
    <p:extLst>
      <p:ext uri="{BB962C8B-B14F-4D97-AF65-F5344CB8AC3E}">
        <p14:creationId xmlns:p14="http://schemas.microsoft.com/office/powerpoint/2010/main" val="190700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4.44444E-6 -0.29005 L 4.44444E-6 4.07407E-6 " pathEditMode="relative" rAng="0" ptsTypes="AA">
                                      <p:cBhvr>
                                        <p:cTn id="6" dur="1000" fill="hold"/>
                                        <p:tgtEl>
                                          <p:spTgt spid="15"/>
                                        </p:tgtEl>
                                        <p:attrNameLst>
                                          <p:attrName>ppt_x</p:attrName>
                                          <p:attrName>ppt_y</p:attrName>
                                        </p:attrNameLst>
                                      </p:cBhvr>
                                      <p:rCtr x="0" y="1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18124630"/>
              </p:ext>
            </p:extLst>
          </p:nvPr>
        </p:nvGraphicFramePr>
        <p:xfrm>
          <a:off x="166688" y="3068960"/>
          <a:ext cx="8820471" cy="3483614"/>
        </p:xfrm>
        <a:graphic>
          <a:graphicData uri="http://schemas.openxmlformats.org/drawingml/2006/table">
            <a:tbl>
              <a:tblPr firstRow="1" bandRow="1">
                <a:tableStyleId>{5940675A-B579-460E-94D1-54222C63F5DA}</a:tableStyleId>
              </a:tblPr>
              <a:tblGrid>
                <a:gridCol w="980053"/>
                <a:gridCol w="7840418"/>
              </a:tblGrid>
              <a:tr h="854564">
                <a:tc>
                  <a:txBody>
                    <a:bodyPr/>
                    <a:lstStyle/>
                    <a:p>
                      <a:pPr algn="ctr"/>
                      <a:r>
                        <a:rPr lang="en-US" altLang="zh-CN" sz="2400" b="1" dirty="0" smtClean="0">
                          <a:solidFill>
                            <a:srgbClr val="002060"/>
                          </a:solidFill>
                          <a:latin typeface="微软雅黑" panose="020B0503020204020204" pitchFamily="34" charset="-122"/>
                          <a:ea typeface="微软雅黑" panose="020B0503020204020204" pitchFamily="34" charset="-122"/>
                          <a:cs typeface="Aharoni" pitchFamily="2" charset="-79"/>
                        </a:rPr>
                        <a:t>1</a:t>
                      </a:r>
                      <a:endParaRPr lang="zh-CN" altLang="en-US" sz="2400" b="1" dirty="0">
                        <a:solidFill>
                          <a:srgbClr val="002060"/>
                        </a:solidFill>
                        <a:latin typeface="微软雅黑" panose="020B0503020204020204" pitchFamily="34" charset="-122"/>
                        <a:ea typeface="微软雅黑" panose="020B0503020204020204" pitchFamily="34" charset="-122"/>
                        <a:cs typeface="Aharoni" pitchFamily="2" charset="-79"/>
                      </a:endParaRPr>
                    </a:p>
                  </a:txBody>
                  <a:tcPr anchor="ctr">
                    <a:solidFill>
                      <a:schemeClr val="accent1"/>
                    </a:solidFill>
                  </a:tcPr>
                </a:tc>
                <a:tc>
                  <a:txBody>
                    <a:bodyPr/>
                    <a:lstStyle/>
                    <a:p>
                      <a:pPr>
                        <a:lnSpc>
                          <a:spcPts val="3000"/>
                        </a:lnSpc>
                      </a:pPr>
                      <a:r>
                        <a:rPr lang="zh-CN" altLang="en-US" sz="2400" dirty="0" smtClean="0">
                          <a:solidFill>
                            <a:srgbClr val="002060"/>
                          </a:solidFill>
                          <a:latin typeface="微软雅黑" panose="020B0503020204020204" pitchFamily="34" charset="-122"/>
                          <a:ea typeface="微软雅黑" panose="020B0503020204020204" pitchFamily="34" charset="-122"/>
                        </a:rPr>
                        <a:t>对违反党章、损害党章权威的违纪行为，缺乏必要和严肃的责任追究。</a:t>
                      </a:r>
                    </a:p>
                  </a:txBody>
                  <a:tcPr anchor="ctr"/>
                </a:tc>
              </a:tr>
              <a:tr h="1295933">
                <a:tc>
                  <a:txBody>
                    <a:bodyPr/>
                    <a:lstStyle/>
                    <a:p>
                      <a:pPr algn="ctr"/>
                      <a:r>
                        <a:rPr lang="en-US" altLang="zh-CN" sz="2400" b="1" dirty="0" smtClean="0">
                          <a:solidFill>
                            <a:srgbClr val="002060"/>
                          </a:solidFill>
                          <a:latin typeface="微软雅黑" panose="020B0503020204020204" pitchFamily="34" charset="-122"/>
                          <a:ea typeface="微软雅黑" panose="020B0503020204020204" pitchFamily="34" charset="-122"/>
                          <a:cs typeface="Aharoni" pitchFamily="2" charset="-79"/>
                        </a:rPr>
                        <a:t>2</a:t>
                      </a:r>
                      <a:endParaRPr lang="zh-CN" altLang="en-US" sz="2400" b="1" dirty="0">
                        <a:solidFill>
                          <a:srgbClr val="002060"/>
                        </a:solidFill>
                        <a:latin typeface="微软雅黑" panose="020B0503020204020204" pitchFamily="34" charset="-122"/>
                        <a:ea typeface="微软雅黑" panose="020B0503020204020204" pitchFamily="34" charset="-122"/>
                        <a:cs typeface="Aharoni" pitchFamily="2" charset="-79"/>
                      </a:endParaRPr>
                    </a:p>
                  </a:txBody>
                  <a:tcPr anchor="ctr">
                    <a:solidFill>
                      <a:schemeClr val="accent1"/>
                    </a:solidFill>
                  </a:tcPr>
                </a:tc>
                <a:tc>
                  <a:txBody>
                    <a:bodyPr/>
                    <a:lstStyle/>
                    <a:p>
                      <a:pPr>
                        <a:lnSpc>
                          <a:spcPts val="3000"/>
                        </a:lnSpc>
                      </a:pPr>
                      <a:r>
                        <a:rPr lang="zh-CN" altLang="en-US" sz="2400" dirty="0" smtClean="0">
                          <a:solidFill>
                            <a:srgbClr val="002060"/>
                          </a:solidFill>
                          <a:latin typeface="微软雅黑" panose="020B0503020204020204" pitchFamily="34" charset="-122"/>
                          <a:ea typeface="微软雅黑" panose="020B0503020204020204" pitchFamily="34" charset="-122"/>
                        </a:rPr>
                        <a:t>纪法不分，近半数条款与刑法等国家法律规定重复，将适用于全体公民的法律规范作为党组织和党员的纪律标准，降低了对党组织和党员的要求。</a:t>
                      </a:r>
                    </a:p>
                  </a:txBody>
                  <a:tcPr anchor="ctr"/>
                </a:tc>
              </a:tr>
              <a:tr h="1333117">
                <a:tc>
                  <a:txBody>
                    <a:bodyPr/>
                    <a:lstStyle/>
                    <a:p>
                      <a:pPr algn="ctr"/>
                      <a:r>
                        <a:rPr lang="en-US" altLang="zh-CN" sz="2400" b="1" dirty="0" smtClean="0">
                          <a:solidFill>
                            <a:srgbClr val="002060"/>
                          </a:solidFill>
                          <a:latin typeface="微软雅黑" panose="020B0503020204020204" pitchFamily="34" charset="-122"/>
                          <a:ea typeface="微软雅黑" panose="020B0503020204020204" pitchFamily="34" charset="-122"/>
                          <a:cs typeface="Aharoni" pitchFamily="2" charset="-79"/>
                        </a:rPr>
                        <a:t>3</a:t>
                      </a:r>
                      <a:endParaRPr lang="zh-CN" altLang="en-US" sz="2400" b="1" dirty="0">
                        <a:solidFill>
                          <a:srgbClr val="002060"/>
                        </a:solidFill>
                        <a:latin typeface="微软雅黑" panose="020B0503020204020204" pitchFamily="34" charset="-122"/>
                        <a:ea typeface="微软雅黑" panose="020B0503020204020204" pitchFamily="34" charset="-122"/>
                        <a:cs typeface="Aharoni" pitchFamily="2" charset="-79"/>
                      </a:endParaRPr>
                    </a:p>
                  </a:txBody>
                  <a:tcPr anchor="ctr">
                    <a:solidFill>
                      <a:schemeClr val="accent1"/>
                    </a:solidFill>
                  </a:tcPr>
                </a:tc>
                <a:tc>
                  <a:txBody>
                    <a:bodyPr/>
                    <a:lstStyle/>
                    <a:p>
                      <a:pPr>
                        <a:lnSpc>
                          <a:spcPts val="3000"/>
                        </a:lnSpc>
                      </a:pPr>
                      <a:r>
                        <a:rPr lang="zh-CN" altLang="en-US" sz="2400" dirty="0" smtClean="0">
                          <a:solidFill>
                            <a:srgbClr val="002060"/>
                          </a:solidFill>
                          <a:latin typeface="微软雅黑" panose="020B0503020204020204" pitchFamily="34" charset="-122"/>
                          <a:ea typeface="微软雅黑" panose="020B0503020204020204" pitchFamily="34" charset="-122"/>
                        </a:rPr>
                        <a:t>有必要将党的十八大以来从严治党的实践成果制度化，将严明政治纪律和政治规矩、组织纪律，落实中央八项规定精神、反对“四风”等内容纳入条例。</a:t>
                      </a:r>
                      <a:endParaRPr lang="zh-CN" altLang="en-US" sz="2400" dirty="0">
                        <a:solidFill>
                          <a:srgbClr val="002060"/>
                        </a:solidFill>
                        <a:latin typeface="微软雅黑" panose="020B0503020204020204" pitchFamily="34" charset="-122"/>
                        <a:ea typeface="微软雅黑" panose="020B0503020204020204" pitchFamily="34" charset="-122"/>
                      </a:endParaRPr>
                    </a:p>
                  </a:txBody>
                  <a:tcPr anchor="ctr"/>
                </a:tc>
              </a:tr>
            </a:tbl>
          </a:graphicData>
        </a:graphic>
      </p:graphicFrame>
      <p:graphicFrame>
        <p:nvGraphicFramePr>
          <p:cNvPr id="6" name="Group 3"/>
          <p:cNvGraphicFramePr>
            <a:graphicFrameLocks noGrp="1"/>
          </p:cNvGraphicFramePr>
          <p:nvPr>
            <p:extLst>
              <p:ext uri="{D42A27DB-BD31-4B8C-83A1-F6EECF244321}">
                <p14:modId xmlns:p14="http://schemas.microsoft.com/office/powerpoint/2010/main" val="957240767"/>
              </p:ext>
            </p:extLst>
          </p:nvPr>
        </p:nvGraphicFramePr>
        <p:xfrm>
          <a:off x="179512" y="1340768"/>
          <a:ext cx="8784976" cy="1539240"/>
        </p:xfrm>
        <a:graphic>
          <a:graphicData uri="http://schemas.openxmlformats.org/drawingml/2006/table">
            <a:tbl>
              <a:tblPr>
                <a:tableStyleId>{2D5ABB26-0587-4C30-8999-92F81FD0307C}</a:tableStyleId>
              </a:tblPr>
              <a:tblGrid>
                <a:gridCol w="8784976"/>
              </a:tblGrid>
              <a:tr h="1371600">
                <a:tc>
                  <a:txBody>
                    <a:bodyPr/>
                    <a:lstStyle/>
                    <a:p>
                      <a:pPr marL="0" marR="0" lvl="0" indent="0" algn="l" defTabSz="914400" rtl="0" eaLnBrk="1" fontAlgn="base" latinLnBrk="0" hangingPunct="1">
                        <a:lnSpc>
                          <a:spcPts val="3800"/>
                        </a:lnSpc>
                        <a:spcBef>
                          <a:spcPts val="600"/>
                        </a:spcBef>
                        <a:spcAft>
                          <a:spcPct val="0"/>
                        </a:spcAft>
                        <a:buClrTx/>
                        <a:buSzTx/>
                        <a:buFontTx/>
                        <a:buNone/>
                        <a:tabLst/>
                      </a:pPr>
                      <a:r>
                        <a:rPr kumimoji="0" lang="zh-CN" altLang="en-US" sz="2800" u="none" strike="noStrike" kern="1200" cap="none" normalizeH="0" baseline="0" dirty="0" smtClean="0">
                          <a:ln>
                            <a:noFill/>
                          </a:ln>
                          <a:effectLst/>
                          <a:latin typeface="黑体" pitchFamily="49" charset="-122"/>
                          <a:ea typeface="黑体" pitchFamily="49" charset="-122"/>
                        </a:rPr>
                        <a:t>   </a:t>
                      </a:r>
                      <a:r>
                        <a:rPr kumimoji="0" lang="zh-CN" altLang="en-US" sz="2600" u="none" strike="noStrike" kern="1200" cap="none" normalizeH="0" baseline="0" dirty="0" smtClean="0">
                          <a:ln>
                            <a:noFill/>
                          </a:ln>
                          <a:effectLst/>
                          <a:latin typeface="黑体" pitchFamily="49" charset="-122"/>
                          <a:ea typeface="黑体" pitchFamily="49" charset="-122"/>
                        </a:rPr>
                        <a:t> </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原</a:t>
                      </a:r>
                      <a:r>
                        <a:rPr kumimoji="0" lang="en-US" altLang="zh-CN"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中国共产党纪律处分条例</a:t>
                      </a:r>
                      <a:r>
                        <a:rPr kumimoji="0" lang="en-US" altLang="zh-CN"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是在</a:t>
                      </a:r>
                      <a:r>
                        <a:rPr kumimoji="0" lang="en-US" altLang="zh-CN"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1997</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年</a:t>
                      </a:r>
                      <a:r>
                        <a:rPr kumimoji="0" lang="en-US" altLang="zh-CN"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中国共产党纪律处分条例（试行）</a:t>
                      </a:r>
                      <a:r>
                        <a:rPr kumimoji="0" lang="en-US" altLang="zh-CN"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的基础上修订而成的，</a:t>
                      </a:r>
                      <a:r>
                        <a:rPr kumimoji="0" lang="en-US" altLang="zh-CN"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2003</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年</a:t>
                      </a:r>
                      <a:r>
                        <a:rPr kumimoji="0" lang="en-US" altLang="zh-CN"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12</a:t>
                      </a:r>
                      <a:r>
                        <a:rPr kumimoji="0" lang="zh-CN" altLang="en-US" sz="26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月颁布实施。</a:t>
                      </a:r>
                      <a:r>
                        <a:rPr kumimoji="0" lang="zh-CN" altLang="en-US" sz="2600" b="1" u="none" strike="noStrike" kern="1200" cap="none" normalizeH="0" baseline="0" dirty="0" smtClean="0">
                          <a:ln>
                            <a:noFill/>
                          </a:ln>
                          <a:solidFill>
                            <a:srgbClr val="FF0000"/>
                          </a:solidFill>
                          <a:effectLst/>
                          <a:latin typeface="黑体" pitchFamily="49" charset="-122"/>
                          <a:ea typeface="黑体" pitchFamily="49" charset="-122"/>
                        </a:rPr>
                        <a:t>存在的主要问题：</a:t>
                      </a:r>
                      <a:endParaRPr kumimoji="0" lang="zh-CN" altLang="zh-CN" sz="2600" b="1" i="0" u="none" strike="noStrike" kern="1200" cap="none" normalizeH="0" baseline="0" dirty="0" smtClean="0">
                        <a:ln>
                          <a:noFill/>
                        </a:ln>
                        <a:solidFill>
                          <a:srgbClr val="FF0000"/>
                        </a:solidFill>
                        <a:effectLst/>
                        <a:latin typeface="黑体" pitchFamily="49" charset="-122"/>
                        <a:ea typeface="黑体" pitchFamily="49" charset="-122"/>
                        <a:cs typeface="+mn-cs"/>
                      </a:endParaRPr>
                    </a:p>
                  </a:txBody>
                  <a:tcPr anchor="ctr" horzOverflow="overflow"/>
                </a:tc>
              </a:tr>
            </a:tbl>
          </a:graphicData>
        </a:graphic>
      </p:graphicFrame>
      <p:sp>
        <p:nvSpPr>
          <p:cNvPr id="7"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611560" y="332656"/>
            <a:ext cx="7632848"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必要性</a:t>
            </a:r>
          </a:p>
        </p:txBody>
      </p:sp>
    </p:spTree>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7992888"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五大亮点</a:t>
            </a:r>
          </a:p>
        </p:txBody>
      </p:sp>
      <p:graphicFrame>
        <p:nvGraphicFramePr>
          <p:cNvPr id="2" name="图示 1"/>
          <p:cNvGraphicFramePr/>
          <p:nvPr>
            <p:extLst>
              <p:ext uri="{D42A27DB-BD31-4B8C-83A1-F6EECF244321}">
                <p14:modId xmlns:p14="http://schemas.microsoft.com/office/powerpoint/2010/main" val="2764755059"/>
              </p:ext>
            </p:extLst>
          </p:nvPr>
        </p:nvGraphicFramePr>
        <p:xfrm>
          <a:off x="639516" y="1844824"/>
          <a:ext cx="7748907" cy="4176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0797175"/>
      </p:ext>
    </p:extLst>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449204862"/>
              </p:ext>
            </p:extLst>
          </p:nvPr>
        </p:nvGraphicFramePr>
        <p:xfrm>
          <a:off x="179512" y="1268759"/>
          <a:ext cx="8784976" cy="5349134"/>
        </p:xfrm>
        <a:graphic>
          <a:graphicData uri="http://schemas.openxmlformats.org/drawingml/2006/table">
            <a:tbl>
              <a:tblPr firstRow="1" bandRow="1">
                <a:tableStyleId>{5940675A-B579-460E-94D1-54222C63F5DA}</a:tableStyleId>
              </a:tblPr>
              <a:tblGrid>
                <a:gridCol w="1296268"/>
                <a:gridCol w="7488708"/>
              </a:tblGrid>
              <a:tr h="784540">
                <a:tc gridSpan="2">
                  <a:txBody>
                    <a:bodyPr/>
                    <a:lstStyle/>
                    <a:p>
                      <a:pPr marL="0" marR="0" indent="0" algn="ctr" defTabSz="914400" rtl="0" eaLnBrk="1" fontAlgn="auto" latinLnBrk="0" hangingPunct="1">
                        <a:lnSpc>
                          <a:spcPts val="3600"/>
                        </a:lnSpc>
                        <a:spcBef>
                          <a:spcPts val="0"/>
                        </a:spcBef>
                        <a:spcAft>
                          <a:spcPts val="0"/>
                        </a:spcAft>
                        <a:buClrTx/>
                        <a:buSzTx/>
                        <a:buFontTx/>
                        <a:buNone/>
                        <a:tabLst/>
                        <a:defRPr/>
                      </a:pPr>
                      <a:r>
                        <a:rPr lang="en-US" altLang="zh-CN" sz="3000" b="1" dirty="0" smtClean="0">
                          <a:solidFill>
                            <a:srgbClr val="002060"/>
                          </a:solidFill>
                          <a:latin typeface="微软雅黑" panose="020B0503020204020204" pitchFamily="34" charset="-122"/>
                          <a:ea typeface="微软雅黑" panose="020B0503020204020204" pitchFamily="34" charset="-122"/>
                        </a:rPr>
                        <a:t>《</a:t>
                      </a:r>
                      <a:r>
                        <a:rPr lang="zh-CN" altLang="en-US" sz="3000" b="1" dirty="0" smtClean="0">
                          <a:solidFill>
                            <a:srgbClr val="002060"/>
                          </a:solidFill>
                          <a:latin typeface="微软雅黑" panose="020B0503020204020204" pitchFamily="34" charset="-122"/>
                          <a:ea typeface="微软雅黑" panose="020B0503020204020204" pitchFamily="34" charset="-122"/>
                        </a:rPr>
                        <a:t>条例</a:t>
                      </a:r>
                      <a:r>
                        <a:rPr lang="en-US" altLang="zh-CN" sz="3000" b="1" dirty="0" smtClean="0">
                          <a:solidFill>
                            <a:srgbClr val="002060"/>
                          </a:solidFill>
                          <a:latin typeface="微软雅黑" panose="020B0503020204020204" pitchFamily="34" charset="-122"/>
                          <a:ea typeface="微软雅黑" panose="020B0503020204020204" pitchFamily="34" charset="-122"/>
                        </a:rPr>
                        <a:t>》</a:t>
                      </a:r>
                      <a:r>
                        <a:rPr lang="zh-CN" altLang="en-US" sz="3000" b="1" dirty="0" smtClean="0">
                          <a:solidFill>
                            <a:srgbClr val="002060"/>
                          </a:solidFill>
                          <a:latin typeface="微软雅黑" panose="020B0503020204020204" pitchFamily="34" charset="-122"/>
                          <a:ea typeface="微软雅黑" panose="020B0503020204020204" pitchFamily="34" charset="-122"/>
                        </a:rPr>
                        <a:t>修订后的</a:t>
                      </a:r>
                      <a:r>
                        <a:rPr lang="zh-CN" altLang="en-US" sz="3000" b="1" dirty="0" smtClean="0">
                          <a:solidFill>
                            <a:srgbClr val="FF0000"/>
                          </a:solidFill>
                          <a:latin typeface="微软雅黑" panose="020B0503020204020204" pitchFamily="34" charset="-122"/>
                          <a:ea typeface="微软雅黑" panose="020B0503020204020204" pitchFamily="34" charset="-122"/>
                        </a:rPr>
                        <a:t>总体变化</a:t>
                      </a:r>
                      <a:endParaRPr lang="zh-CN" altLang="en-US" sz="3000" b="1" dirty="0">
                        <a:solidFill>
                          <a:srgbClr val="FF0000"/>
                        </a:solidFill>
                        <a:latin typeface="微软雅黑" panose="020B0503020204020204" pitchFamily="34" charset="-122"/>
                        <a:ea typeface="微软雅黑" panose="020B0503020204020204" pitchFamily="34" charset="-122"/>
                      </a:endParaRPr>
                    </a:p>
                  </a:txBody>
                  <a:tcPr anchor="ctr">
                    <a:solidFill>
                      <a:srgbClr val="99FFCC"/>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r>
              <a:tr h="1466613">
                <a:tc>
                  <a:txBody>
                    <a:bodyPr/>
                    <a:lstStyle/>
                    <a:p>
                      <a:pPr algn="ctr">
                        <a:lnSpc>
                          <a:spcPts val="3500"/>
                        </a:lnSpc>
                      </a:pPr>
                      <a:r>
                        <a:rPr lang="zh-CN" altLang="en-US" sz="2800" b="1" kern="1200" dirty="0" smtClean="0">
                          <a:solidFill>
                            <a:srgbClr val="CC0066"/>
                          </a:solidFill>
                          <a:latin typeface="黑体" pitchFamily="49" charset="-122"/>
                          <a:ea typeface="黑体" pitchFamily="49" charset="-122"/>
                          <a:cs typeface="+mn-cs"/>
                        </a:rPr>
                        <a:t>一增</a:t>
                      </a:r>
                      <a:endParaRPr lang="zh-CN" altLang="en-US" sz="2800" b="1" kern="1200" dirty="0">
                        <a:solidFill>
                          <a:srgbClr val="CC0066"/>
                        </a:solidFill>
                        <a:latin typeface="黑体" pitchFamily="49" charset="-122"/>
                        <a:ea typeface="黑体" pitchFamily="49" charset="-122"/>
                        <a:cs typeface="+mn-cs"/>
                      </a:endParaRPr>
                    </a:p>
                  </a:txBody>
                  <a:tcPr anchor="ctr"/>
                </a:tc>
                <a:tc>
                  <a:txBody>
                    <a:bodyPr/>
                    <a:lstStyle/>
                    <a:p>
                      <a:pPr marL="0" marR="0" indent="0" algn="just" defTabSz="914400" rtl="0" eaLnBrk="1" fontAlgn="auto" latinLnBrk="0" hangingPunct="1">
                        <a:lnSpc>
                          <a:spcPts val="3000"/>
                        </a:lnSpc>
                        <a:spcBef>
                          <a:spcPts val="0"/>
                        </a:spcBef>
                        <a:spcAft>
                          <a:spcPts val="300"/>
                        </a:spcAft>
                        <a:buClrTx/>
                        <a:buSzTx/>
                        <a:buFontTx/>
                        <a:buNone/>
                        <a:tabLst/>
                        <a:defRPr/>
                      </a:pPr>
                      <a:r>
                        <a:rPr lang="zh-CN" altLang="en-US" sz="2200" kern="1200" dirty="0" smtClean="0">
                          <a:solidFill>
                            <a:srgbClr val="002060"/>
                          </a:solidFill>
                          <a:latin typeface="微软雅黑" panose="020B0503020204020204" pitchFamily="34" charset="-122"/>
                          <a:ea typeface="微软雅黑" panose="020B0503020204020204" pitchFamily="34" charset="-122"/>
                          <a:cs typeface="+mn-cs"/>
                        </a:rPr>
                        <a:t>增加了过去忽视、遗漏的条款，十八大以来有关从严治党、严明政治纪律和政治规矩、组织纪律、中央八项规定精神、反对“四风”等内容，纳入修订后的纪律处分条例。</a:t>
                      </a:r>
                    </a:p>
                  </a:txBody>
                  <a:tcPr anchor="ctr"/>
                </a:tc>
              </a:tr>
              <a:tr h="1725884">
                <a:tc>
                  <a:txBody>
                    <a:bodyPr/>
                    <a:lstStyle/>
                    <a:p>
                      <a:pPr algn="ctr"/>
                      <a:r>
                        <a:rPr lang="zh-CN" altLang="en-US" sz="2800" b="1" kern="1200" dirty="0" smtClean="0">
                          <a:solidFill>
                            <a:srgbClr val="CC0066"/>
                          </a:solidFill>
                          <a:latin typeface="黑体" pitchFamily="49" charset="-122"/>
                          <a:ea typeface="黑体" pitchFamily="49" charset="-122"/>
                          <a:cs typeface="+mn-cs"/>
                        </a:rPr>
                        <a:t>一减</a:t>
                      </a:r>
                      <a:endParaRPr lang="zh-CN" altLang="en-US" sz="2800" b="1" kern="1200" dirty="0">
                        <a:solidFill>
                          <a:srgbClr val="CC0066"/>
                        </a:solidFill>
                        <a:latin typeface="黑体" pitchFamily="49" charset="-122"/>
                        <a:ea typeface="黑体" pitchFamily="49" charset="-122"/>
                        <a:cs typeface="+mn-cs"/>
                      </a:endParaRPr>
                    </a:p>
                  </a:txBody>
                  <a:tcPr anchor="ctr"/>
                </a:tc>
                <a:tc>
                  <a:txBody>
                    <a:bodyPr/>
                    <a:lstStyle/>
                    <a:p>
                      <a:pPr algn="just">
                        <a:lnSpc>
                          <a:spcPts val="3000"/>
                        </a:lnSpc>
                      </a:pPr>
                      <a:r>
                        <a:rPr lang="zh-CN" altLang="en-US" sz="2200" dirty="0" smtClean="0">
                          <a:solidFill>
                            <a:srgbClr val="002060"/>
                          </a:solidFill>
                          <a:latin typeface="微软雅黑" panose="020B0503020204020204" pitchFamily="34" charset="-122"/>
                          <a:ea typeface="微软雅黑" panose="020B0503020204020204" pitchFamily="34" charset="-122"/>
                        </a:rPr>
                        <a:t>删除了原条例中</a:t>
                      </a:r>
                      <a:r>
                        <a:rPr lang="en-US" altLang="zh-CN" sz="2200" dirty="0" smtClean="0">
                          <a:solidFill>
                            <a:srgbClr val="002060"/>
                          </a:solidFill>
                          <a:latin typeface="微软雅黑" panose="020B0503020204020204" pitchFamily="34" charset="-122"/>
                          <a:ea typeface="微软雅黑" panose="020B0503020204020204" pitchFamily="34" charset="-122"/>
                        </a:rPr>
                        <a:t>79</a:t>
                      </a:r>
                      <a:r>
                        <a:rPr lang="zh-CN" altLang="en-US" sz="2200" dirty="0" smtClean="0">
                          <a:solidFill>
                            <a:srgbClr val="002060"/>
                          </a:solidFill>
                          <a:latin typeface="微软雅黑" panose="020B0503020204020204" pitchFamily="34" charset="-122"/>
                          <a:ea typeface="微软雅黑" panose="020B0503020204020204" pitchFamily="34" charset="-122"/>
                        </a:rPr>
                        <a:t>条与法律法规重复的规定，代之以党组织和党员必须“模范遵守国家法律法规”，党组织和党员“违反国家法律法规”“都必须受到追究”等专门规定，以实现党纪与国法的既相互分开又有效衔接。</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r>
              <a:tr h="1372097">
                <a:tc>
                  <a:txBody>
                    <a:bodyPr/>
                    <a:lstStyle/>
                    <a:p>
                      <a:pPr algn="ctr"/>
                      <a:r>
                        <a:rPr lang="zh-CN" altLang="en-US" sz="2800" b="1" kern="1200" dirty="0" smtClean="0">
                          <a:solidFill>
                            <a:srgbClr val="CC0066"/>
                          </a:solidFill>
                          <a:latin typeface="黑体" pitchFamily="49" charset="-122"/>
                          <a:ea typeface="黑体" pitchFamily="49" charset="-122"/>
                          <a:cs typeface="+mn-cs"/>
                        </a:rPr>
                        <a:t>一整合</a:t>
                      </a:r>
                      <a:endParaRPr lang="zh-CN" altLang="en-US" sz="2800" b="1" kern="1200" dirty="0">
                        <a:solidFill>
                          <a:srgbClr val="CC0066"/>
                        </a:solidFill>
                        <a:latin typeface="黑体" pitchFamily="49" charset="-122"/>
                        <a:ea typeface="黑体" pitchFamily="49" charset="-122"/>
                        <a:cs typeface="+mn-cs"/>
                      </a:endParaRPr>
                    </a:p>
                  </a:txBody>
                  <a:tcPr anchor="ctr"/>
                </a:tc>
                <a:tc>
                  <a:txBody>
                    <a:bodyPr/>
                    <a:lstStyle/>
                    <a:p>
                      <a:pPr algn="just">
                        <a:lnSpc>
                          <a:spcPts val="3000"/>
                        </a:lnSpc>
                      </a:pPr>
                      <a:r>
                        <a:rPr lang="zh-CN" altLang="en-US" sz="2200" dirty="0" smtClean="0">
                          <a:solidFill>
                            <a:srgbClr val="002060"/>
                          </a:solidFill>
                          <a:latin typeface="微软雅黑" panose="020B0503020204020204" pitchFamily="34" charset="-122"/>
                          <a:ea typeface="微软雅黑" panose="020B0503020204020204" pitchFamily="34" charset="-122"/>
                        </a:rPr>
                        <a:t>将现行条例规定的</a:t>
                      </a:r>
                      <a:r>
                        <a:rPr lang="en-US" altLang="zh-CN" sz="2200" dirty="0" smtClean="0">
                          <a:solidFill>
                            <a:srgbClr val="002060"/>
                          </a:solidFill>
                          <a:latin typeface="微软雅黑" panose="020B0503020204020204" pitchFamily="34" charset="-122"/>
                          <a:ea typeface="微软雅黑" panose="020B0503020204020204" pitchFamily="34" charset="-122"/>
                        </a:rPr>
                        <a:t>10</a:t>
                      </a:r>
                      <a:r>
                        <a:rPr lang="zh-CN" altLang="en-US" sz="2200" dirty="0" smtClean="0">
                          <a:solidFill>
                            <a:srgbClr val="002060"/>
                          </a:solidFill>
                          <a:latin typeface="微软雅黑" panose="020B0503020204020204" pitchFamily="34" charset="-122"/>
                          <a:ea typeface="微软雅黑" panose="020B0503020204020204" pitchFamily="34" charset="-122"/>
                        </a:rPr>
                        <a:t>类违纪行为整合修订为</a:t>
                      </a:r>
                      <a:r>
                        <a:rPr lang="en-US" altLang="zh-CN" sz="2200" dirty="0" smtClean="0">
                          <a:solidFill>
                            <a:srgbClr val="002060"/>
                          </a:solidFill>
                          <a:latin typeface="微软雅黑" panose="020B0503020204020204" pitchFamily="34" charset="-122"/>
                          <a:ea typeface="微软雅黑" panose="020B0503020204020204" pitchFamily="34" charset="-122"/>
                        </a:rPr>
                        <a:t>6</a:t>
                      </a:r>
                      <a:r>
                        <a:rPr lang="zh-CN" altLang="en-US" sz="2200" dirty="0" smtClean="0">
                          <a:solidFill>
                            <a:srgbClr val="002060"/>
                          </a:solidFill>
                          <a:latin typeface="微软雅黑" panose="020B0503020204020204" pitchFamily="34" charset="-122"/>
                          <a:ea typeface="微软雅黑" panose="020B0503020204020204" pitchFamily="34" charset="-122"/>
                        </a:rPr>
                        <a:t>类，分为对违反政治纪律、</a:t>
                      </a:r>
                      <a:r>
                        <a:rPr lang="zh-CN" altLang="en-US" sz="2200" kern="1200" dirty="0" smtClean="0">
                          <a:solidFill>
                            <a:srgbClr val="002060"/>
                          </a:solidFill>
                          <a:latin typeface="微软雅黑" panose="020B0503020204020204" pitchFamily="34" charset="-122"/>
                          <a:ea typeface="微软雅黑" panose="020B0503020204020204" pitchFamily="34" charset="-122"/>
                          <a:cs typeface="+mn-cs"/>
                        </a:rPr>
                        <a:t>组织纪律</a:t>
                      </a:r>
                      <a:r>
                        <a:rPr lang="zh-CN" altLang="en-US" sz="2200" dirty="0" smtClean="0">
                          <a:solidFill>
                            <a:srgbClr val="002060"/>
                          </a:solidFill>
                          <a:latin typeface="微软雅黑" panose="020B0503020204020204" pitchFamily="34" charset="-122"/>
                          <a:ea typeface="微软雅黑" panose="020B0503020204020204" pitchFamily="34" charset="-122"/>
                        </a:rPr>
                        <a:t>、</a:t>
                      </a:r>
                      <a:r>
                        <a:rPr lang="zh-CN" altLang="en-US" sz="2200" kern="1200" dirty="0" smtClean="0">
                          <a:solidFill>
                            <a:srgbClr val="002060"/>
                          </a:solidFill>
                          <a:latin typeface="微软雅黑" panose="020B0503020204020204" pitchFamily="34" charset="-122"/>
                          <a:ea typeface="微软雅黑" panose="020B0503020204020204" pitchFamily="34" charset="-122"/>
                          <a:cs typeface="+mn-cs"/>
                        </a:rPr>
                        <a:t>廉洁纪律</a:t>
                      </a:r>
                      <a:r>
                        <a:rPr lang="zh-CN" altLang="en-US" sz="2200" dirty="0" smtClean="0">
                          <a:solidFill>
                            <a:srgbClr val="002060"/>
                          </a:solidFill>
                          <a:latin typeface="微软雅黑" panose="020B0503020204020204" pitchFamily="34" charset="-122"/>
                          <a:ea typeface="微软雅黑" panose="020B0503020204020204" pitchFamily="34" charset="-122"/>
                        </a:rPr>
                        <a:t>、</a:t>
                      </a:r>
                      <a:r>
                        <a:rPr lang="zh-CN" altLang="en-US" sz="2200" kern="1200" dirty="0" smtClean="0">
                          <a:solidFill>
                            <a:srgbClr val="002060"/>
                          </a:solidFill>
                          <a:latin typeface="微软雅黑" panose="020B0503020204020204" pitchFamily="34" charset="-122"/>
                          <a:ea typeface="微软雅黑" panose="020B0503020204020204" pitchFamily="34" charset="-122"/>
                          <a:cs typeface="+mn-cs"/>
                        </a:rPr>
                        <a:t>群众纪律</a:t>
                      </a:r>
                      <a:r>
                        <a:rPr lang="zh-CN" altLang="en-US" sz="2200" dirty="0" smtClean="0">
                          <a:solidFill>
                            <a:srgbClr val="002060"/>
                          </a:solidFill>
                          <a:latin typeface="微软雅黑" panose="020B0503020204020204" pitchFamily="34" charset="-122"/>
                          <a:ea typeface="微软雅黑" panose="020B0503020204020204" pitchFamily="34" charset="-122"/>
                        </a:rPr>
                        <a:t>、</a:t>
                      </a:r>
                      <a:r>
                        <a:rPr lang="zh-CN" altLang="en-US" sz="2200" kern="1200" dirty="0" smtClean="0">
                          <a:solidFill>
                            <a:srgbClr val="002060"/>
                          </a:solidFill>
                          <a:latin typeface="微软雅黑" panose="020B0503020204020204" pitchFamily="34" charset="-122"/>
                          <a:ea typeface="微软雅黑" panose="020B0503020204020204" pitchFamily="34" charset="-122"/>
                          <a:cs typeface="+mn-cs"/>
                        </a:rPr>
                        <a:t>工作纪律</a:t>
                      </a:r>
                      <a:r>
                        <a:rPr lang="zh-CN" altLang="en-US" sz="2200" dirty="0" smtClean="0">
                          <a:solidFill>
                            <a:srgbClr val="002060"/>
                          </a:solidFill>
                          <a:latin typeface="微软雅黑" panose="020B0503020204020204" pitchFamily="34" charset="-122"/>
                          <a:ea typeface="微软雅黑" panose="020B0503020204020204" pitchFamily="34" charset="-122"/>
                        </a:rPr>
                        <a:t>、</a:t>
                      </a:r>
                      <a:r>
                        <a:rPr lang="zh-CN" altLang="en-US" sz="2200" kern="1200" dirty="0" smtClean="0">
                          <a:solidFill>
                            <a:srgbClr val="002060"/>
                          </a:solidFill>
                          <a:latin typeface="微软雅黑" panose="020B0503020204020204" pitchFamily="34" charset="-122"/>
                          <a:ea typeface="微软雅黑" panose="020B0503020204020204" pitchFamily="34" charset="-122"/>
                          <a:cs typeface="+mn-cs"/>
                        </a:rPr>
                        <a:t>生活纪律</a:t>
                      </a:r>
                      <a:r>
                        <a:rPr lang="zh-CN" altLang="en-US" sz="2200" dirty="0" smtClean="0">
                          <a:solidFill>
                            <a:srgbClr val="002060"/>
                          </a:solidFill>
                          <a:latin typeface="微软雅黑" panose="020B0503020204020204" pitchFamily="34" charset="-122"/>
                          <a:ea typeface="微软雅黑" panose="020B0503020204020204" pitchFamily="34" charset="-122"/>
                        </a:rPr>
                        <a:t>行为的处分。</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r>
            </a:tbl>
          </a:graphicData>
        </a:graphic>
      </p:graphicFrame>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792088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总体</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变化</a:t>
            </a:r>
          </a:p>
        </p:txBody>
      </p:sp>
    </p:spTree>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871145660"/>
              </p:ext>
            </p:extLst>
          </p:nvPr>
        </p:nvGraphicFramePr>
        <p:xfrm>
          <a:off x="90488" y="1217260"/>
          <a:ext cx="8951026" cy="5466133"/>
        </p:xfrm>
        <a:graphic>
          <a:graphicData uri="http://schemas.openxmlformats.org/drawingml/2006/table">
            <a:tbl>
              <a:tblPr firstRow="1" bandRow="1">
                <a:tableStyleId>{5940675A-B579-460E-94D1-54222C63F5DA}</a:tableStyleId>
              </a:tblPr>
              <a:tblGrid>
                <a:gridCol w="4638060"/>
                <a:gridCol w="4312966"/>
              </a:tblGrid>
              <a:tr h="591846">
                <a:tc>
                  <a:txBody>
                    <a:bodyPr/>
                    <a:lstStyle/>
                    <a:p>
                      <a:pPr algn="ctr"/>
                      <a:r>
                        <a:rPr lang="zh-CN" altLang="en-US" sz="2400" b="1" dirty="0" smtClean="0">
                          <a:solidFill>
                            <a:srgbClr val="002060"/>
                          </a:solidFill>
                          <a:latin typeface="微软雅黑" panose="020B0503020204020204" pitchFamily="34" charset="-122"/>
                          <a:ea typeface="微软雅黑" panose="020B0503020204020204" pitchFamily="34" charset="-122"/>
                        </a:rPr>
                        <a:t>修订前</a:t>
                      </a:r>
                      <a:endParaRPr lang="zh-CN" altLang="en-US" sz="2400" b="1" dirty="0">
                        <a:solidFill>
                          <a:srgbClr val="002060"/>
                        </a:solidFill>
                        <a:latin typeface="微软雅黑" panose="020B0503020204020204" pitchFamily="34" charset="-122"/>
                        <a:ea typeface="微软雅黑" panose="020B0503020204020204" pitchFamily="34" charset="-122"/>
                      </a:endParaRPr>
                    </a:p>
                  </a:txBody>
                  <a:tcPr anchor="ctr">
                    <a:solidFill>
                      <a:schemeClr val="accent1"/>
                    </a:solidFill>
                  </a:tcPr>
                </a:tc>
                <a:tc>
                  <a:txBody>
                    <a:bodyPr/>
                    <a:lstStyle/>
                    <a:p>
                      <a:pPr algn="ctr"/>
                      <a:r>
                        <a:rPr lang="zh-CN" altLang="en-US" sz="2400" b="1" kern="1200" dirty="0" smtClean="0">
                          <a:solidFill>
                            <a:srgbClr val="002060"/>
                          </a:solidFill>
                          <a:latin typeface="微软雅黑" panose="020B0503020204020204" pitchFamily="34" charset="-122"/>
                          <a:ea typeface="微软雅黑" panose="020B0503020204020204" pitchFamily="34" charset="-122"/>
                          <a:cs typeface="+mn-cs"/>
                        </a:rPr>
                        <a:t>修订后</a:t>
                      </a:r>
                      <a:endParaRPr lang="zh-CN" altLang="en-US" sz="2400" b="1" kern="1200" dirty="0">
                        <a:solidFill>
                          <a:srgbClr val="002060"/>
                        </a:solidFill>
                        <a:latin typeface="微软雅黑" panose="020B0503020204020204" pitchFamily="34" charset="-122"/>
                        <a:ea typeface="微软雅黑" panose="020B0503020204020204" pitchFamily="34" charset="-122"/>
                        <a:cs typeface="+mn-cs"/>
                      </a:endParaRPr>
                    </a:p>
                  </a:txBody>
                  <a:tcPr anchor="ctr">
                    <a:solidFill>
                      <a:schemeClr val="accent1"/>
                    </a:solidFill>
                  </a:tcPr>
                </a:tc>
              </a:tr>
              <a:tr h="5918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2060"/>
                          </a:solidFill>
                          <a:latin typeface="微软雅黑" panose="020B0503020204020204" pitchFamily="34" charset="-122"/>
                          <a:ea typeface="微软雅黑" panose="020B0503020204020204" pitchFamily="34" charset="-122"/>
                        </a:rPr>
                        <a:t>3</a:t>
                      </a:r>
                      <a:r>
                        <a:rPr lang="zh-CN" altLang="en-US" sz="1800" dirty="0" smtClean="0">
                          <a:solidFill>
                            <a:srgbClr val="002060"/>
                          </a:solidFill>
                          <a:latin typeface="微软雅黑" panose="020B0503020204020204" pitchFamily="34" charset="-122"/>
                          <a:ea typeface="微软雅黑" panose="020B0503020204020204" pitchFamily="34" charset="-122"/>
                        </a:rPr>
                        <a:t>编 </a:t>
                      </a:r>
                      <a:r>
                        <a:rPr lang="en-US" altLang="zh-CN" sz="1800" baseline="0" dirty="0" smtClean="0">
                          <a:solidFill>
                            <a:srgbClr val="002060"/>
                          </a:solidFill>
                          <a:latin typeface="微软雅黑" panose="020B0503020204020204" pitchFamily="34" charset="-122"/>
                          <a:ea typeface="微软雅黑" panose="020B0503020204020204" pitchFamily="34" charset="-122"/>
                        </a:rPr>
                        <a:t>12</a:t>
                      </a:r>
                      <a:r>
                        <a:rPr lang="zh-CN" altLang="en-US" sz="1800" baseline="0" dirty="0" smtClean="0">
                          <a:solidFill>
                            <a:srgbClr val="002060"/>
                          </a:solidFill>
                          <a:latin typeface="微软雅黑" panose="020B0503020204020204" pitchFamily="34" charset="-122"/>
                          <a:ea typeface="微软雅黑" panose="020B0503020204020204" pitchFamily="34" charset="-122"/>
                        </a:rPr>
                        <a:t>章 </a:t>
                      </a:r>
                      <a:r>
                        <a:rPr lang="en-US" altLang="zh-CN" sz="1800" kern="1200" baseline="0" dirty="0" smtClean="0">
                          <a:solidFill>
                            <a:srgbClr val="002060"/>
                          </a:solidFill>
                          <a:latin typeface="微软雅黑" panose="020B0503020204020204" pitchFamily="34" charset="-122"/>
                          <a:ea typeface="微软雅黑" panose="020B0503020204020204" pitchFamily="34" charset="-122"/>
                          <a:cs typeface="+mn-cs"/>
                        </a:rPr>
                        <a:t>178</a:t>
                      </a:r>
                      <a:r>
                        <a:rPr lang="zh-CN" altLang="en-US" sz="1800" kern="1200" baseline="0" dirty="0" smtClean="0">
                          <a:solidFill>
                            <a:srgbClr val="002060"/>
                          </a:solidFill>
                          <a:latin typeface="微软雅黑" panose="020B0503020204020204" pitchFamily="34" charset="-122"/>
                          <a:ea typeface="微软雅黑" panose="020B0503020204020204" pitchFamily="34" charset="-122"/>
                          <a:cs typeface="+mn-cs"/>
                        </a:rPr>
                        <a:t>条 </a:t>
                      </a:r>
                      <a:r>
                        <a:rPr lang="en-US" altLang="zh-CN" sz="1800" kern="1200" baseline="0" dirty="0" smtClean="0">
                          <a:solidFill>
                            <a:srgbClr val="002060"/>
                          </a:solidFill>
                          <a:latin typeface="微软雅黑" panose="020B0503020204020204" pitchFamily="34" charset="-122"/>
                          <a:ea typeface="微软雅黑" panose="020B0503020204020204" pitchFamily="34" charset="-122"/>
                          <a:cs typeface="+mn-cs"/>
                        </a:rPr>
                        <a:t>24000</a:t>
                      </a:r>
                      <a:r>
                        <a:rPr lang="zh-CN" altLang="en-US" sz="1800" kern="1200" baseline="0" dirty="0" smtClean="0">
                          <a:solidFill>
                            <a:srgbClr val="002060"/>
                          </a:solidFill>
                          <a:latin typeface="微软雅黑" panose="020B0503020204020204" pitchFamily="34" charset="-122"/>
                          <a:ea typeface="微软雅黑" panose="020B0503020204020204" pitchFamily="34" charset="-122"/>
                          <a:cs typeface="+mn-cs"/>
                        </a:rPr>
                        <a:t>余字</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rgbClr val="002060"/>
                          </a:solidFill>
                          <a:latin typeface="微软雅黑" panose="020B0503020204020204" pitchFamily="34" charset="-122"/>
                          <a:ea typeface="微软雅黑" panose="020B0503020204020204" pitchFamily="34" charset="-122"/>
                          <a:cs typeface="+mn-cs"/>
                        </a:rPr>
                        <a:t>3</a:t>
                      </a:r>
                      <a:r>
                        <a:rPr lang="zh-CN" altLang="en-US" sz="1800" kern="1200" dirty="0" smtClean="0">
                          <a:solidFill>
                            <a:srgbClr val="002060"/>
                          </a:solidFill>
                          <a:latin typeface="微软雅黑" panose="020B0503020204020204" pitchFamily="34" charset="-122"/>
                          <a:ea typeface="微软雅黑" panose="020B0503020204020204" pitchFamily="34" charset="-122"/>
                          <a:cs typeface="+mn-cs"/>
                        </a:rPr>
                        <a:t>编 </a:t>
                      </a:r>
                      <a:r>
                        <a:rPr lang="en-US" altLang="zh-CN" sz="1800" kern="1200" dirty="0" smtClean="0">
                          <a:solidFill>
                            <a:srgbClr val="002060"/>
                          </a:solidFill>
                          <a:latin typeface="微软雅黑" panose="020B0503020204020204" pitchFamily="34" charset="-122"/>
                          <a:ea typeface="微软雅黑" panose="020B0503020204020204" pitchFamily="34" charset="-122"/>
                          <a:cs typeface="+mn-cs"/>
                        </a:rPr>
                        <a:t>11</a:t>
                      </a:r>
                      <a:r>
                        <a:rPr lang="zh-CN" altLang="en-US" sz="1800" kern="1200" dirty="0" smtClean="0">
                          <a:solidFill>
                            <a:srgbClr val="002060"/>
                          </a:solidFill>
                          <a:latin typeface="微软雅黑" panose="020B0503020204020204" pitchFamily="34" charset="-122"/>
                          <a:ea typeface="微软雅黑" panose="020B0503020204020204" pitchFamily="34" charset="-122"/>
                          <a:cs typeface="+mn-cs"/>
                        </a:rPr>
                        <a:t>章 </a:t>
                      </a:r>
                      <a:r>
                        <a:rPr lang="en-US" altLang="zh-CN" sz="1800" kern="1200" dirty="0" smtClean="0">
                          <a:solidFill>
                            <a:srgbClr val="002060"/>
                          </a:solidFill>
                          <a:latin typeface="微软雅黑" panose="020B0503020204020204" pitchFamily="34" charset="-122"/>
                          <a:ea typeface="微软雅黑" panose="020B0503020204020204" pitchFamily="34" charset="-122"/>
                          <a:cs typeface="+mn-cs"/>
                        </a:rPr>
                        <a:t>133</a:t>
                      </a:r>
                      <a:r>
                        <a:rPr lang="zh-CN" altLang="en-US" sz="1800" kern="1200" dirty="0" smtClean="0">
                          <a:solidFill>
                            <a:srgbClr val="002060"/>
                          </a:solidFill>
                          <a:latin typeface="微软雅黑" panose="020B0503020204020204" pitchFamily="34" charset="-122"/>
                          <a:ea typeface="微软雅黑" panose="020B0503020204020204" pitchFamily="34" charset="-122"/>
                          <a:cs typeface="+mn-cs"/>
                        </a:rPr>
                        <a:t>条 </a:t>
                      </a:r>
                      <a:r>
                        <a:rPr lang="en-US" altLang="zh-CN" sz="1800" kern="1200" dirty="0" smtClean="0">
                          <a:solidFill>
                            <a:srgbClr val="002060"/>
                          </a:solidFill>
                          <a:latin typeface="微软雅黑" panose="020B0503020204020204" pitchFamily="34" charset="-122"/>
                          <a:ea typeface="微软雅黑" panose="020B0503020204020204" pitchFamily="34" charset="-122"/>
                          <a:cs typeface="+mn-cs"/>
                        </a:rPr>
                        <a:t>17000</a:t>
                      </a:r>
                      <a:r>
                        <a:rPr lang="zh-CN" altLang="en-US" sz="1800" kern="1200" dirty="0" smtClean="0">
                          <a:solidFill>
                            <a:srgbClr val="002060"/>
                          </a:solidFill>
                          <a:latin typeface="微软雅黑" panose="020B0503020204020204" pitchFamily="34" charset="-122"/>
                          <a:ea typeface="微软雅黑" panose="020B0503020204020204" pitchFamily="34" charset="-122"/>
                          <a:cs typeface="+mn-cs"/>
                        </a:rPr>
                        <a:t>余字</a:t>
                      </a:r>
                    </a:p>
                  </a:txBody>
                  <a:tcPr anchor="ctr"/>
                </a:tc>
              </a:tr>
              <a:tr h="4216907">
                <a:tc>
                  <a:txBody>
                    <a:bodyPr/>
                    <a:lstStyle/>
                    <a:p>
                      <a:pPr>
                        <a:lnSpc>
                          <a:spcPts val="2200"/>
                        </a:lnSpc>
                      </a:pPr>
                      <a:r>
                        <a:rPr lang="zh-CN" altLang="en-US" sz="1800" b="1" kern="1200" dirty="0" smtClean="0">
                          <a:solidFill>
                            <a:srgbClr val="002060"/>
                          </a:solidFill>
                          <a:latin typeface="微软雅黑" panose="020B0503020204020204" pitchFamily="34" charset="-122"/>
                          <a:ea typeface="微软雅黑" panose="020B0503020204020204" pitchFamily="34" charset="-122"/>
                          <a:cs typeface="+mn-cs"/>
                        </a:rPr>
                        <a:t>第一编  总  则</a:t>
                      </a:r>
                      <a:endParaRPr lang="en-US" altLang="zh-CN" sz="1800" b="1"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dirty="0" smtClean="0">
                          <a:solidFill>
                            <a:srgbClr val="002060"/>
                          </a:solidFill>
                          <a:latin typeface="微软雅黑" panose="020B0503020204020204" pitchFamily="34" charset="-122"/>
                          <a:ea typeface="微软雅黑" panose="020B0503020204020204" pitchFamily="34" charset="-122"/>
                        </a:rPr>
                        <a:t>  第一章 </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指导思想、原则和适用范围</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第二章 违纪与纪律处分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第三章 纪律处分运用规则</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第四章 对违法犯罪党员的纪律处分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第五章 其他规定</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1" kern="1200" dirty="0" smtClean="0">
                          <a:solidFill>
                            <a:srgbClr val="002060"/>
                          </a:solidFill>
                          <a:latin typeface="微软雅黑" panose="020B0503020204020204" pitchFamily="34" charset="-122"/>
                          <a:ea typeface="微软雅黑" panose="020B0503020204020204" pitchFamily="34" charset="-122"/>
                          <a:cs typeface="+mn-cs"/>
                        </a:rPr>
                        <a:t>第二编  分  则</a:t>
                      </a:r>
                      <a:endParaRPr lang="zh-CN" altLang="en-US" sz="1800" b="1" dirty="0" smtClean="0">
                        <a:solidFill>
                          <a:srgbClr val="002060"/>
                        </a:solidFill>
                        <a:latin typeface="微软雅黑" panose="020B0503020204020204" pitchFamily="34" charset="-122"/>
                        <a:ea typeface="微软雅黑" panose="020B0503020204020204" pitchFamily="34" charset="-122"/>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第六章 违反政治纪律的行为</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第七章 违反组织纪律、人事纪律的行为</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第八章 违反廉洁自律规定的行为</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第九章 贪污贿赂处分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第十章 破坏社会主义经济秩序的行为</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第十一章 违反财经纪律的行为</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en-US" altLang="zh-CN" sz="1800" b="0" kern="1200" dirty="0" smtClean="0">
                          <a:solidFill>
                            <a:srgbClr val="002060"/>
                          </a:solidFill>
                          <a:latin typeface="微软雅黑" panose="020B0503020204020204" pitchFamily="34" charset="-122"/>
                          <a:ea typeface="微软雅黑" panose="020B0503020204020204" pitchFamily="34" charset="-122"/>
                          <a:cs typeface="+mn-cs"/>
                        </a:rPr>
                        <a:t>  </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第十二章</a:t>
                      </a:r>
                      <a:r>
                        <a:rPr lang="zh-CN" altLang="en-US" sz="1800" b="0" kern="1200" baseline="0" dirty="0" smtClean="0">
                          <a:solidFill>
                            <a:srgbClr val="002060"/>
                          </a:solidFill>
                          <a:latin typeface="微软雅黑" panose="020B0503020204020204" pitchFamily="34" charset="-122"/>
                          <a:ea typeface="微软雅黑" panose="020B0503020204020204" pitchFamily="34" charset="-122"/>
                          <a:cs typeface="+mn-cs"/>
                        </a:rPr>
                        <a:t> 失职、渎职行为</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1" kern="1200" dirty="0" smtClean="0">
                          <a:solidFill>
                            <a:srgbClr val="002060"/>
                          </a:solidFill>
                          <a:latin typeface="微软雅黑" panose="020B0503020204020204" pitchFamily="34" charset="-122"/>
                          <a:ea typeface="微软雅黑" panose="020B0503020204020204" pitchFamily="34" charset="-122"/>
                          <a:cs typeface="+mn-cs"/>
                        </a:rPr>
                        <a:t>第三编  附  则</a:t>
                      </a:r>
                      <a:endParaRPr lang="zh-CN" altLang="en-US" sz="1800" dirty="0">
                        <a:solidFill>
                          <a:srgbClr val="002060"/>
                        </a:solidFill>
                        <a:latin typeface="微软雅黑" panose="020B0503020204020204" pitchFamily="34" charset="-122"/>
                        <a:ea typeface="微软雅黑" panose="020B0503020204020204" pitchFamily="34" charset="-122"/>
                      </a:endParaRPr>
                    </a:p>
                  </a:txBody>
                  <a:tcPr/>
                </a:tc>
                <a:tc>
                  <a:txBody>
                    <a:bodyPr/>
                    <a:lstStyle/>
                    <a:p>
                      <a:pPr>
                        <a:lnSpc>
                          <a:spcPts val="2200"/>
                        </a:lnSpc>
                      </a:pPr>
                      <a:r>
                        <a:rPr lang="zh-CN" altLang="en-US" sz="1800" b="1" kern="1200" dirty="0" smtClean="0">
                          <a:solidFill>
                            <a:srgbClr val="002060"/>
                          </a:solidFill>
                          <a:latin typeface="微软雅黑" panose="020B0503020204020204" pitchFamily="34" charset="-122"/>
                          <a:ea typeface="微软雅黑" panose="020B0503020204020204" pitchFamily="34" charset="-122"/>
                          <a:cs typeface="+mn-cs"/>
                        </a:rPr>
                        <a:t>第一编  总  则</a:t>
                      </a:r>
                      <a:endParaRPr lang="en-US" altLang="zh-CN" sz="1800" b="1"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dirty="0" smtClean="0">
                          <a:solidFill>
                            <a:srgbClr val="002060"/>
                          </a:solidFill>
                          <a:latin typeface="微软雅黑" panose="020B0503020204020204" pitchFamily="34" charset="-122"/>
                          <a:ea typeface="微软雅黑" panose="020B0503020204020204" pitchFamily="34" charset="-122"/>
                        </a:rPr>
                        <a:t>  第一章 </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指导思想、原则和适用范围</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第二章 违纪与纪律处分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第三章 纪律处分运用规则</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第四章 对违法犯罪党员的纪律处分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第五章 其他规定</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1" kern="1200" dirty="0" smtClean="0">
                          <a:solidFill>
                            <a:srgbClr val="002060"/>
                          </a:solidFill>
                          <a:latin typeface="微软雅黑" panose="020B0503020204020204" pitchFamily="34" charset="-122"/>
                          <a:ea typeface="微软雅黑" panose="020B0503020204020204" pitchFamily="34" charset="-122"/>
                          <a:cs typeface="+mn-cs"/>
                        </a:rPr>
                        <a:t>第二编  分  则</a:t>
                      </a:r>
                      <a:endParaRPr lang="zh-CN" altLang="en-US" sz="1800" b="1" dirty="0" smtClean="0">
                        <a:solidFill>
                          <a:srgbClr val="002060"/>
                        </a:solidFill>
                        <a:latin typeface="微软雅黑" panose="020B0503020204020204" pitchFamily="34" charset="-122"/>
                        <a:ea typeface="微软雅黑" panose="020B0503020204020204" pitchFamily="34" charset="-122"/>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第六章 对</a:t>
                      </a:r>
                      <a:r>
                        <a:rPr lang="zh-CN" altLang="en-US" sz="1800" b="0" kern="1200" dirty="0" smtClean="0">
                          <a:solidFill>
                            <a:srgbClr val="FF0000"/>
                          </a:solidFill>
                          <a:latin typeface="微软雅黑" panose="020B0503020204020204" pitchFamily="34" charset="-122"/>
                          <a:ea typeface="微软雅黑" panose="020B0503020204020204" pitchFamily="34" charset="-122"/>
                          <a:cs typeface="+mn-cs"/>
                        </a:rPr>
                        <a:t>违反政治纪律</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行为的处分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第七章 对</a:t>
                      </a:r>
                      <a:r>
                        <a:rPr lang="zh-CN" altLang="en-US" sz="1800" b="0" kern="1200" dirty="0" smtClean="0">
                          <a:solidFill>
                            <a:srgbClr val="FF0000"/>
                          </a:solidFill>
                          <a:latin typeface="微软雅黑" panose="020B0503020204020204" pitchFamily="34" charset="-122"/>
                          <a:ea typeface="微软雅黑" panose="020B0503020204020204" pitchFamily="34" charset="-122"/>
                          <a:cs typeface="+mn-cs"/>
                        </a:rPr>
                        <a:t>违反组织纪律</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行为的处分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第八章 对</a:t>
                      </a:r>
                      <a:r>
                        <a:rPr lang="zh-CN" altLang="en-US" sz="1800" b="0" kern="1200" dirty="0" smtClean="0">
                          <a:solidFill>
                            <a:srgbClr val="FF0000"/>
                          </a:solidFill>
                          <a:latin typeface="微软雅黑" panose="020B0503020204020204" pitchFamily="34" charset="-122"/>
                          <a:ea typeface="微软雅黑" panose="020B0503020204020204" pitchFamily="34" charset="-122"/>
                          <a:cs typeface="+mn-cs"/>
                        </a:rPr>
                        <a:t>违反廉洁纪律</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行为的处分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第九章 对</a:t>
                      </a:r>
                      <a:r>
                        <a:rPr lang="zh-CN" altLang="en-US" sz="1800" b="0" kern="1200" dirty="0" smtClean="0">
                          <a:solidFill>
                            <a:srgbClr val="FF0000"/>
                          </a:solidFill>
                          <a:latin typeface="微软雅黑" panose="020B0503020204020204" pitchFamily="34" charset="-122"/>
                          <a:ea typeface="微软雅黑" panose="020B0503020204020204" pitchFamily="34" charset="-122"/>
                          <a:cs typeface="+mn-cs"/>
                        </a:rPr>
                        <a:t>违反群众纪律</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行为的处分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第十章 对</a:t>
                      </a:r>
                      <a:r>
                        <a:rPr lang="zh-CN" altLang="en-US" sz="1800" b="0" kern="1200" dirty="0" smtClean="0">
                          <a:solidFill>
                            <a:srgbClr val="FF0000"/>
                          </a:solidFill>
                          <a:latin typeface="微软雅黑" panose="020B0503020204020204" pitchFamily="34" charset="-122"/>
                          <a:ea typeface="微软雅黑" panose="020B0503020204020204" pitchFamily="34" charset="-122"/>
                          <a:cs typeface="+mn-cs"/>
                        </a:rPr>
                        <a:t>违反工作纪律</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行为的处分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  第十一章 对</a:t>
                      </a:r>
                      <a:r>
                        <a:rPr lang="zh-CN" altLang="en-US" sz="1800" b="0" kern="1200" dirty="0" smtClean="0">
                          <a:solidFill>
                            <a:srgbClr val="FF0000"/>
                          </a:solidFill>
                          <a:latin typeface="微软雅黑" panose="020B0503020204020204" pitchFamily="34" charset="-122"/>
                          <a:ea typeface="微软雅黑" panose="020B0503020204020204" pitchFamily="34" charset="-122"/>
                          <a:cs typeface="+mn-cs"/>
                        </a:rPr>
                        <a:t>违反生活纪律</a:t>
                      </a:r>
                      <a:r>
                        <a:rPr lang="zh-CN" altLang="en-US" sz="1800" b="0" kern="1200" dirty="0" smtClean="0">
                          <a:solidFill>
                            <a:srgbClr val="002060"/>
                          </a:solidFill>
                          <a:latin typeface="微软雅黑" panose="020B0503020204020204" pitchFamily="34" charset="-122"/>
                          <a:ea typeface="微软雅黑" panose="020B0503020204020204" pitchFamily="34" charset="-122"/>
                          <a:cs typeface="+mn-cs"/>
                        </a:rPr>
                        <a:t>行为的处分</a:t>
                      </a: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endParaRPr lang="en-US" altLang="zh-CN" sz="1800" b="0" kern="1200" dirty="0" smtClean="0">
                        <a:solidFill>
                          <a:srgbClr val="002060"/>
                        </a:solidFill>
                        <a:latin typeface="微软雅黑" panose="020B0503020204020204" pitchFamily="34" charset="-122"/>
                        <a:ea typeface="微软雅黑" panose="020B0503020204020204" pitchFamily="34" charset="-122"/>
                        <a:cs typeface="+mn-cs"/>
                      </a:endParaRPr>
                    </a:p>
                    <a:p>
                      <a:pPr>
                        <a:lnSpc>
                          <a:spcPts val="2200"/>
                        </a:lnSpc>
                      </a:pPr>
                      <a:r>
                        <a:rPr lang="zh-CN" altLang="en-US" sz="1800" b="1" kern="1200" dirty="0" smtClean="0">
                          <a:solidFill>
                            <a:srgbClr val="002060"/>
                          </a:solidFill>
                          <a:latin typeface="微软雅黑" panose="020B0503020204020204" pitchFamily="34" charset="-122"/>
                          <a:ea typeface="微软雅黑" panose="020B0503020204020204" pitchFamily="34" charset="-122"/>
                          <a:cs typeface="+mn-cs"/>
                        </a:rPr>
                        <a:t>第三编  附  则</a:t>
                      </a:r>
                      <a:endParaRPr lang="zh-CN" altLang="en-US" sz="1800" b="1" dirty="0">
                        <a:solidFill>
                          <a:srgbClr val="002060"/>
                        </a:solidFill>
                        <a:latin typeface="微软雅黑" panose="020B0503020204020204" pitchFamily="34" charset="-122"/>
                        <a:ea typeface="微软雅黑" panose="020B0503020204020204" pitchFamily="34" charset="-122"/>
                      </a:endParaRPr>
                    </a:p>
                  </a:txBody>
                  <a:tcPr/>
                </a:tc>
              </a:tr>
            </a:tbl>
          </a:graphicData>
        </a:graphic>
      </p:graphicFrame>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7632848"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框架</a:t>
            </a:r>
          </a:p>
        </p:txBody>
      </p:sp>
    </p:spTree>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第一编内容</a:t>
            </a:r>
          </a:p>
        </p:txBody>
      </p:sp>
      <p:grpSp>
        <p:nvGrpSpPr>
          <p:cNvPr id="9" name="组合 8"/>
          <p:cNvGrpSpPr/>
          <p:nvPr/>
        </p:nvGrpSpPr>
        <p:grpSpPr>
          <a:xfrm>
            <a:off x="0" y="1076984"/>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总则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862000" y="1844824"/>
            <a:ext cx="3277952" cy="864096"/>
          </a:xfrm>
          <a:prstGeom prst="round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None/>
              <a:tabLst/>
            </a:pP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突出强化党章意识，强化党章权威</a:t>
            </a:r>
          </a:p>
        </p:txBody>
      </p:sp>
      <p:sp>
        <p:nvSpPr>
          <p:cNvPr id="18" name="圆角矩形 17"/>
          <p:cNvSpPr/>
          <p:nvPr/>
        </p:nvSpPr>
        <p:spPr bwMode="auto">
          <a:xfrm>
            <a:off x="4750432" y="1844824"/>
            <a:ext cx="3421968" cy="864096"/>
          </a:xfrm>
          <a:prstGeom prst="round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None/>
              <a:tabLst/>
            </a:pP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设置专门条款实现党纪与国法的有效衔接</a:t>
            </a:r>
          </a:p>
        </p:txBody>
      </p:sp>
      <p:sp>
        <p:nvSpPr>
          <p:cNvPr id="3" name="文本框 2"/>
          <p:cNvSpPr txBox="1"/>
          <p:nvPr/>
        </p:nvSpPr>
        <p:spPr bwMode="auto">
          <a:xfrm>
            <a:off x="2753532" y="3140968"/>
            <a:ext cx="4410756" cy="3416320"/>
          </a:xfrm>
          <a:prstGeom prst="rect">
            <a:avLst/>
          </a:prstGeom>
          <a:noFill/>
          <a:ln w="9525">
            <a:noFill/>
            <a:miter lim="800000"/>
            <a:headEnd/>
            <a:tailEnd/>
          </a:ln>
          <a:effectLst>
            <a:prstShdw prst="shdw17" dist="17961" dir="2700000">
              <a:srgbClr val="2F4D71"/>
            </a:prstShdw>
          </a:effectLst>
        </p:spPr>
        <p:txBody>
          <a:bodyPr wrap="square" rtlCol="0">
            <a:spAutoFit/>
          </a:bodyPr>
          <a:lstStyle/>
          <a:p>
            <a:pPr algn="l">
              <a:lnSpc>
                <a:spcPct val="200000"/>
              </a:lnSpc>
              <a:buNone/>
            </a:pPr>
            <a:r>
              <a:rPr lang="zh-CN" altLang="en-US" sz="2000" b="1" dirty="0" smtClean="0">
                <a:effectLst>
                  <a:outerShdw blurRad="38100" dist="38100" dir="2700000" algn="tl">
                    <a:srgbClr val="C0C0C0"/>
                  </a:outerShdw>
                </a:effectLst>
                <a:latin typeface="微软雅黑" pitchFamily="34" charset="-122"/>
                <a:ea typeface="微软雅黑" pitchFamily="34" charset="-122"/>
              </a:rPr>
              <a:t>指导思想、原则和适用范围    </a:t>
            </a:r>
            <a:r>
              <a:rPr lang="en-US" altLang="zh-CN" sz="2000" b="1" dirty="0" smtClean="0">
                <a:effectLst>
                  <a:outerShdw blurRad="38100" dist="38100" dir="2700000" algn="tl">
                    <a:srgbClr val="C0C0C0"/>
                  </a:outerShdw>
                </a:effectLst>
                <a:latin typeface="微软雅黑" pitchFamily="34" charset="-122"/>
                <a:ea typeface="微软雅黑" pitchFamily="34" charset="-122"/>
              </a:rPr>
              <a:t>5</a:t>
            </a:r>
            <a:r>
              <a:rPr lang="zh-CN" altLang="en-US" sz="2000" b="1" dirty="0" smtClean="0">
                <a:effectLst>
                  <a:outerShdw blurRad="38100" dist="38100" dir="2700000" algn="tl">
                    <a:srgbClr val="C0C0C0"/>
                  </a:outerShdw>
                </a:effectLst>
                <a:latin typeface="微软雅黑" pitchFamily="34" charset="-122"/>
                <a:ea typeface="微软雅黑" pitchFamily="34" charset="-122"/>
              </a:rPr>
              <a:t>条</a:t>
            </a:r>
            <a:endParaRPr lang="en-US" altLang="zh-CN" sz="2000" b="1" dirty="0" smtClean="0">
              <a:effectLst>
                <a:outerShdw blurRad="38100" dist="38100" dir="2700000" algn="tl">
                  <a:srgbClr val="C0C0C0"/>
                </a:outerShdw>
              </a:effectLst>
              <a:latin typeface="微软雅黑" pitchFamily="34" charset="-122"/>
              <a:ea typeface="微软雅黑" pitchFamily="34" charset="-122"/>
            </a:endParaRPr>
          </a:p>
          <a:p>
            <a:pPr algn="l">
              <a:lnSpc>
                <a:spcPct val="200000"/>
              </a:lnSpc>
              <a:buNone/>
            </a:pPr>
            <a:r>
              <a:rPr lang="zh-CN" altLang="en-US" sz="2000" b="1" dirty="0" smtClean="0">
                <a:effectLst>
                  <a:outerShdw blurRad="38100" dist="38100" dir="2700000" algn="tl">
                    <a:srgbClr val="C0C0C0"/>
                  </a:outerShdw>
                </a:effectLst>
                <a:latin typeface="微软雅黑" pitchFamily="34" charset="-122"/>
                <a:ea typeface="微软雅黑" pitchFamily="34" charset="-122"/>
              </a:rPr>
              <a:t>违纪与纪律处分    </a:t>
            </a:r>
            <a:r>
              <a:rPr lang="en-US" altLang="zh-CN" sz="2000" b="1" dirty="0" smtClean="0">
                <a:effectLst>
                  <a:outerShdw blurRad="38100" dist="38100" dir="2700000" algn="tl">
                    <a:srgbClr val="C0C0C0"/>
                  </a:outerShdw>
                </a:effectLst>
                <a:latin typeface="微软雅黑" pitchFamily="34" charset="-122"/>
                <a:ea typeface="微软雅黑" pitchFamily="34" charset="-122"/>
              </a:rPr>
              <a:t>10</a:t>
            </a:r>
            <a:r>
              <a:rPr lang="zh-CN" altLang="en-US" sz="2000" b="1" dirty="0" smtClean="0">
                <a:effectLst>
                  <a:outerShdw blurRad="38100" dist="38100" dir="2700000" algn="tl">
                    <a:srgbClr val="C0C0C0"/>
                  </a:outerShdw>
                </a:effectLst>
                <a:latin typeface="微软雅黑" pitchFamily="34" charset="-122"/>
                <a:ea typeface="微软雅黑" pitchFamily="34" charset="-122"/>
              </a:rPr>
              <a:t>条</a:t>
            </a:r>
            <a:endParaRPr lang="en-US" altLang="zh-CN" sz="2000" b="1" dirty="0" smtClean="0">
              <a:effectLst>
                <a:outerShdw blurRad="38100" dist="38100" dir="2700000" algn="tl">
                  <a:srgbClr val="C0C0C0"/>
                </a:outerShdw>
              </a:effectLst>
              <a:latin typeface="微软雅黑" pitchFamily="34" charset="-122"/>
              <a:ea typeface="微软雅黑" pitchFamily="34" charset="-122"/>
            </a:endParaRPr>
          </a:p>
          <a:p>
            <a:pPr algn="l">
              <a:lnSpc>
                <a:spcPct val="200000"/>
              </a:lnSpc>
              <a:buNone/>
            </a:pPr>
            <a:r>
              <a:rPr lang="zh-CN" altLang="en-US" sz="2000" b="1" dirty="0" smtClean="0">
                <a:effectLst>
                  <a:outerShdw blurRad="38100" dist="38100" dir="2700000" algn="tl">
                    <a:srgbClr val="C0C0C0"/>
                  </a:outerShdw>
                </a:effectLst>
                <a:latin typeface="微软雅黑" pitchFamily="34" charset="-122"/>
                <a:ea typeface="微软雅黑" pitchFamily="34" charset="-122"/>
              </a:rPr>
              <a:t>纪律处分运用规则    </a:t>
            </a:r>
            <a:r>
              <a:rPr lang="en-US" altLang="zh-CN" sz="2000" b="1" dirty="0" smtClean="0">
                <a:effectLst>
                  <a:outerShdw blurRad="38100" dist="38100" dir="2700000" algn="tl">
                    <a:srgbClr val="C0C0C0"/>
                  </a:outerShdw>
                </a:effectLst>
                <a:latin typeface="微软雅黑" pitchFamily="34" charset="-122"/>
                <a:ea typeface="微软雅黑" pitchFamily="34" charset="-122"/>
              </a:rPr>
              <a:t>11</a:t>
            </a:r>
            <a:r>
              <a:rPr lang="zh-CN" altLang="en-US" sz="2000" b="1" dirty="0" smtClean="0">
                <a:effectLst>
                  <a:outerShdw blurRad="38100" dist="38100" dir="2700000" algn="tl">
                    <a:srgbClr val="C0C0C0"/>
                  </a:outerShdw>
                </a:effectLst>
                <a:latin typeface="微软雅黑" pitchFamily="34" charset="-122"/>
                <a:ea typeface="微软雅黑" pitchFamily="34" charset="-122"/>
              </a:rPr>
              <a:t>条</a:t>
            </a:r>
            <a:endParaRPr lang="en-US" altLang="zh-CN" sz="2000" b="1" dirty="0" smtClean="0">
              <a:effectLst>
                <a:outerShdw blurRad="38100" dist="38100" dir="2700000" algn="tl">
                  <a:srgbClr val="C0C0C0"/>
                </a:outerShdw>
              </a:effectLst>
              <a:latin typeface="微软雅黑" pitchFamily="34" charset="-122"/>
              <a:ea typeface="微软雅黑" pitchFamily="34" charset="-122"/>
            </a:endParaRPr>
          </a:p>
          <a:p>
            <a:pPr algn="l">
              <a:lnSpc>
                <a:spcPct val="200000"/>
              </a:lnSpc>
              <a:buNone/>
            </a:pPr>
            <a:r>
              <a:rPr lang="zh-CN" altLang="en-US" sz="2000" b="1" dirty="0">
                <a:effectLst>
                  <a:outerShdw blurRad="38100" dist="38100" dir="2700000" algn="tl">
                    <a:srgbClr val="C0C0C0"/>
                  </a:outerShdw>
                </a:effectLst>
                <a:latin typeface="微软雅黑" pitchFamily="34" charset="-122"/>
                <a:ea typeface="微软雅黑" pitchFamily="34" charset="-122"/>
              </a:rPr>
              <a:t>对违法</a:t>
            </a:r>
            <a:r>
              <a:rPr lang="zh-CN" altLang="en-US" sz="2000" b="1" dirty="0" smtClean="0">
                <a:effectLst>
                  <a:outerShdw blurRad="38100" dist="38100" dir="2700000" algn="tl">
                    <a:srgbClr val="C0C0C0"/>
                  </a:outerShdw>
                </a:effectLst>
                <a:latin typeface="微软雅黑" pitchFamily="34" charset="-122"/>
                <a:ea typeface="微软雅黑" pitchFamily="34" charset="-122"/>
              </a:rPr>
              <a:t>犯罪党员的纪律处分    </a:t>
            </a:r>
            <a:r>
              <a:rPr lang="en-US" altLang="zh-CN" sz="2000" b="1" dirty="0" smtClean="0">
                <a:effectLst>
                  <a:outerShdw blurRad="38100" dist="38100" dir="2700000" algn="tl">
                    <a:srgbClr val="C0C0C0"/>
                  </a:outerShdw>
                </a:effectLst>
                <a:latin typeface="微软雅黑" pitchFamily="34" charset="-122"/>
                <a:ea typeface="微软雅黑" pitchFamily="34" charset="-122"/>
              </a:rPr>
              <a:t>8</a:t>
            </a:r>
            <a:r>
              <a:rPr lang="zh-CN" altLang="en-US" sz="2000" b="1" dirty="0" smtClean="0">
                <a:effectLst>
                  <a:outerShdw blurRad="38100" dist="38100" dir="2700000" algn="tl">
                    <a:srgbClr val="C0C0C0"/>
                  </a:outerShdw>
                </a:effectLst>
                <a:latin typeface="微软雅黑" pitchFamily="34" charset="-122"/>
                <a:ea typeface="微软雅黑" pitchFamily="34" charset="-122"/>
              </a:rPr>
              <a:t>条</a:t>
            </a:r>
            <a:endParaRPr lang="en-US" altLang="zh-CN" sz="2000" b="1" dirty="0" smtClean="0">
              <a:effectLst>
                <a:outerShdw blurRad="38100" dist="38100" dir="2700000" algn="tl">
                  <a:srgbClr val="C0C0C0"/>
                </a:outerShdw>
              </a:effectLst>
              <a:latin typeface="微软雅黑" pitchFamily="34" charset="-122"/>
              <a:ea typeface="微软雅黑" pitchFamily="34" charset="-122"/>
            </a:endParaRPr>
          </a:p>
          <a:p>
            <a:pPr algn="l">
              <a:lnSpc>
                <a:spcPct val="200000"/>
              </a:lnSpc>
              <a:buNone/>
            </a:pPr>
            <a:r>
              <a:rPr lang="zh-CN" altLang="en-US" sz="2000" b="1" dirty="0">
                <a:effectLst>
                  <a:outerShdw blurRad="38100" dist="38100" dir="2700000" algn="tl">
                    <a:srgbClr val="C0C0C0"/>
                  </a:outerShdw>
                </a:effectLst>
                <a:latin typeface="微软雅黑" pitchFamily="34" charset="-122"/>
                <a:ea typeface="微软雅黑" pitchFamily="34" charset="-122"/>
              </a:rPr>
              <a:t>其他</a:t>
            </a:r>
            <a:r>
              <a:rPr lang="zh-CN" altLang="en-US" sz="2000" b="1" dirty="0" smtClean="0">
                <a:effectLst>
                  <a:outerShdw blurRad="38100" dist="38100" dir="2700000" algn="tl">
                    <a:srgbClr val="C0C0C0"/>
                  </a:outerShdw>
                </a:effectLst>
                <a:latin typeface="微软雅黑" pitchFamily="34" charset="-122"/>
                <a:ea typeface="微软雅黑" pitchFamily="34" charset="-122"/>
              </a:rPr>
              <a:t>规定    </a:t>
            </a:r>
            <a:r>
              <a:rPr lang="en-US" altLang="zh-CN" sz="2000" b="1" dirty="0" smtClean="0">
                <a:effectLst>
                  <a:outerShdw blurRad="38100" dist="38100" dir="2700000" algn="tl">
                    <a:srgbClr val="C0C0C0"/>
                  </a:outerShdw>
                </a:effectLst>
                <a:latin typeface="微软雅黑" pitchFamily="34" charset="-122"/>
                <a:ea typeface="微软雅黑" pitchFamily="34" charset="-122"/>
              </a:rPr>
              <a:t>10</a:t>
            </a:r>
            <a:r>
              <a:rPr lang="zh-CN" altLang="en-US" sz="2000" b="1" dirty="0" smtClean="0">
                <a:effectLst>
                  <a:outerShdw blurRad="38100" dist="38100" dir="2700000" algn="tl">
                    <a:srgbClr val="C0C0C0"/>
                  </a:outerShdw>
                </a:effectLst>
                <a:latin typeface="微软雅黑" pitchFamily="34" charset="-122"/>
                <a:ea typeface="微软雅黑" pitchFamily="34" charset="-122"/>
              </a:rPr>
              <a:t>条</a:t>
            </a:r>
          </a:p>
        </p:txBody>
      </p:sp>
      <p:sp>
        <p:nvSpPr>
          <p:cNvPr id="4" name="矩形 3"/>
          <p:cNvSpPr/>
          <p:nvPr/>
        </p:nvSpPr>
        <p:spPr>
          <a:xfrm>
            <a:off x="1835696" y="3039344"/>
            <a:ext cx="761747" cy="923330"/>
          </a:xfrm>
          <a:prstGeom prst="rect">
            <a:avLst/>
          </a:prstGeom>
          <a:noFill/>
        </p:spPr>
        <p:txBody>
          <a:bodyPr wrap="none" lIns="91440" tIns="45720" rIns="91440" bIns="45720">
            <a:spAutoFit/>
          </a:bodyPr>
          <a:lstStyle/>
          <a:p>
            <a:pPr algn="ctr">
              <a:buNone/>
            </a:pPr>
            <a:r>
              <a:rPr lang="en-US" altLang="zh-CN" sz="5400" b="1" i="1" cap="none" spc="0" dirty="0" smtClean="0">
                <a:ln w="22225">
                  <a:solidFill>
                    <a:schemeClr val="bg1"/>
                  </a:solidFill>
                  <a:prstDash val="solid"/>
                </a:ln>
                <a:solidFill>
                  <a:srgbClr val="00B050"/>
                </a:solidFill>
                <a:effectLst/>
              </a:rPr>
              <a:t>1.</a:t>
            </a:r>
            <a:endParaRPr lang="zh-CN" altLang="en-US" sz="5400" b="1" i="1" cap="none" spc="0" dirty="0">
              <a:ln w="22225">
                <a:solidFill>
                  <a:schemeClr val="bg1"/>
                </a:solidFill>
                <a:prstDash val="solid"/>
              </a:ln>
              <a:solidFill>
                <a:srgbClr val="00B050"/>
              </a:solidFill>
              <a:effectLst/>
            </a:endParaRPr>
          </a:p>
        </p:txBody>
      </p:sp>
      <p:sp>
        <p:nvSpPr>
          <p:cNvPr id="19" name="矩形 18"/>
          <p:cNvSpPr/>
          <p:nvPr/>
        </p:nvSpPr>
        <p:spPr>
          <a:xfrm>
            <a:off x="1835695" y="3729806"/>
            <a:ext cx="761748" cy="923330"/>
          </a:xfrm>
          <a:prstGeom prst="rect">
            <a:avLst/>
          </a:prstGeom>
          <a:noFill/>
        </p:spPr>
        <p:txBody>
          <a:bodyPr wrap="none" lIns="91440" tIns="45720" rIns="91440" bIns="45720">
            <a:spAutoFit/>
          </a:bodyPr>
          <a:lstStyle/>
          <a:p>
            <a:pPr algn="ctr">
              <a:buNone/>
            </a:pPr>
            <a:r>
              <a:rPr lang="en-US" altLang="zh-CN" sz="5400" b="1" i="1" dirty="0">
                <a:ln w="22225">
                  <a:solidFill>
                    <a:schemeClr val="bg1"/>
                  </a:solidFill>
                  <a:prstDash val="solid"/>
                </a:ln>
                <a:solidFill>
                  <a:srgbClr val="00B050"/>
                </a:solidFill>
              </a:rPr>
              <a:t>2</a:t>
            </a:r>
            <a:r>
              <a:rPr lang="en-US" altLang="zh-CN" sz="5400" b="1" i="1" cap="none" spc="0" dirty="0" smtClean="0">
                <a:ln w="22225">
                  <a:solidFill>
                    <a:schemeClr val="bg1"/>
                  </a:solidFill>
                  <a:prstDash val="solid"/>
                </a:ln>
                <a:solidFill>
                  <a:srgbClr val="00B050"/>
                </a:solidFill>
                <a:effectLst/>
              </a:rPr>
              <a:t>.</a:t>
            </a:r>
            <a:endParaRPr lang="zh-CN" altLang="en-US" sz="5400" b="1" i="1" cap="none" spc="0" dirty="0">
              <a:ln w="22225">
                <a:solidFill>
                  <a:schemeClr val="bg1"/>
                </a:solidFill>
                <a:prstDash val="solid"/>
              </a:ln>
              <a:solidFill>
                <a:srgbClr val="00B050"/>
              </a:solidFill>
              <a:effectLst/>
            </a:endParaRPr>
          </a:p>
        </p:txBody>
      </p:sp>
      <p:sp>
        <p:nvSpPr>
          <p:cNvPr id="20" name="矩形 19"/>
          <p:cNvSpPr/>
          <p:nvPr/>
        </p:nvSpPr>
        <p:spPr>
          <a:xfrm>
            <a:off x="1835695" y="4377878"/>
            <a:ext cx="761748" cy="923330"/>
          </a:xfrm>
          <a:prstGeom prst="rect">
            <a:avLst/>
          </a:prstGeom>
          <a:noFill/>
        </p:spPr>
        <p:txBody>
          <a:bodyPr wrap="none" lIns="91440" tIns="45720" rIns="91440" bIns="45720">
            <a:spAutoFit/>
          </a:bodyPr>
          <a:lstStyle/>
          <a:p>
            <a:pPr algn="ctr">
              <a:buNone/>
            </a:pPr>
            <a:r>
              <a:rPr lang="en-US" altLang="zh-CN" sz="5400" b="1" i="1" dirty="0">
                <a:ln w="22225">
                  <a:solidFill>
                    <a:schemeClr val="bg1"/>
                  </a:solidFill>
                  <a:prstDash val="solid"/>
                </a:ln>
                <a:solidFill>
                  <a:srgbClr val="00B050"/>
                </a:solidFill>
              </a:rPr>
              <a:t>3</a:t>
            </a:r>
            <a:r>
              <a:rPr lang="en-US" altLang="zh-CN" sz="5400" b="1" i="1" cap="none" spc="0" dirty="0" smtClean="0">
                <a:ln w="22225">
                  <a:solidFill>
                    <a:schemeClr val="bg1"/>
                  </a:solidFill>
                  <a:prstDash val="solid"/>
                </a:ln>
                <a:solidFill>
                  <a:srgbClr val="00B050"/>
                </a:solidFill>
                <a:effectLst/>
              </a:rPr>
              <a:t>.</a:t>
            </a:r>
            <a:endParaRPr lang="zh-CN" altLang="en-US" sz="5400" b="1" i="1" cap="none" spc="0" dirty="0">
              <a:ln w="22225">
                <a:solidFill>
                  <a:schemeClr val="bg1"/>
                </a:solidFill>
                <a:prstDash val="solid"/>
              </a:ln>
              <a:solidFill>
                <a:srgbClr val="00B050"/>
              </a:solidFill>
              <a:effectLst/>
            </a:endParaRPr>
          </a:p>
        </p:txBody>
      </p:sp>
      <p:sp>
        <p:nvSpPr>
          <p:cNvPr id="21" name="矩形 20"/>
          <p:cNvSpPr/>
          <p:nvPr/>
        </p:nvSpPr>
        <p:spPr>
          <a:xfrm>
            <a:off x="1835695" y="5025950"/>
            <a:ext cx="761748" cy="923330"/>
          </a:xfrm>
          <a:prstGeom prst="rect">
            <a:avLst/>
          </a:prstGeom>
          <a:noFill/>
        </p:spPr>
        <p:txBody>
          <a:bodyPr wrap="none" lIns="91440" tIns="45720" rIns="91440" bIns="45720">
            <a:spAutoFit/>
          </a:bodyPr>
          <a:lstStyle/>
          <a:p>
            <a:pPr algn="ctr">
              <a:buNone/>
            </a:pPr>
            <a:r>
              <a:rPr lang="en-US" altLang="zh-CN" sz="5400" b="1" i="1" dirty="0">
                <a:ln w="22225">
                  <a:solidFill>
                    <a:schemeClr val="bg1"/>
                  </a:solidFill>
                  <a:prstDash val="solid"/>
                </a:ln>
                <a:solidFill>
                  <a:srgbClr val="00B050"/>
                </a:solidFill>
              </a:rPr>
              <a:t>4</a:t>
            </a:r>
            <a:r>
              <a:rPr lang="en-US" altLang="zh-CN" sz="5400" b="1" i="1" cap="none" spc="0" dirty="0" smtClean="0">
                <a:ln w="22225">
                  <a:solidFill>
                    <a:schemeClr val="bg1"/>
                  </a:solidFill>
                  <a:prstDash val="solid"/>
                </a:ln>
                <a:solidFill>
                  <a:srgbClr val="00B050"/>
                </a:solidFill>
                <a:effectLst/>
              </a:rPr>
              <a:t>.</a:t>
            </a:r>
            <a:endParaRPr lang="zh-CN" altLang="en-US" sz="5400" b="1" i="1" cap="none" spc="0" dirty="0">
              <a:ln w="22225">
                <a:solidFill>
                  <a:schemeClr val="bg1"/>
                </a:solidFill>
                <a:prstDash val="solid"/>
              </a:ln>
              <a:solidFill>
                <a:srgbClr val="00B050"/>
              </a:solidFill>
              <a:effectLst/>
            </a:endParaRPr>
          </a:p>
        </p:txBody>
      </p:sp>
      <p:sp>
        <p:nvSpPr>
          <p:cNvPr id="22" name="矩形 21"/>
          <p:cNvSpPr/>
          <p:nvPr/>
        </p:nvSpPr>
        <p:spPr>
          <a:xfrm>
            <a:off x="1835695" y="5661248"/>
            <a:ext cx="761748" cy="923330"/>
          </a:xfrm>
          <a:prstGeom prst="rect">
            <a:avLst/>
          </a:prstGeom>
          <a:noFill/>
        </p:spPr>
        <p:txBody>
          <a:bodyPr wrap="none" lIns="91440" tIns="45720" rIns="91440" bIns="45720">
            <a:spAutoFit/>
          </a:bodyPr>
          <a:lstStyle/>
          <a:p>
            <a:pPr algn="ctr">
              <a:buNone/>
            </a:pPr>
            <a:r>
              <a:rPr lang="en-US" altLang="zh-CN" sz="5400" b="1" i="1" dirty="0">
                <a:ln w="22225">
                  <a:solidFill>
                    <a:schemeClr val="bg1"/>
                  </a:solidFill>
                  <a:prstDash val="solid"/>
                </a:ln>
                <a:solidFill>
                  <a:srgbClr val="00B050"/>
                </a:solidFill>
              </a:rPr>
              <a:t>5</a:t>
            </a:r>
            <a:r>
              <a:rPr lang="en-US" altLang="zh-CN" sz="5400" b="1" i="1" cap="none" spc="0" dirty="0" smtClean="0">
                <a:ln w="22225">
                  <a:solidFill>
                    <a:schemeClr val="bg1"/>
                  </a:solidFill>
                  <a:prstDash val="solid"/>
                </a:ln>
                <a:solidFill>
                  <a:srgbClr val="00B050"/>
                </a:solidFill>
                <a:effectLst/>
              </a:rPr>
              <a:t>.</a:t>
            </a:r>
            <a:endParaRPr lang="zh-CN" altLang="en-US" sz="5400" b="1" i="1" cap="none" spc="0" dirty="0">
              <a:ln w="22225">
                <a:solidFill>
                  <a:schemeClr val="bg1"/>
                </a:solidFill>
                <a:prstDash val="solid"/>
              </a:ln>
              <a:solidFill>
                <a:srgbClr val="00B050"/>
              </a:solidFill>
              <a:effectLst/>
            </a:endParaRPr>
          </a:p>
        </p:txBody>
      </p:sp>
    </p:spTree>
    <p:extLst>
      <p:ext uri="{BB962C8B-B14F-4D97-AF65-F5344CB8AC3E}">
        <p14:creationId xmlns:p14="http://schemas.microsoft.com/office/powerpoint/2010/main" val="4124323708"/>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bwMode="auto">
          <a:xfrm>
            <a:off x="971600" y="2132856"/>
            <a:ext cx="3096344" cy="1800200"/>
          </a:xfrm>
          <a:prstGeom prst="round2DiagRect">
            <a:avLst/>
          </a:prstGeom>
          <a:solidFill>
            <a:srgbClr val="FFFFCC"/>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just">
              <a:lnSpc>
                <a:spcPct val="120000"/>
              </a:lnSpc>
              <a:spcBef>
                <a:spcPts val="600"/>
              </a:spcBef>
              <a:spcAft>
                <a:spcPts val="600"/>
              </a:spcAft>
              <a:buNone/>
            </a:pPr>
            <a:r>
              <a:rPr lang="zh-CN" altLang="en-US" dirty="0" smtClean="0">
                <a:solidFill>
                  <a:srgbClr val="FF0000"/>
                </a:solidFill>
                <a:latin typeface="微软雅黑" panose="020B0503020204020204" pitchFamily="34" charset="-122"/>
                <a:ea typeface="微软雅黑" panose="020B0503020204020204" pitchFamily="34" charset="-122"/>
              </a:rPr>
              <a:t>       中共中央</a:t>
            </a:r>
            <a:r>
              <a:rPr lang="zh-CN" altLang="en-US" dirty="0">
                <a:solidFill>
                  <a:srgbClr val="FF0000"/>
                </a:solidFill>
                <a:latin typeface="微软雅黑" panose="020B0503020204020204" pitchFamily="34" charset="-122"/>
                <a:ea typeface="微软雅黑" panose="020B0503020204020204" pitchFamily="34" charset="-122"/>
              </a:rPr>
              <a:t>颁布实施新修订</a:t>
            </a:r>
            <a:r>
              <a:rPr lang="zh-CN" altLang="en-US" dirty="0" smtClean="0">
                <a:solidFill>
                  <a:srgbClr val="FF0000"/>
                </a:solidFill>
                <a:latin typeface="微软雅黑" panose="020B0503020204020204" pitchFamily="34" charset="-122"/>
                <a:ea typeface="微软雅黑" panose="020B0503020204020204" pitchFamily="34" charset="-122"/>
              </a:rPr>
              <a:t>的</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中国共产党廉洁自律</a:t>
            </a:r>
            <a:r>
              <a:rPr lang="zh-CN" altLang="en-US" b="1" dirty="0" smtClean="0">
                <a:solidFill>
                  <a:srgbClr val="FF0000"/>
                </a:solidFill>
                <a:latin typeface="微软雅黑" panose="020B0503020204020204" pitchFamily="34" charset="-122"/>
                <a:ea typeface="微软雅黑" panose="020B0503020204020204" pitchFamily="34" charset="-122"/>
              </a:rPr>
              <a:t>准则</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和</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中国共产党纪律处分条例</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11" name="对角圆角矩形 10"/>
          <p:cNvSpPr/>
          <p:nvPr/>
        </p:nvSpPr>
        <p:spPr bwMode="auto">
          <a:xfrm>
            <a:off x="971600" y="4638468"/>
            <a:ext cx="3096344" cy="1454828"/>
          </a:xfrm>
          <a:prstGeom prst="round2DiagRect">
            <a:avLst/>
          </a:prstGeom>
          <a:solidFill>
            <a:srgbClr val="FFFFCC"/>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just">
              <a:lnSpc>
                <a:spcPct val="120000"/>
              </a:lnSpc>
              <a:spcBef>
                <a:spcPts val="600"/>
              </a:spcBef>
              <a:spcAft>
                <a:spcPts val="600"/>
              </a:spcAft>
              <a:buNone/>
            </a:pPr>
            <a:r>
              <a:rPr lang="en-US" altLang="zh-CN"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中国共产党廉洁自律准则</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中国共产党纪律处分条例</a:t>
            </a:r>
            <a:r>
              <a:rPr lang="en-US" altLang="zh-CN" b="1"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将正式</a:t>
            </a:r>
            <a:r>
              <a:rPr lang="zh-CN" altLang="en-US" dirty="0">
                <a:solidFill>
                  <a:srgbClr val="FF0000"/>
                </a:solidFill>
                <a:latin typeface="微软雅黑" panose="020B0503020204020204" pitchFamily="34" charset="-122"/>
                <a:ea typeface="微软雅黑" panose="020B0503020204020204" pitchFamily="34" charset="-122"/>
              </a:rPr>
              <a:t>施行。</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3" name="圆角矩形 2"/>
          <p:cNvSpPr/>
          <p:nvPr/>
        </p:nvSpPr>
        <p:spPr bwMode="auto">
          <a:xfrm>
            <a:off x="1331640" y="1772816"/>
            <a:ext cx="2664296" cy="345372"/>
          </a:xfrm>
          <a:prstGeom prst="round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None/>
            </a:pPr>
            <a:r>
              <a:rPr lang="en-US" altLang="zh-CN" sz="2000" b="1" dirty="0" smtClean="0">
                <a:solidFill>
                  <a:schemeClr val="bg1"/>
                </a:solidFill>
                <a:latin typeface="微软雅黑" panose="020B0503020204020204" pitchFamily="34" charset="-122"/>
                <a:ea typeface="微软雅黑" panose="020B0503020204020204" pitchFamily="34" charset="-122"/>
              </a:rPr>
              <a:t>2015</a:t>
            </a:r>
            <a:r>
              <a:rPr lang="zh-CN" altLang="en-US" sz="2000" b="1" dirty="0">
                <a:solidFill>
                  <a:schemeClr val="bg1"/>
                </a:solidFill>
                <a:latin typeface="微软雅黑" panose="020B0503020204020204" pitchFamily="34" charset="-122"/>
                <a:ea typeface="微软雅黑" panose="020B0503020204020204" pitchFamily="34" charset="-122"/>
              </a:rPr>
              <a:t>年</a:t>
            </a:r>
            <a:r>
              <a:rPr lang="en-US" altLang="zh-CN" sz="2000" b="1" dirty="0">
                <a:solidFill>
                  <a:schemeClr val="bg1"/>
                </a:solidFill>
                <a:latin typeface="微软雅黑" panose="020B0503020204020204" pitchFamily="34" charset="-122"/>
                <a:ea typeface="微软雅黑" panose="020B0503020204020204" pitchFamily="34" charset="-122"/>
              </a:rPr>
              <a:t>10</a:t>
            </a:r>
            <a:r>
              <a:rPr lang="zh-CN" altLang="en-US" sz="2000" b="1" dirty="0">
                <a:solidFill>
                  <a:schemeClr val="bg1"/>
                </a:solidFill>
                <a:latin typeface="微软雅黑" panose="020B0503020204020204" pitchFamily="34" charset="-122"/>
                <a:ea typeface="微软雅黑" panose="020B0503020204020204" pitchFamily="34" charset="-122"/>
              </a:rPr>
              <a:t>月</a:t>
            </a:r>
            <a:r>
              <a:rPr lang="en-US" altLang="zh-CN" sz="2000" b="1" dirty="0">
                <a:solidFill>
                  <a:schemeClr val="bg1"/>
                </a:solidFill>
                <a:latin typeface="微软雅黑" panose="020B0503020204020204" pitchFamily="34" charset="-122"/>
                <a:ea typeface="微软雅黑" panose="020B0503020204020204" pitchFamily="34" charset="-122"/>
              </a:rPr>
              <a:t>18</a:t>
            </a:r>
            <a:r>
              <a:rPr lang="zh-CN" altLang="en-US" sz="2000" b="1" dirty="0">
                <a:solidFill>
                  <a:schemeClr val="bg1"/>
                </a:solidFill>
                <a:latin typeface="微软雅黑" panose="020B0503020204020204" pitchFamily="34" charset="-122"/>
                <a:ea typeface="微软雅黑" panose="020B0503020204020204" pitchFamily="34" charset="-122"/>
              </a:rPr>
              <a:t>日</a:t>
            </a:r>
            <a:endParaRPr kumimoji="0" lang="zh-CN" altLang="en-US" sz="2000" b="1" i="0" u="none" strike="noStrike" cap="none" normalizeH="0" baseline="0" dirty="0" smtClean="0">
              <a:ln>
                <a:noFill/>
              </a:ln>
              <a:solidFill>
                <a:schemeClr val="bg1"/>
              </a:solidFill>
              <a:effectLst/>
            </a:endParaRPr>
          </a:p>
        </p:txBody>
      </p:sp>
      <p:sp>
        <p:nvSpPr>
          <p:cNvPr id="13" name="圆角矩形 12"/>
          <p:cNvSpPr/>
          <p:nvPr/>
        </p:nvSpPr>
        <p:spPr bwMode="auto">
          <a:xfrm>
            <a:off x="1316487" y="4293096"/>
            <a:ext cx="2664296" cy="345372"/>
          </a:xfrm>
          <a:prstGeom prst="round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None/>
            </a:pPr>
            <a:r>
              <a:rPr lang="en-US" altLang="zh-CN" sz="2000" b="1" dirty="0" smtClean="0">
                <a:solidFill>
                  <a:schemeClr val="bg1"/>
                </a:solidFill>
                <a:latin typeface="微软雅黑" panose="020B0503020204020204" pitchFamily="34" charset="-122"/>
                <a:ea typeface="微软雅黑" panose="020B0503020204020204" pitchFamily="34" charset="-122"/>
              </a:rPr>
              <a:t>2016</a:t>
            </a:r>
            <a:r>
              <a:rPr lang="zh-CN" altLang="en-US" sz="2000" b="1" dirty="0" smtClean="0">
                <a:solidFill>
                  <a:schemeClr val="bg1"/>
                </a:solidFill>
                <a:latin typeface="微软雅黑" panose="020B0503020204020204" pitchFamily="34" charset="-122"/>
                <a:ea typeface="微软雅黑" panose="020B0503020204020204" pitchFamily="34" charset="-122"/>
              </a:rPr>
              <a:t>年</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月</a:t>
            </a: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日</a:t>
            </a:r>
            <a:endParaRPr kumimoji="0" lang="zh-CN" altLang="en-US" sz="2000" b="1" i="0" u="none" strike="noStrike" cap="none" normalizeH="0" baseline="0" dirty="0" smtClean="0">
              <a:ln>
                <a:noFill/>
              </a:ln>
              <a:solidFill>
                <a:schemeClr val="bg1"/>
              </a:solidFill>
              <a:effectLst/>
            </a:endParaRPr>
          </a:p>
        </p:txBody>
      </p:sp>
      <p:grpSp>
        <p:nvGrpSpPr>
          <p:cNvPr id="12" name="组合 11"/>
          <p:cNvGrpSpPr/>
          <p:nvPr/>
        </p:nvGrpSpPr>
        <p:grpSpPr>
          <a:xfrm>
            <a:off x="0" y="120650"/>
            <a:ext cx="9140825" cy="932085"/>
            <a:chOff x="0" y="120650"/>
            <a:chExt cx="9140825" cy="932085"/>
          </a:xfrm>
        </p:grpSpPr>
        <p:grpSp>
          <p:nvGrpSpPr>
            <p:cNvPr id="6" name="组合 5"/>
            <p:cNvGrpSpPr/>
            <p:nvPr/>
          </p:nvGrpSpPr>
          <p:grpSpPr>
            <a:xfrm>
              <a:off x="0" y="120650"/>
              <a:ext cx="9140825" cy="932085"/>
              <a:chOff x="0" y="120650"/>
              <a:chExt cx="9140825" cy="932085"/>
            </a:xfrm>
          </p:grpSpPr>
          <p:sp>
            <p:nvSpPr>
              <p:cNvPr id="7"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8"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grpSp>
        <p:sp>
          <p:nvSpPr>
            <p:cNvPr id="15" name="矩形 14"/>
            <p:cNvSpPr/>
            <p:nvPr/>
          </p:nvSpPr>
          <p:spPr>
            <a:xfrm>
              <a:off x="2339752" y="265440"/>
              <a:ext cx="6760184" cy="6463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buNone/>
              </a:pP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把党规党纪刻印在全体党员心上</a:t>
              </a:r>
            </a:p>
          </p:txBody>
        </p:sp>
      </p:grpSp>
      <p:sp>
        <p:nvSpPr>
          <p:cNvPr id="4" name="矩形 3"/>
          <p:cNvSpPr/>
          <p:nvPr/>
        </p:nvSpPr>
        <p:spPr>
          <a:xfrm>
            <a:off x="4529878" y="4509120"/>
            <a:ext cx="4002562" cy="1846659"/>
          </a:xfrm>
          <a:prstGeom prst="rect">
            <a:avLst/>
          </a:prstGeom>
        </p:spPr>
        <p:txBody>
          <a:bodyPr wrap="square">
            <a:spAutoFit/>
          </a:bodyPr>
          <a:lstStyle/>
          <a:p>
            <a:pPr>
              <a:buNone/>
            </a:pPr>
            <a:r>
              <a:rPr lang="en-US" altLang="zh-CN" sz="2400" dirty="0" smtClean="0">
                <a:solidFill>
                  <a:srgbClr val="002060"/>
                </a:solidFill>
                <a:latin typeface="微软雅黑" panose="020B0503020204020204" pitchFamily="34" charset="-122"/>
                <a:ea typeface="微软雅黑" panose="020B0503020204020204" pitchFamily="34" charset="-122"/>
              </a:rPr>
              <a:t>      </a:t>
            </a:r>
            <a:r>
              <a:rPr lang="en-US" altLang="zh-CN" dirty="0" smtClean="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准则</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条例</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的颁布实施，是在党长期执政和全面依法治国条件下，实现依规管党治党、加强党内监督的重大举措，体现了党的十八大和十八届三中、四中全会精神以及全面从严治党实践成果。</a:t>
            </a:r>
          </a:p>
        </p:txBody>
      </p:sp>
      <p:pic>
        <p:nvPicPr>
          <p:cNvPr id="14" name="Picture 2"/>
          <p:cNvPicPr>
            <a:picLocks noChangeAspect="1" noChangeArrowheads="1"/>
          </p:cNvPicPr>
          <p:nvPr/>
        </p:nvPicPr>
        <p:blipFill>
          <a:blip r:embed="rId4"/>
          <a:srcRect/>
          <a:stretch>
            <a:fillRect/>
          </a:stretch>
        </p:blipFill>
        <p:spPr bwMode="auto">
          <a:xfrm>
            <a:off x="5220071" y="1341165"/>
            <a:ext cx="2310855" cy="2951931"/>
          </a:xfrm>
          <a:prstGeom prst="rect">
            <a:avLst/>
          </a:prstGeom>
          <a:noFill/>
          <a:ln w="9525" algn="ctr">
            <a:noFill/>
            <a:miter lim="800000"/>
            <a:headEnd/>
            <a:tailEnd/>
          </a:ln>
        </p:spPr>
      </p:pic>
    </p:spTree>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60569960"/>
              </p:ext>
            </p:extLst>
          </p:nvPr>
        </p:nvGraphicFramePr>
        <p:xfrm>
          <a:off x="179388" y="1247494"/>
          <a:ext cx="8784976" cy="5512256"/>
        </p:xfrm>
        <a:graphic>
          <a:graphicData uri="http://schemas.openxmlformats.org/drawingml/2006/table">
            <a:tbl>
              <a:tblPr firstRow="1" bandRow="1">
                <a:tableStyleId>{5940675A-B579-460E-94D1-54222C63F5DA}</a:tableStyleId>
              </a:tblPr>
              <a:tblGrid>
                <a:gridCol w="1296144"/>
                <a:gridCol w="7488832"/>
              </a:tblGrid>
              <a:tr h="647526">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第一编 总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576064">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600" b="1" kern="1200" dirty="0" smtClean="0">
                          <a:solidFill>
                            <a:srgbClr val="FF0000"/>
                          </a:solidFill>
                          <a:latin typeface="微软雅黑" panose="020B0503020204020204" pitchFamily="34" charset="-122"/>
                          <a:ea typeface="微软雅黑" panose="020B0503020204020204" pitchFamily="34" charset="-122"/>
                          <a:cs typeface="+mn-cs"/>
                        </a:rPr>
                        <a:t>第一章</a:t>
                      </a:r>
                    </a:p>
                  </a:txBody>
                  <a:tcPr anchor="ctr"/>
                </a:tc>
                <a:tc>
                  <a:txBody>
                    <a:bodyPr/>
                    <a:lstStyle/>
                    <a:p>
                      <a:pPr>
                        <a:lnSpc>
                          <a:spcPts val="3300"/>
                        </a:lnSpc>
                        <a:spcBef>
                          <a:spcPts val="600"/>
                        </a:spcBef>
                      </a:pP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指导思想、原则和适用范围（</a:t>
                      </a:r>
                      <a:r>
                        <a:rPr lang="en-US" altLang="zh-CN" sz="2600" b="1" kern="1200" dirty="0" smtClean="0">
                          <a:solidFill>
                            <a:srgbClr val="002060"/>
                          </a:solidFill>
                          <a:latin typeface="微软雅黑" panose="020B0503020204020204" pitchFamily="34" charset="-122"/>
                          <a:ea typeface="微软雅黑" panose="020B0503020204020204" pitchFamily="34" charset="-122"/>
                          <a:cs typeface="+mn-cs"/>
                        </a:rPr>
                        <a:t>1-5</a:t>
                      </a: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6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1800746">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nSpc>
                          <a:spcPts val="3300"/>
                        </a:lnSpc>
                      </a:pP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对条例的指导思想、原则和适用范围作出规定，</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突出强化</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党章意识，维护党章权威，</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增加了</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党组织和党员必须自觉遵守党章，严格执行和维护党的纪律，自觉接受党的纪律约束，模范遵守国家法律法规的规定。</a:t>
                      </a:r>
                      <a:endParaRPr lang="zh-CN" altLang="en-US" sz="2400"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720080">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600" b="1" kern="1200" dirty="0" smtClean="0">
                          <a:solidFill>
                            <a:srgbClr val="FF0000"/>
                          </a:solidFill>
                          <a:latin typeface="微软雅黑" panose="020B0503020204020204" pitchFamily="34" charset="-122"/>
                          <a:ea typeface="微软雅黑" panose="020B0503020204020204" pitchFamily="34" charset="-122"/>
                          <a:cs typeface="+mn-cs"/>
                        </a:rPr>
                        <a:t>第二章</a:t>
                      </a:r>
                    </a:p>
                  </a:txBody>
                  <a:tcPr anchor="ctr"/>
                </a:tc>
                <a:tc>
                  <a:txBody>
                    <a:bodyPr/>
                    <a:lstStyle/>
                    <a:p>
                      <a:pPr marL="0" algn="l" defTabSz="914400" rtl="0" eaLnBrk="1" latinLnBrk="0" hangingPunct="1">
                        <a:lnSpc>
                          <a:spcPts val="3300"/>
                        </a:lnSpc>
                        <a:spcBef>
                          <a:spcPts val="600"/>
                        </a:spcBef>
                      </a:pP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违纪与纪律处分（</a:t>
                      </a:r>
                      <a:r>
                        <a:rPr lang="en-US" altLang="zh-CN" sz="2600" b="1" kern="1200" dirty="0" smtClean="0">
                          <a:solidFill>
                            <a:srgbClr val="002060"/>
                          </a:solidFill>
                          <a:latin typeface="微软雅黑" panose="020B0503020204020204" pitchFamily="34" charset="-122"/>
                          <a:ea typeface="微软雅黑" panose="020B0503020204020204" pitchFamily="34" charset="-122"/>
                          <a:cs typeface="+mn-cs"/>
                        </a:rPr>
                        <a:t>6-15</a:t>
                      </a: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6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1080120">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黑体" pitchFamily="49" charset="-122"/>
                        <a:ea typeface="黑体" pitchFamily="49" charset="-122"/>
                        <a:cs typeface="+mn-cs"/>
                      </a:endParaRPr>
                    </a:p>
                  </a:txBody>
                  <a:tcPr anchor="ctr"/>
                </a:tc>
                <a:tc>
                  <a:txBody>
                    <a:bodyPr/>
                    <a:lstStyle/>
                    <a:p>
                      <a:pPr>
                        <a:lnSpc>
                          <a:spcPts val="3300"/>
                        </a:lnSpc>
                      </a:pP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对违纪概念、纪律处分种类及其影响等作出规定，将严重警告的影响期由原来的一年</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修改</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为一年半；</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增加</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了党的各级代表大会的代表受到留党察看以上（含留党察看）处分，党组织应当终止其代表资格的规定。</a:t>
                      </a:r>
                      <a:endParaRPr lang="zh-CN" altLang="en-US" sz="2400"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bl>
          </a:graphicData>
        </a:graphic>
      </p:graphicFrame>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变化</a:t>
            </a:r>
          </a:p>
        </p:txBody>
      </p:sp>
    </p:spTree>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920021688"/>
              </p:ext>
            </p:extLst>
          </p:nvPr>
        </p:nvGraphicFramePr>
        <p:xfrm>
          <a:off x="179388" y="1340768"/>
          <a:ext cx="8784976" cy="5296232"/>
        </p:xfrm>
        <a:graphic>
          <a:graphicData uri="http://schemas.openxmlformats.org/drawingml/2006/table">
            <a:tbl>
              <a:tblPr firstRow="1" bandRow="1">
                <a:tableStyleId>{5940675A-B579-460E-94D1-54222C63F5DA}</a:tableStyleId>
              </a:tblPr>
              <a:tblGrid>
                <a:gridCol w="1296144"/>
                <a:gridCol w="7488832"/>
              </a:tblGrid>
              <a:tr h="792088">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第一编 总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792088">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600" b="1" kern="1200" dirty="0" smtClean="0">
                          <a:solidFill>
                            <a:srgbClr val="FF0000"/>
                          </a:solidFill>
                          <a:latin typeface="黑体" pitchFamily="49" charset="-122"/>
                          <a:ea typeface="黑体" pitchFamily="49" charset="-122"/>
                          <a:cs typeface="+mn-cs"/>
                        </a:rPr>
                        <a:t>第三章</a:t>
                      </a:r>
                    </a:p>
                  </a:txBody>
                  <a:tcPr anchor="ctr"/>
                </a:tc>
                <a:tc>
                  <a:txBody>
                    <a:bodyPr/>
                    <a:lstStyle/>
                    <a:p>
                      <a:pPr marL="0" algn="l" defTabSz="914400" rtl="0" eaLnBrk="1" latinLnBrk="0" hangingPunct="1">
                        <a:lnSpc>
                          <a:spcPts val="3300"/>
                        </a:lnSpc>
                        <a:spcBef>
                          <a:spcPts val="600"/>
                        </a:spcBef>
                      </a:pP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纪律处分运用规则（</a:t>
                      </a:r>
                      <a:r>
                        <a:rPr lang="en-US" altLang="zh-CN" sz="2600" b="1" kern="1200" dirty="0" smtClean="0">
                          <a:solidFill>
                            <a:srgbClr val="002060"/>
                          </a:solidFill>
                          <a:latin typeface="微软雅黑" panose="020B0503020204020204" pitchFamily="34" charset="-122"/>
                          <a:ea typeface="微软雅黑" panose="020B0503020204020204" pitchFamily="34" charset="-122"/>
                          <a:cs typeface="+mn-cs"/>
                        </a:rPr>
                        <a:t>16-26</a:t>
                      </a: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6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1224136">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黑体" pitchFamily="49" charset="-122"/>
                        <a:ea typeface="黑体" pitchFamily="49" charset="-122"/>
                        <a:cs typeface="+mn-cs"/>
                      </a:endParaRPr>
                    </a:p>
                  </a:txBody>
                  <a:tcPr anchor="ctr"/>
                </a:tc>
                <a:tc>
                  <a:txBody>
                    <a:bodyPr/>
                    <a:lstStyle/>
                    <a:p>
                      <a:pPr>
                        <a:lnSpc>
                          <a:spcPts val="3300"/>
                        </a:lnSpc>
                      </a:pP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对纪律处分运用规则</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作出规定</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，将在纪律集中整饬过程中，不收敛、不收手</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列为</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从重或者加重处分的情形。</a:t>
                      </a:r>
                      <a:endParaRPr lang="zh-CN" altLang="en-US" sz="2400"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720080">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600" b="1" kern="1200" dirty="0" smtClean="0">
                          <a:solidFill>
                            <a:srgbClr val="FF0000"/>
                          </a:solidFill>
                          <a:latin typeface="黑体" pitchFamily="49" charset="-122"/>
                          <a:ea typeface="黑体" pitchFamily="49" charset="-122"/>
                          <a:cs typeface="+mn-cs"/>
                        </a:rPr>
                        <a:t>第四章</a:t>
                      </a:r>
                    </a:p>
                  </a:txBody>
                  <a:tcPr anchor="ctr"/>
                </a:tc>
                <a:tc>
                  <a:txBody>
                    <a:bodyPr/>
                    <a:lstStyle/>
                    <a:p>
                      <a:pPr marL="0" algn="l" defTabSz="914400" rtl="0" eaLnBrk="1" latinLnBrk="0" hangingPunct="1">
                        <a:lnSpc>
                          <a:spcPts val="3300"/>
                        </a:lnSpc>
                        <a:spcBef>
                          <a:spcPts val="600"/>
                        </a:spcBef>
                      </a:pP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对违法犯罪党员的纪律处分（</a:t>
                      </a:r>
                      <a:r>
                        <a:rPr lang="en-US" altLang="zh-CN" sz="2600" b="1" kern="1200" dirty="0" smtClean="0">
                          <a:solidFill>
                            <a:srgbClr val="002060"/>
                          </a:solidFill>
                          <a:latin typeface="微软雅黑" panose="020B0503020204020204" pitchFamily="34" charset="-122"/>
                          <a:ea typeface="微软雅黑" panose="020B0503020204020204" pitchFamily="34" charset="-122"/>
                          <a:cs typeface="+mn-cs"/>
                        </a:rPr>
                        <a:t>27-34</a:t>
                      </a: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6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1080120">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黑体" pitchFamily="49" charset="-122"/>
                        <a:ea typeface="黑体" pitchFamily="49" charset="-122"/>
                        <a:cs typeface="+mn-cs"/>
                      </a:endParaRPr>
                    </a:p>
                  </a:txBody>
                  <a:tcPr anchor="ctr"/>
                </a:tc>
                <a:tc>
                  <a:txBody>
                    <a:bodyPr/>
                    <a:lstStyle/>
                    <a:p>
                      <a:pPr>
                        <a:lnSpc>
                          <a:spcPts val="3300"/>
                        </a:lnSpc>
                      </a:pP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对涉嫌违法犯罪党员的纪律处分作出规定，以设定专门条款的方式实现党纪与国法的</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有效衔接</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增加了</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中止被依法逮捕的党员的表决权、选举权和被选举权等党员权利的内容。</a:t>
                      </a:r>
                      <a:endParaRPr lang="zh-CN" altLang="en-US" sz="2400"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bl>
          </a:graphicData>
        </a:graphic>
      </p:graphicFrame>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spTree>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912155921"/>
              </p:ext>
            </p:extLst>
          </p:nvPr>
        </p:nvGraphicFramePr>
        <p:xfrm>
          <a:off x="179388" y="1412776"/>
          <a:ext cx="8784976" cy="3672408"/>
        </p:xfrm>
        <a:graphic>
          <a:graphicData uri="http://schemas.openxmlformats.org/drawingml/2006/table">
            <a:tbl>
              <a:tblPr firstRow="1" bandRow="1">
                <a:tableStyleId>{5940675A-B579-460E-94D1-54222C63F5DA}</a:tableStyleId>
              </a:tblPr>
              <a:tblGrid>
                <a:gridCol w="1296144"/>
                <a:gridCol w="7488832"/>
              </a:tblGrid>
              <a:tr h="979256">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第一编 总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954558">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600" b="1" kern="1200" dirty="0" smtClean="0">
                          <a:solidFill>
                            <a:srgbClr val="FF0000"/>
                          </a:solidFill>
                          <a:latin typeface="黑体" pitchFamily="49" charset="-122"/>
                          <a:ea typeface="黑体" pitchFamily="49" charset="-122"/>
                          <a:cs typeface="+mn-cs"/>
                        </a:rPr>
                        <a:t>第五章</a:t>
                      </a:r>
                    </a:p>
                  </a:txBody>
                  <a:tcPr anchor="ctr"/>
                </a:tc>
                <a:tc>
                  <a:txBody>
                    <a:bodyPr/>
                    <a:lstStyle/>
                    <a:p>
                      <a:pPr marL="0" algn="l" defTabSz="914400" rtl="0" eaLnBrk="1" latinLnBrk="0" hangingPunct="1">
                        <a:lnSpc>
                          <a:spcPts val="3300"/>
                        </a:lnSpc>
                        <a:spcBef>
                          <a:spcPts val="600"/>
                        </a:spcBef>
                      </a:pP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其他规定（</a:t>
                      </a:r>
                      <a:r>
                        <a:rPr lang="en-US" altLang="zh-CN" sz="2600" b="1" kern="1200" dirty="0" smtClean="0">
                          <a:solidFill>
                            <a:srgbClr val="002060"/>
                          </a:solidFill>
                          <a:latin typeface="微软雅黑" panose="020B0503020204020204" pitchFamily="34" charset="-122"/>
                          <a:ea typeface="微软雅黑" panose="020B0503020204020204" pitchFamily="34" charset="-122"/>
                          <a:cs typeface="+mn-cs"/>
                        </a:rPr>
                        <a:t>35-44</a:t>
                      </a:r>
                      <a:r>
                        <a:rPr lang="zh-CN" altLang="en-US" sz="26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6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1738594">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黑体" pitchFamily="49" charset="-122"/>
                        <a:ea typeface="黑体" pitchFamily="49" charset="-122"/>
                        <a:cs typeface="+mn-cs"/>
                      </a:endParaRPr>
                    </a:p>
                  </a:txBody>
                  <a:tcPr anchor="ctr"/>
                </a:tc>
                <a:tc>
                  <a:txBody>
                    <a:bodyPr/>
                    <a:lstStyle/>
                    <a:p>
                      <a:pPr>
                        <a:lnSpc>
                          <a:spcPts val="3500"/>
                        </a:lnSpc>
                      </a:pP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对预备党员违纪及违纪后下落不明党员的处理以及处分决定的执行等</a:t>
                      </a:r>
                      <a:r>
                        <a:rPr lang="zh-CN" altLang="en-US" sz="2400" kern="1200" dirty="0" smtClean="0">
                          <a:solidFill>
                            <a:srgbClr val="FF0000"/>
                          </a:solidFill>
                          <a:latin typeface="微软雅黑" panose="020B0503020204020204" pitchFamily="34" charset="-122"/>
                          <a:ea typeface="微软雅黑" panose="020B0503020204020204" pitchFamily="34" charset="-122"/>
                          <a:cs typeface="+mn-cs"/>
                        </a:rPr>
                        <a:t>作出规定，明确了</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相关党纪处分决定作出后，办理职务、工资等相应变更手续的最长时限。</a:t>
                      </a:r>
                      <a:endParaRPr lang="zh-CN" altLang="en-US" sz="2400"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bl>
          </a:graphicData>
        </a:graphic>
      </p:graphicFrame>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spTree>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862000" y="5103532"/>
            <a:ext cx="7526424" cy="1061772"/>
          </a:xfrm>
          <a:prstGeom prst="round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None/>
              <a:tabLst/>
            </a:pP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原条例</a:t>
            </a:r>
            <a:r>
              <a:rPr kumimoji="0" lang="en-US" altLang="zh-CN" sz="2400" b="0" i="0" u="none" strike="noStrike" cap="none" normalizeH="0" baseline="0" dirty="0" smtClean="0">
                <a:ln>
                  <a:noFill/>
                </a:ln>
                <a:solidFill>
                  <a:srgbClr val="FFC000"/>
                </a:solidFill>
                <a:effectLst/>
                <a:latin typeface="微软雅黑" panose="020B0503020204020204" pitchFamily="34" charset="-122"/>
                <a:ea typeface="微软雅黑" panose="020B0503020204020204" pitchFamily="34" charset="-122"/>
              </a:rPr>
              <a:t>10</a:t>
            </a: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类违纪行为整合为</a:t>
            </a:r>
            <a:r>
              <a:rPr kumimoji="0" lang="en-US" altLang="zh-CN" sz="2400" b="0" i="0" u="none" strike="noStrike" cap="none" normalizeH="0" baseline="0" dirty="0" smtClean="0">
                <a:ln>
                  <a:noFill/>
                </a:ln>
                <a:solidFill>
                  <a:srgbClr val="FFC000"/>
                </a:solidFill>
                <a:effectLst/>
                <a:latin typeface="微软雅黑" panose="020B0503020204020204" pitchFamily="34" charset="-122"/>
                <a:ea typeface="微软雅黑" panose="020B0503020204020204" pitchFamily="34" charset="-122"/>
              </a:rPr>
              <a:t>6</a:t>
            </a: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类</a:t>
            </a:r>
            <a:endParaRPr kumimoji="0" lang="en-US" altLang="zh-CN"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20000"/>
              </a:spcBef>
              <a:spcAft>
                <a:spcPct val="0"/>
              </a:spcAft>
              <a:buClrTx/>
              <a:buSzPct val="80000"/>
              <a:buNone/>
              <a:tabLst/>
            </a:pPr>
            <a:r>
              <a:rPr lang="zh-CN" altLang="en-US" sz="2400" dirty="0" smtClean="0">
                <a:solidFill>
                  <a:schemeClr val="bg1"/>
                </a:solidFill>
                <a:latin typeface="微软雅黑" panose="020B0503020204020204" pitchFamily="34" charset="-122"/>
                <a:ea typeface="微软雅黑" panose="020B0503020204020204" pitchFamily="34" charset="-122"/>
              </a:rPr>
              <a:t>删除</a:t>
            </a:r>
            <a:r>
              <a:rPr lang="en-US" altLang="zh-CN" sz="2400" dirty="0" smtClean="0">
                <a:solidFill>
                  <a:srgbClr val="FFC000"/>
                </a:solidFill>
                <a:latin typeface="微软雅黑" panose="020B0503020204020204" pitchFamily="34" charset="-122"/>
                <a:ea typeface="微软雅黑" panose="020B0503020204020204" pitchFamily="34" charset="-122"/>
              </a:rPr>
              <a:t>79</a:t>
            </a:r>
            <a:r>
              <a:rPr lang="zh-CN" altLang="en-US" sz="2400" dirty="0" smtClean="0">
                <a:solidFill>
                  <a:schemeClr val="bg1"/>
                </a:solidFill>
                <a:latin typeface="微软雅黑" panose="020B0503020204020204" pitchFamily="34" charset="-122"/>
                <a:ea typeface="微软雅黑" panose="020B0503020204020204" pitchFamily="34" charset="-122"/>
              </a:rPr>
              <a:t>条与法律法规重复内容</a:t>
            </a:r>
            <a:endPar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8" name="TextBox 3"/>
          <p:cNvSpPr txBox="1"/>
          <p:nvPr/>
        </p:nvSpPr>
        <p:spPr>
          <a:xfrm>
            <a:off x="899592" y="2286915"/>
            <a:ext cx="7344816" cy="2582245"/>
          </a:xfrm>
          <a:prstGeom prst="rect">
            <a:avLst/>
          </a:prstGeom>
          <a:noFill/>
        </p:spPr>
        <p:style>
          <a:lnRef idx="2">
            <a:schemeClr val="accent3"/>
          </a:lnRef>
          <a:fillRef idx="1">
            <a:schemeClr val="lt1"/>
          </a:fillRef>
          <a:effectRef idx="0">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10000"/>
              </a:lnSpc>
              <a:spcBef>
                <a:spcPts val="600"/>
              </a:spcBef>
              <a:spcAft>
                <a:spcPts val="600"/>
              </a:spcAft>
              <a:buNone/>
              <a:defRPr/>
            </a:pPr>
            <a:r>
              <a:rPr lang="zh-CN" altLang="en-US" sz="4800" b="1" spc="50" dirty="0" smtClean="0">
                <a:ln w="11430"/>
                <a:gradFill>
                  <a:gsLst>
                    <a:gs pos="25000">
                      <a:schemeClr val="accent2">
                        <a:satMod val="155000"/>
                      </a:schemeClr>
                    </a:gs>
                    <a:gs pos="100000">
                      <a:schemeClr val="accent2">
                        <a:shade val="45000"/>
                        <a:satMod val="165000"/>
                      </a:schemeClr>
                    </a:gs>
                  </a:gsLst>
                  <a:lin ang="5400000"/>
                </a:gradFill>
                <a:latin typeface="黑体" pitchFamily="49" charset="-122"/>
                <a:ea typeface="黑体" pitchFamily="49" charset="-122"/>
              </a:rPr>
              <a:t>第六</a:t>
            </a:r>
            <a:r>
              <a:rPr lang="zh-CN" altLang="en-US" sz="4800" b="1" spc="50" dirty="0">
                <a:ln w="11430"/>
                <a:gradFill>
                  <a:gsLst>
                    <a:gs pos="25000">
                      <a:schemeClr val="accent2">
                        <a:satMod val="155000"/>
                      </a:schemeClr>
                    </a:gs>
                    <a:gs pos="100000">
                      <a:schemeClr val="accent2">
                        <a:shade val="45000"/>
                        <a:satMod val="165000"/>
                      </a:schemeClr>
                    </a:gs>
                  </a:gsLst>
                  <a:lin ang="5400000"/>
                </a:gradFill>
                <a:latin typeface="黑体" pitchFamily="49" charset="-122"/>
                <a:ea typeface="黑体" pitchFamily="49" charset="-122"/>
              </a:rPr>
              <a:t>章至第十一章</a:t>
            </a:r>
            <a:endParaRPr lang="en-US" altLang="zh-CN" sz="4800" b="1" spc="50" dirty="0">
              <a:ln w="11430"/>
              <a:gradFill>
                <a:gsLst>
                  <a:gs pos="25000">
                    <a:schemeClr val="accent2">
                      <a:satMod val="155000"/>
                    </a:schemeClr>
                  </a:gs>
                  <a:gs pos="100000">
                    <a:schemeClr val="accent2">
                      <a:shade val="45000"/>
                      <a:satMod val="165000"/>
                    </a:schemeClr>
                  </a:gs>
                </a:gsLst>
                <a:lin ang="5400000"/>
              </a:gradFill>
              <a:latin typeface="黑体" pitchFamily="49" charset="-122"/>
              <a:ea typeface="黑体" pitchFamily="49" charset="-122"/>
            </a:endParaRPr>
          </a:p>
          <a:p>
            <a:pPr algn="ctr">
              <a:lnSpc>
                <a:spcPct val="150000"/>
              </a:lnSpc>
              <a:spcBef>
                <a:spcPts val="600"/>
              </a:spcBef>
              <a:spcAft>
                <a:spcPts val="1200"/>
              </a:spcAft>
              <a:buNone/>
              <a:defRPr/>
            </a:pPr>
            <a:r>
              <a:rPr lang="zh-CN" altLang="en-US" sz="6600" b="1" spc="50" dirty="0">
                <a:ln w="11430"/>
                <a:solidFill>
                  <a:srgbClr val="FF0000"/>
                </a:solidFill>
                <a:latin typeface="黑体" pitchFamily="49" charset="-122"/>
                <a:ea typeface="黑体" pitchFamily="49" charset="-122"/>
              </a:rPr>
              <a:t>六大纪律</a:t>
            </a:r>
          </a:p>
        </p:txBody>
      </p:sp>
    </p:spTree>
    <p:extLst>
      <p:ext uri="{BB962C8B-B14F-4D97-AF65-F5344CB8AC3E}">
        <p14:creationId xmlns:p14="http://schemas.microsoft.com/office/powerpoint/2010/main" val="781412003"/>
      </p:ext>
    </p:extLst>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348880"/>
            <a:ext cx="7272808" cy="3528392"/>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sz="3200" b="1" dirty="0">
                <a:ln/>
                <a:solidFill>
                  <a:srgbClr val="FF0000"/>
                </a:solidFill>
                <a:latin typeface="微软雅黑" panose="020B0503020204020204" pitchFamily="34" charset="-122"/>
                <a:ea typeface="微软雅黑" panose="020B0503020204020204" pitchFamily="34" charset="-122"/>
              </a:rPr>
              <a:t>政治纪律</a:t>
            </a:r>
            <a:r>
              <a:rPr lang="en-US" altLang="zh-CN" sz="2400" b="1" dirty="0">
                <a:ln/>
                <a:solidFill>
                  <a:schemeClr val="tx1"/>
                </a:solidFill>
                <a:latin typeface="微软雅黑" panose="020B0503020204020204" pitchFamily="34" charset="-122"/>
                <a:ea typeface="微软雅黑" panose="020B0503020204020204" pitchFamily="34" charset="-122"/>
              </a:rPr>
              <a:t>——</a:t>
            </a:r>
            <a:r>
              <a:rPr lang="zh-CN" altLang="en-US" sz="2400" b="1" dirty="0">
                <a:ln/>
                <a:solidFill>
                  <a:schemeClr val="tx1"/>
                </a:solidFill>
                <a:latin typeface="微软雅黑" panose="020B0503020204020204" pitchFamily="34" charset="-122"/>
                <a:ea typeface="微软雅黑" panose="020B0503020204020204" pitchFamily="34" charset="-122"/>
              </a:rPr>
              <a:t>是党的各级组织和全体党员在</a:t>
            </a:r>
            <a:r>
              <a:rPr lang="zh-CN" altLang="en-US" sz="2400" b="1" dirty="0">
                <a:ln/>
                <a:solidFill>
                  <a:srgbClr val="FF0000"/>
                </a:solidFill>
                <a:latin typeface="微软雅黑" panose="020B0503020204020204" pitchFamily="34" charset="-122"/>
                <a:ea typeface="微软雅黑" panose="020B0503020204020204" pitchFamily="34" charset="-122"/>
              </a:rPr>
              <a:t>政治方向、政治立场、政治言论</a:t>
            </a:r>
            <a:r>
              <a:rPr lang="zh-CN" altLang="en-US" sz="2400" b="1" dirty="0">
                <a:ln/>
                <a:solidFill>
                  <a:schemeClr val="tx1"/>
                </a:solidFill>
                <a:latin typeface="微软雅黑" panose="020B0503020204020204" pitchFamily="34" charset="-122"/>
                <a:ea typeface="微软雅黑" panose="020B0503020204020204" pitchFamily="34" charset="-122"/>
              </a:rPr>
              <a:t>和</a:t>
            </a:r>
            <a:r>
              <a:rPr lang="zh-CN" altLang="en-US" sz="2400" b="1" dirty="0">
                <a:ln/>
                <a:solidFill>
                  <a:srgbClr val="FF0000"/>
                </a:solidFill>
                <a:latin typeface="微软雅黑" panose="020B0503020204020204" pitchFamily="34" charset="-122"/>
                <a:ea typeface="微软雅黑" panose="020B0503020204020204" pitchFamily="34" charset="-122"/>
              </a:rPr>
              <a:t>政治行为</a:t>
            </a:r>
            <a:r>
              <a:rPr lang="zh-CN" altLang="en-US" sz="2400" b="1" dirty="0">
                <a:ln/>
                <a:solidFill>
                  <a:schemeClr val="tx1"/>
                </a:solidFill>
                <a:latin typeface="微软雅黑" panose="020B0503020204020204" pitchFamily="34" charset="-122"/>
                <a:ea typeface="微软雅黑" panose="020B0503020204020204" pitchFamily="34" charset="-122"/>
              </a:rPr>
              <a:t>方面必须遵守的行为准则，是维护党的团结统一的根本保证。政治纪律严明，全党才能在政治上高度统一、行动上步调一致，才能团结带领全国人民全面建成小康社会、夺取中国特色社会主义新胜利。</a:t>
            </a:r>
          </a:p>
        </p:txBody>
      </p:sp>
    </p:spTree>
    <p:extLst>
      <p:ext uri="{BB962C8B-B14F-4D97-AF65-F5344CB8AC3E}">
        <p14:creationId xmlns:p14="http://schemas.microsoft.com/office/powerpoint/2010/main" val="3210516544"/>
      </p:ext>
    </p:extLst>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564904"/>
            <a:ext cx="7272808" cy="33843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0" marR="0" indent="0" algn="l" defTabSz="914400" rtl="0" eaLnBrk="1" fontAlgn="base" latinLnBrk="0" hangingPunct="1">
              <a:lnSpc>
                <a:spcPct val="150000"/>
              </a:lnSpc>
              <a:spcBef>
                <a:spcPts val="1200"/>
              </a:spcBef>
              <a:spcAft>
                <a:spcPct val="0"/>
              </a:spcAft>
              <a:buClrTx/>
              <a:buSzPct val="80000"/>
              <a:buNone/>
              <a:tabLst/>
            </a:pP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违反政治纪律 共</a:t>
            </a:r>
            <a:r>
              <a:rPr kumimoji="0" lang="en-US" altLang="zh-CN" sz="2800" b="1" i="0" u="none" strike="noStrike" normalizeH="0" baseline="0" dirty="0" smtClean="0">
                <a:ln/>
                <a:solidFill>
                  <a:srgbClr val="FC7624"/>
                </a:solidFill>
                <a:latin typeface="微软雅黑" panose="020B0503020204020204" pitchFamily="34" charset="-122"/>
                <a:ea typeface="微软雅黑" panose="020B0503020204020204" pitchFamily="34" charset="-122"/>
              </a:rPr>
              <a:t>18</a:t>
            </a: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条</a:t>
            </a:r>
            <a:endParaRPr kumimoji="0" lang="en-US" altLang="zh-CN" sz="2400" b="1" i="0" u="none" strike="noStrike" normalizeH="0" baseline="0" dirty="0" smtClean="0">
              <a:ln/>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50000"/>
              </a:lnSpc>
              <a:spcBef>
                <a:spcPts val="1200"/>
              </a:spcBef>
              <a:spcAft>
                <a:spcPct val="0"/>
              </a:spcAft>
              <a:buClrTx/>
              <a:buSzPct val="80000"/>
              <a:buNone/>
              <a:tabLst/>
            </a:pPr>
            <a:r>
              <a:rPr lang="zh-CN" altLang="en-US" sz="2000" b="1" dirty="0" smtClean="0">
                <a:ln/>
                <a:solidFill>
                  <a:srgbClr val="0070C0"/>
                </a:solidFill>
                <a:latin typeface="微软雅黑" panose="020B0503020204020204" pitchFamily="34" charset="-122"/>
                <a:ea typeface="微软雅黑" panose="020B0503020204020204" pitchFamily="34" charset="-122"/>
              </a:rPr>
              <a:t>       </a:t>
            </a:r>
            <a:r>
              <a:rPr lang="zh-CN" altLang="en-US" sz="2000" b="1" dirty="0" smtClean="0">
                <a:ln/>
                <a:solidFill>
                  <a:schemeClr val="tx1"/>
                </a:solidFill>
                <a:latin typeface="微软雅黑" panose="020B0503020204020204" pitchFamily="34" charset="-122"/>
                <a:ea typeface="微软雅黑" panose="020B0503020204020204" pitchFamily="34" charset="-122"/>
              </a:rPr>
              <a:t>发表危害党的</a:t>
            </a:r>
            <a:r>
              <a:rPr lang="zh-CN" altLang="en-US" sz="2000" b="1" dirty="0">
                <a:ln/>
                <a:solidFill>
                  <a:schemeClr val="tx1"/>
                </a:solidFill>
                <a:latin typeface="微软雅黑" panose="020B0503020204020204" pitchFamily="34" charset="-122"/>
                <a:ea typeface="微软雅黑" panose="020B0503020204020204" pitchFamily="34" charset="-122"/>
              </a:rPr>
              <a:t>言论</a:t>
            </a:r>
            <a:r>
              <a:rPr lang="zh-CN" altLang="en-US" sz="2000" b="1" dirty="0" smtClean="0">
                <a:ln/>
                <a:solidFill>
                  <a:schemeClr val="tx1"/>
                </a:solidFill>
                <a:latin typeface="微软雅黑" panose="020B0503020204020204" pitchFamily="34" charset="-122"/>
                <a:ea typeface="微软雅黑" panose="020B0503020204020204" pitchFamily="34" charset="-122"/>
              </a:rPr>
              <a:t>等；破坏党的团结统一等；损害中央权威、妨碍党和国家方针政策实施；对抗组织审查；组织和参加迷信活动；叛逃及在涉外活动中损害党和国家尊严利益；违反政治规矩等</a:t>
            </a:r>
            <a:endParaRPr lang="en-US" altLang="zh-CN" sz="2000" b="1" dirty="0" smtClean="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2410915"/>
      </p:ext>
    </p:extLst>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286656916"/>
              </p:ext>
            </p:extLst>
          </p:nvPr>
        </p:nvGraphicFramePr>
        <p:xfrm>
          <a:off x="179388" y="2132857"/>
          <a:ext cx="8784976" cy="3528391"/>
        </p:xfrm>
        <a:graphic>
          <a:graphicData uri="http://schemas.openxmlformats.org/drawingml/2006/table">
            <a:tbl>
              <a:tblPr firstRow="1" bandRow="1">
                <a:tableStyleId>{5940675A-B579-460E-94D1-54222C63F5DA}</a:tableStyleId>
              </a:tblPr>
              <a:tblGrid>
                <a:gridCol w="1296144"/>
                <a:gridCol w="7488832"/>
              </a:tblGrid>
              <a:tr h="615808">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第二编 分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582092">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FF0000"/>
                          </a:solidFill>
                          <a:latin typeface="黑体" pitchFamily="49" charset="-122"/>
                          <a:ea typeface="黑体" pitchFamily="49" charset="-122"/>
                          <a:cs typeface="+mn-cs"/>
                        </a:rPr>
                        <a:t>第六章</a:t>
                      </a:r>
                    </a:p>
                  </a:txBody>
                  <a:tcPr anchor="ctr"/>
                </a:tc>
                <a:tc>
                  <a:txBody>
                    <a:bodyPr/>
                    <a:lstStyle/>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对违反</a:t>
                      </a:r>
                      <a:r>
                        <a:rPr lang="zh-CN" altLang="en-US" sz="2800" b="1" kern="1200" dirty="0" smtClean="0">
                          <a:solidFill>
                            <a:srgbClr val="FF0000"/>
                          </a:solidFill>
                          <a:latin typeface="微软雅黑" panose="020B0503020204020204" pitchFamily="34" charset="-122"/>
                          <a:ea typeface="微软雅黑" panose="020B0503020204020204" pitchFamily="34" charset="-122"/>
                          <a:cs typeface="+mn-cs"/>
                        </a:rPr>
                        <a:t>政治纪律</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行为的处分（</a:t>
                      </a:r>
                      <a:r>
                        <a:rPr lang="en-US" altLang="zh-CN" sz="2800" b="1" kern="1200" dirty="0" smtClean="0">
                          <a:solidFill>
                            <a:srgbClr val="002060"/>
                          </a:solidFill>
                          <a:latin typeface="微软雅黑" panose="020B0503020204020204" pitchFamily="34" charset="-122"/>
                          <a:ea typeface="微软雅黑" panose="020B0503020204020204" pitchFamily="34" charset="-122"/>
                          <a:cs typeface="+mn-cs"/>
                        </a:rPr>
                        <a:t>45-62</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8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2330491">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黑体" pitchFamily="49" charset="-122"/>
                        <a:ea typeface="黑体" pitchFamily="49" charset="-122"/>
                        <a:cs typeface="+mn-cs"/>
                      </a:endParaRPr>
                    </a:p>
                  </a:txBody>
                  <a:tcPr anchor="ctr"/>
                </a:tc>
                <a:tc>
                  <a:txBody>
                    <a:bodyPr/>
                    <a:lstStyle/>
                    <a:p>
                      <a:pPr marL="0" marR="0" indent="0" algn="just" defTabSz="914400" rtl="0" eaLnBrk="1" fontAlgn="auto" latinLnBrk="0" hangingPunct="1">
                        <a:lnSpc>
                          <a:spcPts val="4000"/>
                        </a:lnSpc>
                        <a:spcBef>
                          <a:spcPts val="0"/>
                        </a:spcBef>
                        <a:spcAft>
                          <a:spcPts val="0"/>
                        </a:spcAft>
                        <a:buClrTx/>
                        <a:buSzTx/>
                        <a:buFontTx/>
                        <a:buNone/>
                        <a:tabLst/>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rPr>
                        <a:t>增加：</a:t>
                      </a:r>
                      <a:r>
                        <a:rPr lang="zh-CN" altLang="en-US" sz="2000" kern="1200" dirty="0" smtClean="0">
                          <a:solidFill>
                            <a:srgbClr val="002060"/>
                          </a:solidFill>
                          <a:latin typeface="微软雅黑" panose="020B0503020204020204" pitchFamily="34" charset="-122"/>
                          <a:ea typeface="微软雅黑" panose="020B0503020204020204" pitchFamily="34" charset="-122"/>
                          <a:cs typeface="+mn-cs"/>
                        </a:rPr>
                        <a:t>拉帮结派、对抗组织审查、组织或者参加迷信活动、搞无原则一团和气以及违反党的优良传统和工作惯例等党的规矩等。</a:t>
                      </a:r>
                    </a:p>
                    <a:p>
                      <a:pPr algn="just">
                        <a:lnSpc>
                          <a:spcPts val="4000"/>
                        </a:lnSpc>
                      </a:pPr>
                      <a:endParaRPr lang="zh-CN" altLang="en-US" sz="2000" kern="1200" dirty="0" smtClean="0">
                        <a:solidFill>
                          <a:srgbClr val="002060"/>
                        </a:solidFill>
                        <a:latin typeface="微软雅黑" panose="020B0503020204020204" pitchFamily="34" charset="-122"/>
                        <a:ea typeface="微软雅黑" panose="020B0503020204020204" pitchFamily="34" charset="-122"/>
                        <a:cs typeface="+mn-cs"/>
                      </a:endParaRPr>
                    </a:p>
                  </a:txBody>
                  <a:tcPr anchor="ctr"/>
                </a:tc>
              </a:tr>
            </a:tbl>
          </a:graphicData>
        </a:graphic>
      </p:graphicFrame>
      <p:sp>
        <p:nvSpPr>
          <p:cNvPr id="4"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7"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1" name="矩形 10"/>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spTree>
    <p:extLst>
      <p:ext uri="{BB962C8B-B14F-4D97-AF65-F5344CB8AC3E}">
        <p14:creationId xmlns:p14="http://schemas.microsoft.com/office/powerpoint/2010/main" val="453993551"/>
      </p:ext>
    </p:extLst>
  </p:cSld>
  <p:clrMapOvr>
    <a:masterClrMapping/>
  </p:clrMapOvr>
  <p:transition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916832"/>
            <a:ext cx="7272808" cy="45365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zh-CN" b="1" dirty="0" smtClean="0">
                <a:ln/>
                <a:solidFill>
                  <a:srgbClr val="FF0000"/>
                </a:solidFill>
                <a:latin typeface="微软雅黑" panose="020B0503020204020204" pitchFamily="34" charset="-122"/>
                <a:ea typeface="微软雅黑" panose="020B0503020204020204" pitchFamily="34" charset="-122"/>
              </a:rPr>
              <a:t>第四十五条</a:t>
            </a:r>
            <a:r>
              <a:rPr lang="en-US" altLang="zh-CN" b="1" dirty="0" smtClean="0">
                <a:ln/>
                <a:solidFill>
                  <a:srgbClr val="FF0000"/>
                </a:solidFill>
                <a:latin typeface="微软雅黑" panose="020B0503020204020204" pitchFamily="34" charset="-122"/>
                <a:ea typeface="微软雅黑" panose="020B0503020204020204" pitchFamily="34" charset="-122"/>
              </a:rPr>
              <a:t> </a:t>
            </a:r>
            <a:r>
              <a:rPr lang="zh-CN" altLang="en-US" b="1" dirty="0" smtClean="0">
                <a:ln/>
                <a:solidFill>
                  <a:srgbClr val="002060"/>
                </a:solidFill>
                <a:latin typeface="微软雅黑" panose="020B0503020204020204" pitchFamily="34" charset="-122"/>
                <a:ea typeface="微软雅黑" panose="020B0503020204020204" pitchFamily="34" charset="-122"/>
              </a:rPr>
              <a:t>公开</a:t>
            </a:r>
            <a:r>
              <a:rPr lang="zh-CN" altLang="zh-CN" b="1" dirty="0">
                <a:ln/>
                <a:solidFill>
                  <a:srgbClr val="002060"/>
                </a:solidFill>
                <a:latin typeface="微软雅黑" panose="020B0503020204020204" pitchFamily="34" charset="-122"/>
                <a:ea typeface="微软雅黑" panose="020B0503020204020204" pitchFamily="34" charset="-122"/>
              </a:rPr>
              <a:t>发表</a:t>
            </a:r>
            <a:r>
              <a:rPr lang="zh-CN" altLang="en-US" b="1" dirty="0">
                <a:ln/>
                <a:solidFill>
                  <a:srgbClr val="002060"/>
                </a:solidFill>
                <a:latin typeface="微软雅黑" panose="020B0503020204020204" pitchFamily="34" charset="-122"/>
                <a:ea typeface="微软雅黑" panose="020B0503020204020204" pitchFamily="34" charset="-122"/>
              </a:rPr>
              <a:t>、发布</a:t>
            </a:r>
            <a:r>
              <a:rPr lang="zh-CN" altLang="zh-CN" b="1" dirty="0">
                <a:ln/>
                <a:solidFill>
                  <a:srgbClr val="002060"/>
                </a:solidFill>
                <a:latin typeface="微软雅黑" panose="020B0503020204020204" pitchFamily="34" charset="-122"/>
                <a:ea typeface="微软雅黑" panose="020B0503020204020204" pitchFamily="34" charset="-122"/>
              </a:rPr>
              <a:t>坚持资产阶级自由化立场、反对四项基本原则，反对党的改革开放决策的</a:t>
            </a:r>
            <a:r>
              <a:rPr lang="zh-CN" altLang="en-US" b="1" dirty="0" smtClean="0">
                <a:ln/>
                <a:solidFill>
                  <a:srgbClr val="002060"/>
                </a:solidFill>
                <a:latin typeface="微软雅黑" panose="020B0503020204020204" pitchFamily="34" charset="-122"/>
                <a:ea typeface="微软雅黑" panose="020B0503020204020204" pitchFamily="34" charset="-122"/>
              </a:rPr>
              <a:t>言论的。</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第四十六</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zh-CN" b="1" dirty="0" smtClean="0">
                <a:ln/>
                <a:solidFill>
                  <a:srgbClr val="002060"/>
                </a:solidFill>
                <a:latin typeface="微软雅黑" panose="020B0503020204020204" pitchFamily="34" charset="-122"/>
                <a:ea typeface="微软雅黑" panose="020B0503020204020204" pitchFamily="34" charset="-122"/>
              </a:rPr>
              <a:t>通过</a:t>
            </a:r>
            <a:r>
              <a:rPr lang="zh-CN" altLang="zh-CN" b="1" dirty="0">
                <a:ln/>
                <a:solidFill>
                  <a:srgbClr val="002060"/>
                </a:solidFill>
                <a:latin typeface="微软雅黑" panose="020B0503020204020204" pitchFamily="34" charset="-122"/>
                <a:ea typeface="微软雅黑" panose="020B0503020204020204" pitchFamily="34" charset="-122"/>
              </a:rPr>
              <a:t>信息网络、广播、电视、报刊、书籍、讲座、论坛、报告会、座谈会等方式</a:t>
            </a:r>
            <a:r>
              <a:rPr lang="zh-CN" altLang="en-US" b="1" dirty="0" smtClean="0">
                <a:ln/>
                <a:solidFill>
                  <a:srgbClr val="002060"/>
                </a:solidFill>
                <a:latin typeface="微软雅黑" panose="020B0503020204020204" pitchFamily="34" charset="-122"/>
                <a:ea typeface="微软雅黑" panose="020B0503020204020204" pitchFamily="34" charset="-122"/>
              </a:rPr>
              <a:t>，</a:t>
            </a:r>
            <a:r>
              <a:rPr lang="zh-CN" altLang="en-US" b="1" dirty="0">
                <a:ln/>
                <a:solidFill>
                  <a:srgbClr val="002060"/>
                </a:solidFill>
                <a:latin typeface="微软雅黑" panose="020B0503020204020204" pitchFamily="34" charset="-122"/>
                <a:ea typeface="微软雅黑" panose="020B0503020204020204" pitchFamily="34" charset="-122"/>
              </a:rPr>
              <a:t>有</a:t>
            </a:r>
            <a:r>
              <a:rPr lang="zh-CN" altLang="en-US" b="1" dirty="0" smtClean="0">
                <a:ln/>
                <a:solidFill>
                  <a:srgbClr val="002060"/>
                </a:solidFill>
                <a:latin typeface="微软雅黑" panose="020B0503020204020204" pitchFamily="34" charset="-122"/>
                <a:ea typeface="微软雅黑" panose="020B0503020204020204" pitchFamily="34" charset="-122"/>
              </a:rPr>
              <a:t>下列行为：</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（一）公开</a:t>
            </a:r>
            <a:r>
              <a:rPr lang="zh-CN" altLang="en-US" b="1" dirty="0">
                <a:ln/>
                <a:solidFill>
                  <a:srgbClr val="002060"/>
                </a:solidFill>
                <a:latin typeface="微软雅黑" panose="020B0503020204020204" pitchFamily="34" charset="-122"/>
                <a:ea typeface="微软雅黑" panose="020B0503020204020204" pitchFamily="34" charset="-122"/>
              </a:rPr>
              <a:t>发表违背四项基本原则，违背、歪曲党的改革开放</a:t>
            </a:r>
            <a:r>
              <a:rPr lang="zh-CN" altLang="en-US" b="1" dirty="0" smtClean="0">
                <a:ln/>
                <a:solidFill>
                  <a:srgbClr val="002060"/>
                </a:solidFill>
                <a:latin typeface="微软雅黑" panose="020B0503020204020204" pitchFamily="34" charset="-122"/>
                <a:ea typeface="微软雅黑" panose="020B0503020204020204" pitchFamily="34" charset="-122"/>
              </a:rPr>
              <a:t>决策，或者</a:t>
            </a:r>
            <a:r>
              <a:rPr lang="zh-CN" altLang="en-US" b="1" dirty="0">
                <a:ln/>
                <a:solidFill>
                  <a:srgbClr val="002060"/>
                </a:solidFill>
                <a:latin typeface="微软雅黑" panose="020B0503020204020204" pitchFamily="34" charset="-122"/>
                <a:ea typeface="微软雅黑" panose="020B0503020204020204" pitchFamily="34" charset="-122"/>
              </a:rPr>
              <a:t>其他有严重政治问题的文章、演说、宣言、</a:t>
            </a:r>
            <a:r>
              <a:rPr lang="zh-CN" altLang="en-US" b="1" dirty="0" smtClean="0">
                <a:ln/>
                <a:solidFill>
                  <a:srgbClr val="002060"/>
                </a:solidFill>
                <a:latin typeface="微软雅黑" panose="020B0503020204020204" pitchFamily="34" charset="-122"/>
                <a:ea typeface="微软雅黑" panose="020B0503020204020204" pitchFamily="34" charset="-122"/>
              </a:rPr>
              <a:t>声明的；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（二）</a:t>
            </a:r>
            <a:r>
              <a:rPr lang="zh-CN" altLang="en-US" b="1" dirty="0">
                <a:ln/>
                <a:solidFill>
                  <a:srgbClr val="002060"/>
                </a:solidFill>
                <a:latin typeface="微软雅黑" panose="020B0503020204020204" pitchFamily="34" charset="-122"/>
                <a:ea typeface="微软雅黑" panose="020B0503020204020204" pitchFamily="34" charset="-122"/>
              </a:rPr>
              <a:t>妄议中央大政方针，破坏党的集中</a:t>
            </a:r>
            <a:r>
              <a:rPr lang="zh-CN" altLang="en-US" b="1" dirty="0" smtClean="0">
                <a:ln/>
                <a:solidFill>
                  <a:srgbClr val="002060"/>
                </a:solidFill>
                <a:latin typeface="微软雅黑" panose="020B0503020204020204" pitchFamily="34" charset="-122"/>
                <a:ea typeface="微软雅黑" panose="020B0503020204020204" pitchFamily="34" charset="-122"/>
              </a:rPr>
              <a:t>统一的；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（三）</a:t>
            </a:r>
            <a:r>
              <a:rPr lang="zh-CN" altLang="en-US" b="1" dirty="0">
                <a:ln/>
                <a:solidFill>
                  <a:srgbClr val="002060"/>
                </a:solidFill>
                <a:latin typeface="微软雅黑" panose="020B0503020204020204" pitchFamily="34" charset="-122"/>
                <a:ea typeface="微软雅黑" panose="020B0503020204020204" pitchFamily="34" charset="-122"/>
              </a:rPr>
              <a:t>丑化党和国家形象，或者诋毁、诬蔑党和国家领导人，或者歪曲党史、军</a:t>
            </a:r>
            <a:r>
              <a:rPr lang="zh-CN" altLang="en-US" b="1" dirty="0" smtClean="0">
                <a:ln/>
                <a:solidFill>
                  <a:srgbClr val="002060"/>
                </a:solidFill>
                <a:latin typeface="微软雅黑" panose="020B0503020204020204" pitchFamily="34" charset="-122"/>
                <a:ea typeface="微软雅黑" panose="020B0503020204020204" pitchFamily="34" charset="-122"/>
              </a:rPr>
              <a:t>史的。</a:t>
            </a: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3937296"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违反政治纪律（</a:t>
            </a:r>
            <a:r>
              <a:rPr lang="en-US" altLang="zh-CN" sz="2400" b="1" dirty="0" smtClean="0">
                <a:ln/>
                <a:solidFill>
                  <a:srgbClr val="FF0000"/>
                </a:solidFill>
                <a:latin typeface="微软雅黑" panose="020B0503020204020204" pitchFamily="34" charset="-122"/>
                <a:ea typeface="微软雅黑" panose="020B0503020204020204" pitchFamily="34" charset="-122"/>
              </a:rPr>
              <a:t>45-62</a:t>
            </a:r>
            <a:r>
              <a:rPr lang="zh-CN" altLang="en-US" sz="2400" b="1" dirty="0" smtClean="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3123502023"/>
      </p:ext>
    </p:extLst>
  </p:cSld>
  <p:clrMapOvr>
    <a:masterClrMapping/>
  </p:clrMapOvr>
  <p:transition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916832"/>
            <a:ext cx="7272808" cy="45365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285750" indent="-28575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第四十七</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zh-CN" b="1" dirty="0">
                <a:ln/>
                <a:solidFill>
                  <a:srgbClr val="002060"/>
                </a:solidFill>
                <a:latin typeface="微软雅黑" panose="020B0503020204020204" pitchFamily="34" charset="-122"/>
                <a:ea typeface="微软雅黑" panose="020B0503020204020204" pitchFamily="34" charset="-122"/>
              </a:rPr>
              <a:t>制作、贩卖、传播</a:t>
            </a:r>
            <a:r>
              <a:rPr lang="zh-CN" altLang="en-US" b="1" dirty="0">
                <a:ln/>
                <a:solidFill>
                  <a:srgbClr val="002060"/>
                </a:solidFill>
                <a:latin typeface="微软雅黑" panose="020B0503020204020204" pitchFamily="34" charset="-122"/>
                <a:ea typeface="微软雅黑" panose="020B0503020204020204" pitchFamily="34" charset="-122"/>
              </a:rPr>
              <a:t>、私自携带、寄递上述</a:t>
            </a:r>
            <a:r>
              <a:rPr lang="zh-CN" altLang="zh-CN" b="1" dirty="0">
                <a:ln/>
                <a:solidFill>
                  <a:srgbClr val="002060"/>
                </a:solidFill>
                <a:latin typeface="微软雅黑" panose="020B0503020204020204" pitchFamily="34" charset="-122"/>
                <a:ea typeface="微软雅黑" panose="020B0503020204020204" pitchFamily="34" charset="-122"/>
              </a:rPr>
              <a:t>书刊、音像制品、电子读物、网络音视频</a:t>
            </a:r>
            <a:r>
              <a:rPr lang="zh-CN" altLang="zh-CN" b="1" dirty="0" smtClean="0">
                <a:ln/>
                <a:solidFill>
                  <a:srgbClr val="002060"/>
                </a:solidFill>
                <a:latin typeface="微软雅黑" panose="020B0503020204020204" pitchFamily="34" charset="-122"/>
                <a:ea typeface="微软雅黑" panose="020B0503020204020204" pitchFamily="34" charset="-122"/>
              </a:rPr>
              <a:t>资料</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第四十八条 </a:t>
            </a:r>
            <a:r>
              <a:rPr lang="zh-CN" altLang="en-US" b="1" dirty="0" smtClean="0">
                <a:ln/>
                <a:solidFill>
                  <a:srgbClr val="002060"/>
                </a:solidFill>
                <a:latin typeface="微软雅黑" panose="020B0503020204020204" pitchFamily="34" charset="-122"/>
                <a:ea typeface="微软雅黑" panose="020B0503020204020204" pitchFamily="34" charset="-122"/>
              </a:rPr>
              <a:t>组织</a:t>
            </a:r>
            <a:r>
              <a:rPr lang="zh-CN" altLang="en-US" b="1" dirty="0">
                <a:ln/>
                <a:solidFill>
                  <a:srgbClr val="002060"/>
                </a:solidFill>
                <a:latin typeface="微软雅黑" panose="020B0503020204020204" pitchFamily="34" charset="-122"/>
                <a:ea typeface="微软雅黑" panose="020B0503020204020204" pitchFamily="34" charset="-122"/>
              </a:rPr>
              <a:t>、参加反对党的基本理论、基本路线、基本纲领、基本经验、基本要求或者重大</a:t>
            </a:r>
            <a:r>
              <a:rPr lang="zh-CN" altLang="en-US" b="1" dirty="0" smtClean="0">
                <a:ln/>
                <a:solidFill>
                  <a:srgbClr val="002060"/>
                </a:solidFill>
                <a:latin typeface="微软雅黑" panose="020B0503020204020204" pitchFamily="34" charset="-122"/>
                <a:ea typeface="微软雅黑" panose="020B0503020204020204" pitchFamily="34" charset="-122"/>
              </a:rPr>
              <a:t>方针政策的。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第四十九</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组织</a:t>
            </a:r>
            <a:r>
              <a:rPr lang="zh-CN" altLang="en-US" b="1" dirty="0">
                <a:ln/>
                <a:solidFill>
                  <a:srgbClr val="002060"/>
                </a:solidFill>
                <a:latin typeface="微软雅黑" panose="020B0503020204020204" pitchFamily="34" charset="-122"/>
                <a:ea typeface="微软雅黑" panose="020B0503020204020204" pitchFamily="34" charset="-122"/>
              </a:rPr>
              <a:t>、参加旨在反对党的领导、反对社会主义制度或者敌视政府等</a:t>
            </a:r>
            <a:r>
              <a:rPr lang="zh-CN" altLang="en-US" b="1" dirty="0" smtClean="0">
                <a:ln/>
                <a:solidFill>
                  <a:srgbClr val="002060"/>
                </a:solidFill>
                <a:latin typeface="微软雅黑" panose="020B0503020204020204" pitchFamily="34" charset="-122"/>
                <a:ea typeface="微软雅黑" panose="020B0503020204020204" pitchFamily="34" charset="-122"/>
              </a:rPr>
              <a:t>组织的。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第五十条 </a:t>
            </a:r>
            <a:r>
              <a:rPr lang="zh-CN" altLang="en-US" b="1" dirty="0" smtClean="0">
                <a:ln/>
                <a:solidFill>
                  <a:srgbClr val="002060"/>
                </a:solidFill>
                <a:latin typeface="微软雅黑" panose="020B0503020204020204" pitchFamily="34" charset="-122"/>
                <a:ea typeface="微软雅黑" panose="020B0503020204020204" pitchFamily="34" charset="-122"/>
              </a:rPr>
              <a:t>组织</a:t>
            </a:r>
            <a:r>
              <a:rPr lang="zh-CN" altLang="en-US" b="1" dirty="0">
                <a:ln/>
                <a:solidFill>
                  <a:srgbClr val="002060"/>
                </a:solidFill>
                <a:latin typeface="微软雅黑" panose="020B0503020204020204" pitchFamily="34" charset="-122"/>
                <a:ea typeface="微软雅黑" panose="020B0503020204020204" pitchFamily="34" charset="-122"/>
              </a:rPr>
              <a:t>、参加会道门或者邪教</a:t>
            </a:r>
            <a:r>
              <a:rPr lang="zh-CN" altLang="en-US" b="1" dirty="0" smtClean="0">
                <a:ln/>
                <a:solidFill>
                  <a:srgbClr val="002060"/>
                </a:solidFill>
                <a:latin typeface="微软雅黑" panose="020B0503020204020204" pitchFamily="34" charset="-122"/>
                <a:ea typeface="微软雅黑" panose="020B0503020204020204" pitchFamily="34" charset="-122"/>
              </a:rPr>
              <a:t>组织的。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第五十一</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在</a:t>
            </a:r>
            <a:r>
              <a:rPr lang="zh-CN" altLang="en-US" b="1" dirty="0">
                <a:ln/>
                <a:solidFill>
                  <a:srgbClr val="002060"/>
                </a:solidFill>
                <a:latin typeface="微软雅黑" panose="020B0503020204020204" pitchFamily="34" charset="-122"/>
                <a:ea typeface="微软雅黑" panose="020B0503020204020204" pitchFamily="34" charset="-122"/>
              </a:rPr>
              <a:t>党内</a:t>
            </a:r>
            <a:r>
              <a:rPr lang="zh-CN" altLang="en-US" b="1" dirty="0" smtClean="0">
                <a:ln/>
                <a:solidFill>
                  <a:srgbClr val="002060"/>
                </a:solidFill>
                <a:latin typeface="微软雅黑" panose="020B0503020204020204" pitchFamily="34" charset="-122"/>
                <a:ea typeface="微软雅黑" panose="020B0503020204020204" pitchFamily="34" charset="-122"/>
              </a:rPr>
              <a:t>组织，参加秘密</a:t>
            </a:r>
            <a:r>
              <a:rPr lang="zh-CN" altLang="en-US" b="1" dirty="0">
                <a:ln/>
                <a:solidFill>
                  <a:srgbClr val="002060"/>
                </a:solidFill>
                <a:latin typeface="微软雅黑" panose="020B0503020204020204" pitchFamily="34" charset="-122"/>
                <a:ea typeface="微软雅黑" panose="020B0503020204020204" pitchFamily="34" charset="-122"/>
              </a:rPr>
              <a:t>集团或者</a:t>
            </a:r>
            <a:r>
              <a:rPr lang="zh-CN" altLang="en-US" b="1" dirty="0" smtClean="0">
                <a:ln/>
                <a:solidFill>
                  <a:srgbClr val="002060"/>
                </a:solidFill>
                <a:latin typeface="微软雅黑" panose="020B0503020204020204" pitchFamily="34" charset="-122"/>
                <a:ea typeface="微软雅黑" panose="020B0503020204020204" pitchFamily="34" charset="-122"/>
              </a:rPr>
              <a:t>组织、参加其他</a:t>
            </a:r>
            <a:r>
              <a:rPr lang="zh-CN" altLang="en-US" b="1" dirty="0">
                <a:ln/>
                <a:solidFill>
                  <a:srgbClr val="002060"/>
                </a:solidFill>
                <a:latin typeface="微软雅黑" panose="020B0503020204020204" pitchFamily="34" charset="-122"/>
                <a:ea typeface="微软雅黑" panose="020B0503020204020204" pitchFamily="34" charset="-122"/>
              </a:rPr>
              <a:t>分裂党的</a:t>
            </a:r>
            <a:r>
              <a:rPr lang="zh-CN" altLang="en-US" b="1" dirty="0" smtClean="0">
                <a:ln/>
                <a:solidFill>
                  <a:srgbClr val="002060"/>
                </a:solidFill>
                <a:latin typeface="微软雅黑" panose="020B0503020204020204" pitchFamily="34" charset="-122"/>
                <a:ea typeface="微软雅黑" panose="020B0503020204020204" pitchFamily="34" charset="-122"/>
              </a:rPr>
              <a:t>活动的。</a:t>
            </a: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18" name="矩形 17"/>
          <p:cNvSpPr/>
          <p:nvPr/>
        </p:nvSpPr>
        <p:spPr>
          <a:xfrm>
            <a:off x="3682188" y="1257604"/>
            <a:ext cx="3937296"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违反政治纪律（</a:t>
            </a:r>
            <a:r>
              <a:rPr lang="en-US" altLang="zh-CN" sz="2400" b="1" dirty="0" smtClean="0">
                <a:ln/>
                <a:solidFill>
                  <a:srgbClr val="FF0000"/>
                </a:solidFill>
                <a:latin typeface="微软雅黑" panose="020B0503020204020204" pitchFamily="34" charset="-122"/>
                <a:ea typeface="微软雅黑" panose="020B0503020204020204" pitchFamily="34" charset="-122"/>
              </a:rPr>
              <a:t>45-62</a:t>
            </a:r>
            <a:r>
              <a:rPr lang="zh-CN" altLang="en-US" sz="2400" b="1" dirty="0" smtClean="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523779291"/>
      </p:ext>
    </p:extLst>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916832"/>
            <a:ext cx="7272808" cy="45365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第五十二条 </a:t>
            </a:r>
            <a:r>
              <a:rPr lang="zh-CN" altLang="en-US" b="1" dirty="0">
                <a:ln/>
                <a:solidFill>
                  <a:srgbClr val="002060"/>
                </a:solidFill>
                <a:latin typeface="微软雅黑" panose="020B0503020204020204" pitchFamily="34" charset="-122"/>
                <a:ea typeface="微软雅黑" panose="020B0503020204020204" pitchFamily="34" charset="-122"/>
              </a:rPr>
              <a:t>在党内搞团团伙伙、结党营私、拉帮结派、培植私人势力或者通过搞利益交换、为自己营造声势等活动捞取政治</a:t>
            </a:r>
            <a:r>
              <a:rPr lang="zh-CN" altLang="en-US" b="1" dirty="0" smtClean="0">
                <a:ln/>
                <a:solidFill>
                  <a:srgbClr val="002060"/>
                </a:solidFill>
                <a:latin typeface="微软雅黑" panose="020B0503020204020204" pitchFamily="34" charset="-122"/>
                <a:ea typeface="微软雅黑" panose="020B0503020204020204" pitchFamily="34" charset="-122"/>
              </a:rPr>
              <a:t>资本的。</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zh-CN" b="1" dirty="0" smtClean="0">
                <a:ln/>
                <a:solidFill>
                  <a:srgbClr val="FF0000"/>
                </a:solidFill>
                <a:latin typeface="微软雅黑" panose="020B0503020204020204" pitchFamily="34" charset="-122"/>
                <a:ea typeface="微软雅黑" panose="020B0503020204020204" pitchFamily="34" charset="-122"/>
              </a:rPr>
              <a:t>第五十三条</a:t>
            </a:r>
            <a:r>
              <a:rPr lang="en-US" altLang="zh-CN" b="1" dirty="0" smtClean="0">
                <a:ln/>
                <a:solidFill>
                  <a:srgbClr val="FF0000"/>
                </a:solidFill>
                <a:latin typeface="微软雅黑" panose="020B0503020204020204" pitchFamily="34" charset="-122"/>
                <a:ea typeface="微软雅黑" panose="020B0503020204020204" pitchFamily="34" charset="-122"/>
              </a:rPr>
              <a:t> </a:t>
            </a:r>
            <a:r>
              <a:rPr lang="zh-CN" altLang="en-US" b="1" dirty="0" smtClean="0">
                <a:ln/>
                <a:solidFill>
                  <a:srgbClr val="002060"/>
                </a:solidFill>
                <a:latin typeface="微软雅黑" panose="020B0503020204020204" pitchFamily="34" charset="-122"/>
                <a:ea typeface="微软雅黑" panose="020B0503020204020204" pitchFamily="34" charset="-122"/>
              </a:rPr>
              <a:t>有下列行为之一：</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（一）拒不</a:t>
            </a:r>
            <a:r>
              <a:rPr lang="zh-CN" altLang="en-US" b="1" dirty="0">
                <a:ln/>
                <a:solidFill>
                  <a:srgbClr val="002060"/>
                </a:solidFill>
                <a:latin typeface="微软雅黑" panose="020B0503020204020204" pitchFamily="34" charset="-122"/>
                <a:ea typeface="微软雅黑" panose="020B0503020204020204" pitchFamily="34" charset="-122"/>
              </a:rPr>
              <a:t>执行党和国家的方针政策以及决策</a:t>
            </a:r>
            <a:r>
              <a:rPr lang="zh-CN" altLang="en-US" b="1" dirty="0" smtClean="0">
                <a:ln/>
                <a:solidFill>
                  <a:srgbClr val="002060"/>
                </a:solidFill>
                <a:latin typeface="微软雅黑" panose="020B0503020204020204" pitchFamily="34" charset="-122"/>
                <a:ea typeface="微软雅黑" panose="020B0503020204020204" pitchFamily="34" charset="-122"/>
              </a:rPr>
              <a:t>部署的；</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二）故意作出与党和国家的方针政策以及决策部署相违背的</a:t>
            </a:r>
            <a:r>
              <a:rPr lang="zh-CN" altLang="en-US" b="1" dirty="0" smtClean="0">
                <a:ln/>
                <a:solidFill>
                  <a:srgbClr val="002060"/>
                </a:solidFill>
                <a:latin typeface="微软雅黑" panose="020B0503020204020204" pitchFamily="34" charset="-122"/>
                <a:ea typeface="微软雅黑" panose="020B0503020204020204" pitchFamily="34" charset="-122"/>
              </a:rPr>
              <a:t>决定的；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a:t>
            </a:r>
            <a:r>
              <a:rPr lang="zh-CN" altLang="en-US" b="1" dirty="0" smtClean="0">
                <a:ln/>
                <a:solidFill>
                  <a:srgbClr val="002060"/>
                </a:solidFill>
                <a:latin typeface="微软雅黑" panose="020B0503020204020204" pitchFamily="34" charset="-122"/>
                <a:ea typeface="微软雅黑" panose="020B0503020204020204" pitchFamily="34" charset="-122"/>
              </a:rPr>
              <a:t>   （三）擅自</a:t>
            </a:r>
            <a:r>
              <a:rPr lang="zh-CN" altLang="en-US" b="1" dirty="0">
                <a:ln/>
                <a:solidFill>
                  <a:srgbClr val="002060"/>
                </a:solidFill>
                <a:latin typeface="微软雅黑" panose="020B0503020204020204" pitchFamily="34" charset="-122"/>
                <a:ea typeface="微软雅黑" panose="020B0503020204020204" pitchFamily="34" charset="-122"/>
              </a:rPr>
              <a:t>对应当由中央决定的重大政策问题作出决定和对外发表</a:t>
            </a:r>
            <a:r>
              <a:rPr lang="zh-CN" altLang="en-US" b="1" dirty="0" smtClean="0">
                <a:ln/>
                <a:solidFill>
                  <a:srgbClr val="002060"/>
                </a:solidFill>
                <a:latin typeface="微软雅黑" panose="020B0503020204020204" pitchFamily="34" charset="-122"/>
                <a:ea typeface="微软雅黑" panose="020B0503020204020204" pitchFamily="34" charset="-122"/>
              </a:rPr>
              <a:t>主张的。</a:t>
            </a:r>
            <a:endParaRPr lang="zh-CN" altLang="en-US"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第五十四</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挑拨</a:t>
            </a:r>
            <a:r>
              <a:rPr lang="zh-CN" altLang="en-US" b="1" dirty="0">
                <a:ln/>
                <a:solidFill>
                  <a:srgbClr val="002060"/>
                </a:solidFill>
                <a:latin typeface="微软雅黑" panose="020B0503020204020204" pitchFamily="34" charset="-122"/>
                <a:ea typeface="微软雅黑" panose="020B0503020204020204" pitchFamily="34" charset="-122"/>
              </a:rPr>
              <a:t>民族关系制造事端或者参加民族分裂</a:t>
            </a:r>
            <a:r>
              <a:rPr lang="zh-CN" altLang="en-US" b="1" dirty="0" smtClean="0">
                <a:ln/>
                <a:solidFill>
                  <a:srgbClr val="002060"/>
                </a:solidFill>
                <a:latin typeface="微软雅黑" panose="020B0503020204020204" pitchFamily="34" charset="-122"/>
                <a:ea typeface="微软雅黑" panose="020B0503020204020204" pitchFamily="34" charset="-122"/>
              </a:rPr>
              <a:t>活动的。</a:t>
            </a: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18" name="矩形 17"/>
          <p:cNvSpPr/>
          <p:nvPr/>
        </p:nvSpPr>
        <p:spPr>
          <a:xfrm>
            <a:off x="3682188" y="1257604"/>
            <a:ext cx="3937296"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违反政治纪律（</a:t>
            </a:r>
            <a:r>
              <a:rPr lang="en-US" altLang="zh-CN" sz="2400" b="1" dirty="0" smtClean="0">
                <a:ln/>
                <a:solidFill>
                  <a:srgbClr val="FF0000"/>
                </a:solidFill>
                <a:latin typeface="微软雅黑" panose="020B0503020204020204" pitchFamily="34" charset="-122"/>
                <a:ea typeface="微软雅黑" panose="020B0503020204020204" pitchFamily="34" charset="-122"/>
              </a:rPr>
              <a:t>45-62</a:t>
            </a:r>
            <a:r>
              <a:rPr lang="zh-CN" altLang="en-US" sz="2400" b="1" dirty="0" smtClean="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1420520355"/>
      </p:ext>
    </p:extLst>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899592" y="3926182"/>
            <a:ext cx="7848872" cy="2383138"/>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80000"/>
              <a:buFont typeface="Wingdings" pitchFamily="2" charset="2"/>
              <a:buChar char="l"/>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5122" name="内容占位符 2"/>
          <p:cNvSpPr>
            <a:spLocks noGrp="1"/>
          </p:cNvSpPr>
          <p:nvPr>
            <p:ph idx="4294967295"/>
          </p:nvPr>
        </p:nvSpPr>
        <p:spPr>
          <a:xfrm>
            <a:off x="832375" y="4147815"/>
            <a:ext cx="7556049" cy="1801465"/>
          </a:xfrm>
        </p:spPr>
        <p:txBody>
          <a:bodyPr/>
          <a:lstStyle/>
          <a:p>
            <a:pPr lvl="1" algn="just">
              <a:lnSpc>
                <a:spcPct val="150000"/>
              </a:lnSpc>
              <a:spcBef>
                <a:spcPts val="0"/>
              </a:spcBef>
              <a:spcAft>
                <a:spcPts val="0"/>
              </a:spcAft>
              <a:buFont typeface="Wingdings"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充分认识学习贯彻</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准则</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条例</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的重要意义</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lvl="1" algn="just">
              <a:lnSpc>
                <a:spcPct val="150000"/>
              </a:lnSpc>
              <a:spcBef>
                <a:spcPts val="0"/>
              </a:spcBef>
              <a:spcAft>
                <a:spcPts val="0"/>
              </a:spcAft>
              <a:buFont typeface="Wingdings"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认真组织</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准则</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和</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条例</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的学习宣传教育</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lvl="1" algn="just">
              <a:lnSpc>
                <a:spcPct val="150000"/>
              </a:lnSpc>
              <a:spcBef>
                <a:spcPts val="0"/>
              </a:spcBef>
              <a:spcAft>
                <a:spcPts val="0"/>
              </a:spcAft>
              <a:buFont typeface="Wingdings"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切实抓好</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准则</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和</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条例</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solidFill>
                  <a:srgbClr val="002060"/>
                </a:solidFill>
                <a:latin typeface="微软雅黑" panose="020B0503020204020204" pitchFamily="34" charset="-122"/>
                <a:ea typeface="微软雅黑" panose="020B0503020204020204" pitchFamily="34" charset="-122"/>
              </a:rPr>
              <a:t>的贯彻实施</a:t>
            </a:r>
            <a:endParaRPr lang="en-US" altLang="zh-CN" sz="2400" dirty="0" smtClean="0">
              <a:solidFill>
                <a:srgbClr val="00206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0" y="120650"/>
            <a:ext cx="9140825" cy="932085"/>
            <a:chOff x="0" y="120650"/>
            <a:chExt cx="9140825" cy="932085"/>
          </a:xfrm>
        </p:grpSpPr>
        <p:grpSp>
          <p:nvGrpSpPr>
            <p:cNvPr id="4" name="组合 3"/>
            <p:cNvGrpSpPr/>
            <p:nvPr/>
          </p:nvGrpSpPr>
          <p:grpSpPr>
            <a:xfrm>
              <a:off x="0" y="120650"/>
              <a:ext cx="9140825" cy="932085"/>
              <a:chOff x="0" y="120650"/>
              <a:chExt cx="9140825" cy="932085"/>
            </a:xfrm>
          </p:grpSpPr>
          <p:sp>
            <p:nvSpPr>
              <p:cNvPr id="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7" name="Group 11"/>
              <p:cNvGrpSpPr>
                <a:grpSpLocks/>
              </p:cNvGrpSpPr>
              <p:nvPr/>
            </p:nvGrpSpPr>
            <p:grpSpPr bwMode="auto">
              <a:xfrm>
                <a:off x="142874" y="120650"/>
                <a:ext cx="756718" cy="716062"/>
                <a:chOff x="68" y="136"/>
                <a:chExt cx="340" cy="340"/>
              </a:xfrm>
            </p:grpSpPr>
            <p:sp>
              <p:nvSpPr>
                <p:cNvPr id="8"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9"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grpSp>
        <p:sp>
          <p:nvSpPr>
            <p:cNvPr id="5" name="矩形 4"/>
            <p:cNvSpPr/>
            <p:nvPr/>
          </p:nvSpPr>
          <p:spPr>
            <a:xfrm>
              <a:off x="2339752" y="265440"/>
              <a:ext cx="6760184" cy="6463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buNone/>
              </a:pP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把党规党纪刻印在全体党员心上</a:t>
              </a:r>
            </a:p>
          </p:txBody>
        </p:sp>
      </p:grpSp>
      <p:sp>
        <p:nvSpPr>
          <p:cNvPr id="2" name="矩形 1"/>
          <p:cNvSpPr/>
          <p:nvPr/>
        </p:nvSpPr>
        <p:spPr>
          <a:xfrm>
            <a:off x="467544" y="1750841"/>
            <a:ext cx="8280920" cy="2031325"/>
          </a:xfrm>
          <a:prstGeom prst="rect">
            <a:avLst/>
          </a:prstGeom>
        </p:spPr>
        <p:txBody>
          <a:bodyPr wrap="square">
            <a:spAutoFit/>
          </a:bodyPr>
          <a:lstStyle/>
          <a:p>
            <a:pPr marL="0" indent="0" algn="just">
              <a:lnSpc>
                <a:spcPct val="150000"/>
              </a:lnSpc>
              <a:spcBef>
                <a:spcPts val="0"/>
              </a:spcBef>
              <a:spcAft>
                <a:spcPts val="0"/>
              </a:spcAft>
              <a:buNone/>
            </a:pPr>
            <a:r>
              <a:rPr lang="zh-CN" altLang="en-US" sz="2800" dirty="0" smtClean="0">
                <a:solidFill>
                  <a:srgbClr val="002060"/>
                </a:solidFill>
                <a:latin typeface="微软雅黑" panose="020B0503020204020204" pitchFamily="34" charset="-122"/>
                <a:ea typeface="微软雅黑" panose="020B0503020204020204" pitchFamily="34" charset="-122"/>
              </a:rPr>
              <a:t>       近日</a:t>
            </a:r>
            <a:r>
              <a:rPr lang="zh-CN" altLang="en-US" sz="2800" dirty="0">
                <a:solidFill>
                  <a:srgbClr val="00206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中共中央办公厅</a:t>
            </a:r>
            <a:r>
              <a:rPr lang="zh-CN" altLang="en-US" sz="2800" dirty="0">
                <a:solidFill>
                  <a:srgbClr val="002060"/>
                </a:solidFill>
                <a:latin typeface="微软雅黑" panose="020B0503020204020204" pitchFamily="34" charset="-122"/>
                <a:ea typeface="微软雅黑" panose="020B0503020204020204" pitchFamily="34" charset="-122"/>
              </a:rPr>
              <a:t>印发了</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关于认真学习贯彻</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中国共产党廉洁自律准则</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和</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中国共产党纪律处分条例</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的通知</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，要求：</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916832"/>
            <a:ext cx="7272808" cy="45365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第五十五条 </a:t>
            </a:r>
            <a:r>
              <a:rPr lang="zh-CN" altLang="en-US" b="1" dirty="0">
                <a:ln/>
                <a:solidFill>
                  <a:srgbClr val="002060"/>
                </a:solidFill>
                <a:latin typeface="微软雅黑" panose="020B0503020204020204" pitchFamily="34" charset="-122"/>
                <a:ea typeface="微软雅黑" panose="020B0503020204020204" pitchFamily="34" charset="-122"/>
              </a:rPr>
              <a:t>组织、利用宗教活动反对党的路线、方针、政策和决议，破坏</a:t>
            </a:r>
            <a:r>
              <a:rPr lang="zh-CN" altLang="en-US" b="1" dirty="0" smtClean="0">
                <a:ln/>
                <a:solidFill>
                  <a:srgbClr val="002060"/>
                </a:solidFill>
                <a:latin typeface="微软雅黑" panose="020B0503020204020204" pitchFamily="34" charset="-122"/>
                <a:ea typeface="微软雅黑" panose="020B0503020204020204" pitchFamily="34" charset="-122"/>
              </a:rPr>
              <a:t>民族团结的。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第五十六条 </a:t>
            </a:r>
            <a:r>
              <a:rPr lang="zh-CN" altLang="en-US" b="1" dirty="0" smtClean="0">
                <a:ln/>
                <a:solidFill>
                  <a:srgbClr val="002060"/>
                </a:solidFill>
                <a:latin typeface="微软雅黑" panose="020B0503020204020204" pitchFamily="34" charset="-122"/>
                <a:ea typeface="微软雅黑" panose="020B0503020204020204" pitchFamily="34" charset="-122"/>
              </a:rPr>
              <a:t>组织</a:t>
            </a:r>
            <a:r>
              <a:rPr lang="zh-CN" altLang="en-US" b="1" dirty="0">
                <a:ln/>
                <a:solidFill>
                  <a:srgbClr val="002060"/>
                </a:solidFill>
                <a:latin typeface="微软雅黑" panose="020B0503020204020204" pitchFamily="34" charset="-122"/>
                <a:ea typeface="微软雅黑" panose="020B0503020204020204" pitchFamily="34" charset="-122"/>
              </a:rPr>
              <a:t>、利用宗族势力对抗党和政府，妨碍党和国家的方针政策以及决策部署的实施，或者破坏党的基层组织</a:t>
            </a:r>
            <a:r>
              <a:rPr lang="zh-CN" altLang="en-US" b="1" dirty="0" smtClean="0">
                <a:ln/>
                <a:solidFill>
                  <a:srgbClr val="002060"/>
                </a:solidFill>
                <a:latin typeface="微软雅黑" panose="020B0503020204020204" pitchFamily="34" charset="-122"/>
                <a:ea typeface="微软雅黑" panose="020B0503020204020204" pitchFamily="34" charset="-122"/>
              </a:rPr>
              <a:t>建设的。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第五十七条 </a:t>
            </a:r>
            <a:r>
              <a:rPr lang="zh-CN" altLang="en-US" b="1" dirty="0">
                <a:ln/>
                <a:solidFill>
                  <a:srgbClr val="002060"/>
                </a:solidFill>
                <a:latin typeface="微软雅黑" panose="020B0503020204020204" pitchFamily="34" charset="-122"/>
                <a:ea typeface="微软雅黑" panose="020B0503020204020204" pitchFamily="34" charset="-122"/>
              </a:rPr>
              <a:t>对抗组织审查，有下列行为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一）串供或者伪造、销毁、转移、隐匿</a:t>
            </a:r>
            <a:r>
              <a:rPr lang="zh-CN" altLang="en-US" b="1" dirty="0" smtClean="0">
                <a:ln/>
                <a:solidFill>
                  <a:srgbClr val="002060"/>
                </a:solidFill>
                <a:latin typeface="微软雅黑" panose="020B0503020204020204" pitchFamily="34" charset="-122"/>
                <a:ea typeface="微软雅黑" panose="020B0503020204020204" pitchFamily="34" charset="-122"/>
              </a:rPr>
              <a:t>证据的；</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（二）阻止</a:t>
            </a:r>
            <a:r>
              <a:rPr lang="zh-CN" altLang="en-US" b="1" dirty="0">
                <a:ln/>
                <a:solidFill>
                  <a:srgbClr val="002060"/>
                </a:solidFill>
                <a:latin typeface="微软雅黑" panose="020B0503020204020204" pitchFamily="34" charset="-122"/>
                <a:ea typeface="微软雅黑" panose="020B0503020204020204" pitchFamily="34" charset="-122"/>
              </a:rPr>
              <a:t>他人揭发检举、提供证据</a:t>
            </a:r>
            <a:r>
              <a:rPr lang="zh-CN" altLang="en-US" b="1" dirty="0" smtClean="0">
                <a:ln/>
                <a:solidFill>
                  <a:srgbClr val="002060"/>
                </a:solidFill>
                <a:latin typeface="微软雅黑" panose="020B0503020204020204" pitchFamily="34" charset="-122"/>
                <a:ea typeface="微软雅黑" panose="020B0503020204020204" pitchFamily="34" charset="-122"/>
              </a:rPr>
              <a:t>材料的；</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（三）包庇</a:t>
            </a:r>
            <a:r>
              <a:rPr lang="zh-CN" altLang="en-US" b="1" dirty="0">
                <a:ln/>
                <a:solidFill>
                  <a:srgbClr val="002060"/>
                </a:solidFill>
                <a:latin typeface="微软雅黑" panose="020B0503020204020204" pitchFamily="34" charset="-122"/>
                <a:ea typeface="微软雅黑" panose="020B0503020204020204" pitchFamily="34" charset="-122"/>
              </a:rPr>
              <a:t>同案</a:t>
            </a:r>
            <a:r>
              <a:rPr lang="zh-CN" altLang="en-US" b="1" dirty="0" smtClean="0">
                <a:ln/>
                <a:solidFill>
                  <a:srgbClr val="002060"/>
                </a:solidFill>
                <a:latin typeface="微软雅黑" panose="020B0503020204020204" pitchFamily="34" charset="-122"/>
                <a:ea typeface="微软雅黑" panose="020B0503020204020204" pitchFamily="34" charset="-122"/>
              </a:rPr>
              <a:t>人员的；</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18" name="矩形 17"/>
          <p:cNvSpPr/>
          <p:nvPr/>
        </p:nvSpPr>
        <p:spPr>
          <a:xfrm>
            <a:off x="3682188" y="1257604"/>
            <a:ext cx="3937296"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违反政治纪律（</a:t>
            </a:r>
            <a:r>
              <a:rPr lang="en-US" altLang="zh-CN" sz="2400" b="1" dirty="0" smtClean="0">
                <a:ln/>
                <a:solidFill>
                  <a:srgbClr val="FF0000"/>
                </a:solidFill>
                <a:latin typeface="微软雅黑" panose="020B0503020204020204" pitchFamily="34" charset="-122"/>
                <a:ea typeface="微软雅黑" panose="020B0503020204020204" pitchFamily="34" charset="-122"/>
              </a:rPr>
              <a:t>45-62</a:t>
            </a:r>
            <a:r>
              <a:rPr lang="zh-CN" altLang="en-US" sz="2400" b="1" dirty="0" smtClean="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2006608715"/>
      </p:ext>
    </p:extLst>
  </p:cSld>
  <p:clrMapOvr>
    <a:masterClrMapping/>
  </p:clrMapOvr>
  <p:transition advClick="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916832"/>
            <a:ext cx="7272808" cy="45365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四）向组织提供虚假情况，掩盖事实的。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五）有其他对抗组织审查行为。</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第五十八</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组织、参加迷信活动的。</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第五十九</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在</a:t>
            </a:r>
            <a:r>
              <a:rPr lang="zh-CN" altLang="en-US" b="1" dirty="0">
                <a:ln/>
                <a:solidFill>
                  <a:srgbClr val="002060"/>
                </a:solidFill>
                <a:latin typeface="微软雅黑" panose="020B0503020204020204" pitchFamily="34" charset="-122"/>
                <a:ea typeface="微软雅黑" panose="020B0503020204020204" pitchFamily="34" charset="-122"/>
              </a:rPr>
              <a:t>国（境）外、外国驻华使（领）馆申请政治避难，或者违纪后逃往国（境）外、外国驻华使（领）</a:t>
            </a:r>
            <a:r>
              <a:rPr lang="zh-CN" altLang="en-US" b="1" dirty="0" smtClean="0">
                <a:ln/>
                <a:solidFill>
                  <a:srgbClr val="002060"/>
                </a:solidFill>
                <a:latin typeface="微软雅黑" panose="020B0503020204020204" pitchFamily="34" charset="-122"/>
                <a:ea typeface="微软雅黑" panose="020B0503020204020204" pitchFamily="34" charset="-122"/>
              </a:rPr>
              <a:t>馆</a:t>
            </a:r>
            <a:r>
              <a:rPr lang="zh-CN" altLang="en-US" b="1" dirty="0">
                <a:ln/>
                <a:solidFill>
                  <a:srgbClr val="002060"/>
                </a:solidFill>
                <a:latin typeface="微软雅黑" panose="020B0503020204020204" pitchFamily="34" charset="-122"/>
                <a:ea typeface="微软雅黑" panose="020B0503020204020204" pitchFamily="34" charset="-122"/>
              </a:rPr>
              <a:t>的；</a:t>
            </a:r>
            <a:r>
              <a:rPr lang="zh-CN" altLang="zh-CN" b="1" dirty="0">
                <a:ln/>
                <a:solidFill>
                  <a:srgbClr val="002060"/>
                </a:solidFill>
                <a:latin typeface="微软雅黑" panose="020B0503020204020204" pitchFamily="34" charset="-122"/>
                <a:ea typeface="微软雅黑" panose="020B0503020204020204" pitchFamily="34" charset="-122"/>
              </a:rPr>
              <a:t>在国（境）外公开发表反对党和政府的文章、演说、宣言、声明等</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a:ln/>
                <a:solidFill>
                  <a:srgbClr val="002060"/>
                </a:solidFill>
                <a:latin typeface="微软雅黑" panose="020B0503020204020204" pitchFamily="34" charset="-122"/>
                <a:ea typeface="微软雅黑" panose="020B0503020204020204" pitchFamily="34" charset="-122"/>
              </a:rPr>
              <a:t>；故意为上述行为提供方便条件</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第六十</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在</a:t>
            </a:r>
            <a:r>
              <a:rPr lang="zh-CN" altLang="en-US" b="1" dirty="0">
                <a:ln/>
                <a:solidFill>
                  <a:srgbClr val="002060"/>
                </a:solidFill>
                <a:latin typeface="微软雅黑" panose="020B0503020204020204" pitchFamily="34" charset="-122"/>
                <a:ea typeface="微软雅黑" panose="020B0503020204020204" pitchFamily="34" charset="-122"/>
              </a:rPr>
              <a:t>涉外活动中，其言行在政治上造成恶劣影响，损害党和国家尊严、</a:t>
            </a:r>
            <a:r>
              <a:rPr lang="zh-CN" altLang="en-US" b="1" dirty="0" smtClean="0">
                <a:ln/>
                <a:solidFill>
                  <a:srgbClr val="002060"/>
                </a:solidFill>
                <a:latin typeface="微软雅黑" panose="020B0503020204020204" pitchFamily="34" charset="-122"/>
                <a:ea typeface="微软雅黑" panose="020B0503020204020204" pitchFamily="34" charset="-122"/>
              </a:rPr>
              <a:t>利益的。</a:t>
            </a:r>
            <a:endParaRPr lang="zh-CN" altLang="en-US"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18" name="矩形 17"/>
          <p:cNvSpPr/>
          <p:nvPr/>
        </p:nvSpPr>
        <p:spPr>
          <a:xfrm>
            <a:off x="3682188" y="1257604"/>
            <a:ext cx="3937296"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违反政治纪律（</a:t>
            </a:r>
            <a:r>
              <a:rPr lang="en-US" altLang="zh-CN" sz="2400" b="1" dirty="0" smtClean="0">
                <a:ln/>
                <a:solidFill>
                  <a:srgbClr val="FF0000"/>
                </a:solidFill>
                <a:latin typeface="微软雅黑" panose="020B0503020204020204" pitchFamily="34" charset="-122"/>
                <a:ea typeface="微软雅黑" panose="020B0503020204020204" pitchFamily="34" charset="-122"/>
              </a:rPr>
              <a:t>45-62</a:t>
            </a:r>
            <a:r>
              <a:rPr lang="zh-CN" altLang="en-US" sz="2400" b="1" dirty="0" smtClean="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3897723758"/>
      </p:ext>
    </p:extLst>
  </p:cSld>
  <p:clrMapOvr>
    <a:masterClrMapping/>
  </p:clrMapOvr>
  <p:transition advClick="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899592" y="1719269"/>
            <a:ext cx="7272808" cy="453650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第六十一</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党员领导干部对违反政治纪律和政治规矩等错误思想和行为放任不管，搞无原则一团和气，造成不良影响的。</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第六十二</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违反党的优良传统和工作惯例等党的规矩，在政治上造成不良影响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18" name="矩形 17"/>
          <p:cNvSpPr/>
          <p:nvPr/>
        </p:nvSpPr>
        <p:spPr>
          <a:xfrm>
            <a:off x="3682188" y="1257604"/>
            <a:ext cx="3937296"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违反政治纪律（</a:t>
            </a:r>
            <a:r>
              <a:rPr lang="en-US" altLang="zh-CN" sz="2400" b="1" dirty="0" smtClean="0">
                <a:ln/>
                <a:solidFill>
                  <a:srgbClr val="FF0000"/>
                </a:solidFill>
                <a:latin typeface="微软雅黑" panose="020B0503020204020204" pitchFamily="34" charset="-122"/>
                <a:ea typeface="微软雅黑" panose="020B0503020204020204" pitchFamily="34" charset="-122"/>
              </a:rPr>
              <a:t>45-62</a:t>
            </a:r>
            <a:r>
              <a:rPr lang="zh-CN" altLang="en-US" sz="2400" b="1" dirty="0" smtClean="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2689353446"/>
      </p:ext>
    </p:extLst>
  </p:cSld>
  <p:clrMapOvr>
    <a:masterClrMapping/>
  </p:clrMapOvr>
  <p:transition advClick="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4294967295"/>
          </p:nvPr>
        </p:nvSpPr>
        <p:spPr>
          <a:xfrm>
            <a:off x="468313" y="1484785"/>
            <a:ext cx="8351837" cy="5112866"/>
          </a:xfrm>
        </p:spPr>
        <p:txBody>
          <a:bodyPr/>
          <a:lstStyle/>
          <a:p>
            <a:pPr algn="just">
              <a:lnSpc>
                <a:spcPct val="120000"/>
              </a:lnSpc>
              <a:spcAft>
                <a:spcPts val="600"/>
              </a:spcAft>
              <a:buFont typeface="Wingdings" pitchFamily="2" charset="2"/>
              <a:buChar char="n"/>
            </a:pPr>
            <a:r>
              <a:rPr lang="zh-CN" altLang="en-US" sz="2800" b="1" dirty="0" smtClean="0">
                <a:latin typeface="黑体" pitchFamily="49" charset="-122"/>
                <a:ea typeface="黑体" pitchFamily="49" charset="-122"/>
              </a:rPr>
              <a:t>被巡视单位和部门干扰、对抗巡视工作的行为。</a:t>
            </a:r>
            <a:endParaRPr lang="en-US" altLang="zh-CN" sz="2800" b="1" dirty="0" smtClean="0">
              <a:latin typeface="黑体" pitchFamily="49" charset="-122"/>
              <a:ea typeface="黑体" pitchFamily="49" charset="-122"/>
            </a:endParaRPr>
          </a:p>
          <a:p>
            <a:pPr lvl="1" algn="just">
              <a:lnSpc>
                <a:spcPct val="120000"/>
              </a:lnSpc>
              <a:buFont typeface="Wingdings" pitchFamily="2" charset="2"/>
              <a:buChar char="p"/>
            </a:pPr>
            <a:r>
              <a:rPr lang="zh-CN" altLang="en-US" sz="2400" dirty="0" smtClean="0">
                <a:latin typeface="黑体" pitchFamily="49" charset="-122"/>
                <a:ea typeface="黑体" pitchFamily="49" charset="-122"/>
              </a:rPr>
              <a:t>比如，有的单位在巡视组入驻前一周，把各部门主要负责人换掉，导致巡视组在谈话中无法掌握具体情况；有些单位领导要求下属与巡视组谈话结束后，回来汇报谈话情况；还有一些领导干部，拉关系、托人情，试图找巡视组组长、副组长打听消息。</a:t>
            </a:r>
            <a:endParaRPr lang="en-US" altLang="zh-CN" sz="2400" dirty="0" smtClean="0">
              <a:latin typeface="黑体" pitchFamily="49" charset="-122"/>
              <a:ea typeface="黑体" pitchFamily="49" charset="-122"/>
            </a:endParaRPr>
          </a:p>
          <a:p>
            <a:pPr algn="just">
              <a:lnSpc>
                <a:spcPct val="110000"/>
              </a:lnSpc>
              <a:buFont typeface="Wingdings" pitchFamily="2" charset="2"/>
              <a:buChar char="n"/>
            </a:pPr>
            <a:r>
              <a:rPr lang="zh-CN" altLang="en-US" sz="2800" dirty="0" smtClean="0">
                <a:latin typeface="黑体" pitchFamily="49" charset="-122"/>
                <a:ea typeface="黑体" pitchFamily="49" charset="-122"/>
              </a:rPr>
              <a:t>巡视是党章赋予的重要职责，是加强党内监督的战略性制度安排，中央巡视组代表的是中央。</a:t>
            </a:r>
            <a:r>
              <a:rPr lang="zh-CN" altLang="en-US" sz="2800" b="1" dirty="0" smtClean="0">
                <a:latin typeface="黑体" pitchFamily="49" charset="-122"/>
                <a:ea typeface="黑体" pitchFamily="49" charset="-122"/>
              </a:rPr>
              <a:t>上述行为妨碍中央巡视工作的开展，损害了中央权威，严重违反了政治纪律和政治规矩。 </a:t>
            </a:r>
          </a:p>
        </p:txBody>
      </p:sp>
      <p:sp>
        <p:nvSpPr>
          <p:cNvPr id="5" name="TextBox 4"/>
          <p:cNvSpPr txBox="1"/>
          <p:nvPr/>
        </p:nvSpPr>
        <p:spPr>
          <a:xfrm>
            <a:off x="323528" y="497456"/>
            <a:ext cx="8820472" cy="769441"/>
          </a:xfrm>
          <a:prstGeom prst="rect">
            <a:avLst/>
          </a:prstGeom>
        </p:spPr>
        <p:style>
          <a:lnRef idx="2">
            <a:schemeClr val="accent3"/>
          </a:lnRef>
          <a:fillRef idx="1">
            <a:schemeClr val="lt1"/>
          </a:fillRef>
          <a:effectRef idx="0">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0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zh-CN" altLang="en-US" sz="2600" b="1" dirty="0">
                <a:latin typeface="黑体" pitchFamily="49" charset="-122"/>
                <a:ea typeface="黑体" pitchFamily="49" charset="-122"/>
              </a:rPr>
              <a:t>损害中央权威、妨碍党和国家方针政策实施行为</a:t>
            </a:r>
            <a:endParaRPr lang="zh-CN" altLang="en-US" sz="26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114311471"/>
      </p:ext>
    </p:extLst>
  </p:cSld>
  <p:clrMapOvr>
    <a:masterClrMapping/>
  </p:clrMapOvr>
  <p:transition advClick="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1187624" y="2564904"/>
            <a:ext cx="6733753" cy="295232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sz="3200" b="1" dirty="0">
                <a:ln/>
                <a:solidFill>
                  <a:srgbClr val="FF0000"/>
                </a:solidFill>
                <a:latin typeface="微软雅黑" panose="020B0503020204020204" pitchFamily="34" charset="-122"/>
                <a:ea typeface="微软雅黑" panose="020B0503020204020204" pitchFamily="34" charset="-122"/>
              </a:rPr>
              <a:t>组织</a:t>
            </a:r>
            <a:r>
              <a:rPr lang="zh-CN" altLang="en-US" sz="3200" b="1" dirty="0" smtClean="0">
                <a:ln/>
                <a:solidFill>
                  <a:srgbClr val="FF0000"/>
                </a:solidFill>
                <a:latin typeface="微软雅黑" panose="020B0503020204020204" pitchFamily="34" charset="-122"/>
                <a:ea typeface="微软雅黑" panose="020B0503020204020204" pitchFamily="34" charset="-122"/>
              </a:rPr>
              <a:t>纪律</a:t>
            </a:r>
            <a:r>
              <a:rPr lang="en-US" altLang="zh-CN" sz="2400" b="1" dirty="0" smtClean="0">
                <a:ln/>
                <a:solidFill>
                  <a:schemeClr val="tx1"/>
                </a:solidFill>
                <a:latin typeface="微软雅黑" panose="020B0503020204020204" pitchFamily="34" charset="-122"/>
                <a:ea typeface="微软雅黑" panose="020B0503020204020204" pitchFamily="34" charset="-122"/>
              </a:rPr>
              <a:t>——</a:t>
            </a:r>
            <a:r>
              <a:rPr lang="zh-CN" altLang="en-US" sz="2400" b="1" dirty="0" smtClean="0">
                <a:ln/>
                <a:solidFill>
                  <a:schemeClr val="tx1"/>
                </a:solidFill>
                <a:latin typeface="微软雅黑" panose="020B0503020204020204" pitchFamily="34" charset="-122"/>
                <a:ea typeface="微软雅黑" panose="020B0503020204020204" pitchFamily="34" charset="-122"/>
              </a:rPr>
              <a:t>是</a:t>
            </a:r>
            <a:r>
              <a:rPr lang="zh-CN" altLang="en-US" sz="2400" b="1" dirty="0">
                <a:ln/>
                <a:solidFill>
                  <a:schemeClr val="tx1"/>
                </a:solidFill>
                <a:latin typeface="微软雅黑" panose="020B0503020204020204" pitchFamily="34" charset="-122"/>
                <a:ea typeface="微软雅黑" panose="020B0503020204020204" pitchFamily="34" charset="-122"/>
              </a:rPr>
              <a:t>规范和处理</a:t>
            </a:r>
            <a:r>
              <a:rPr lang="zh-CN" altLang="en-US" sz="2400" b="1" dirty="0">
                <a:ln/>
                <a:solidFill>
                  <a:srgbClr val="FF0000"/>
                </a:solidFill>
                <a:latin typeface="微软雅黑" panose="020B0503020204020204" pitchFamily="34" charset="-122"/>
                <a:ea typeface="微软雅黑" panose="020B0503020204020204" pitchFamily="34" charset="-122"/>
              </a:rPr>
              <a:t>党的各级组织之间、党组织与党员之间</a:t>
            </a:r>
            <a:r>
              <a:rPr lang="zh-CN" altLang="en-US" sz="2400" b="1" dirty="0">
                <a:ln/>
                <a:solidFill>
                  <a:schemeClr val="tx1"/>
                </a:solidFill>
                <a:latin typeface="微软雅黑" panose="020B0503020204020204" pitchFamily="34" charset="-122"/>
                <a:ea typeface="微软雅黑" panose="020B0503020204020204" pitchFamily="34" charset="-122"/>
              </a:rPr>
              <a:t>以及</a:t>
            </a:r>
            <a:r>
              <a:rPr lang="zh-CN" altLang="en-US" sz="2400" b="1" dirty="0">
                <a:ln/>
                <a:solidFill>
                  <a:srgbClr val="FF0000"/>
                </a:solidFill>
                <a:latin typeface="微软雅黑" panose="020B0503020204020204" pitchFamily="34" charset="-122"/>
                <a:ea typeface="微软雅黑" panose="020B0503020204020204" pitchFamily="34" charset="-122"/>
              </a:rPr>
              <a:t>党员与党员之间</a:t>
            </a:r>
            <a:r>
              <a:rPr lang="zh-CN" altLang="en-US" sz="2400" b="1" dirty="0">
                <a:ln/>
                <a:solidFill>
                  <a:schemeClr val="tx1"/>
                </a:solidFill>
                <a:latin typeface="微软雅黑" panose="020B0503020204020204" pitchFamily="34" charset="-122"/>
                <a:ea typeface="微软雅黑" panose="020B0503020204020204" pitchFamily="34" charset="-122"/>
              </a:rPr>
              <a:t>关系的行为规则，是维护党的集中统一、保持党的战斗力的重要保证。</a:t>
            </a:r>
          </a:p>
        </p:txBody>
      </p:sp>
    </p:spTree>
    <p:extLst>
      <p:ext uri="{BB962C8B-B14F-4D97-AF65-F5344CB8AC3E}">
        <p14:creationId xmlns:p14="http://schemas.microsoft.com/office/powerpoint/2010/main" val="3282505106"/>
      </p:ext>
    </p:extLst>
  </p:cSld>
  <p:clrMapOvr>
    <a:masterClrMapping/>
  </p:clrMapOvr>
  <p:transition advClick="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708920"/>
            <a:ext cx="7272808" cy="25922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0" marR="0" indent="0" algn="l" defTabSz="914400" rtl="0" eaLnBrk="1" fontAlgn="base" latinLnBrk="0" hangingPunct="1">
              <a:lnSpc>
                <a:spcPct val="150000"/>
              </a:lnSpc>
              <a:spcBef>
                <a:spcPts val="1200"/>
              </a:spcBef>
              <a:spcAft>
                <a:spcPct val="0"/>
              </a:spcAft>
              <a:buClrTx/>
              <a:buSzPct val="80000"/>
              <a:buNone/>
              <a:tabLst/>
            </a:pP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违反</a:t>
            </a:r>
            <a:r>
              <a:rPr lang="zh-CN" altLang="en-US" sz="2400" b="1" dirty="0" smtClean="0">
                <a:ln/>
                <a:solidFill>
                  <a:srgbClr val="FF0000"/>
                </a:solidFill>
                <a:latin typeface="微软雅黑" panose="020B0503020204020204" pitchFamily="34" charset="-122"/>
                <a:ea typeface="微软雅黑" panose="020B0503020204020204" pitchFamily="34" charset="-122"/>
              </a:rPr>
              <a:t>组织</a:t>
            </a: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纪律 共</a:t>
            </a:r>
            <a:r>
              <a:rPr kumimoji="0" lang="en-US" altLang="zh-CN" sz="2800" b="1" i="0" u="none" strike="noStrike" normalizeH="0" baseline="0" dirty="0" smtClean="0">
                <a:ln/>
                <a:solidFill>
                  <a:srgbClr val="FC7624"/>
                </a:solidFill>
                <a:latin typeface="微软雅黑" panose="020B0503020204020204" pitchFamily="34" charset="-122"/>
                <a:ea typeface="微软雅黑" panose="020B0503020204020204" pitchFamily="34" charset="-122"/>
              </a:rPr>
              <a:t>17</a:t>
            </a: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条</a:t>
            </a:r>
            <a:endParaRPr kumimoji="0" lang="en-US" altLang="zh-CN" sz="2400" b="1" i="0" u="none" strike="noStrike" normalizeH="0" baseline="0" dirty="0" smtClean="0">
              <a:ln/>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50000"/>
              </a:lnSpc>
              <a:spcBef>
                <a:spcPts val="1200"/>
              </a:spcBef>
              <a:spcAft>
                <a:spcPct val="0"/>
              </a:spcAft>
              <a:buClrTx/>
              <a:buSzPct val="80000"/>
              <a:buNone/>
              <a:tabLst/>
            </a:pPr>
            <a:r>
              <a:rPr lang="zh-CN" altLang="en-US" sz="2000" b="1" dirty="0" smtClean="0">
                <a:ln/>
                <a:solidFill>
                  <a:srgbClr val="0070C0"/>
                </a:solidFill>
                <a:latin typeface="微软雅黑" panose="020B0503020204020204" pitchFamily="34" charset="-122"/>
                <a:ea typeface="微软雅黑" panose="020B0503020204020204" pitchFamily="34" charset="-122"/>
              </a:rPr>
              <a:t>       </a:t>
            </a:r>
            <a:r>
              <a:rPr lang="zh-CN" altLang="en-US" sz="2000" b="1" dirty="0" smtClean="0">
                <a:ln/>
                <a:solidFill>
                  <a:schemeClr val="tx1"/>
                </a:solidFill>
                <a:latin typeface="微软雅黑" panose="020B0503020204020204" pitchFamily="34" charset="-122"/>
                <a:ea typeface="微软雅黑" panose="020B0503020204020204" pitchFamily="34" charset="-122"/>
              </a:rPr>
              <a:t>违反民主集中制原则等；侵犯党员权利；违反组织工作原则等；违规办理因私出国（境）证件和在国（境）外擅自脱离组织等</a:t>
            </a:r>
            <a:endParaRPr lang="en-US" altLang="zh-CN" sz="2000" b="1" dirty="0" smtClean="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5706781"/>
      </p:ext>
    </p:extLst>
  </p:cSld>
  <p:clrMapOvr>
    <a:masterClrMapping/>
  </p:clrMapOvr>
  <p:transition advClick="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602859807"/>
              </p:ext>
            </p:extLst>
          </p:nvPr>
        </p:nvGraphicFramePr>
        <p:xfrm>
          <a:off x="179512" y="1916832"/>
          <a:ext cx="8784976" cy="3991459"/>
        </p:xfrm>
        <a:graphic>
          <a:graphicData uri="http://schemas.openxmlformats.org/drawingml/2006/table">
            <a:tbl>
              <a:tblPr firstRow="1" bandRow="1">
                <a:tableStyleId>{5940675A-B579-460E-94D1-54222C63F5DA}</a:tableStyleId>
              </a:tblPr>
              <a:tblGrid>
                <a:gridCol w="1296144"/>
                <a:gridCol w="7488832"/>
              </a:tblGrid>
              <a:tr h="897379">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第二编 分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830813">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FF0000"/>
                          </a:solidFill>
                          <a:latin typeface="黑体" pitchFamily="49" charset="-122"/>
                          <a:ea typeface="黑体" pitchFamily="49" charset="-122"/>
                          <a:cs typeface="+mn-cs"/>
                        </a:rPr>
                        <a:t>第七章</a:t>
                      </a:r>
                    </a:p>
                  </a:txBody>
                  <a:tcPr anchor="ctr"/>
                </a:tc>
                <a:tc>
                  <a:txBody>
                    <a:bodyPr/>
                    <a:lstStyle/>
                    <a:p>
                      <a:pPr marL="0" algn="l" defTabSz="914400" rtl="0" eaLnBrk="1" latinLnBrk="0" hangingPunct="1">
                        <a:lnSpc>
                          <a:spcPts val="3300"/>
                        </a:lnSpc>
                        <a:spcBef>
                          <a:spcPts val="600"/>
                        </a:spcBef>
                      </a:pP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对违反</a:t>
                      </a:r>
                      <a:r>
                        <a:rPr lang="zh-CN" altLang="en-US" sz="2800" b="1" kern="1200" dirty="0" smtClean="0">
                          <a:solidFill>
                            <a:srgbClr val="FF0000"/>
                          </a:solidFill>
                          <a:latin typeface="微软雅黑" panose="020B0503020204020204" pitchFamily="34" charset="-122"/>
                          <a:ea typeface="微软雅黑" panose="020B0503020204020204" pitchFamily="34" charset="-122"/>
                          <a:cs typeface="+mn-cs"/>
                        </a:rPr>
                        <a:t>组织纪律</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行为的处分（</a:t>
                      </a:r>
                      <a:r>
                        <a:rPr lang="en-US" altLang="zh-CN" sz="2800" b="1" kern="1200" dirty="0" smtClean="0">
                          <a:solidFill>
                            <a:srgbClr val="002060"/>
                          </a:solidFill>
                          <a:latin typeface="微软雅黑" panose="020B0503020204020204" pitchFamily="34" charset="-122"/>
                          <a:ea typeface="微软雅黑" panose="020B0503020204020204" pitchFamily="34" charset="-122"/>
                          <a:cs typeface="+mn-cs"/>
                        </a:rPr>
                        <a:t>63-79</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8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2211398">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黑体" pitchFamily="49" charset="-122"/>
                        <a:ea typeface="黑体" pitchFamily="49" charset="-122"/>
                        <a:cs typeface="+mn-cs"/>
                      </a:endParaRPr>
                    </a:p>
                  </a:txBody>
                  <a:tcPr anchor="ctr"/>
                </a:tc>
                <a:tc>
                  <a:txBody>
                    <a:bodyPr/>
                    <a:lstStyle/>
                    <a:p>
                      <a:pPr marL="0" marR="0" indent="0" algn="just" defTabSz="914400" rtl="0" eaLnBrk="1" fontAlgn="auto" latinLnBrk="0" hangingPunct="1">
                        <a:lnSpc>
                          <a:spcPts val="3500"/>
                        </a:lnSpc>
                        <a:spcBef>
                          <a:spcPts val="0"/>
                        </a:spcBef>
                        <a:spcAft>
                          <a:spcPts val="0"/>
                        </a:spcAft>
                        <a:buClrTx/>
                        <a:buSzTx/>
                        <a:buFontTx/>
                        <a:buNone/>
                        <a:tabLst/>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rPr>
                        <a:t>增加：</a:t>
                      </a:r>
                      <a:r>
                        <a:rPr lang="zh-CN" altLang="en-US" sz="2000" kern="1200" dirty="0" smtClean="0">
                          <a:solidFill>
                            <a:srgbClr val="002060"/>
                          </a:solidFill>
                          <a:latin typeface="微软雅黑" panose="020B0503020204020204" pitchFamily="34" charset="-122"/>
                          <a:ea typeface="微软雅黑" panose="020B0503020204020204" pitchFamily="34" charset="-122"/>
                          <a:cs typeface="+mn-cs"/>
                        </a:rPr>
                        <a:t>不如实向组织说明问题、不执行请示报告制度、不如实报告个人有关事项，篡改、伪造个人档案资料，隐瞒入党前严重错误，党员领导干部违反有关规定组织、参加自发成立的老乡会、校友会、战友会，违规取得国（境）外居留权或者外国国籍，违规办理因私出国（境）证件等违纪条款。</a:t>
                      </a:r>
                    </a:p>
                  </a:txBody>
                  <a:tcPr anchor="ctr"/>
                </a:tc>
              </a:tr>
            </a:tbl>
          </a:graphicData>
        </a:graphic>
      </p:graphicFrame>
      <p:sp>
        <p:nvSpPr>
          <p:cNvPr id="4"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7"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1" name="矩形 10"/>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spTree>
  </p:cSld>
  <p:clrMapOvr>
    <a:masterClrMapping/>
  </p:clrMapOvr>
  <p:transition advClick="0">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第六十三</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违反</a:t>
            </a:r>
            <a:r>
              <a:rPr lang="zh-CN" altLang="en-US" b="1" dirty="0">
                <a:ln/>
                <a:solidFill>
                  <a:srgbClr val="002060"/>
                </a:solidFill>
                <a:latin typeface="微软雅黑" panose="020B0503020204020204" pitchFamily="34" charset="-122"/>
                <a:ea typeface="微软雅黑" panose="020B0503020204020204" pitchFamily="34" charset="-122"/>
              </a:rPr>
              <a:t>民主集中制原则，拒不执行或者擅自改变党组织作出的重大决定，或者违反议事规则，个人或者少数人决定重大</a:t>
            </a:r>
            <a:r>
              <a:rPr lang="zh-CN" altLang="en-US" b="1" dirty="0" smtClean="0">
                <a:ln/>
                <a:solidFill>
                  <a:srgbClr val="002060"/>
                </a:solidFill>
                <a:latin typeface="微软雅黑" panose="020B0503020204020204" pitchFamily="34" charset="-122"/>
                <a:ea typeface="微软雅黑" panose="020B0503020204020204" pitchFamily="34" charset="-122"/>
              </a:rPr>
              <a:t>问题的。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第六十四</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下级党组织不得拒不执行或者擅自改变上级党组织</a:t>
            </a:r>
            <a:r>
              <a:rPr lang="zh-CN" altLang="en-US" b="1" dirty="0" smtClean="0">
                <a:ln/>
                <a:solidFill>
                  <a:srgbClr val="002060"/>
                </a:solidFill>
                <a:latin typeface="微软雅黑" panose="020B0503020204020204" pitchFamily="34" charset="-122"/>
                <a:ea typeface="微软雅黑" panose="020B0503020204020204" pitchFamily="34" charset="-122"/>
              </a:rPr>
              <a:t>决定的</a:t>
            </a:r>
            <a:r>
              <a:rPr lang="zh-CN" altLang="en-US" b="1" dirty="0">
                <a:ln/>
                <a:solidFill>
                  <a:srgbClr val="002060"/>
                </a:solidFill>
                <a:latin typeface="微软雅黑" panose="020B0503020204020204" pitchFamily="34" charset="-122"/>
                <a:ea typeface="微软雅黑" panose="020B0503020204020204" pitchFamily="34" charset="-122"/>
              </a:rPr>
              <a:t>；</a:t>
            </a:r>
            <a:r>
              <a:rPr lang="zh-CN" altLang="zh-CN" b="1" dirty="0">
                <a:ln/>
                <a:solidFill>
                  <a:srgbClr val="002060"/>
                </a:solidFill>
                <a:latin typeface="微软雅黑" panose="020B0503020204020204" pitchFamily="34" charset="-122"/>
                <a:ea typeface="微软雅黑" panose="020B0503020204020204" pitchFamily="34" charset="-122"/>
              </a:rPr>
              <a:t>在特殊时期或者紧急状况下，拒不执行党组织决定</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第六十五</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拒不</a:t>
            </a:r>
            <a:r>
              <a:rPr lang="zh-CN" altLang="en-US" b="1" dirty="0">
                <a:ln/>
                <a:solidFill>
                  <a:srgbClr val="002060"/>
                </a:solidFill>
                <a:latin typeface="微软雅黑" panose="020B0503020204020204" pitchFamily="34" charset="-122"/>
                <a:ea typeface="微软雅黑" panose="020B0503020204020204" pitchFamily="34" charset="-122"/>
              </a:rPr>
              <a:t>执行党组织的分配、调动、交流等决定</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第六十六</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zh-CN" b="1" dirty="0" smtClean="0">
                <a:ln/>
                <a:solidFill>
                  <a:srgbClr val="002060"/>
                </a:solidFill>
                <a:latin typeface="微软雅黑" panose="020B0503020204020204" pitchFamily="34" charset="-122"/>
                <a:ea typeface="微软雅黑" panose="020B0503020204020204" pitchFamily="34" charset="-122"/>
              </a:rPr>
              <a:t>不</a:t>
            </a:r>
            <a:r>
              <a:rPr lang="zh-CN" altLang="zh-CN" b="1" dirty="0">
                <a:ln/>
                <a:solidFill>
                  <a:srgbClr val="002060"/>
                </a:solidFill>
                <a:latin typeface="微软雅黑" panose="020B0503020204020204" pitchFamily="34" charset="-122"/>
                <a:ea typeface="微软雅黑" panose="020B0503020204020204" pitchFamily="34" charset="-122"/>
              </a:rPr>
              <a:t>按照有关规定或者工作要求，向组织请示报告重大问题、重要事项</a:t>
            </a:r>
            <a:r>
              <a:rPr lang="zh-CN" altLang="en-US" b="1" dirty="0">
                <a:ln/>
                <a:solidFill>
                  <a:srgbClr val="002060"/>
                </a:solidFill>
                <a:latin typeface="微软雅黑" panose="020B0503020204020204" pitchFamily="34" charset="-122"/>
                <a:ea typeface="微软雅黑" panose="020B0503020204020204" pitchFamily="34" charset="-122"/>
              </a:rPr>
              <a:t>；</a:t>
            </a:r>
            <a:r>
              <a:rPr lang="zh-CN" altLang="zh-CN" b="1" dirty="0">
                <a:ln/>
                <a:solidFill>
                  <a:srgbClr val="002060"/>
                </a:solidFill>
                <a:latin typeface="微软雅黑" panose="020B0503020204020204" pitchFamily="34" charset="-122"/>
                <a:ea typeface="微软雅黑" panose="020B0503020204020204" pitchFamily="34" charset="-122"/>
              </a:rPr>
              <a:t>不按要求报告或者不如实报告个人</a:t>
            </a:r>
            <a:r>
              <a:rPr lang="zh-CN" altLang="zh-CN" b="1" dirty="0" smtClean="0">
                <a:ln/>
                <a:solidFill>
                  <a:srgbClr val="002060"/>
                </a:solidFill>
                <a:latin typeface="微软雅黑" panose="020B0503020204020204" pitchFamily="34" charset="-122"/>
                <a:ea typeface="微软雅黑" panose="020B0503020204020204" pitchFamily="34" charset="-122"/>
              </a:rPr>
              <a:t>去向</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002060"/>
                </a:solidFill>
                <a:latin typeface="微软雅黑" panose="020B0503020204020204" pitchFamily="34" charset="-122"/>
                <a:ea typeface="微软雅黑" panose="020B0503020204020204" pitchFamily="34" charset="-122"/>
              </a:rPr>
              <a:t>第</a:t>
            </a:r>
            <a:r>
              <a:rPr lang="zh-CN" altLang="en-US" b="1" dirty="0">
                <a:ln/>
                <a:solidFill>
                  <a:srgbClr val="FF0000"/>
                </a:solidFill>
                <a:latin typeface="微软雅黑" panose="020B0503020204020204" pitchFamily="34" charset="-122"/>
                <a:ea typeface="微软雅黑" panose="020B0503020204020204" pitchFamily="34" charset="-122"/>
              </a:rPr>
              <a:t>六十七条 </a:t>
            </a:r>
            <a:r>
              <a:rPr lang="zh-CN" altLang="en-US" b="1" dirty="0">
                <a:ln/>
                <a:solidFill>
                  <a:srgbClr val="002060"/>
                </a:solidFill>
                <a:latin typeface="微软雅黑" panose="020B0503020204020204" pitchFamily="34" charset="-122"/>
                <a:ea typeface="微软雅黑" panose="020B0503020204020204" pitchFamily="34" charset="-122"/>
              </a:rPr>
              <a:t>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a:t>
            </a:r>
            <a:r>
              <a:rPr lang="zh-CN" altLang="en-US" b="1" dirty="0">
                <a:ln/>
                <a:solidFill>
                  <a:srgbClr val="002060"/>
                </a:solidFill>
                <a:latin typeface="微软雅黑" panose="020B0503020204020204" pitchFamily="34" charset="-122"/>
                <a:ea typeface="微软雅黑" panose="020B0503020204020204" pitchFamily="34" charset="-122"/>
              </a:rPr>
              <a:t>：</a:t>
            </a:r>
            <a:endParaRPr lang="en-US" altLang="zh-CN"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3845925"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a:t>
            </a:r>
            <a:r>
              <a:rPr lang="zh-CN" altLang="en-US" sz="2400" b="1" dirty="0">
                <a:ln/>
                <a:solidFill>
                  <a:srgbClr val="FF0000"/>
                </a:solidFill>
                <a:latin typeface="微软雅黑" panose="020B0503020204020204" pitchFamily="34" charset="-122"/>
                <a:ea typeface="微软雅黑" panose="020B0503020204020204" pitchFamily="34" charset="-122"/>
              </a:rPr>
              <a:t>组织纪律（</a:t>
            </a:r>
            <a:r>
              <a:rPr lang="en-US" altLang="zh-CN" sz="2400" b="1" dirty="0">
                <a:ln/>
                <a:solidFill>
                  <a:srgbClr val="FF0000"/>
                </a:solidFill>
                <a:latin typeface="微软雅黑" panose="020B0503020204020204" pitchFamily="34" charset="-122"/>
                <a:ea typeface="微软雅黑" panose="020B0503020204020204" pitchFamily="34" charset="-122"/>
              </a:rPr>
              <a:t>63-79</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3522814890"/>
      </p:ext>
    </p:extLst>
  </p:cSld>
  <p:clrMapOvr>
    <a:masterClrMapping/>
  </p:clrMapOvr>
  <p:transition advClick="0">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（一）违反</a:t>
            </a:r>
            <a:r>
              <a:rPr lang="zh-CN" altLang="en-US" b="1" dirty="0">
                <a:ln/>
                <a:solidFill>
                  <a:srgbClr val="002060"/>
                </a:solidFill>
                <a:latin typeface="微软雅黑" panose="020B0503020204020204" pitchFamily="34" charset="-122"/>
                <a:ea typeface="微软雅黑" panose="020B0503020204020204" pitchFamily="34" charset="-122"/>
              </a:rPr>
              <a:t>个人有关事项报告规定，不报告、不如实</a:t>
            </a:r>
            <a:r>
              <a:rPr lang="zh-CN" altLang="en-US" b="1" dirty="0" smtClean="0">
                <a:ln/>
                <a:solidFill>
                  <a:srgbClr val="002060"/>
                </a:solidFill>
                <a:latin typeface="微软雅黑" panose="020B0503020204020204" pitchFamily="34" charset="-122"/>
                <a:ea typeface="微软雅黑" panose="020B0503020204020204" pitchFamily="34" charset="-122"/>
              </a:rPr>
              <a:t>报告的；</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（二）在</a:t>
            </a:r>
            <a:r>
              <a:rPr lang="zh-CN" altLang="en-US" b="1" dirty="0">
                <a:ln/>
                <a:solidFill>
                  <a:srgbClr val="002060"/>
                </a:solidFill>
                <a:latin typeface="微软雅黑" panose="020B0503020204020204" pitchFamily="34" charset="-122"/>
                <a:ea typeface="微软雅黑" panose="020B0503020204020204" pitchFamily="34" charset="-122"/>
              </a:rPr>
              <a:t>组织进行谈话、函询时，不如实向组织说明</a:t>
            </a:r>
            <a:r>
              <a:rPr lang="zh-CN" altLang="en-US" b="1" dirty="0" smtClean="0">
                <a:ln/>
                <a:solidFill>
                  <a:srgbClr val="002060"/>
                </a:solidFill>
                <a:latin typeface="微软雅黑" panose="020B0503020204020204" pitchFamily="34" charset="-122"/>
                <a:ea typeface="微软雅黑" panose="020B0503020204020204" pitchFamily="34" charset="-122"/>
              </a:rPr>
              <a:t>问题的；</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（三）不</a:t>
            </a:r>
            <a:r>
              <a:rPr lang="zh-CN" altLang="en-US" b="1" dirty="0">
                <a:ln/>
                <a:solidFill>
                  <a:srgbClr val="002060"/>
                </a:solidFill>
                <a:latin typeface="微软雅黑" panose="020B0503020204020204" pitchFamily="34" charset="-122"/>
                <a:ea typeface="微软雅黑" panose="020B0503020204020204" pitchFamily="34" charset="-122"/>
              </a:rPr>
              <a:t>如实填报个人档案</a:t>
            </a:r>
            <a:r>
              <a:rPr lang="zh-CN" altLang="en-US" b="1" dirty="0" smtClean="0">
                <a:ln/>
                <a:solidFill>
                  <a:srgbClr val="002060"/>
                </a:solidFill>
                <a:latin typeface="微软雅黑" panose="020B0503020204020204" pitchFamily="34" charset="-122"/>
                <a:ea typeface="微软雅黑" panose="020B0503020204020204" pitchFamily="34" charset="-122"/>
              </a:rPr>
              <a:t>资料的。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en-US" altLang="zh-CN" b="1" dirty="0" smtClean="0">
                <a:ln/>
                <a:solidFill>
                  <a:srgbClr val="002060"/>
                </a:solidFill>
                <a:latin typeface="微软雅黑" panose="020B0503020204020204" pitchFamily="34" charset="-122"/>
                <a:ea typeface="微软雅黑" panose="020B0503020204020204" pitchFamily="34" charset="-122"/>
              </a:rPr>
              <a:t>     </a:t>
            </a:r>
            <a:r>
              <a:rPr lang="zh-CN" altLang="zh-CN" b="1" dirty="0" smtClean="0">
                <a:ln/>
                <a:solidFill>
                  <a:srgbClr val="002060"/>
                </a:solidFill>
                <a:latin typeface="微软雅黑" panose="020B0503020204020204" pitchFamily="34" charset="-122"/>
                <a:ea typeface="微软雅黑" panose="020B0503020204020204" pitchFamily="34" charset="-122"/>
              </a:rPr>
              <a:t>篡改</a:t>
            </a:r>
            <a:r>
              <a:rPr lang="zh-CN" altLang="zh-CN" b="1" dirty="0">
                <a:ln/>
                <a:solidFill>
                  <a:srgbClr val="002060"/>
                </a:solidFill>
                <a:latin typeface="微软雅黑" panose="020B0503020204020204" pitchFamily="34" charset="-122"/>
                <a:ea typeface="微软雅黑" panose="020B0503020204020204" pitchFamily="34" charset="-122"/>
              </a:rPr>
              <a:t>、伪造个人档案资料</a:t>
            </a:r>
            <a:r>
              <a:rPr lang="zh-CN" altLang="en-US" b="1" dirty="0">
                <a:ln/>
                <a:solidFill>
                  <a:srgbClr val="002060"/>
                </a:solidFill>
                <a:latin typeface="微软雅黑" panose="020B0503020204020204" pitchFamily="34" charset="-122"/>
                <a:ea typeface="微软雅黑" panose="020B0503020204020204" pitchFamily="34" charset="-122"/>
              </a:rPr>
              <a:t>；</a:t>
            </a:r>
            <a:r>
              <a:rPr lang="zh-CN" altLang="zh-CN" b="1" dirty="0">
                <a:ln/>
                <a:solidFill>
                  <a:srgbClr val="002060"/>
                </a:solidFill>
                <a:latin typeface="微软雅黑" panose="020B0503020204020204" pitchFamily="34" charset="-122"/>
                <a:ea typeface="微软雅黑" panose="020B0503020204020204" pitchFamily="34" charset="-122"/>
              </a:rPr>
              <a:t>隐瞒入党前严重错误的</a:t>
            </a:r>
            <a:r>
              <a:rPr lang="zh-CN" altLang="en-US" b="1" dirty="0">
                <a:ln/>
                <a:solidFill>
                  <a:srgbClr val="002060"/>
                </a:solidFill>
                <a:latin typeface="微软雅黑" panose="020B0503020204020204" pitchFamily="34" charset="-122"/>
                <a:ea typeface="微软雅黑" panose="020B0503020204020204" pitchFamily="34" charset="-122"/>
              </a:rPr>
              <a:t>。</a:t>
            </a: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第六十八</a:t>
            </a:r>
            <a:r>
              <a:rPr lang="zh-CN" altLang="en-US" b="1" dirty="0" smtClean="0">
                <a:ln/>
                <a:solidFill>
                  <a:srgbClr val="FF0000"/>
                </a:solidFill>
                <a:latin typeface="微软雅黑" panose="020B0503020204020204" pitchFamily="34" charset="-122"/>
                <a:ea typeface="微软雅黑" panose="020B0503020204020204" pitchFamily="34" charset="-122"/>
              </a:rPr>
              <a:t>条 党员</a:t>
            </a:r>
            <a:r>
              <a:rPr lang="zh-CN" altLang="en-US" b="1" dirty="0">
                <a:ln/>
                <a:solidFill>
                  <a:srgbClr val="FF0000"/>
                </a:solidFill>
                <a:latin typeface="微软雅黑" panose="020B0503020204020204" pitchFamily="34" charset="-122"/>
                <a:ea typeface="微软雅黑" panose="020B0503020204020204" pitchFamily="34" charset="-122"/>
              </a:rPr>
              <a:t>领导干部</a:t>
            </a:r>
            <a:r>
              <a:rPr lang="zh-CN" altLang="en-US" b="1" dirty="0" smtClean="0">
                <a:ln/>
                <a:solidFill>
                  <a:srgbClr val="002060"/>
                </a:solidFill>
                <a:latin typeface="微软雅黑" panose="020B0503020204020204" pitchFamily="34" charset="-122"/>
                <a:ea typeface="微软雅黑" panose="020B0503020204020204" pitchFamily="34" charset="-122"/>
              </a:rPr>
              <a:t>违反</a:t>
            </a:r>
            <a:r>
              <a:rPr lang="zh-CN" altLang="en-US" b="1" dirty="0">
                <a:ln/>
                <a:solidFill>
                  <a:srgbClr val="002060"/>
                </a:solidFill>
                <a:latin typeface="微软雅黑" panose="020B0503020204020204" pitchFamily="34" charset="-122"/>
                <a:ea typeface="微软雅黑" panose="020B0503020204020204" pitchFamily="34" charset="-122"/>
              </a:rPr>
              <a:t>有关规定组织、参加自发成立的老乡会、校友会、战友</a:t>
            </a:r>
            <a:r>
              <a:rPr lang="zh-CN" altLang="en-US" b="1" dirty="0" smtClean="0">
                <a:ln/>
                <a:solidFill>
                  <a:srgbClr val="002060"/>
                </a:solidFill>
                <a:latin typeface="微软雅黑" panose="020B0503020204020204" pitchFamily="34" charset="-122"/>
                <a:ea typeface="微软雅黑" panose="020B0503020204020204" pitchFamily="34" charset="-122"/>
              </a:rPr>
              <a:t>会等。</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第六十九条 </a:t>
            </a:r>
            <a:r>
              <a:rPr lang="zh-CN" altLang="en-US" b="1" dirty="0" smtClean="0">
                <a:ln/>
                <a:solidFill>
                  <a:srgbClr val="002060"/>
                </a:solidFill>
                <a:latin typeface="微软雅黑" panose="020B0503020204020204" pitchFamily="34" charset="-122"/>
                <a:ea typeface="微软雅黑" panose="020B0503020204020204" pitchFamily="34" charset="-122"/>
              </a:rPr>
              <a:t>诬告</a:t>
            </a:r>
            <a:r>
              <a:rPr lang="zh-CN" altLang="en-US" b="1" dirty="0">
                <a:ln/>
                <a:solidFill>
                  <a:srgbClr val="002060"/>
                </a:solidFill>
                <a:latin typeface="微软雅黑" panose="020B0503020204020204" pitchFamily="34" charset="-122"/>
                <a:ea typeface="微软雅黑" panose="020B0503020204020204" pitchFamily="34" charset="-122"/>
              </a:rPr>
              <a:t>陷害他人意在使他人受纪律</a:t>
            </a:r>
            <a:r>
              <a:rPr lang="zh-CN" altLang="en-US" b="1" dirty="0" smtClean="0">
                <a:ln/>
                <a:solidFill>
                  <a:srgbClr val="002060"/>
                </a:solidFill>
                <a:latin typeface="微软雅黑" panose="020B0503020204020204" pitchFamily="34" charset="-122"/>
                <a:ea typeface="微软雅黑" panose="020B0503020204020204" pitchFamily="34" charset="-122"/>
              </a:rPr>
              <a:t>追究的。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第七十条 </a:t>
            </a:r>
            <a:r>
              <a:rPr lang="zh-CN" altLang="en-US" b="1" dirty="0" smtClean="0">
                <a:ln/>
                <a:solidFill>
                  <a:srgbClr val="002060"/>
                </a:solidFill>
                <a:latin typeface="微软雅黑" panose="020B0503020204020204" pitchFamily="34" charset="-122"/>
                <a:ea typeface="微软雅黑" panose="020B0503020204020204" pitchFamily="34" charset="-122"/>
              </a:rPr>
              <a:t>侵犯</a:t>
            </a:r>
            <a:r>
              <a:rPr lang="zh-CN" altLang="en-US" b="1" dirty="0">
                <a:ln/>
                <a:solidFill>
                  <a:srgbClr val="002060"/>
                </a:solidFill>
                <a:latin typeface="微软雅黑" panose="020B0503020204020204" pitchFamily="34" charset="-122"/>
                <a:ea typeface="微软雅黑" panose="020B0503020204020204" pitchFamily="34" charset="-122"/>
              </a:rPr>
              <a:t>党员的表决权、选举权和</a:t>
            </a:r>
            <a:r>
              <a:rPr lang="zh-CN" altLang="en-US" b="1" dirty="0" smtClean="0">
                <a:ln/>
                <a:solidFill>
                  <a:srgbClr val="002060"/>
                </a:solidFill>
                <a:latin typeface="微软雅黑" panose="020B0503020204020204" pitchFamily="34" charset="-122"/>
                <a:ea typeface="微软雅黑" panose="020B0503020204020204" pitchFamily="34" charset="-122"/>
              </a:rPr>
              <a:t>被选举权的。</a:t>
            </a: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3937296"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违反组织纪律（</a:t>
            </a:r>
            <a:r>
              <a:rPr lang="en-US" altLang="zh-CN" sz="2400" b="1" dirty="0">
                <a:ln/>
                <a:solidFill>
                  <a:srgbClr val="FF0000"/>
                </a:solidFill>
                <a:latin typeface="微软雅黑" panose="020B0503020204020204" pitchFamily="34" charset="-122"/>
                <a:ea typeface="微软雅黑" panose="020B0503020204020204" pitchFamily="34" charset="-122"/>
              </a:rPr>
              <a:t>63-79</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endParaRPr lang="zh-CN" altLang="en-US" sz="2400" dirty="0"/>
          </a:p>
        </p:txBody>
      </p:sp>
    </p:spTree>
    <p:extLst>
      <p:ext uri="{BB962C8B-B14F-4D97-AF65-F5344CB8AC3E}">
        <p14:creationId xmlns:p14="http://schemas.microsoft.com/office/powerpoint/2010/main" val="3202688467"/>
      </p:ext>
    </p:extLst>
  </p:cSld>
  <p:clrMapOvr>
    <a:masterClrMapping/>
  </p:clrMapOvr>
  <p:transition advClick="0">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第七十一</a:t>
            </a:r>
            <a:r>
              <a:rPr lang="zh-CN" altLang="en-US" b="1" dirty="0" smtClean="0">
                <a:ln/>
                <a:solidFill>
                  <a:srgbClr val="FF0000"/>
                </a:solidFill>
                <a:latin typeface="微软雅黑" panose="020B0503020204020204" pitchFamily="34" charset="-122"/>
                <a:ea typeface="微软雅黑" panose="020B0503020204020204" pitchFamily="34" charset="-122"/>
              </a:rPr>
              <a:t>条 有</a:t>
            </a:r>
            <a:r>
              <a:rPr lang="zh-CN" altLang="en-US" b="1" dirty="0">
                <a:ln/>
                <a:solidFill>
                  <a:srgbClr val="002060"/>
                </a:solidFill>
                <a:latin typeface="微软雅黑" panose="020B0503020204020204" pitchFamily="34" charset="-122"/>
                <a:ea typeface="微软雅黑" panose="020B0503020204020204" pitchFamily="34" charset="-122"/>
              </a:rPr>
              <a:t>下列行为之一</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一）对批评、检举、控告进行阻挠、压制，或者将批评、检举、控告材料私自扣压、销毁，或者故意将其泄露给他人的；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二）对党员的申辩、辩护、作证等进行压制，造成不良后果的；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三）压制党员申诉，造成不良后果的，或者不按照有关规定处理党员申诉的；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四）有其他侵犯党员权利行为，造成不良后果的。</a:t>
            </a:r>
          </a:p>
          <a:p>
            <a:pPr>
              <a:lnSpc>
                <a:spcPct val="150000"/>
              </a:lnSpc>
              <a:spcBef>
                <a:spcPts val="1200"/>
              </a:spcBef>
              <a:buNone/>
            </a:pPr>
            <a:r>
              <a:rPr lang="en-US" altLang="zh-CN" b="1" dirty="0" smtClean="0">
                <a:ln/>
                <a:solidFill>
                  <a:srgbClr val="002060"/>
                </a:solidFill>
                <a:latin typeface="微软雅黑" panose="020B0503020204020204" pitchFamily="34" charset="-122"/>
                <a:ea typeface="微软雅黑" panose="020B0503020204020204" pitchFamily="34" charset="-122"/>
              </a:rPr>
              <a:t>       </a:t>
            </a:r>
            <a:r>
              <a:rPr lang="zh-CN" altLang="zh-CN" b="1" dirty="0" smtClean="0">
                <a:ln/>
                <a:solidFill>
                  <a:srgbClr val="002060"/>
                </a:solidFill>
                <a:latin typeface="微软雅黑" panose="020B0503020204020204" pitchFamily="34" charset="-122"/>
                <a:ea typeface="微软雅黑" panose="020B0503020204020204" pitchFamily="34" charset="-122"/>
              </a:rPr>
              <a:t>对</a:t>
            </a:r>
            <a:r>
              <a:rPr lang="zh-CN" altLang="zh-CN" b="1" dirty="0">
                <a:ln/>
                <a:solidFill>
                  <a:srgbClr val="002060"/>
                </a:solidFill>
                <a:latin typeface="微软雅黑" panose="020B0503020204020204" pitchFamily="34" charset="-122"/>
                <a:ea typeface="微软雅黑" panose="020B0503020204020204" pitchFamily="34" charset="-122"/>
              </a:rPr>
              <a:t>批评人、检举人、控告人、证人及其他人员打击报复的，党组织有上述行为</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3845925"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违反组织纪律（</a:t>
            </a:r>
            <a:r>
              <a:rPr lang="en-US" altLang="zh-CN" sz="2400" b="1" dirty="0">
                <a:ln/>
                <a:solidFill>
                  <a:srgbClr val="FF0000"/>
                </a:solidFill>
                <a:latin typeface="微软雅黑" panose="020B0503020204020204" pitchFamily="34" charset="-122"/>
                <a:ea typeface="微软雅黑" panose="020B0503020204020204" pitchFamily="34" charset="-122"/>
              </a:rPr>
              <a:t>63-79</a:t>
            </a:r>
            <a:r>
              <a:rPr lang="zh-CN" altLang="en-US" sz="2400" b="1" dirty="0">
                <a:ln/>
                <a:solidFill>
                  <a:srgbClr val="FF0000"/>
                </a:solidFill>
                <a:latin typeface="微软雅黑" panose="020B0503020204020204" pitchFamily="34" charset="-122"/>
                <a:ea typeface="微软雅黑" panose="020B0503020204020204" pitchFamily="34" charset="-122"/>
              </a:rPr>
              <a:t>条</a:t>
            </a:r>
            <a:r>
              <a:rPr lang="zh-CN" altLang="en-US" sz="2400" b="1" dirty="0" smtClean="0">
                <a:ln/>
                <a:solidFill>
                  <a:srgbClr val="FF0000"/>
                </a:solidFill>
                <a:latin typeface="微软雅黑" panose="020B0503020204020204" pitchFamily="34" charset="-122"/>
                <a:ea typeface="微软雅黑" panose="020B0503020204020204" pitchFamily="34" charset="-122"/>
              </a:rPr>
              <a:t>）</a:t>
            </a:r>
            <a:endParaRPr lang="zh-CN" altLang="en-US" sz="2400" b="1" dirty="0">
              <a:ln/>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8195339"/>
      </p:ext>
    </p:extLst>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683568" y="2348880"/>
            <a:ext cx="7993135" cy="396044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Pct val="80000"/>
              <a:buFont typeface="Wingdings" pitchFamily="2" charset="2"/>
              <a:buChar char="l"/>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6146" name="内容占位符 2"/>
          <p:cNvSpPr>
            <a:spLocks noGrp="1"/>
          </p:cNvSpPr>
          <p:nvPr>
            <p:ph idx="4294967295"/>
          </p:nvPr>
        </p:nvSpPr>
        <p:spPr>
          <a:xfrm>
            <a:off x="467544" y="2465735"/>
            <a:ext cx="7993135" cy="3627561"/>
          </a:xfrm>
        </p:spPr>
        <p:txBody>
          <a:bodyPr/>
          <a:lstStyle/>
          <a:p>
            <a:pPr lvl="1" algn="just">
              <a:lnSpc>
                <a:spcPct val="150000"/>
              </a:lnSpc>
              <a:spcBef>
                <a:spcPts val="600"/>
              </a:spcBef>
              <a:buFont typeface="Wingdings"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把</a:t>
            </a:r>
            <a:r>
              <a:rPr lang="zh-CN" altLang="en-US" sz="2400" dirty="0">
                <a:solidFill>
                  <a:srgbClr val="002060"/>
                </a:solidFill>
                <a:latin typeface="微软雅黑" panose="020B0503020204020204" pitchFamily="34" charset="-122"/>
                <a:ea typeface="微软雅黑" panose="020B0503020204020204" pitchFamily="34" charset="-122"/>
              </a:rPr>
              <a:t>学习贯彻</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作为落实全面从严治党要求的重要抓手</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lgn="just">
              <a:lnSpc>
                <a:spcPct val="150000"/>
              </a:lnSpc>
              <a:spcBef>
                <a:spcPts val="600"/>
              </a:spcBef>
              <a:buFont typeface="Wingdings"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把学习贯彻</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体现到监督执纪问责全过程</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lgn="just">
              <a:lnSpc>
                <a:spcPct val="150000"/>
              </a:lnSpc>
              <a:spcBef>
                <a:spcPts val="600"/>
              </a:spcBef>
              <a:buFont typeface="Wingdings"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加强对学习贯彻</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情况的监督检查</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lgn="just">
              <a:lnSpc>
                <a:spcPct val="150000"/>
              </a:lnSpc>
              <a:spcBef>
                <a:spcPts val="600"/>
              </a:spcBef>
              <a:buFont typeface="Wingdings"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自觉做学习贯彻</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的表率</a:t>
            </a:r>
            <a:endParaRPr lang="en-US" altLang="zh-CN" sz="2400" dirty="0">
              <a:solidFill>
                <a:srgbClr val="002060"/>
              </a:solidFill>
              <a:latin typeface="微软雅黑" panose="020B0503020204020204" pitchFamily="34" charset="-122"/>
              <a:ea typeface="微软雅黑" panose="020B0503020204020204" pitchFamily="34" charset="-122"/>
            </a:endParaRPr>
          </a:p>
          <a:p>
            <a:pPr marL="0" indent="0" algn="just">
              <a:lnSpc>
                <a:spcPct val="110000"/>
              </a:lnSpc>
              <a:spcBef>
                <a:spcPts val="600"/>
              </a:spcBef>
              <a:spcAft>
                <a:spcPts val="600"/>
              </a:spcAft>
              <a:buNone/>
            </a:pPr>
            <a:endParaRPr lang="en-US" altLang="zh-CN" dirty="0" smtClean="0">
              <a:latin typeface="黑体" pitchFamily="49" charset="-122"/>
              <a:ea typeface="黑体" pitchFamily="49" charset="-122"/>
            </a:endParaRPr>
          </a:p>
        </p:txBody>
      </p:sp>
      <p:grpSp>
        <p:nvGrpSpPr>
          <p:cNvPr id="4" name="组合 3"/>
          <p:cNvGrpSpPr/>
          <p:nvPr/>
        </p:nvGrpSpPr>
        <p:grpSpPr>
          <a:xfrm>
            <a:off x="0" y="120650"/>
            <a:ext cx="9140825" cy="932085"/>
            <a:chOff x="0" y="120650"/>
            <a:chExt cx="9140825" cy="932085"/>
          </a:xfrm>
        </p:grpSpPr>
        <p:grpSp>
          <p:nvGrpSpPr>
            <p:cNvPr id="5" name="组合 4"/>
            <p:cNvGrpSpPr/>
            <p:nvPr/>
          </p:nvGrpSpPr>
          <p:grpSpPr>
            <a:xfrm>
              <a:off x="0" y="120650"/>
              <a:ext cx="9140825" cy="932085"/>
              <a:chOff x="0" y="120650"/>
              <a:chExt cx="9140825" cy="932085"/>
            </a:xfrm>
          </p:grpSpPr>
          <p:sp>
            <p:nvSpPr>
              <p:cNvPr id="7"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8"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grpSp>
        <p:sp>
          <p:nvSpPr>
            <p:cNvPr id="6" name="矩形 5"/>
            <p:cNvSpPr/>
            <p:nvPr/>
          </p:nvSpPr>
          <p:spPr>
            <a:xfrm>
              <a:off x="2339752" y="265440"/>
              <a:ext cx="6760184" cy="6463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buNone/>
              </a:pP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把党规党纪刻印在全体党员心上</a:t>
              </a:r>
            </a:p>
          </p:txBody>
        </p:sp>
      </p:grpSp>
      <p:sp>
        <p:nvSpPr>
          <p:cNvPr id="3" name="矩形 2"/>
          <p:cNvSpPr/>
          <p:nvPr/>
        </p:nvSpPr>
        <p:spPr>
          <a:xfrm>
            <a:off x="611560" y="1601198"/>
            <a:ext cx="8071440" cy="584775"/>
          </a:xfrm>
          <a:prstGeom prst="rect">
            <a:avLst/>
          </a:prstGeom>
        </p:spPr>
        <p:txBody>
          <a:bodyPr wrap="none">
            <a:spAutoFit/>
          </a:bodyPr>
          <a:lstStyle/>
          <a:p>
            <a:pPr>
              <a:buNone/>
            </a:pPr>
            <a:r>
              <a:rPr lang="en-US" altLang="zh-CN" sz="3200" dirty="0">
                <a:solidFill>
                  <a:srgbClr val="002060"/>
                </a:solidFill>
                <a:latin typeface="微软雅黑" panose="020B0503020204020204" pitchFamily="34" charset="-122"/>
                <a:ea typeface="微软雅黑" panose="020B0503020204020204" pitchFamily="34" charset="-122"/>
              </a:rPr>
              <a:t>10</a:t>
            </a:r>
            <a:r>
              <a:rPr lang="zh-CN" altLang="en-US" sz="3200" dirty="0">
                <a:solidFill>
                  <a:srgbClr val="002060"/>
                </a:solidFill>
                <a:latin typeface="微软雅黑" panose="020B0503020204020204" pitchFamily="34" charset="-122"/>
                <a:ea typeface="微软雅黑" panose="020B0503020204020204" pitchFamily="34" charset="-122"/>
              </a:rPr>
              <a:t>月</a:t>
            </a:r>
            <a:r>
              <a:rPr lang="en-US" altLang="zh-CN" sz="3200" dirty="0">
                <a:solidFill>
                  <a:srgbClr val="002060"/>
                </a:solidFill>
                <a:latin typeface="微软雅黑" panose="020B0503020204020204" pitchFamily="34" charset="-122"/>
                <a:ea typeface="微软雅黑" panose="020B0503020204020204" pitchFamily="34" charset="-122"/>
              </a:rPr>
              <a:t>29</a:t>
            </a:r>
            <a:r>
              <a:rPr lang="zh-CN" altLang="en-US" sz="3200" dirty="0">
                <a:solidFill>
                  <a:srgbClr val="002060"/>
                </a:solidFill>
                <a:latin typeface="微软雅黑" panose="020B0503020204020204" pitchFamily="34" charset="-122"/>
                <a:ea typeface="微软雅黑" panose="020B0503020204020204" pitchFamily="34" charset="-122"/>
              </a:rPr>
              <a:t>日，</a:t>
            </a:r>
            <a:r>
              <a:rPr lang="zh-CN" altLang="en-US" sz="3200" dirty="0">
                <a:solidFill>
                  <a:srgbClr val="FF0000"/>
                </a:solidFill>
                <a:latin typeface="微软雅黑" panose="020B0503020204020204" pitchFamily="34" charset="-122"/>
                <a:ea typeface="微软雅黑" panose="020B0503020204020204" pitchFamily="34" charset="-122"/>
              </a:rPr>
              <a:t>中央纪委</a:t>
            </a:r>
            <a:r>
              <a:rPr lang="zh-CN" altLang="en-US" sz="3200" dirty="0">
                <a:solidFill>
                  <a:srgbClr val="002060"/>
                </a:solidFill>
                <a:latin typeface="微软雅黑" panose="020B0503020204020204" pitchFamily="34" charset="-122"/>
                <a:ea typeface="微软雅黑" panose="020B0503020204020204" pitchFamily="34" charset="-122"/>
              </a:rPr>
              <a:t>印发</a:t>
            </a:r>
            <a:r>
              <a:rPr lang="en-US" altLang="zh-CN" sz="3200" dirty="0">
                <a:solidFill>
                  <a:srgbClr val="002060"/>
                </a:solidFill>
                <a:latin typeface="微软雅黑" panose="020B0503020204020204" pitchFamily="34" charset="-122"/>
                <a:ea typeface="微软雅黑" panose="020B0503020204020204" pitchFamily="34" charset="-122"/>
              </a:rPr>
              <a:t>《</a:t>
            </a:r>
            <a:r>
              <a:rPr lang="zh-CN" altLang="en-US" sz="3200" dirty="0">
                <a:solidFill>
                  <a:srgbClr val="002060"/>
                </a:solidFill>
                <a:latin typeface="微软雅黑" panose="020B0503020204020204" pitchFamily="34" charset="-122"/>
                <a:ea typeface="微软雅黑" panose="020B0503020204020204" pitchFamily="34" charset="-122"/>
              </a:rPr>
              <a:t>通知</a:t>
            </a:r>
            <a:r>
              <a:rPr lang="en-US" altLang="zh-CN" sz="3200" dirty="0">
                <a:solidFill>
                  <a:srgbClr val="002060"/>
                </a:solidFill>
                <a:latin typeface="微软雅黑" panose="020B0503020204020204" pitchFamily="34" charset="-122"/>
                <a:ea typeface="微软雅黑" panose="020B0503020204020204" pitchFamily="34" charset="-122"/>
              </a:rPr>
              <a:t>》</a:t>
            </a:r>
            <a:r>
              <a:rPr lang="zh-CN" altLang="en-US" sz="3200" dirty="0">
                <a:solidFill>
                  <a:srgbClr val="002060"/>
                </a:solidFill>
                <a:latin typeface="微软雅黑" panose="020B0503020204020204" pitchFamily="34" charset="-122"/>
                <a:ea typeface="微软雅黑" panose="020B0503020204020204" pitchFamily="34" charset="-122"/>
              </a:rPr>
              <a:t>，要求：</a:t>
            </a:r>
          </a:p>
        </p:txBody>
      </p:sp>
    </p:spTree>
  </p:cSld>
  <p:clrMapOvr>
    <a:masterClrMapping/>
  </p:clrMapOvr>
  <p:transition advClick="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第七十二条 </a:t>
            </a:r>
            <a:r>
              <a:rPr lang="zh-CN" altLang="en-US" b="1" dirty="0">
                <a:ln/>
                <a:solidFill>
                  <a:srgbClr val="002060"/>
                </a:solidFill>
                <a:latin typeface="微软雅黑" panose="020B0503020204020204" pitchFamily="34" charset="-122"/>
                <a:ea typeface="微软雅黑" panose="020B0503020204020204" pitchFamily="34" charset="-122"/>
              </a:rPr>
              <a:t>有下列行为之一</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一）在民主推荐、民主测评、组织考察和党内选举中搞拉票、助选等非组织活动的；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二）在法律规定的投票、选举活动中违背组织原则搞非组织活动，组织、怂恿、诱使他人投票、表决的；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三）在选举中进行其他违反党章、其他党内法规和有关章程活动的。</a:t>
            </a: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第七十三条 </a:t>
            </a:r>
            <a:r>
              <a:rPr lang="zh-CN" altLang="en-US" b="1" dirty="0">
                <a:ln/>
                <a:solidFill>
                  <a:srgbClr val="002060"/>
                </a:solidFill>
                <a:latin typeface="微软雅黑" panose="020B0503020204020204" pitchFamily="34" charset="-122"/>
                <a:ea typeface="微软雅黑" panose="020B0503020204020204" pitchFamily="34" charset="-122"/>
              </a:rPr>
              <a:t>在干部选拔任用工作中，违反干部选拔任用规定的；用人失察失误造成严重后果的。</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3845925"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a:t>
            </a:r>
            <a:r>
              <a:rPr lang="zh-CN" altLang="en-US" sz="2400" b="1" dirty="0">
                <a:ln/>
                <a:solidFill>
                  <a:srgbClr val="FF0000"/>
                </a:solidFill>
                <a:latin typeface="微软雅黑" panose="020B0503020204020204" pitchFamily="34" charset="-122"/>
                <a:ea typeface="微软雅黑" panose="020B0503020204020204" pitchFamily="34" charset="-122"/>
              </a:rPr>
              <a:t>组织纪律（</a:t>
            </a:r>
            <a:r>
              <a:rPr lang="en-US" altLang="zh-CN" sz="2400" b="1" dirty="0">
                <a:ln/>
                <a:solidFill>
                  <a:srgbClr val="FF0000"/>
                </a:solidFill>
                <a:latin typeface="微软雅黑" panose="020B0503020204020204" pitchFamily="34" charset="-122"/>
                <a:ea typeface="微软雅黑" panose="020B0503020204020204" pitchFamily="34" charset="-122"/>
              </a:rPr>
              <a:t>63-79</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3541171685"/>
      </p:ext>
    </p:extLst>
  </p:cSld>
  <p:clrMapOvr>
    <a:masterClrMapping/>
  </p:clrMapOvr>
  <p:transition advClick="0">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第七十四条 </a:t>
            </a:r>
            <a:r>
              <a:rPr lang="zh-CN" altLang="en-US" b="1" dirty="0">
                <a:ln/>
                <a:solidFill>
                  <a:srgbClr val="002060"/>
                </a:solidFill>
                <a:latin typeface="微软雅黑" panose="020B0503020204020204" pitchFamily="34" charset="-122"/>
                <a:ea typeface="微软雅黑" panose="020B0503020204020204" pitchFamily="34" charset="-122"/>
              </a:rPr>
              <a:t>在干部、职工的录用、考核、职务晋升、职称评定和征兵、安置复转军人等工作中，隐瞒、歪曲事实真相，或者利用职权或者职务上的影响违反有关规定为本人或者其他人谋取利益的；</a:t>
            </a:r>
            <a:r>
              <a:rPr lang="zh-CN" altLang="zh-CN" b="1" dirty="0">
                <a:ln/>
                <a:solidFill>
                  <a:srgbClr val="002060"/>
                </a:solidFill>
                <a:latin typeface="微软雅黑" panose="020B0503020204020204" pitchFamily="34" charset="-122"/>
                <a:ea typeface="微软雅黑" panose="020B0503020204020204" pitchFamily="34" charset="-122"/>
              </a:rPr>
              <a:t>弄虚作假，骗取职务、职级、职称、待遇、资格、学历、学位、荣誉或者其他利益</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第七十五</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违反党章和其他党内法规的规定，采取弄虚作假或者其他手段把不符合党员条件的人发展为党员，或者为非党员出具党员身份证明的；</a:t>
            </a:r>
            <a:r>
              <a:rPr lang="zh-CN" altLang="zh-CN" b="1" dirty="0">
                <a:ln/>
                <a:solidFill>
                  <a:srgbClr val="002060"/>
                </a:solidFill>
                <a:latin typeface="微软雅黑" panose="020B0503020204020204" pitchFamily="34" charset="-122"/>
                <a:ea typeface="微软雅黑" panose="020B0503020204020204" pitchFamily="34" charset="-122"/>
              </a:rPr>
              <a:t>违反有关规定程序发展党员</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第七十六条 </a:t>
            </a:r>
            <a:r>
              <a:rPr lang="zh-CN" altLang="en-US" b="1" dirty="0">
                <a:ln/>
                <a:solidFill>
                  <a:srgbClr val="002060"/>
                </a:solidFill>
                <a:latin typeface="微软雅黑" panose="020B0503020204020204" pitchFamily="34" charset="-122"/>
                <a:ea typeface="微软雅黑" panose="020B0503020204020204" pitchFamily="34" charset="-122"/>
              </a:rPr>
              <a:t>违反有关规定取得外国国籍或者获取国（境）外永久居留资格、长期居留许可</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3845925"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a:t>
            </a:r>
            <a:r>
              <a:rPr lang="zh-CN" altLang="en-US" sz="2400" b="1" dirty="0">
                <a:ln/>
                <a:solidFill>
                  <a:srgbClr val="FF0000"/>
                </a:solidFill>
                <a:latin typeface="微软雅黑" panose="020B0503020204020204" pitchFamily="34" charset="-122"/>
                <a:ea typeface="微软雅黑" panose="020B0503020204020204" pitchFamily="34" charset="-122"/>
              </a:rPr>
              <a:t>组织纪律（</a:t>
            </a:r>
            <a:r>
              <a:rPr lang="en-US" altLang="zh-CN" sz="2400" b="1" dirty="0">
                <a:ln/>
                <a:solidFill>
                  <a:srgbClr val="FF0000"/>
                </a:solidFill>
                <a:latin typeface="微软雅黑" panose="020B0503020204020204" pitchFamily="34" charset="-122"/>
                <a:ea typeface="微软雅黑" panose="020B0503020204020204" pitchFamily="34" charset="-122"/>
              </a:rPr>
              <a:t>63-79</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3990245909"/>
      </p:ext>
    </p:extLst>
  </p:cSld>
  <p:clrMapOvr>
    <a:masterClrMapping/>
  </p:clrMapOvr>
  <p:transition advClick="0">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第七十七条 </a:t>
            </a:r>
            <a:r>
              <a:rPr lang="zh-CN" altLang="en-US" b="1" dirty="0" smtClean="0">
                <a:ln/>
                <a:solidFill>
                  <a:srgbClr val="002060"/>
                </a:solidFill>
                <a:latin typeface="微软雅黑" panose="020B0503020204020204" pitchFamily="34" charset="-122"/>
                <a:ea typeface="微软雅黑" panose="020B0503020204020204" pitchFamily="34" charset="-122"/>
              </a:rPr>
              <a:t>违反</a:t>
            </a:r>
            <a:r>
              <a:rPr lang="zh-CN" altLang="en-US" b="1" dirty="0">
                <a:ln/>
                <a:solidFill>
                  <a:srgbClr val="002060"/>
                </a:solidFill>
                <a:latin typeface="微软雅黑" panose="020B0503020204020204" pitchFamily="34" charset="-122"/>
                <a:ea typeface="微软雅黑" panose="020B0503020204020204" pitchFamily="34" charset="-122"/>
              </a:rPr>
              <a:t>有关规定办理因私出国（境）证件、前往港澳通行证，或者未经批准出入国（边）</a:t>
            </a:r>
            <a:r>
              <a:rPr lang="zh-CN" altLang="en-US" b="1" dirty="0" smtClean="0">
                <a:ln/>
                <a:solidFill>
                  <a:srgbClr val="002060"/>
                </a:solidFill>
                <a:latin typeface="微软雅黑" panose="020B0503020204020204" pitchFamily="34" charset="-122"/>
                <a:ea typeface="微软雅黑" panose="020B0503020204020204" pitchFamily="34" charset="-122"/>
              </a:rPr>
              <a:t>境的。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第七十八条 </a:t>
            </a:r>
            <a:r>
              <a:rPr lang="zh-CN" altLang="en-US" b="1" dirty="0" smtClean="0">
                <a:ln/>
                <a:solidFill>
                  <a:srgbClr val="002060"/>
                </a:solidFill>
                <a:latin typeface="微软雅黑" panose="020B0503020204020204" pitchFamily="34" charset="-122"/>
                <a:ea typeface="微软雅黑" panose="020B0503020204020204" pitchFamily="34" charset="-122"/>
              </a:rPr>
              <a:t>驻外</a:t>
            </a:r>
            <a:r>
              <a:rPr lang="zh-CN" altLang="en-US" b="1" dirty="0">
                <a:ln/>
                <a:solidFill>
                  <a:srgbClr val="002060"/>
                </a:solidFill>
                <a:latin typeface="微软雅黑" panose="020B0503020204020204" pitchFamily="34" charset="-122"/>
                <a:ea typeface="微软雅黑" panose="020B0503020204020204" pitchFamily="34" charset="-122"/>
              </a:rPr>
              <a:t>机构或者临时出国（境）团（组）中的</a:t>
            </a:r>
            <a:r>
              <a:rPr lang="zh-CN" altLang="en-US" b="1" dirty="0" smtClean="0">
                <a:ln/>
                <a:solidFill>
                  <a:srgbClr val="002060"/>
                </a:solidFill>
                <a:latin typeface="微软雅黑" panose="020B0503020204020204" pitchFamily="34" charset="-122"/>
                <a:ea typeface="微软雅黑" panose="020B0503020204020204" pitchFamily="34" charset="-122"/>
              </a:rPr>
              <a:t>党员擅自</a:t>
            </a:r>
            <a:r>
              <a:rPr lang="zh-CN" altLang="en-US" b="1" dirty="0">
                <a:ln/>
                <a:solidFill>
                  <a:srgbClr val="002060"/>
                </a:solidFill>
                <a:latin typeface="微软雅黑" panose="020B0503020204020204" pitchFamily="34" charset="-122"/>
                <a:ea typeface="微软雅黑" panose="020B0503020204020204" pitchFamily="34" charset="-122"/>
              </a:rPr>
              <a:t>脱离</a:t>
            </a:r>
            <a:r>
              <a:rPr lang="zh-CN" altLang="en-US" b="1" dirty="0" smtClean="0">
                <a:ln/>
                <a:solidFill>
                  <a:srgbClr val="002060"/>
                </a:solidFill>
                <a:latin typeface="微软雅黑" panose="020B0503020204020204" pitchFamily="34" charset="-122"/>
                <a:ea typeface="微软雅黑" panose="020B0503020204020204" pitchFamily="34" charset="-122"/>
              </a:rPr>
              <a:t>组织的，从事</a:t>
            </a:r>
            <a:r>
              <a:rPr lang="zh-CN" altLang="en-US" b="1" dirty="0">
                <a:ln/>
                <a:solidFill>
                  <a:srgbClr val="002060"/>
                </a:solidFill>
                <a:latin typeface="微软雅黑" panose="020B0503020204020204" pitchFamily="34" charset="-122"/>
                <a:ea typeface="微软雅黑" panose="020B0503020204020204" pitchFamily="34" charset="-122"/>
              </a:rPr>
              <a:t>外事、机要、军事等工作的</a:t>
            </a:r>
            <a:r>
              <a:rPr lang="zh-CN" altLang="en-US" b="1" dirty="0" smtClean="0">
                <a:ln/>
                <a:solidFill>
                  <a:srgbClr val="002060"/>
                </a:solidFill>
                <a:latin typeface="微软雅黑" panose="020B0503020204020204" pitchFamily="34" charset="-122"/>
                <a:ea typeface="微软雅黑" panose="020B0503020204020204" pitchFamily="34" charset="-122"/>
              </a:rPr>
              <a:t>党员违反</a:t>
            </a:r>
            <a:r>
              <a:rPr lang="zh-CN" altLang="en-US" b="1" dirty="0">
                <a:ln/>
                <a:solidFill>
                  <a:srgbClr val="002060"/>
                </a:solidFill>
                <a:latin typeface="微软雅黑" panose="020B0503020204020204" pitchFamily="34" charset="-122"/>
                <a:ea typeface="微软雅黑" panose="020B0503020204020204" pitchFamily="34" charset="-122"/>
              </a:rPr>
              <a:t>有关规定同国（境）外机构、人员联系和</a:t>
            </a:r>
            <a:r>
              <a:rPr lang="zh-CN" altLang="en-US" b="1" dirty="0" smtClean="0">
                <a:ln/>
                <a:solidFill>
                  <a:srgbClr val="002060"/>
                </a:solidFill>
                <a:latin typeface="微软雅黑" panose="020B0503020204020204" pitchFamily="34" charset="-122"/>
                <a:ea typeface="微软雅黑" panose="020B0503020204020204" pitchFamily="34" charset="-122"/>
              </a:rPr>
              <a:t>交往的。</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第七十九</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驻外机构或者临时出国（境）团（组）中的党员，脱离组织出走时间不满六个月又自动回归</a:t>
            </a:r>
            <a:r>
              <a:rPr lang="zh-CN" altLang="en-US" b="1" dirty="0" smtClean="0">
                <a:ln/>
                <a:solidFill>
                  <a:srgbClr val="002060"/>
                </a:solidFill>
                <a:latin typeface="微软雅黑" panose="020B0503020204020204" pitchFamily="34" charset="-122"/>
                <a:ea typeface="微软雅黑" panose="020B0503020204020204" pitchFamily="34" charset="-122"/>
              </a:rPr>
              <a:t>的；脱离</a:t>
            </a:r>
            <a:r>
              <a:rPr lang="zh-CN" altLang="en-US" b="1" dirty="0">
                <a:ln/>
                <a:solidFill>
                  <a:srgbClr val="002060"/>
                </a:solidFill>
                <a:latin typeface="微软雅黑" panose="020B0503020204020204" pitchFamily="34" charset="-122"/>
                <a:ea typeface="微软雅黑" panose="020B0503020204020204" pitchFamily="34" charset="-122"/>
              </a:rPr>
              <a:t>组织出走时间超过六个月</a:t>
            </a:r>
            <a:r>
              <a:rPr lang="zh-CN" altLang="en-US" b="1" dirty="0" smtClean="0">
                <a:ln/>
                <a:solidFill>
                  <a:srgbClr val="002060"/>
                </a:solidFill>
                <a:latin typeface="微软雅黑" panose="020B0503020204020204" pitchFamily="34" charset="-122"/>
                <a:ea typeface="微软雅黑" panose="020B0503020204020204" pitchFamily="34" charset="-122"/>
              </a:rPr>
              <a:t>的；故意</a:t>
            </a:r>
            <a:r>
              <a:rPr lang="zh-CN" altLang="en-US" b="1" dirty="0">
                <a:ln/>
                <a:solidFill>
                  <a:srgbClr val="002060"/>
                </a:solidFill>
                <a:latin typeface="微软雅黑" panose="020B0503020204020204" pitchFamily="34" charset="-122"/>
                <a:ea typeface="微软雅黑" panose="020B0503020204020204" pitchFamily="34" charset="-122"/>
              </a:rPr>
              <a:t>为他人脱离组织出走提供方便条件</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3845925"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a:t>
            </a:r>
            <a:r>
              <a:rPr lang="zh-CN" altLang="en-US" sz="2400" b="1" dirty="0">
                <a:ln/>
                <a:solidFill>
                  <a:srgbClr val="FF0000"/>
                </a:solidFill>
                <a:latin typeface="微软雅黑" panose="020B0503020204020204" pitchFamily="34" charset="-122"/>
                <a:ea typeface="微软雅黑" panose="020B0503020204020204" pitchFamily="34" charset="-122"/>
              </a:rPr>
              <a:t>组织纪律（</a:t>
            </a:r>
            <a:r>
              <a:rPr lang="en-US" altLang="zh-CN" sz="2400" b="1" dirty="0">
                <a:ln/>
                <a:solidFill>
                  <a:srgbClr val="FF0000"/>
                </a:solidFill>
                <a:latin typeface="微软雅黑" panose="020B0503020204020204" pitchFamily="34" charset="-122"/>
                <a:ea typeface="微软雅黑" panose="020B0503020204020204" pitchFamily="34" charset="-122"/>
              </a:rPr>
              <a:t>63-79</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1268436050"/>
      </p:ext>
    </p:extLst>
  </p:cSld>
  <p:clrMapOvr>
    <a:masterClrMapping/>
  </p:clrMapOvr>
  <p:transition advClick="0">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4294967295"/>
          </p:nvPr>
        </p:nvSpPr>
        <p:spPr>
          <a:xfrm>
            <a:off x="468635" y="1484785"/>
            <a:ext cx="8351837" cy="4752504"/>
          </a:xfrm>
        </p:spPr>
        <p:txBody>
          <a:bodyPr/>
          <a:lstStyle/>
          <a:p>
            <a:pPr algn="just">
              <a:lnSpc>
                <a:spcPct val="120000"/>
              </a:lnSpc>
              <a:spcAft>
                <a:spcPts val="600"/>
              </a:spcAft>
              <a:buFont typeface="Wingdings" pitchFamily="2" charset="2"/>
              <a:buChar char="n"/>
            </a:pPr>
            <a:r>
              <a:rPr lang="zh-CN" altLang="en-US" sz="2800" b="1" dirty="0">
                <a:latin typeface="Arial Black" pitchFamily="34" charset="0"/>
                <a:ea typeface="黑体" pitchFamily="49" charset="-122"/>
              </a:rPr>
              <a:t>聊城大学原党委常委、副校长孙兰雨</a:t>
            </a:r>
            <a:r>
              <a:rPr lang="zh-CN" altLang="en-US" sz="2800" b="1" dirty="0" smtClean="0">
                <a:latin typeface="Arial Black" pitchFamily="34" charset="0"/>
                <a:ea typeface="黑体" pitchFamily="49" charset="-122"/>
              </a:rPr>
              <a:t>被“双开</a:t>
            </a:r>
            <a:r>
              <a:rPr lang="zh-CN" altLang="en-US" sz="2800" b="1" dirty="0">
                <a:latin typeface="Arial Black" pitchFamily="34" charset="0"/>
                <a:ea typeface="黑体" pitchFamily="49" charset="-122"/>
              </a:rPr>
              <a:t>”</a:t>
            </a:r>
            <a:endParaRPr lang="en-US" altLang="zh-CN" sz="2800" b="1" dirty="0" smtClean="0">
              <a:latin typeface="Arial Black" pitchFamily="34" charset="0"/>
              <a:ea typeface="黑体" pitchFamily="49" charset="-122"/>
            </a:endParaRPr>
          </a:p>
          <a:p>
            <a:pPr algn="just">
              <a:lnSpc>
                <a:spcPct val="120000"/>
              </a:lnSpc>
              <a:spcAft>
                <a:spcPts val="600"/>
              </a:spcAft>
              <a:buFont typeface="Wingdings" pitchFamily="2" charset="2"/>
              <a:buChar char="n"/>
            </a:pPr>
            <a:r>
              <a:rPr lang="zh-CN" altLang="en-US" sz="1800" dirty="0" smtClean="0">
                <a:latin typeface="Arial Black" pitchFamily="34" charset="0"/>
                <a:ea typeface="黑体" pitchFamily="49" charset="-122"/>
              </a:rPr>
              <a:t>日前</a:t>
            </a:r>
            <a:r>
              <a:rPr lang="zh-CN" altLang="en-US" sz="1800" dirty="0">
                <a:latin typeface="Arial Black" pitchFamily="34" charset="0"/>
                <a:ea typeface="黑体" pitchFamily="49" charset="-122"/>
              </a:rPr>
              <a:t>，山东省纪委对聊城大学原党委常委、副校长孙兰雨严重违纪违法问题立案审查</a:t>
            </a:r>
            <a:r>
              <a:rPr lang="zh-CN" altLang="en-US" sz="1800" dirty="0" smtClean="0">
                <a:latin typeface="Arial Black" pitchFamily="34" charset="0"/>
                <a:ea typeface="黑体" pitchFamily="49" charset="-122"/>
              </a:rPr>
              <a:t>。</a:t>
            </a:r>
            <a:endParaRPr lang="zh-CN" altLang="en-US" sz="1800" dirty="0">
              <a:latin typeface="Arial Black" pitchFamily="34" charset="0"/>
              <a:ea typeface="黑体" pitchFamily="49" charset="-122"/>
            </a:endParaRPr>
          </a:p>
          <a:p>
            <a:pPr marL="342000" indent="0" algn="just">
              <a:lnSpc>
                <a:spcPct val="120000"/>
              </a:lnSpc>
              <a:spcAft>
                <a:spcPts val="600"/>
              </a:spcAft>
              <a:buNone/>
            </a:pPr>
            <a:r>
              <a:rPr lang="zh-CN" altLang="en-US" sz="1800" dirty="0" smtClean="0">
                <a:latin typeface="Arial Black" pitchFamily="34" charset="0"/>
                <a:ea typeface="黑体" pitchFamily="49" charset="-122"/>
              </a:rPr>
              <a:t>      经</a:t>
            </a:r>
            <a:r>
              <a:rPr lang="zh-CN" altLang="en-US" sz="1800" dirty="0">
                <a:latin typeface="Arial Black" pitchFamily="34" charset="0"/>
                <a:ea typeface="黑体" pitchFamily="49" charset="-122"/>
              </a:rPr>
              <a:t>查，孙兰雨违反组织纪律，不如实报告个人有关事项；违反廉洁自律规定收受礼金；利用职务便利贪污公共财物；利用职务便利为他人谋取利益，索取、收受贿赂，数额巨大。其中贪污、受贿问题涉嫌犯罪。</a:t>
            </a:r>
          </a:p>
          <a:p>
            <a:pPr marL="342000" indent="0" algn="just">
              <a:lnSpc>
                <a:spcPct val="120000"/>
              </a:lnSpc>
              <a:spcAft>
                <a:spcPts val="600"/>
              </a:spcAft>
              <a:buNone/>
            </a:pPr>
            <a:r>
              <a:rPr lang="zh-CN" altLang="en-US" sz="1800" dirty="0" smtClean="0">
                <a:latin typeface="Arial Black" pitchFamily="34" charset="0"/>
                <a:ea typeface="黑体" pitchFamily="49" charset="-122"/>
              </a:rPr>
              <a:t>      孙兰雨</a:t>
            </a:r>
            <a:r>
              <a:rPr lang="zh-CN" altLang="en-US" sz="1800" dirty="0">
                <a:latin typeface="Arial Black" pitchFamily="34" charset="0"/>
                <a:ea typeface="黑体" pitchFamily="49" charset="-122"/>
              </a:rPr>
              <a:t>身为党员领导干部，严重违纪违法，且党的十八大后不收敛、不收手；与他人订立攻守同盟，转移涉案财产，对抗组织审查。依据</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中国共产党纪律处分条例</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事业单位工作人员处分暂行规定</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等规定，经省纪委、省监察厅研究并报省委、省政府批准，决定给予孙兰雨开除党籍、开除公职处分；收缴其违纪所得；将其涉嫌犯罪问题、线索及所涉款物移送司法机关依法</a:t>
            </a:r>
            <a:r>
              <a:rPr lang="zh-CN" altLang="en-US" sz="1800" dirty="0" smtClean="0">
                <a:latin typeface="Arial Black" pitchFamily="34" charset="0"/>
                <a:ea typeface="黑体" pitchFamily="49" charset="-122"/>
              </a:rPr>
              <a:t>处理。 </a:t>
            </a:r>
          </a:p>
        </p:txBody>
      </p:sp>
      <p:sp>
        <p:nvSpPr>
          <p:cNvPr id="5" name="TextBox 4"/>
          <p:cNvSpPr txBox="1"/>
          <p:nvPr/>
        </p:nvSpPr>
        <p:spPr>
          <a:xfrm>
            <a:off x="432048" y="571327"/>
            <a:ext cx="8532440" cy="769441"/>
          </a:xfrm>
          <a:prstGeom prst="rect">
            <a:avLst/>
          </a:prstGeom>
        </p:spPr>
        <p:style>
          <a:lnRef idx="2">
            <a:schemeClr val="accent3"/>
          </a:lnRef>
          <a:fillRef idx="1">
            <a:schemeClr val="lt1"/>
          </a:fillRef>
          <a:effectRef idx="0">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0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zh-CN" altLang="en-US" sz="40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200" dirty="0" smtClean="0">
                <a:latin typeface="黑体" pitchFamily="49" charset="-122"/>
                <a:ea typeface="黑体" pitchFamily="49" charset="-122"/>
              </a:rPr>
              <a:t>不如实报告个人事项，对抗组织审查</a:t>
            </a:r>
            <a:endParaRPr lang="zh-CN" altLang="en-US" sz="26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462271503"/>
      </p:ext>
    </p:extLst>
  </p:cSld>
  <p:clrMapOvr>
    <a:masterClrMapping/>
  </p:clrMapOvr>
  <p:transition advClick="0">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4294967295"/>
          </p:nvPr>
        </p:nvSpPr>
        <p:spPr>
          <a:xfrm>
            <a:off x="323529" y="1700808"/>
            <a:ext cx="8496944" cy="4464496"/>
          </a:xfrm>
        </p:spPr>
        <p:txBody>
          <a:bodyPr/>
          <a:lstStyle/>
          <a:p>
            <a:pPr algn="just">
              <a:lnSpc>
                <a:spcPct val="120000"/>
              </a:lnSpc>
              <a:spcAft>
                <a:spcPts val="600"/>
              </a:spcAft>
              <a:buFont typeface="Wingdings" panose="05000000000000000000" pitchFamily="2" charset="2"/>
              <a:buChar char="n"/>
            </a:pPr>
            <a:r>
              <a:rPr lang="zh-CN" altLang="en-US" sz="2800" b="1" dirty="0">
                <a:latin typeface="Arial Black" pitchFamily="34" charset="0"/>
                <a:ea typeface="黑体" pitchFamily="49" charset="-122"/>
              </a:rPr>
              <a:t>东北师范大学原党委常委、副校长张治国</a:t>
            </a:r>
            <a:r>
              <a:rPr lang="zh-CN" altLang="en-US" sz="2800" b="1" dirty="0" smtClean="0">
                <a:latin typeface="Arial Black" pitchFamily="34" charset="0"/>
                <a:ea typeface="黑体" pitchFamily="49" charset="-122"/>
              </a:rPr>
              <a:t>被</a:t>
            </a:r>
            <a:r>
              <a:rPr lang="en-US" altLang="zh-CN" sz="2800" b="1" dirty="0" smtClean="0">
                <a:latin typeface="Arial Black" pitchFamily="34" charset="0"/>
                <a:ea typeface="黑体" pitchFamily="49" charset="-122"/>
              </a:rPr>
              <a:t>“</a:t>
            </a:r>
            <a:r>
              <a:rPr lang="zh-CN" altLang="en-US" sz="2800" b="1" dirty="0" smtClean="0">
                <a:latin typeface="Arial Black" pitchFamily="34" charset="0"/>
                <a:ea typeface="黑体" pitchFamily="49" charset="-122"/>
              </a:rPr>
              <a:t>双开</a:t>
            </a:r>
            <a:r>
              <a:rPr lang="en-US" altLang="zh-CN" sz="2800" b="1" dirty="0" smtClean="0">
                <a:latin typeface="Arial Black" pitchFamily="34" charset="0"/>
                <a:ea typeface="黑体" pitchFamily="49" charset="-122"/>
              </a:rPr>
              <a:t>”</a:t>
            </a:r>
            <a:r>
              <a:rPr lang="zh-CN" altLang="en-US" sz="1800" dirty="0" smtClean="0">
                <a:latin typeface="Arial Black" pitchFamily="34" charset="0"/>
                <a:ea typeface="黑体" pitchFamily="49" charset="-122"/>
              </a:rPr>
              <a:t>      </a:t>
            </a:r>
            <a:endParaRPr lang="en-US" altLang="zh-CN" sz="1800" dirty="0" smtClean="0">
              <a:latin typeface="Arial Black" pitchFamily="34" charset="0"/>
              <a:ea typeface="黑体" pitchFamily="49" charset="-122"/>
            </a:endParaRPr>
          </a:p>
          <a:p>
            <a:pPr algn="just">
              <a:lnSpc>
                <a:spcPct val="120000"/>
              </a:lnSpc>
              <a:spcAft>
                <a:spcPts val="600"/>
              </a:spcAft>
              <a:buFont typeface="Wingdings" panose="05000000000000000000" pitchFamily="2" charset="2"/>
              <a:buChar char="p"/>
            </a:pPr>
            <a:r>
              <a:rPr lang="zh-CN" altLang="en-US" sz="1800" dirty="0" smtClean="0">
                <a:latin typeface="Arial Black" pitchFamily="34" charset="0"/>
                <a:ea typeface="黑体" pitchFamily="49" charset="-122"/>
              </a:rPr>
              <a:t>      日前</a:t>
            </a:r>
            <a:r>
              <a:rPr lang="zh-CN" altLang="en-US" sz="1800" dirty="0">
                <a:latin typeface="Arial Black" pitchFamily="34" charset="0"/>
                <a:ea typeface="黑体" pitchFamily="49" charset="-122"/>
              </a:rPr>
              <a:t>，经教育部党组、吉林省委批准，吉林省纪委、中央纪委驻教育部纪检组对东北师范大学原党委常委、副校长张治国严重违纪问题进行了立案审查</a:t>
            </a:r>
            <a:r>
              <a:rPr lang="zh-CN" altLang="en-US" sz="1800" dirty="0" smtClean="0">
                <a:latin typeface="Arial Black" pitchFamily="34" charset="0"/>
                <a:ea typeface="黑体" pitchFamily="49" charset="-122"/>
              </a:rPr>
              <a:t>。</a:t>
            </a:r>
            <a:endParaRPr lang="en-US" altLang="zh-CN" sz="1800" dirty="0" smtClean="0">
              <a:latin typeface="Arial Black" pitchFamily="34" charset="0"/>
              <a:ea typeface="黑体" pitchFamily="49" charset="-122"/>
            </a:endParaRPr>
          </a:p>
          <a:p>
            <a:pPr marL="342000" indent="0" algn="just">
              <a:lnSpc>
                <a:spcPct val="120000"/>
              </a:lnSpc>
              <a:spcAft>
                <a:spcPts val="600"/>
              </a:spcAft>
              <a:buNone/>
            </a:pPr>
            <a:r>
              <a:rPr lang="en-US" altLang="zh-CN" sz="1800" dirty="0">
                <a:latin typeface="Arial Black" pitchFamily="34" charset="0"/>
                <a:ea typeface="黑体" pitchFamily="49" charset="-122"/>
              </a:rPr>
              <a:t>      </a:t>
            </a:r>
            <a:r>
              <a:rPr lang="zh-CN" altLang="en-US" sz="1800" dirty="0">
                <a:latin typeface="Arial Black" pitchFamily="34" charset="0"/>
                <a:ea typeface="黑体" pitchFamily="49" charset="-122"/>
              </a:rPr>
              <a:t>经查，张治国严重违反党的政治规矩和组织纪律，欺瞒组织，办理并使用假身份证，非法出入边境；严重违反廉洁纪律，从事营利活动；严重违反工作纪律，利用职务上的便利，在企业经营等方面为他人谋取利益，收受款物；严重违反生活纪律，与他人通奸。其行为已构成严重违纪，性质恶劣，情节严重，其中收受款物问题涉嫌犯罪。</a:t>
            </a:r>
            <a:endParaRPr lang="en-US" altLang="zh-CN" sz="1800" dirty="0">
              <a:latin typeface="Arial Black" pitchFamily="34" charset="0"/>
              <a:ea typeface="黑体" pitchFamily="49" charset="-122"/>
            </a:endParaRPr>
          </a:p>
          <a:p>
            <a:pPr marL="342000" indent="0" algn="just">
              <a:lnSpc>
                <a:spcPct val="120000"/>
              </a:lnSpc>
              <a:spcAft>
                <a:spcPts val="600"/>
              </a:spcAft>
              <a:buNone/>
            </a:pPr>
            <a:r>
              <a:rPr lang="en-US" altLang="zh-CN" sz="1800" dirty="0">
                <a:latin typeface="Arial Black" pitchFamily="34" charset="0"/>
                <a:ea typeface="黑体" pitchFamily="49" charset="-122"/>
              </a:rPr>
              <a:t>      </a:t>
            </a:r>
            <a:r>
              <a:rPr lang="zh-CN" altLang="en-US" sz="1800" dirty="0">
                <a:latin typeface="Arial Black" pitchFamily="34" charset="0"/>
                <a:ea typeface="黑体" pitchFamily="49" charset="-122"/>
              </a:rPr>
              <a:t>依据</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中国共产党纪律处分条例</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等有关规定，经吉林省纪委常委会议审议并报吉林省委批准，决定给予张治国开除党籍处分，追缴张治国违纪所得。依据</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事业单位工作人员处分暂行规定</a:t>
            </a:r>
            <a:r>
              <a:rPr lang="en-US" altLang="zh-CN" sz="1800" dirty="0">
                <a:latin typeface="Arial Black" pitchFamily="34" charset="0"/>
                <a:ea typeface="黑体" pitchFamily="49" charset="-122"/>
              </a:rPr>
              <a:t>》</a:t>
            </a:r>
            <a:r>
              <a:rPr lang="zh-CN" altLang="en-US" sz="1800" dirty="0">
                <a:latin typeface="Arial Black" pitchFamily="34" charset="0"/>
                <a:ea typeface="黑体" pitchFamily="49" charset="-122"/>
              </a:rPr>
              <a:t>，教育部决定给予张治国行政开除处分。张治国涉嫌犯罪问题、线索已移送司法机关依法处理。</a:t>
            </a:r>
          </a:p>
        </p:txBody>
      </p:sp>
      <p:sp>
        <p:nvSpPr>
          <p:cNvPr id="5" name="TextBox 4"/>
          <p:cNvSpPr txBox="1"/>
          <p:nvPr/>
        </p:nvSpPr>
        <p:spPr>
          <a:xfrm>
            <a:off x="432048" y="260648"/>
            <a:ext cx="8532440" cy="1185517"/>
          </a:xfrm>
          <a:prstGeom prst="rect">
            <a:avLst/>
          </a:prstGeom>
        </p:spPr>
        <p:style>
          <a:lnRef idx="2">
            <a:schemeClr val="accent3"/>
          </a:lnRef>
          <a:fillRef idx="1">
            <a:schemeClr val="lt1"/>
          </a:fillRef>
          <a:effectRef idx="0">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0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zh-CN" altLang="en-US" sz="40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2800" dirty="0">
                <a:latin typeface="黑体" pitchFamily="49" charset="-122"/>
                <a:ea typeface="黑体" pitchFamily="49" charset="-122"/>
              </a:rPr>
              <a:t>违反有关规定办理因私出国（境）证件、前往港澳通行证，或者未经批准出入国（边）境</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281348121"/>
      </p:ext>
    </p:extLst>
  </p:cSld>
  <p:clrMapOvr>
    <a:masterClrMapping/>
  </p:clrMapOvr>
  <p:transition advClick="0">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1187624" y="2564904"/>
            <a:ext cx="6733753" cy="295232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sz="3200" b="1" dirty="0" smtClean="0">
                <a:ln/>
                <a:solidFill>
                  <a:srgbClr val="FF0000"/>
                </a:solidFill>
                <a:latin typeface="微软雅黑" panose="020B0503020204020204" pitchFamily="34" charset="-122"/>
                <a:ea typeface="微软雅黑" panose="020B0503020204020204" pitchFamily="34" charset="-122"/>
              </a:rPr>
              <a:t>廉洁纪律</a:t>
            </a:r>
            <a:r>
              <a:rPr lang="en-US" altLang="zh-CN" sz="2400" b="1" dirty="0" smtClean="0">
                <a:ln/>
                <a:solidFill>
                  <a:schemeClr val="tx1"/>
                </a:solidFill>
                <a:latin typeface="微软雅黑" panose="020B0503020204020204" pitchFamily="34" charset="-122"/>
                <a:ea typeface="微软雅黑" panose="020B0503020204020204" pitchFamily="34" charset="-122"/>
              </a:rPr>
              <a:t>——</a:t>
            </a:r>
            <a:r>
              <a:rPr lang="zh-CN" altLang="en-US" sz="2400" b="1" dirty="0">
                <a:ln/>
                <a:solidFill>
                  <a:schemeClr val="tx1"/>
                </a:solidFill>
                <a:latin typeface="微软雅黑" panose="020B0503020204020204" pitchFamily="34" charset="-122"/>
                <a:ea typeface="微软雅黑" panose="020B0503020204020204" pitchFamily="34" charset="-122"/>
              </a:rPr>
              <a:t>是党组织和党员在从事公务活动或者其他与行使职权有关的活动中，应当遵守的廉洁用权的行为规则，是实现</a:t>
            </a:r>
            <a:r>
              <a:rPr lang="zh-CN" altLang="en-US" sz="2400" b="1" dirty="0">
                <a:ln/>
                <a:solidFill>
                  <a:srgbClr val="FF0000"/>
                </a:solidFill>
                <a:latin typeface="微软雅黑" panose="020B0503020204020204" pitchFamily="34" charset="-122"/>
                <a:ea typeface="微软雅黑" panose="020B0503020204020204" pitchFamily="34" charset="-122"/>
              </a:rPr>
              <a:t>干部清正、政府清廉、政治清明</a:t>
            </a:r>
            <a:r>
              <a:rPr lang="zh-CN" altLang="en-US" sz="2400" b="1" dirty="0">
                <a:ln/>
                <a:solidFill>
                  <a:schemeClr val="tx1"/>
                </a:solidFill>
                <a:latin typeface="微软雅黑" panose="020B0503020204020204" pitchFamily="34" charset="-122"/>
                <a:ea typeface="微软雅黑" panose="020B0503020204020204" pitchFamily="34" charset="-122"/>
              </a:rPr>
              <a:t>的重要保障。</a:t>
            </a:r>
          </a:p>
        </p:txBody>
      </p:sp>
    </p:spTree>
    <p:extLst>
      <p:ext uri="{BB962C8B-B14F-4D97-AF65-F5344CB8AC3E}">
        <p14:creationId xmlns:p14="http://schemas.microsoft.com/office/powerpoint/2010/main" val="344566883"/>
      </p:ext>
    </p:extLst>
  </p:cSld>
  <p:clrMapOvr>
    <a:masterClrMapping/>
  </p:clrMapOvr>
  <p:transition advClick="0">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564904"/>
            <a:ext cx="7272808" cy="33843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0" marR="0" indent="0" algn="l" defTabSz="914400" rtl="0" eaLnBrk="1" fontAlgn="base" latinLnBrk="0" hangingPunct="1">
              <a:lnSpc>
                <a:spcPct val="150000"/>
              </a:lnSpc>
              <a:spcBef>
                <a:spcPts val="1200"/>
              </a:spcBef>
              <a:spcAft>
                <a:spcPct val="0"/>
              </a:spcAft>
              <a:buClrTx/>
              <a:buSzPct val="80000"/>
              <a:buNone/>
              <a:tabLst/>
            </a:pP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违反廉洁纪律 共</a:t>
            </a:r>
            <a:r>
              <a:rPr kumimoji="0" lang="en-US" altLang="zh-CN" sz="2800" b="1" i="0" u="none" strike="noStrike" normalizeH="0" baseline="0" dirty="0" smtClean="0">
                <a:ln/>
                <a:solidFill>
                  <a:srgbClr val="FC7624"/>
                </a:solidFill>
                <a:latin typeface="微软雅黑" panose="020B0503020204020204" pitchFamily="34" charset="-122"/>
                <a:ea typeface="微软雅黑" panose="020B0503020204020204" pitchFamily="34" charset="-122"/>
              </a:rPr>
              <a:t>25</a:t>
            </a: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条</a:t>
            </a:r>
            <a:endParaRPr kumimoji="0" lang="en-US" altLang="zh-CN" sz="2400" b="1" i="0" u="none" strike="noStrike" normalizeH="0" baseline="0" dirty="0" smtClean="0">
              <a:ln/>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50000"/>
              </a:lnSpc>
              <a:spcBef>
                <a:spcPts val="1200"/>
              </a:spcBef>
              <a:spcAft>
                <a:spcPct val="0"/>
              </a:spcAft>
              <a:buClrTx/>
              <a:buSzPct val="80000"/>
              <a:buNone/>
              <a:tabLst/>
            </a:pPr>
            <a:r>
              <a:rPr lang="zh-CN" altLang="en-US" sz="2000" b="1" dirty="0" smtClean="0">
                <a:ln/>
                <a:solidFill>
                  <a:srgbClr val="0070C0"/>
                </a:solidFill>
                <a:latin typeface="微软雅黑" panose="020B0503020204020204" pitchFamily="34" charset="-122"/>
                <a:ea typeface="微软雅黑" panose="020B0503020204020204" pitchFamily="34" charset="-122"/>
              </a:rPr>
              <a:t>       </a:t>
            </a:r>
            <a:r>
              <a:rPr lang="zh-CN" altLang="en-US" sz="2000" b="1" dirty="0" smtClean="0">
                <a:ln/>
                <a:solidFill>
                  <a:schemeClr val="tx1"/>
                </a:solidFill>
                <a:latin typeface="微软雅黑" panose="020B0503020204020204" pitchFamily="34" charset="-122"/>
                <a:ea typeface="微软雅黑" panose="020B0503020204020204" pitchFamily="34" charset="-122"/>
              </a:rPr>
              <a:t>以权谋私；违规接受礼品礼金和服务等；违规从事营利活动；违反工作生活待遇规定等；违规占有、使用公款公务等；违反厉行节约反对浪费规定；权色交易等</a:t>
            </a:r>
            <a:endParaRPr lang="en-US" altLang="zh-CN" sz="2000" b="1" dirty="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6203206"/>
      </p:ext>
    </p:extLst>
  </p:cSld>
  <p:clrMapOvr>
    <a:masterClrMapping/>
  </p:clrMapOvr>
  <p:transition advClick="0">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396165815"/>
              </p:ext>
            </p:extLst>
          </p:nvPr>
        </p:nvGraphicFramePr>
        <p:xfrm>
          <a:off x="179512" y="2132855"/>
          <a:ext cx="8784976" cy="3528393"/>
        </p:xfrm>
        <a:graphic>
          <a:graphicData uri="http://schemas.openxmlformats.org/drawingml/2006/table">
            <a:tbl>
              <a:tblPr firstRow="1" bandRow="1">
                <a:tableStyleId>{5940675A-B579-460E-94D1-54222C63F5DA}</a:tableStyleId>
              </a:tblPr>
              <a:tblGrid>
                <a:gridCol w="1296144"/>
                <a:gridCol w="7488832"/>
              </a:tblGrid>
              <a:tr h="553733">
                <a:tc gridSpan="2">
                  <a:txBody>
                    <a:bodyPr/>
                    <a:lstStyle/>
                    <a:p>
                      <a:pPr algn="ctr"/>
                      <a:r>
                        <a:rPr lang="zh-CN" altLang="en-US" sz="2800" b="1" dirty="0" smtClean="0">
                          <a:solidFill>
                            <a:srgbClr val="002060"/>
                          </a:solidFill>
                          <a:latin typeface="黑体" pitchFamily="49" charset="-122"/>
                          <a:ea typeface="黑体" pitchFamily="49" charset="-122"/>
                        </a:rPr>
                        <a:t>第二编 分  则</a:t>
                      </a:r>
                      <a:endParaRPr lang="zh-CN" altLang="en-US" sz="2800" b="1" dirty="0">
                        <a:solidFill>
                          <a:srgbClr val="002060"/>
                        </a:solidFill>
                        <a:latin typeface="黑体" pitchFamily="49" charset="-122"/>
                        <a:ea typeface="黑体" pitchFamily="49"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615777">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FF0000"/>
                          </a:solidFill>
                          <a:latin typeface="黑体" pitchFamily="49" charset="-122"/>
                          <a:ea typeface="黑体" pitchFamily="49" charset="-122"/>
                          <a:cs typeface="+mn-cs"/>
                        </a:rPr>
                        <a:t>第八章</a:t>
                      </a:r>
                    </a:p>
                  </a:txBody>
                  <a:tcPr anchor="ctr"/>
                </a:tc>
                <a:tc>
                  <a:txBody>
                    <a:bodyPr/>
                    <a:lstStyle/>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002060"/>
                          </a:solidFill>
                          <a:latin typeface="黑体" pitchFamily="49" charset="-122"/>
                          <a:ea typeface="黑体" pitchFamily="49" charset="-122"/>
                          <a:cs typeface="+mn-cs"/>
                        </a:rPr>
                        <a:t>对违反</a:t>
                      </a:r>
                      <a:r>
                        <a:rPr lang="zh-CN" altLang="en-US" sz="2800" b="1" kern="1200" dirty="0" smtClean="0">
                          <a:solidFill>
                            <a:srgbClr val="FF0000"/>
                          </a:solidFill>
                          <a:latin typeface="黑体" pitchFamily="49" charset="-122"/>
                          <a:ea typeface="黑体" pitchFamily="49" charset="-122"/>
                          <a:cs typeface="+mn-cs"/>
                        </a:rPr>
                        <a:t>廉洁纪律</a:t>
                      </a:r>
                      <a:r>
                        <a:rPr lang="zh-CN" altLang="en-US" sz="2800" b="1" kern="1200" dirty="0" smtClean="0">
                          <a:solidFill>
                            <a:srgbClr val="002060"/>
                          </a:solidFill>
                          <a:latin typeface="黑体" pitchFamily="49" charset="-122"/>
                          <a:ea typeface="黑体" pitchFamily="49" charset="-122"/>
                          <a:cs typeface="+mn-cs"/>
                        </a:rPr>
                        <a:t>行为的处分（</a:t>
                      </a:r>
                      <a:r>
                        <a:rPr lang="en-US" altLang="zh-CN" sz="2800" b="1" kern="1200" dirty="0" smtClean="0">
                          <a:solidFill>
                            <a:srgbClr val="002060"/>
                          </a:solidFill>
                          <a:latin typeface="黑体" pitchFamily="49" charset="-122"/>
                          <a:ea typeface="黑体" pitchFamily="49" charset="-122"/>
                          <a:cs typeface="+mn-cs"/>
                        </a:rPr>
                        <a:t>80-104</a:t>
                      </a:r>
                      <a:r>
                        <a:rPr lang="zh-CN" altLang="en-US" sz="2800" b="1" kern="1200" dirty="0" smtClean="0">
                          <a:solidFill>
                            <a:srgbClr val="002060"/>
                          </a:solidFill>
                          <a:latin typeface="黑体" pitchFamily="49" charset="-122"/>
                          <a:ea typeface="黑体" pitchFamily="49" charset="-122"/>
                          <a:cs typeface="+mn-cs"/>
                        </a:rPr>
                        <a:t>条）</a:t>
                      </a:r>
                      <a:endParaRPr lang="zh-CN" altLang="en-US" sz="2800" b="1" kern="1200" dirty="0">
                        <a:solidFill>
                          <a:srgbClr val="002060"/>
                        </a:solidFill>
                        <a:latin typeface="黑体" pitchFamily="49" charset="-122"/>
                        <a:ea typeface="黑体" pitchFamily="49" charset="-122"/>
                        <a:cs typeface="+mn-cs"/>
                      </a:endParaRPr>
                    </a:p>
                  </a:txBody>
                  <a:tcPr anchor="ctr"/>
                </a:tc>
              </a:tr>
              <a:tr h="2358883">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400" kern="1200" dirty="0" smtClean="0">
                        <a:solidFill>
                          <a:schemeClr val="tx1"/>
                        </a:solidFill>
                        <a:latin typeface="黑体" pitchFamily="49" charset="-122"/>
                        <a:ea typeface="黑体" pitchFamily="49" charset="-122"/>
                        <a:cs typeface="+mn-cs"/>
                      </a:endParaRPr>
                    </a:p>
                  </a:txBody>
                  <a:tcPr anchor="ctr"/>
                </a:tc>
                <a:tc>
                  <a:txBody>
                    <a:bodyPr/>
                    <a:lstStyle/>
                    <a:p>
                      <a:pPr marL="0" marR="0" indent="0" algn="just" defTabSz="914400" rtl="0" eaLnBrk="1" fontAlgn="auto" latinLnBrk="0" hangingPunct="1">
                        <a:lnSpc>
                          <a:spcPts val="3500"/>
                        </a:lnSpc>
                        <a:spcBef>
                          <a:spcPts val="0"/>
                        </a:spcBef>
                        <a:spcAft>
                          <a:spcPts val="0"/>
                        </a:spcAft>
                        <a:buClrTx/>
                        <a:buSzTx/>
                        <a:buFontTx/>
                        <a:buNone/>
                        <a:tabLst/>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rPr>
                        <a:t>增加：</a:t>
                      </a:r>
                      <a:r>
                        <a:rPr lang="zh-CN" altLang="en-US" sz="2000" kern="1200" dirty="0" smtClean="0">
                          <a:solidFill>
                            <a:srgbClr val="002060"/>
                          </a:solidFill>
                          <a:latin typeface="微软雅黑" panose="020B0503020204020204" pitchFamily="34" charset="-122"/>
                          <a:ea typeface="微软雅黑" panose="020B0503020204020204" pitchFamily="34" charset="-122"/>
                          <a:cs typeface="+mn-cs"/>
                        </a:rPr>
                        <a:t>权权交易，赠送明显超出正常礼尚往来的礼品、礼金、消费卡，违规取得、持有和实际使用各种消费卡，违规出入私人会所，离职或退（离）休后违规从事营利活动等。</a:t>
                      </a:r>
                    </a:p>
                  </a:txBody>
                  <a:tcPr anchor="ctr"/>
                </a:tc>
              </a:tr>
            </a:tbl>
          </a:graphicData>
        </a:graphic>
      </p:graphicFrame>
      <p:sp>
        <p:nvSpPr>
          <p:cNvPr id="4"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7"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1" name="矩形 10"/>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spTree>
  </p:cSld>
  <p:clrMapOvr>
    <a:masterClrMapping/>
  </p:clrMapOvr>
  <p:transition advClick="0">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第八十条 </a:t>
            </a:r>
            <a:r>
              <a:rPr lang="zh-CN" altLang="en-US" b="1" dirty="0" smtClean="0">
                <a:ln/>
                <a:solidFill>
                  <a:srgbClr val="002060"/>
                </a:solidFill>
                <a:latin typeface="微软雅黑" panose="020B0503020204020204" pitchFamily="34" charset="-122"/>
                <a:ea typeface="微软雅黑" panose="020B0503020204020204" pitchFamily="34" charset="-122"/>
              </a:rPr>
              <a:t>利用职权或者职务上的影响为他人谋取利益，本人的配偶、子女及其配偶等亲属和其他特定关系人收受对方财物的。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第八十一条 </a:t>
            </a:r>
            <a:r>
              <a:rPr lang="zh-CN" altLang="en-US" b="1" dirty="0">
                <a:ln/>
                <a:solidFill>
                  <a:srgbClr val="002060"/>
                </a:solidFill>
                <a:latin typeface="微软雅黑" panose="020B0503020204020204" pitchFamily="34" charset="-122"/>
                <a:ea typeface="微软雅黑" panose="020B0503020204020204" pitchFamily="34" charset="-122"/>
              </a:rPr>
              <a:t>相互利用职权或者职务上的影响为对方及其配偶、子女及其配偶等亲属、身边工作人员和其他特定关系人谋取利益搞权权交易的</a:t>
            </a:r>
            <a:r>
              <a:rPr lang="zh-CN" altLang="en-US" b="1" dirty="0" smtClean="0">
                <a:ln/>
                <a:solidFill>
                  <a:srgbClr val="002060"/>
                </a:solidFill>
                <a:latin typeface="微软雅黑" panose="020B0503020204020204" pitchFamily="34" charset="-122"/>
                <a:ea typeface="微软雅黑" panose="020B0503020204020204" pitchFamily="34" charset="-122"/>
              </a:rPr>
              <a:t>。</a:t>
            </a: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第八十二条 </a:t>
            </a:r>
            <a:r>
              <a:rPr lang="zh-CN" altLang="en-US" b="1" dirty="0">
                <a:ln/>
                <a:solidFill>
                  <a:srgbClr val="002060"/>
                </a:solidFill>
                <a:latin typeface="微软雅黑" panose="020B0503020204020204" pitchFamily="34" charset="-122"/>
                <a:ea typeface="微软雅黑" panose="020B0503020204020204" pitchFamily="34" charset="-122"/>
              </a:rPr>
              <a:t>纵容、默许配偶、子女及其配偶等亲属和身边工作人员利用党员干部本人职权或者职务上的影响谋取私利的；党员干部的配偶、子女及其配偶不实际工作而获取薪酬或者虽实际工作但领取明显超出同职级标准薪酬，党员干部知情未予纠正</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3877876477"/>
      </p:ext>
    </p:extLst>
  </p:cSld>
  <p:clrMapOvr>
    <a:masterClrMapping/>
  </p:clrMapOvr>
  <p:transition advClick="0">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第八十三条 </a:t>
            </a:r>
            <a:r>
              <a:rPr lang="zh-CN" altLang="en-US" b="1" dirty="0">
                <a:ln/>
                <a:solidFill>
                  <a:srgbClr val="002060"/>
                </a:solidFill>
                <a:latin typeface="微软雅黑" panose="020B0503020204020204" pitchFamily="34" charset="-122"/>
                <a:ea typeface="微软雅黑" panose="020B0503020204020204" pitchFamily="34" charset="-122"/>
              </a:rPr>
              <a:t>收受可能影响公正执行公务的礼品、礼金、消费卡等；收受其他明显超出正常礼尚往来的礼品、礼金、消费卡等</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第八十四条 </a:t>
            </a:r>
            <a:r>
              <a:rPr lang="zh-CN" altLang="en-US" b="1" dirty="0">
                <a:ln/>
                <a:solidFill>
                  <a:srgbClr val="002060"/>
                </a:solidFill>
                <a:latin typeface="微软雅黑" panose="020B0503020204020204" pitchFamily="34" charset="-122"/>
                <a:ea typeface="微软雅黑" panose="020B0503020204020204" pitchFamily="34" charset="-122"/>
              </a:rPr>
              <a:t>向从事公务的人员及其配偶、子女及其配偶等亲属和其他特定关系人赠送明显超出正常礼尚往来的礼品、礼金、消费卡</a:t>
            </a:r>
            <a:r>
              <a:rPr lang="zh-CN" altLang="en-US" b="1" dirty="0" smtClean="0">
                <a:ln/>
                <a:solidFill>
                  <a:srgbClr val="002060"/>
                </a:solidFill>
                <a:latin typeface="微软雅黑" panose="020B0503020204020204" pitchFamily="34" charset="-122"/>
                <a:ea typeface="微软雅黑" panose="020B0503020204020204" pitchFamily="34" charset="-122"/>
              </a:rPr>
              <a:t>等。</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第八十五条 </a:t>
            </a:r>
            <a:r>
              <a:rPr lang="zh-CN" altLang="en-US" b="1" dirty="0">
                <a:ln/>
                <a:solidFill>
                  <a:srgbClr val="002060"/>
                </a:solidFill>
                <a:latin typeface="微软雅黑" panose="020B0503020204020204" pitchFamily="34" charset="-122"/>
                <a:ea typeface="微软雅黑" panose="020B0503020204020204" pitchFamily="34" charset="-122"/>
              </a:rPr>
              <a:t>利用职权或者职务上的影响操办婚丧喜庆事宜，在社会上造成不良影响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r>
              <a:rPr lang="zh-CN" altLang="zh-CN" b="1" dirty="0">
                <a:ln/>
                <a:solidFill>
                  <a:srgbClr val="002060"/>
                </a:solidFill>
                <a:latin typeface="微软雅黑" panose="020B0503020204020204" pitchFamily="34" charset="-122"/>
                <a:ea typeface="微软雅黑" panose="020B0503020204020204" pitchFamily="34" charset="-122"/>
              </a:rPr>
              <a:t>在操办婚丧喜庆事宜中，借机敛财或者有其他侵犯国家、集体和人民利益行为</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第八十六</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接受可能影响公正执行公务的宴请或者旅游、健身、娱乐等活动</a:t>
            </a:r>
            <a:r>
              <a:rPr lang="zh-CN" altLang="en-US" b="1" dirty="0" smtClean="0">
                <a:ln/>
                <a:solidFill>
                  <a:srgbClr val="002060"/>
                </a:solidFill>
                <a:latin typeface="微软雅黑" panose="020B0503020204020204" pitchFamily="34" charset="-122"/>
                <a:ea typeface="微软雅黑" panose="020B0503020204020204" pitchFamily="34" charset="-122"/>
              </a:rPr>
              <a:t>安排的。</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3955742740"/>
      </p:ext>
    </p:extLst>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mage 24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00364"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179512" y="2878138"/>
            <a:ext cx="2649129" cy="1008062"/>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dirty="0" smtClean="0">
                <a:solidFill>
                  <a:schemeClr val="bg1"/>
                </a:solidFill>
                <a:latin typeface="微软雅黑" panose="020B0503020204020204" pitchFamily="34" charset="-122"/>
                <a:ea typeface="微软雅黑" panose="020B0503020204020204" pitchFamily="34" charset="-122"/>
              </a:rPr>
              <a:t>学习内容</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5" name="AutoShape 4"/>
          <p:cNvSpPr>
            <a:spLocks noChangeArrowheads="1"/>
          </p:cNvSpPr>
          <p:nvPr/>
        </p:nvSpPr>
        <p:spPr bwMode="auto">
          <a:xfrm rot="5400000">
            <a:off x="2856695" y="692349"/>
            <a:ext cx="792163" cy="504825"/>
          </a:xfrm>
          <a:prstGeom prst="triangle">
            <a:avLst>
              <a:gd name="adj" fmla="val 50000"/>
            </a:avLst>
          </a:prstGeom>
          <a:solidFill>
            <a:srgbClr val="0962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6"/>
          <p:cNvSpPr txBox="1">
            <a:spLocks noChangeArrowheads="1"/>
          </p:cNvSpPr>
          <p:nvPr/>
        </p:nvSpPr>
        <p:spPr bwMode="auto">
          <a:xfrm>
            <a:off x="3714744" y="404664"/>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smtClean="0">
                <a:solidFill>
                  <a:srgbClr val="FF0000"/>
                </a:solidFill>
                <a:latin typeface="方正小标宋简体" panose="03000509000000000000" pitchFamily="65" charset="-122"/>
                <a:ea typeface="方正小标宋简体" panose="03000509000000000000" pitchFamily="65" charset="-122"/>
              </a:rPr>
              <a:t>一、 学习</a:t>
            </a:r>
            <a:r>
              <a:rPr lang="en-US" altLang="zh-CN" sz="2800" dirty="0" smtClean="0">
                <a:solidFill>
                  <a:srgbClr val="FF0000"/>
                </a:solidFill>
                <a:latin typeface="方正小标宋简体" panose="03000509000000000000" pitchFamily="65" charset="-122"/>
                <a:ea typeface="方正小标宋简体" panose="03000509000000000000" pitchFamily="65" charset="-122"/>
              </a:rPr>
              <a:t>《</a:t>
            </a:r>
            <a:r>
              <a:rPr lang="zh-CN" altLang="en-US" sz="2800" dirty="0" smtClean="0">
                <a:solidFill>
                  <a:srgbClr val="FF0000"/>
                </a:solidFill>
                <a:latin typeface="方正小标宋简体" panose="03000509000000000000" pitchFamily="65" charset="-122"/>
                <a:ea typeface="方正小标宋简体" panose="03000509000000000000" pitchFamily="65" charset="-122"/>
              </a:rPr>
              <a:t>准则</a:t>
            </a:r>
            <a:r>
              <a:rPr lang="en-US" altLang="zh-CN" sz="2800" dirty="0" smtClean="0">
                <a:solidFill>
                  <a:srgbClr val="FF0000"/>
                </a:solidFill>
                <a:latin typeface="方正小标宋简体" panose="03000509000000000000" pitchFamily="65" charset="-122"/>
                <a:ea typeface="方正小标宋简体" panose="03000509000000000000" pitchFamily="65" charset="-122"/>
              </a:rPr>
              <a:t>》</a:t>
            </a:r>
            <a:r>
              <a:rPr lang="zh-CN" altLang="en-US" sz="2800" dirty="0" smtClean="0">
                <a:solidFill>
                  <a:srgbClr val="FF0000"/>
                </a:solidFill>
                <a:latin typeface="方正小标宋简体" panose="03000509000000000000" pitchFamily="65" charset="-122"/>
                <a:ea typeface="方正小标宋简体" panose="03000509000000000000" pitchFamily="65" charset="-122"/>
              </a:rPr>
              <a:t>、</a:t>
            </a:r>
            <a:r>
              <a:rPr lang="en-US" altLang="zh-CN" sz="2800" dirty="0" smtClean="0">
                <a:solidFill>
                  <a:srgbClr val="FF0000"/>
                </a:solidFill>
                <a:latin typeface="方正小标宋简体" panose="03000509000000000000" pitchFamily="65" charset="-122"/>
                <a:ea typeface="方正小标宋简体" panose="03000509000000000000" pitchFamily="65" charset="-122"/>
              </a:rPr>
              <a:t>《</a:t>
            </a:r>
            <a:r>
              <a:rPr lang="zh-CN" altLang="en-US" sz="2800" dirty="0" smtClean="0">
                <a:solidFill>
                  <a:srgbClr val="FF0000"/>
                </a:solidFill>
                <a:latin typeface="方正小标宋简体" panose="03000509000000000000" pitchFamily="65" charset="-122"/>
                <a:ea typeface="方正小标宋简体" panose="03000509000000000000" pitchFamily="65" charset="-122"/>
              </a:rPr>
              <a:t>条例</a:t>
            </a:r>
            <a:r>
              <a:rPr lang="en-US" altLang="zh-CN" sz="2800" dirty="0" smtClean="0">
                <a:solidFill>
                  <a:srgbClr val="FF0000"/>
                </a:solidFill>
                <a:latin typeface="方正小标宋简体" panose="03000509000000000000" pitchFamily="65" charset="-122"/>
                <a:ea typeface="方正小标宋简体" panose="03000509000000000000" pitchFamily="65" charset="-122"/>
              </a:rPr>
              <a:t>》                 </a:t>
            </a:r>
          </a:p>
          <a:p>
            <a:r>
              <a:rPr lang="en-US" altLang="zh-CN" sz="2800" dirty="0">
                <a:solidFill>
                  <a:srgbClr val="FF0000"/>
                </a:solidFill>
                <a:latin typeface="方正小标宋简体" panose="03000509000000000000" pitchFamily="65" charset="-122"/>
                <a:ea typeface="方正小标宋简体" panose="03000509000000000000" pitchFamily="65" charset="-122"/>
              </a:rPr>
              <a:t> </a:t>
            </a:r>
            <a:r>
              <a:rPr lang="en-US" altLang="zh-CN" sz="2800" dirty="0" smtClean="0">
                <a:solidFill>
                  <a:srgbClr val="FF0000"/>
                </a:solidFill>
                <a:latin typeface="方正小标宋简体" panose="03000509000000000000" pitchFamily="65" charset="-122"/>
                <a:ea typeface="方正小标宋简体" panose="03000509000000000000" pitchFamily="65" charset="-122"/>
              </a:rPr>
              <a:t>           </a:t>
            </a:r>
            <a:r>
              <a:rPr lang="zh-CN" altLang="en-US" sz="2800" dirty="0" smtClean="0">
                <a:solidFill>
                  <a:srgbClr val="FF0000"/>
                </a:solidFill>
                <a:latin typeface="方正小标宋简体" panose="03000509000000000000" pitchFamily="65" charset="-122"/>
                <a:ea typeface="方正小标宋简体" panose="03000509000000000000" pitchFamily="65" charset="-122"/>
              </a:rPr>
              <a:t>的意义</a:t>
            </a:r>
            <a:endParaRPr lang="zh-CN" altLang="en-US" sz="2800" dirty="0">
              <a:solidFill>
                <a:srgbClr val="FF0000"/>
              </a:solidFill>
              <a:latin typeface="方正小标宋简体" panose="03000509000000000000" pitchFamily="65" charset="-122"/>
              <a:ea typeface="方正小标宋简体" panose="03000509000000000000" pitchFamily="65" charset="-122"/>
            </a:endParaRPr>
          </a:p>
        </p:txBody>
      </p:sp>
      <p:sp>
        <p:nvSpPr>
          <p:cNvPr id="18" name="Text Box 7"/>
          <p:cNvSpPr txBox="1">
            <a:spLocks noChangeArrowheads="1"/>
          </p:cNvSpPr>
          <p:nvPr/>
        </p:nvSpPr>
        <p:spPr bwMode="auto">
          <a:xfrm>
            <a:off x="3714744" y="4077192"/>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t> </a:t>
            </a:r>
            <a:r>
              <a:rPr lang="zh-CN" altLang="en-US" sz="2800" dirty="0" smtClean="0"/>
              <a:t>  </a:t>
            </a:r>
            <a:r>
              <a:rPr lang="zh-CN" altLang="en-US" sz="2800" dirty="0">
                <a:latin typeface="方正小标宋简体" panose="03000509000000000000" pitchFamily="65" charset="-122"/>
                <a:ea typeface="方正小标宋简体" panose="03000509000000000000" pitchFamily="65" charset="-122"/>
              </a:rPr>
              <a:t>四</a:t>
            </a:r>
            <a:r>
              <a:rPr lang="zh-CN" altLang="en-US" sz="2800" dirty="0" smtClean="0">
                <a:latin typeface="方正小标宋简体" panose="03000509000000000000" pitchFamily="65" charset="-122"/>
                <a:ea typeface="方正小标宋简体" panose="03000509000000000000" pitchFamily="65" charset="-122"/>
              </a:rPr>
              <a:t>、 </a:t>
            </a:r>
            <a:r>
              <a:rPr lang="en-US" altLang="zh-CN" sz="2800" dirty="0" smtClean="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smtClean="0">
                <a:latin typeface="方正小标宋简体" panose="03000509000000000000" pitchFamily="65" charset="-122"/>
                <a:ea typeface="方正小标宋简体" panose="03000509000000000000" pitchFamily="65" charset="-122"/>
              </a:rPr>
              <a:t>》</a:t>
            </a:r>
          </a:p>
          <a:p>
            <a:r>
              <a:rPr lang="zh-CN" altLang="en-US" sz="2800" dirty="0" smtClean="0">
                <a:latin typeface="方正小标宋简体" panose="03000509000000000000" pitchFamily="65" charset="-122"/>
                <a:ea typeface="方正小标宋简体" panose="03000509000000000000" pitchFamily="65" charset="-122"/>
              </a:rPr>
              <a:t>            的关系</a:t>
            </a:r>
            <a:endParaRPr lang="en-US" altLang="zh-CN" sz="2800" dirty="0">
              <a:latin typeface="方正小标宋简体" panose="03000509000000000000" pitchFamily="65" charset="-122"/>
              <a:ea typeface="方正小标宋简体" panose="03000509000000000000" pitchFamily="65" charset="-122"/>
            </a:endParaRPr>
          </a:p>
        </p:txBody>
      </p:sp>
      <p:sp>
        <p:nvSpPr>
          <p:cNvPr id="8" name="Text Box 7"/>
          <p:cNvSpPr txBox="1">
            <a:spLocks noChangeArrowheads="1"/>
          </p:cNvSpPr>
          <p:nvPr/>
        </p:nvSpPr>
        <p:spPr bwMode="auto">
          <a:xfrm>
            <a:off x="3714744" y="5301208"/>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a:t>
            </a:r>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五</a:t>
            </a:r>
            <a:r>
              <a:rPr lang="zh-CN" altLang="en-US" sz="2800" dirty="0" smtClean="0">
                <a:latin typeface="方正小标宋简体" panose="03000509000000000000" pitchFamily="65" charset="-122"/>
                <a:ea typeface="方正小标宋简体" panose="03000509000000000000" pitchFamily="65" charset="-122"/>
              </a:rPr>
              <a:t>、 几点要求</a:t>
            </a:r>
            <a:endParaRPr lang="en-US" altLang="zh-CN" sz="2800" dirty="0">
              <a:latin typeface="方正小标宋简体" panose="03000509000000000000" pitchFamily="65" charset="-122"/>
              <a:ea typeface="方正小标宋简体" panose="03000509000000000000" pitchFamily="65" charset="-122"/>
            </a:endParaRPr>
          </a:p>
        </p:txBody>
      </p:sp>
      <p:sp>
        <p:nvSpPr>
          <p:cNvPr id="9" name="Text Box 6"/>
          <p:cNvSpPr txBox="1">
            <a:spLocks noChangeArrowheads="1"/>
          </p:cNvSpPr>
          <p:nvPr/>
        </p:nvSpPr>
        <p:spPr bwMode="auto">
          <a:xfrm>
            <a:off x="3714744" y="1628800"/>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二、</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中国共产党廉洁自律 </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p>
        </p:txBody>
      </p:sp>
      <p:sp>
        <p:nvSpPr>
          <p:cNvPr id="10" name="Text Box 7"/>
          <p:cNvSpPr txBox="1">
            <a:spLocks noChangeArrowheads="1"/>
          </p:cNvSpPr>
          <p:nvPr/>
        </p:nvSpPr>
        <p:spPr bwMode="auto">
          <a:xfrm>
            <a:off x="3714744" y="2853056"/>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三、</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中国共产党纪律处分</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endParaRPr lang="en-US" altLang="zh-CN" sz="2800" dirty="0">
              <a:latin typeface="方正小标宋简体" panose="03000509000000000000" pitchFamily="65" charset="-122"/>
              <a:ea typeface="方正小标宋简体" panose="03000509000000000000" pitchFamily="65" charset="-122"/>
            </a:endParaRPr>
          </a:p>
        </p:txBody>
      </p:sp>
    </p:spTree>
    <p:extLst>
      <p:ext uri="{BB962C8B-B14F-4D97-AF65-F5344CB8AC3E}">
        <p14:creationId xmlns:p14="http://schemas.microsoft.com/office/powerpoint/2010/main" val="29970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4.44444E-6 -0.29004 L 4.44444E-6 -1.48148E-6 " pathEditMode="relative" rAng="0" ptsTypes="AA">
                                      <p:cBhvr>
                                        <p:cTn id="6" dur="1000" fill="hold"/>
                                        <p:tgtEl>
                                          <p:spTgt spid="15"/>
                                        </p:tgtEl>
                                        <p:attrNameLst>
                                          <p:attrName>ppt_x</p:attrName>
                                          <p:attrName>ppt_y</p:attrName>
                                        </p:attrNameLst>
                                      </p:cBhvr>
                                      <p:rCtr x="0" y="145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611560" y="1916832"/>
            <a:ext cx="7920880" cy="43924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第八十七条 </a:t>
            </a:r>
            <a:r>
              <a:rPr lang="zh-CN" altLang="en-US" b="1" dirty="0">
                <a:ln/>
                <a:solidFill>
                  <a:srgbClr val="002060"/>
                </a:solidFill>
                <a:latin typeface="微软雅黑" panose="020B0503020204020204" pitchFamily="34" charset="-122"/>
                <a:ea typeface="微软雅黑" panose="020B0503020204020204" pitchFamily="34" charset="-122"/>
              </a:rPr>
              <a:t>违反有关规定取得、持有、实际使用运动健身卡、会所和俱乐部会员卡、高尔夫球卡等各种消费卡，或者违反有关规定出入私人会所</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第八十八条 </a:t>
            </a:r>
            <a:r>
              <a:rPr lang="zh-CN" altLang="en-US" b="1" dirty="0">
                <a:ln/>
                <a:solidFill>
                  <a:srgbClr val="002060"/>
                </a:solidFill>
                <a:latin typeface="微软雅黑" panose="020B0503020204020204" pitchFamily="34" charset="-122"/>
                <a:ea typeface="微软雅黑" panose="020B0503020204020204" pitchFamily="34" charset="-122"/>
              </a:rPr>
              <a:t>违反有关规定从事营利活动，有下列行为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a:t>
            </a:r>
            <a:r>
              <a:rPr lang="en-US" altLang="zh-CN" b="1" dirty="0" smtClean="0">
                <a:ln/>
                <a:solidFill>
                  <a:srgbClr val="002060"/>
                </a:solidFill>
                <a:latin typeface="微软雅黑" panose="020B0503020204020204" pitchFamily="34" charset="-122"/>
                <a:ea typeface="微软雅黑" panose="020B0503020204020204" pitchFamily="34" charset="-122"/>
              </a:rPr>
              <a:t>:</a:t>
            </a:r>
          </a:p>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（一）经商办企业的；</a:t>
            </a:r>
          </a:p>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（二）拥有非上市公司（企业）的股份或者证券的；</a:t>
            </a:r>
          </a:p>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（三）买卖股票或者进行其他证券投资的；</a:t>
            </a:r>
          </a:p>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（四）从事有偿中介活动的；</a:t>
            </a:r>
          </a:p>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a:t>
            </a: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679792962"/>
      </p:ext>
    </p:extLst>
  </p:cSld>
  <p:clrMapOvr>
    <a:masterClrMapping/>
  </p:clrMapOvr>
  <p:transition advClick="0">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611560" y="1916832"/>
            <a:ext cx="7920880" cy="43924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（五）在国（境）外注册公司或者投资入股的；</a:t>
            </a:r>
          </a:p>
          <a:p>
            <a:pPr>
              <a:lnSpc>
                <a:spcPct val="150000"/>
              </a:lnSpc>
              <a:spcBef>
                <a:spcPts val="1200"/>
              </a:spcBef>
              <a:buNone/>
            </a:pPr>
            <a:r>
              <a:rPr lang="zh-CN" altLang="en-US" b="1" dirty="0">
                <a:ln/>
                <a:solidFill>
                  <a:srgbClr val="002060"/>
                </a:solidFill>
                <a:latin typeface="微软雅黑" panose="020B0503020204020204" pitchFamily="34" charset="-122"/>
                <a:ea typeface="微软雅黑" panose="020B0503020204020204" pitchFamily="34" charset="-122"/>
              </a:rPr>
              <a:t>　　（六）有其他违反有关规定从事营利活动的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en-US" altLang="zh-CN" b="1" dirty="0" smtClean="0">
                <a:ln/>
                <a:solidFill>
                  <a:srgbClr val="002060"/>
                </a:solidFill>
                <a:latin typeface="微软雅黑" panose="020B0503020204020204" pitchFamily="34" charset="-122"/>
                <a:ea typeface="微软雅黑" panose="020B0503020204020204" pitchFamily="34" charset="-122"/>
              </a:rPr>
              <a:t>       </a:t>
            </a:r>
            <a:r>
              <a:rPr lang="zh-CN" altLang="zh-CN" b="1" dirty="0" smtClean="0">
                <a:ln/>
                <a:solidFill>
                  <a:srgbClr val="002060"/>
                </a:solidFill>
                <a:latin typeface="微软雅黑" panose="020B0503020204020204" pitchFamily="34" charset="-122"/>
                <a:ea typeface="微软雅黑" panose="020B0503020204020204" pitchFamily="34" charset="-122"/>
              </a:rPr>
              <a:t>利用职权</a:t>
            </a:r>
            <a:r>
              <a:rPr lang="zh-CN" altLang="zh-CN" b="1" dirty="0">
                <a:ln/>
                <a:solidFill>
                  <a:srgbClr val="002060"/>
                </a:solidFill>
                <a:latin typeface="微软雅黑" panose="020B0503020204020204" pitchFamily="34" charset="-122"/>
                <a:ea typeface="微软雅黑" panose="020B0503020204020204" pitchFamily="34" charset="-122"/>
              </a:rPr>
              <a:t>或者职务上的影响，为本人配偶、子女及其配偶等亲属和其他特定关系人的经营活动谋取利益</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smtClean="0">
                <a:ln/>
                <a:solidFill>
                  <a:srgbClr val="002060"/>
                </a:solidFill>
                <a:latin typeface="微软雅黑" panose="020B0503020204020204" pitchFamily="34" charset="-122"/>
                <a:ea typeface="微软雅黑" panose="020B0503020204020204" pitchFamily="34" charset="-122"/>
              </a:rPr>
              <a:t>；违反</a:t>
            </a:r>
            <a:r>
              <a:rPr lang="zh-CN" altLang="en-US" b="1" dirty="0">
                <a:ln/>
                <a:solidFill>
                  <a:srgbClr val="002060"/>
                </a:solidFill>
                <a:latin typeface="微软雅黑" panose="020B0503020204020204" pitchFamily="34" charset="-122"/>
                <a:ea typeface="微软雅黑" panose="020B0503020204020204" pitchFamily="34" charset="-122"/>
              </a:rPr>
              <a:t>有关规定在经济实体、社会团体等单位中兼职，或者经批准兼职但获取薪酬、奖金、津贴等额外利益</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zh-CN" b="1" dirty="0">
                <a:ln/>
                <a:solidFill>
                  <a:srgbClr val="FF0000"/>
                </a:solidFill>
                <a:latin typeface="微软雅黑" panose="020B0503020204020204" pitchFamily="34" charset="-122"/>
                <a:ea typeface="微软雅黑" panose="020B0503020204020204" pitchFamily="34" charset="-122"/>
              </a:rPr>
              <a:t>第八十九条 </a:t>
            </a:r>
            <a:r>
              <a:rPr lang="zh-CN" altLang="zh-CN" b="1" dirty="0">
                <a:ln/>
                <a:solidFill>
                  <a:srgbClr val="002060"/>
                </a:solidFill>
                <a:latin typeface="微软雅黑" panose="020B0503020204020204" pitchFamily="34" charset="-122"/>
                <a:ea typeface="微软雅黑" panose="020B0503020204020204" pitchFamily="34" charset="-122"/>
              </a:rPr>
              <a:t>党员领导干部离职或者退（离）休后违反有关规定接受原任职务管辖的地区和业务范围内的企业和中介机构的聘任，或者个人从事与原任职务管辖业务相关的营利</a:t>
            </a:r>
            <a:r>
              <a:rPr lang="zh-CN" altLang="zh-CN" b="1" dirty="0" smtClean="0">
                <a:ln/>
                <a:solidFill>
                  <a:srgbClr val="002060"/>
                </a:solidFill>
                <a:latin typeface="微软雅黑" panose="020B0503020204020204" pitchFamily="34" charset="-122"/>
                <a:ea typeface="微软雅黑" panose="020B0503020204020204" pitchFamily="34" charset="-122"/>
              </a:rPr>
              <a:t>活动的</a:t>
            </a:r>
            <a:r>
              <a:rPr lang="zh-CN" altLang="en-US" b="1" dirty="0">
                <a:ln/>
                <a:solidFill>
                  <a:srgbClr val="002060"/>
                </a:solidFill>
                <a:latin typeface="微软雅黑" panose="020B0503020204020204" pitchFamily="34" charset="-122"/>
                <a:ea typeface="微软雅黑" panose="020B0503020204020204" pitchFamily="34" charset="-122"/>
              </a:rPr>
              <a:t>；党员领导干部离职或者退（离）休后违反有关规定担任上市公司、基金管理公司独立董事、独立监事等</a:t>
            </a:r>
            <a:r>
              <a:rPr lang="zh-CN" altLang="en-US" b="1" dirty="0" smtClean="0">
                <a:ln/>
                <a:solidFill>
                  <a:srgbClr val="002060"/>
                </a:solidFill>
                <a:latin typeface="微软雅黑" panose="020B0503020204020204" pitchFamily="34" charset="-122"/>
                <a:ea typeface="微软雅黑" panose="020B0503020204020204" pitchFamily="34" charset="-122"/>
              </a:rPr>
              <a:t>职务的。</a:t>
            </a: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2735548005"/>
      </p:ext>
    </p:extLst>
  </p:cSld>
  <p:clrMapOvr>
    <a:masterClrMapping/>
  </p:clrMapOvr>
  <p:transition advClick="0">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204864"/>
            <a:ext cx="7272808" cy="410445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第九十条 </a:t>
            </a:r>
            <a:r>
              <a:rPr lang="zh-CN" altLang="en-US" b="1" dirty="0">
                <a:ln/>
                <a:solidFill>
                  <a:srgbClr val="002060"/>
                </a:solidFill>
                <a:latin typeface="微软雅黑" panose="020B0503020204020204" pitchFamily="34" charset="-122"/>
                <a:ea typeface="微软雅黑" panose="020B0503020204020204" pitchFamily="34" charset="-122"/>
              </a:rPr>
              <a:t>党员领导干部的配偶、子女及其配偶，违反有关规定在该党员领导干部管辖的区域或者业务范围内从事可能影响其公正执行公务的经营活动，或者在该党员领导干部管辖的区域或者业务范围内的外商独资企业、中外合资企业中担任由外方委派、聘任的高级职务</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zh-CN" b="1" dirty="0">
                <a:ln/>
                <a:solidFill>
                  <a:srgbClr val="FF0000"/>
                </a:solidFill>
                <a:latin typeface="微软雅黑" panose="020B0503020204020204" pitchFamily="34" charset="-122"/>
                <a:ea typeface="微软雅黑" panose="020B0503020204020204" pitchFamily="34" charset="-122"/>
              </a:rPr>
              <a:t>第九十一条 </a:t>
            </a:r>
            <a:r>
              <a:rPr lang="zh-CN" altLang="zh-CN" b="1" dirty="0">
                <a:ln/>
                <a:solidFill>
                  <a:srgbClr val="002060"/>
                </a:solidFill>
                <a:latin typeface="微软雅黑" panose="020B0503020204020204" pitchFamily="34" charset="-122"/>
                <a:ea typeface="微软雅黑" panose="020B0503020204020204" pitchFamily="34" charset="-122"/>
              </a:rPr>
              <a:t>党和国家机关违反有关规定经商办企业</a:t>
            </a:r>
            <a:r>
              <a:rPr lang="zh-CN" altLang="zh-CN" b="1" dirty="0" smtClean="0">
                <a:ln/>
                <a:solidFill>
                  <a:srgbClr val="002060"/>
                </a:solidFill>
                <a:latin typeface="微软雅黑" panose="020B0503020204020204" pitchFamily="34" charset="-122"/>
                <a:ea typeface="微软雅黑" panose="020B0503020204020204" pitchFamily="34" charset="-122"/>
              </a:rPr>
              <a:t>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第九十二条 </a:t>
            </a:r>
            <a:r>
              <a:rPr lang="zh-CN" altLang="en-US" b="1" dirty="0">
                <a:ln/>
                <a:solidFill>
                  <a:srgbClr val="002060"/>
                </a:solidFill>
                <a:latin typeface="微软雅黑" panose="020B0503020204020204" pitchFamily="34" charset="-122"/>
                <a:ea typeface="微软雅黑" panose="020B0503020204020204" pitchFamily="34" charset="-122"/>
              </a:rPr>
              <a:t>党员领导干部违反工作、生活保障制度，在交通、医疗、警卫等方面为本人、配偶、子女及其配偶等亲属和其他特定关系人谋求特殊</a:t>
            </a:r>
            <a:r>
              <a:rPr lang="zh-CN" altLang="en-US" b="1" dirty="0" smtClean="0">
                <a:ln/>
                <a:solidFill>
                  <a:srgbClr val="002060"/>
                </a:solidFill>
                <a:latin typeface="微软雅黑" panose="020B0503020204020204" pitchFamily="34" charset="-122"/>
                <a:ea typeface="微软雅黑" panose="020B0503020204020204" pitchFamily="34" charset="-122"/>
              </a:rPr>
              <a:t>待遇的。</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2678013926"/>
      </p:ext>
    </p:extLst>
  </p:cSld>
  <p:clrMapOvr>
    <a:masterClrMapping/>
  </p:clrMapOvr>
  <p:transition advClick="0">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68052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第九十三</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在</a:t>
            </a:r>
            <a:r>
              <a:rPr lang="zh-CN" altLang="en-US" b="1" dirty="0">
                <a:ln/>
                <a:solidFill>
                  <a:srgbClr val="002060"/>
                </a:solidFill>
                <a:latin typeface="微软雅黑" panose="020B0503020204020204" pitchFamily="34" charset="-122"/>
                <a:ea typeface="微软雅黑" panose="020B0503020204020204" pitchFamily="34" charset="-122"/>
              </a:rPr>
              <a:t>分配、购买住房中侵犯国家、</a:t>
            </a:r>
            <a:r>
              <a:rPr lang="zh-CN" altLang="en-US" b="1" dirty="0" smtClean="0">
                <a:ln/>
                <a:solidFill>
                  <a:srgbClr val="002060"/>
                </a:solidFill>
                <a:latin typeface="微软雅黑" panose="020B0503020204020204" pitchFamily="34" charset="-122"/>
                <a:ea typeface="微软雅黑" panose="020B0503020204020204" pitchFamily="34" charset="-122"/>
              </a:rPr>
              <a:t>集体利益的。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第九十四</a:t>
            </a:r>
            <a:r>
              <a:rPr lang="zh-CN" altLang="en-US" b="1" dirty="0" smtClean="0">
                <a:ln/>
                <a:solidFill>
                  <a:srgbClr val="FF0000"/>
                </a:solidFill>
                <a:latin typeface="微软雅黑" panose="020B0503020204020204" pitchFamily="34" charset="-122"/>
                <a:ea typeface="微软雅黑" panose="020B0503020204020204" pitchFamily="34" charset="-122"/>
              </a:rPr>
              <a:t>条 </a:t>
            </a:r>
            <a:r>
              <a:rPr lang="zh-CN" altLang="en-US" b="1" dirty="0" smtClean="0">
                <a:ln/>
                <a:solidFill>
                  <a:srgbClr val="002060"/>
                </a:solidFill>
                <a:latin typeface="微软雅黑" panose="020B0503020204020204" pitchFamily="34" charset="-122"/>
                <a:ea typeface="微软雅黑" panose="020B0503020204020204" pitchFamily="34" charset="-122"/>
              </a:rPr>
              <a:t>利用职权</a:t>
            </a:r>
            <a:r>
              <a:rPr lang="zh-CN" altLang="en-US" b="1" dirty="0">
                <a:ln/>
                <a:solidFill>
                  <a:srgbClr val="002060"/>
                </a:solidFill>
                <a:latin typeface="微软雅黑" panose="020B0503020204020204" pitchFamily="34" charset="-122"/>
                <a:ea typeface="微软雅黑" panose="020B0503020204020204" pitchFamily="34" charset="-122"/>
              </a:rPr>
              <a:t>或者职务上的影响，侵占非本人经管的公私财物，或者以象征性地支付钱款等方式侵占公私财物，或者无偿、象征性地支付报酬接受服务、使用</a:t>
            </a:r>
            <a:r>
              <a:rPr lang="zh-CN" altLang="en-US" b="1" dirty="0" smtClean="0">
                <a:ln/>
                <a:solidFill>
                  <a:srgbClr val="002060"/>
                </a:solidFill>
                <a:latin typeface="微软雅黑" panose="020B0503020204020204" pitchFamily="34" charset="-122"/>
                <a:ea typeface="微软雅黑" panose="020B0503020204020204" pitchFamily="34" charset="-122"/>
              </a:rPr>
              <a:t>劳务的；利用职权</a:t>
            </a:r>
            <a:r>
              <a:rPr lang="zh-CN" altLang="en-US" b="1" dirty="0">
                <a:ln/>
                <a:solidFill>
                  <a:srgbClr val="002060"/>
                </a:solidFill>
                <a:latin typeface="微软雅黑" panose="020B0503020204020204" pitchFamily="34" charset="-122"/>
                <a:ea typeface="微软雅黑" panose="020B0503020204020204" pitchFamily="34" charset="-122"/>
              </a:rPr>
              <a:t>或者职务上的影响，将本人、配偶、子女及其配偶等亲属应当由个人支付的费用，由下属单位、其他单位或者他人支付、</a:t>
            </a:r>
            <a:r>
              <a:rPr lang="zh-CN" altLang="en-US" b="1" dirty="0" smtClean="0">
                <a:ln/>
                <a:solidFill>
                  <a:srgbClr val="002060"/>
                </a:solidFill>
                <a:latin typeface="微软雅黑" panose="020B0503020204020204" pitchFamily="34" charset="-122"/>
                <a:ea typeface="微软雅黑" panose="020B0503020204020204" pitchFamily="34" charset="-122"/>
              </a:rPr>
              <a:t>报销的。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第九十五条 </a:t>
            </a:r>
            <a:r>
              <a:rPr lang="zh-CN" altLang="en-US" b="1" dirty="0">
                <a:ln/>
                <a:solidFill>
                  <a:srgbClr val="002060"/>
                </a:solidFill>
                <a:latin typeface="微软雅黑" panose="020B0503020204020204" pitchFamily="34" charset="-122"/>
                <a:ea typeface="微软雅黑" panose="020B0503020204020204" pitchFamily="34" charset="-122"/>
              </a:rPr>
              <a:t>利用职权或者职务上的影响，违反有关规定占用公物归个人使用的；占用公物进行营利活动的；将公物借给他人进行营利活动的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r>
              <a:rPr lang="zh-CN" altLang="en-US" sz="2400" b="1" dirty="0" smtClean="0">
                <a:ln/>
                <a:solidFill>
                  <a:srgbClr val="FF0000"/>
                </a:solidFill>
                <a:latin typeface="微软雅黑" panose="020B0503020204020204" pitchFamily="34" charset="-122"/>
                <a:ea typeface="微软雅黑" panose="020B0503020204020204" pitchFamily="34" charset="-122"/>
              </a:rPr>
              <a:t>）</a:t>
            </a:r>
            <a:endParaRPr lang="zh-CN" altLang="en-US" sz="2400" b="1" dirty="0">
              <a:ln/>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7605040"/>
      </p:ext>
    </p:extLst>
  </p:cSld>
  <p:clrMapOvr>
    <a:masterClrMapping/>
  </p:clrMapOvr>
  <p:transition advClick="0">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3924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第九十六条 </a:t>
            </a:r>
            <a:r>
              <a:rPr lang="zh-CN" altLang="en-US" b="1" dirty="0" smtClean="0">
                <a:ln/>
                <a:solidFill>
                  <a:srgbClr val="002060"/>
                </a:solidFill>
                <a:latin typeface="微软雅黑" panose="020B0503020204020204" pitchFamily="34" charset="-122"/>
                <a:ea typeface="微软雅黑" panose="020B0503020204020204" pitchFamily="34" charset="-122"/>
              </a:rPr>
              <a:t>违反</a:t>
            </a:r>
            <a:r>
              <a:rPr lang="zh-CN" altLang="en-US" b="1" dirty="0">
                <a:ln/>
                <a:solidFill>
                  <a:srgbClr val="002060"/>
                </a:solidFill>
                <a:latin typeface="微软雅黑" panose="020B0503020204020204" pitchFamily="34" charset="-122"/>
                <a:ea typeface="微软雅黑" panose="020B0503020204020204" pitchFamily="34" charset="-122"/>
              </a:rPr>
              <a:t>有关规定组织、参加用公款支付的宴请、高消费娱乐、健身活动，或者用公款购买赠送、发放</a:t>
            </a:r>
            <a:r>
              <a:rPr lang="zh-CN" altLang="en-US" b="1" dirty="0" smtClean="0">
                <a:ln/>
                <a:solidFill>
                  <a:srgbClr val="002060"/>
                </a:solidFill>
                <a:latin typeface="微软雅黑" panose="020B0503020204020204" pitchFamily="34" charset="-122"/>
                <a:ea typeface="微软雅黑" panose="020B0503020204020204" pitchFamily="34" charset="-122"/>
              </a:rPr>
              <a:t>礼品的。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第九十七条 </a:t>
            </a:r>
            <a:r>
              <a:rPr lang="zh-CN" altLang="en-US" b="1" dirty="0" smtClean="0">
                <a:ln/>
                <a:solidFill>
                  <a:srgbClr val="002060"/>
                </a:solidFill>
                <a:latin typeface="微软雅黑" panose="020B0503020204020204" pitchFamily="34" charset="-122"/>
                <a:ea typeface="微软雅黑" panose="020B0503020204020204" pitchFamily="34" charset="-122"/>
              </a:rPr>
              <a:t>违反</a:t>
            </a:r>
            <a:r>
              <a:rPr lang="zh-CN" altLang="en-US" b="1" dirty="0">
                <a:ln/>
                <a:solidFill>
                  <a:srgbClr val="002060"/>
                </a:solidFill>
                <a:latin typeface="微软雅黑" panose="020B0503020204020204" pitchFamily="34" charset="-122"/>
                <a:ea typeface="微软雅黑" panose="020B0503020204020204" pitchFamily="34" charset="-122"/>
              </a:rPr>
              <a:t>有关规定自定薪酬或者滥发津贴、补贴、奖金</a:t>
            </a:r>
            <a:r>
              <a:rPr lang="zh-CN" altLang="en-US" b="1" dirty="0" smtClean="0">
                <a:ln/>
                <a:solidFill>
                  <a:srgbClr val="002060"/>
                </a:solidFill>
                <a:latin typeface="微软雅黑" panose="020B0503020204020204" pitchFamily="34" charset="-122"/>
                <a:ea typeface="微软雅黑" panose="020B0503020204020204" pitchFamily="34" charset="-122"/>
              </a:rPr>
              <a:t>等。</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第九十八条 </a:t>
            </a:r>
            <a:r>
              <a:rPr lang="zh-CN" altLang="en-US" b="1" dirty="0">
                <a:ln/>
                <a:solidFill>
                  <a:srgbClr val="002060"/>
                </a:solidFill>
                <a:latin typeface="微软雅黑" panose="020B0503020204020204" pitchFamily="34" charset="-122"/>
                <a:ea typeface="微软雅黑" panose="020B0503020204020204" pitchFamily="34" charset="-122"/>
              </a:rPr>
              <a:t>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之一的：</a:t>
            </a:r>
            <a:endParaRPr lang="en-US" altLang="zh-CN"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en-US" altLang="zh-CN" b="1" dirty="0" smtClean="0">
                <a:ln/>
                <a:solidFill>
                  <a:srgbClr val="002060"/>
                </a:solidFill>
                <a:latin typeface="微软雅黑" panose="020B0503020204020204" pitchFamily="34" charset="-122"/>
                <a:ea typeface="微软雅黑" panose="020B0503020204020204" pitchFamily="34" charset="-122"/>
              </a:rPr>
              <a:t>    </a:t>
            </a:r>
            <a:r>
              <a:rPr lang="zh-CN" altLang="en-US" b="1" dirty="0" smtClean="0">
                <a:ln/>
                <a:solidFill>
                  <a:srgbClr val="002060"/>
                </a:solidFill>
                <a:latin typeface="微软雅黑" panose="020B0503020204020204" pitchFamily="34" charset="-122"/>
                <a:ea typeface="微软雅黑" panose="020B0503020204020204" pitchFamily="34" charset="-122"/>
              </a:rPr>
              <a:t>（</a:t>
            </a:r>
            <a:r>
              <a:rPr lang="zh-CN" altLang="en-US" b="1" dirty="0">
                <a:ln/>
                <a:solidFill>
                  <a:srgbClr val="002060"/>
                </a:solidFill>
                <a:latin typeface="微软雅黑" panose="020B0503020204020204" pitchFamily="34" charset="-122"/>
                <a:ea typeface="微软雅黑" panose="020B0503020204020204" pitchFamily="34" charset="-122"/>
              </a:rPr>
              <a:t>一）用公款旅游、借公务差旅之机旅游或者以公务差旅为名变相旅游的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（二</a:t>
            </a:r>
            <a:r>
              <a:rPr lang="zh-CN" altLang="en-US" b="1" dirty="0">
                <a:ln/>
                <a:solidFill>
                  <a:srgbClr val="002060"/>
                </a:solidFill>
                <a:latin typeface="微软雅黑" panose="020B0503020204020204" pitchFamily="34" charset="-122"/>
                <a:ea typeface="微软雅黑" panose="020B0503020204020204" pitchFamily="34" charset="-122"/>
              </a:rPr>
              <a:t>）以考察、学习、培训、研讨、招商、参展等名义变相用公款出国（境）旅游的。</a:t>
            </a:r>
          </a:p>
          <a:p>
            <a:pPr>
              <a:lnSpc>
                <a:spcPct val="150000"/>
              </a:lnSpc>
              <a:spcBef>
                <a:spcPts val="1200"/>
              </a:spcBef>
              <a:buNone/>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1664279028"/>
      </p:ext>
    </p:extLst>
  </p:cSld>
  <p:clrMapOvr>
    <a:masterClrMapping/>
  </p:clrMapOvr>
  <p:transition advClick="0">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3924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第九十九条 </a:t>
            </a:r>
            <a:r>
              <a:rPr lang="zh-CN" altLang="en-US" b="1" dirty="0">
                <a:ln/>
                <a:solidFill>
                  <a:srgbClr val="002060"/>
                </a:solidFill>
                <a:latin typeface="微软雅黑" panose="020B0503020204020204" pitchFamily="34" charset="-122"/>
                <a:ea typeface="微软雅黑" panose="020B0503020204020204" pitchFamily="34" charset="-122"/>
              </a:rPr>
              <a:t>违反公务接待管理规定，超标准、超范围接待或者借机</a:t>
            </a:r>
            <a:r>
              <a:rPr lang="zh-CN" altLang="en-US" b="1" dirty="0" smtClean="0">
                <a:ln/>
                <a:solidFill>
                  <a:srgbClr val="002060"/>
                </a:solidFill>
                <a:latin typeface="微软雅黑" panose="020B0503020204020204" pitchFamily="34" charset="-122"/>
                <a:ea typeface="微软雅黑" panose="020B0503020204020204" pitchFamily="34" charset="-122"/>
              </a:rPr>
              <a:t>大吃大喝的。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第一百条 </a:t>
            </a:r>
            <a:r>
              <a:rPr lang="zh-CN" altLang="en-US" b="1" dirty="0">
                <a:ln/>
                <a:solidFill>
                  <a:srgbClr val="002060"/>
                </a:solidFill>
                <a:latin typeface="微软雅黑" panose="020B0503020204020204" pitchFamily="34" charset="-122"/>
                <a:ea typeface="微软雅黑" panose="020B0503020204020204" pitchFamily="34" charset="-122"/>
              </a:rPr>
              <a:t>违反有关规定配备、购买、更换、装饰、使用公务用车或者有其他违反公务用车管理规定的</a:t>
            </a:r>
            <a:r>
              <a:rPr lang="zh-CN" altLang="en-US" b="1" dirty="0" smtClean="0">
                <a:ln/>
                <a:solidFill>
                  <a:srgbClr val="002060"/>
                </a:solidFill>
                <a:latin typeface="微软雅黑" panose="020B0503020204020204" pitchFamily="34" charset="-122"/>
                <a:ea typeface="微软雅黑" panose="020B0503020204020204" pitchFamily="34" charset="-122"/>
              </a:rPr>
              <a:t>行为。</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第一百零一</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违反会议活动管理规定，有下列行为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一）到禁止召开会议的风景名胜区开会的；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二）决定或者批准举办各类节会、庆典活动的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擅自</a:t>
            </a:r>
            <a:r>
              <a:rPr lang="zh-CN" altLang="en-US" b="1" dirty="0">
                <a:ln/>
                <a:solidFill>
                  <a:srgbClr val="002060"/>
                </a:solidFill>
                <a:latin typeface="微软雅黑" panose="020B0503020204020204" pitchFamily="34" charset="-122"/>
                <a:ea typeface="微软雅黑" panose="020B0503020204020204" pitchFamily="34" charset="-122"/>
              </a:rPr>
              <a:t>举办评比达标表彰活动或者借评比达标表彰活动收取费用</a:t>
            </a:r>
            <a:r>
              <a:rPr lang="zh-CN" altLang="en-US" b="1" dirty="0" smtClean="0">
                <a:ln/>
                <a:solidFill>
                  <a:srgbClr val="002060"/>
                </a:solidFill>
                <a:latin typeface="微软雅黑" panose="020B0503020204020204" pitchFamily="34" charset="-122"/>
                <a:ea typeface="微软雅黑" panose="020B0503020204020204" pitchFamily="34" charset="-122"/>
              </a:rPr>
              <a:t>的</a:t>
            </a:r>
            <a:r>
              <a:rPr lang="zh-CN" altLang="en-US" b="1" dirty="0">
                <a:ln/>
                <a:solidFill>
                  <a:srgbClr val="002060"/>
                </a:solidFill>
                <a:latin typeface="微软雅黑" panose="020B0503020204020204" pitchFamily="34" charset="-122"/>
                <a:ea typeface="微软雅黑" panose="020B0503020204020204" pitchFamily="34" charset="-122"/>
              </a:rPr>
              <a:t>。</a:t>
            </a:r>
          </a:p>
          <a:p>
            <a:pPr marL="342900" indent="-342900">
              <a:lnSpc>
                <a:spcPct val="150000"/>
              </a:lnSpc>
              <a:spcBef>
                <a:spcPts val="1200"/>
              </a:spcBef>
              <a:buFont typeface="Wingdings" panose="05000000000000000000" pitchFamily="2" charset="2"/>
              <a:buChar char="u"/>
            </a:pP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1754932854"/>
      </p:ext>
    </p:extLst>
  </p:cSld>
  <p:clrMapOvr>
    <a:masterClrMapping/>
  </p:clrMapOvr>
  <p:transition advClick="0">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772816"/>
            <a:ext cx="7272808" cy="43924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第一百零二条 </a:t>
            </a:r>
            <a:r>
              <a:rPr lang="zh-CN" altLang="en-US" b="1" dirty="0">
                <a:ln/>
                <a:solidFill>
                  <a:srgbClr val="002060"/>
                </a:solidFill>
                <a:latin typeface="微软雅黑" panose="020B0503020204020204" pitchFamily="34" charset="-122"/>
                <a:ea typeface="微软雅黑" panose="020B0503020204020204" pitchFamily="34" charset="-122"/>
              </a:rPr>
              <a:t>违反办公用房管理规定，有下列行为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一）决定或者批准兴建、装修办公楼、培训中心等楼堂馆所，超标准配备、使用办公用房的；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二）用公款包租、占用客房或者其他场所供个人使用的。</a:t>
            </a: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第一百零三</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搞权色交易或者给予财物搞钱色交易</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FF000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第一百零四</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有其他违反廉洁纪律规定行为</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FF0000"/>
              </a:solidFill>
              <a:latin typeface="微软雅黑" panose="020B0503020204020204" pitchFamily="34" charset="-122"/>
              <a:ea typeface="微软雅黑" panose="020B0503020204020204" pitchFamily="34" charset="-122"/>
            </a:endParaRPr>
          </a:p>
          <a:p>
            <a:pPr>
              <a:lnSpc>
                <a:spcPct val="150000"/>
              </a:lnSpc>
              <a:spcBef>
                <a:spcPts val="1200"/>
              </a:spcBef>
              <a:buNone/>
            </a:pPr>
            <a:endParaRPr lang="en-US" altLang="zh-CN" b="1" dirty="0" smtClean="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035079"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违反廉洁</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80-104</a:t>
            </a:r>
            <a:r>
              <a:rPr lang="zh-CN" altLang="en-US" sz="2400" b="1" dirty="0">
                <a:ln/>
                <a:solidFill>
                  <a:srgbClr val="FF0000"/>
                </a:solidFill>
                <a:latin typeface="微软雅黑" panose="020B0503020204020204" pitchFamily="34" charset="-122"/>
                <a:ea typeface="微软雅黑" panose="020B0503020204020204" pitchFamily="34" charset="-122"/>
              </a:rPr>
              <a:t>条</a:t>
            </a:r>
            <a:r>
              <a:rPr lang="zh-CN" altLang="en-US" sz="2400" b="1" dirty="0" smtClean="0">
                <a:ln/>
                <a:solidFill>
                  <a:srgbClr val="FF0000"/>
                </a:solidFill>
                <a:latin typeface="微软雅黑" panose="020B0503020204020204" pitchFamily="34" charset="-122"/>
                <a:ea typeface="微软雅黑" panose="020B0503020204020204" pitchFamily="34" charset="-122"/>
              </a:rPr>
              <a:t>）</a:t>
            </a:r>
            <a:endParaRPr lang="zh-CN" altLang="en-US" sz="2400" b="1" dirty="0">
              <a:ln/>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1546466"/>
      </p:ext>
    </p:extLst>
  </p:cSld>
  <p:clrMapOvr>
    <a:masterClrMapping/>
  </p:clrMapOvr>
  <p:transition advClick="0">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4294967295"/>
          </p:nvPr>
        </p:nvSpPr>
        <p:spPr>
          <a:xfrm>
            <a:off x="468313" y="2636912"/>
            <a:ext cx="8351837" cy="3816424"/>
          </a:xfrm>
        </p:spPr>
        <p:txBody>
          <a:bodyPr/>
          <a:lstStyle/>
          <a:p>
            <a:pPr algn="just">
              <a:lnSpc>
                <a:spcPct val="120000"/>
              </a:lnSpc>
              <a:spcAft>
                <a:spcPts val="600"/>
              </a:spcAft>
              <a:buFont typeface="Wingdings" pitchFamily="2" charset="2"/>
              <a:buChar char="n"/>
            </a:pPr>
            <a:r>
              <a:rPr lang="zh-CN" altLang="en-US" sz="2800" dirty="0" smtClean="0">
                <a:latin typeface="Arial Black" pitchFamily="34" charset="0"/>
                <a:ea typeface="黑体" pitchFamily="49" charset="-122"/>
              </a:rPr>
              <a:t>北京交通大学后勤服务产业集团</a:t>
            </a:r>
            <a:r>
              <a:rPr lang="zh-CN" altLang="en-US" sz="2800" dirty="0">
                <a:latin typeface="Arial Black" pitchFamily="34" charset="0"/>
                <a:ea typeface="黑体" pitchFamily="49" charset="-122"/>
              </a:rPr>
              <a:t>副总经理杨金泉借女儿婚宴违规收受礼金问题。</a:t>
            </a:r>
            <a:endParaRPr lang="en-US" altLang="zh-CN" sz="2800" dirty="0" smtClean="0">
              <a:latin typeface="Arial Black" pitchFamily="34" charset="0"/>
              <a:ea typeface="黑体" pitchFamily="49" charset="-122"/>
            </a:endParaRPr>
          </a:p>
          <a:p>
            <a:pPr lvl="1" algn="just">
              <a:lnSpc>
                <a:spcPct val="120000"/>
              </a:lnSpc>
              <a:buFont typeface="Wingdings" pitchFamily="2" charset="2"/>
              <a:buChar char="p"/>
            </a:pPr>
            <a:r>
              <a:rPr lang="en-US" altLang="zh-CN" sz="1800" dirty="0" smtClean="0">
                <a:latin typeface="微软雅黑" panose="020B0503020204020204" pitchFamily="34" charset="-122"/>
                <a:ea typeface="微软雅黑" panose="020B0503020204020204" pitchFamily="34" charset="-122"/>
              </a:rPr>
              <a:t>      2014</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日，杨金泉为女儿婚庆宴请北京交通大学相关部门人员、后勤服务产业集团正式工、合同工及务工人员共计</a:t>
            </a:r>
            <a:r>
              <a:rPr lang="en-US" altLang="zh-CN" sz="1800" dirty="0">
                <a:latin typeface="微软雅黑" panose="020B0503020204020204" pitchFamily="34" charset="-122"/>
                <a:ea typeface="微软雅黑" panose="020B0503020204020204" pitchFamily="34" charset="-122"/>
              </a:rPr>
              <a:t>61</a:t>
            </a:r>
            <a:r>
              <a:rPr lang="zh-CN" altLang="en-US" sz="1800" dirty="0">
                <a:latin typeface="微软雅黑" panose="020B0503020204020204" pitchFamily="34" charset="-122"/>
                <a:ea typeface="微软雅黑" panose="020B0503020204020204" pitchFamily="34" charset="-122"/>
              </a:rPr>
              <a:t>人，收受同事及下属礼金</a:t>
            </a:r>
            <a:r>
              <a:rPr lang="en-US" altLang="zh-CN" sz="1800" dirty="0">
                <a:latin typeface="微软雅黑" panose="020B0503020204020204" pitchFamily="34" charset="-122"/>
                <a:ea typeface="微软雅黑" panose="020B0503020204020204" pitchFamily="34" charset="-122"/>
              </a:rPr>
              <a:t>45266</a:t>
            </a:r>
            <a:r>
              <a:rPr lang="zh-CN" altLang="en-US" sz="1800" dirty="0">
                <a:latin typeface="微软雅黑" panose="020B0503020204020204" pitchFamily="34" charset="-122"/>
                <a:ea typeface="微软雅黑" panose="020B0503020204020204" pitchFamily="34" charset="-122"/>
              </a:rPr>
              <a:t>元。杨金泉受到党内警告处分，并退还收受的同事及下属礼金。因履行监督责任不力，北京交通大学纪委副书记、监察处处长王宏军受到党内警告</a:t>
            </a:r>
            <a:r>
              <a:rPr lang="zh-CN" altLang="en-US" sz="1800" dirty="0" smtClean="0">
                <a:latin typeface="微软雅黑" panose="020B0503020204020204" pitchFamily="34" charset="-122"/>
                <a:ea typeface="微软雅黑" panose="020B0503020204020204" pitchFamily="34" charset="-122"/>
              </a:rPr>
              <a:t>处分。</a:t>
            </a:r>
          </a:p>
        </p:txBody>
      </p:sp>
      <p:sp>
        <p:nvSpPr>
          <p:cNvPr id="5" name="TextBox 4"/>
          <p:cNvSpPr txBox="1"/>
          <p:nvPr/>
        </p:nvSpPr>
        <p:spPr>
          <a:xfrm>
            <a:off x="576064" y="692696"/>
            <a:ext cx="8532440" cy="1446550"/>
          </a:xfrm>
          <a:prstGeom prst="rect">
            <a:avLst/>
          </a:prstGeom>
        </p:spPr>
        <p:style>
          <a:lnRef idx="2">
            <a:schemeClr val="accent3"/>
          </a:lnRef>
          <a:fillRef idx="1">
            <a:schemeClr val="lt1"/>
          </a:fillRef>
          <a:effectRef idx="0">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en-US" altLang="zh-CN"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1</a:t>
            </a: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dirty="0">
                <a:latin typeface="黑体" pitchFamily="49" charset="-122"/>
                <a:ea typeface="黑体" pitchFamily="49" charset="-122"/>
              </a:rPr>
              <a:t>利用职权或者职务上的影响操办婚丧喜庆事宜，在社会上造成不良影响</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819993665"/>
      </p:ext>
    </p:extLst>
  </p:cSld>
  <p:clrMapOvr>
    <a:masterClrMapping/>
  </p:clrMapOvr>
  <p:transition advClick="0">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4294967295"/>
          </p:nvPr>
        </p:nvSpPr>
        <p:spPr>
          <a:xfrm>
            <a:off x="468313" y="1628801"/>
            <a:ext cx="8351837" cy="4824535"/>
          </a:xfrm>
        </p:spPr>
        <p:txBody>
          <a:bodyPr/>
          <a:lstStyle/>
          <a:p>
            <a:pPr algn="just">
              <a:lnSpc>
                <a:spcPct val="120000"/>
              </a:lnSpc>
              <a:spcAft>
                <a:spcPts val="600"/>
              </a:spcAft>
              <a:buFont typeface="Wingdings" pitchFamily="2" charset="2"/>
              <a:buChar char="n"/>
            </a:pPr>
            <a:r>
              <a:rPr lang="zh-CN" altLang="en-US" sz="2800" dirty="0">
                <a:latin typeface="Arial Black" pitchFamily="34" charset="0"/>
                <a:ea typeface="黑体" pitchFamily="49" charset="-122"/>
              </a:rPr>
              <a:t>西安理工大学校长刘丁、党委书记周孝德等被处分。</a:t>
            </a:r>
            <a:endParaRPr lang="en-US" altLang="zh-CN" sz="2800" dirty="0" smtClean="0">
              <a:latin typeface="Arial Black" pitchFamily="34" charset="0"/>
              <a:ea typeface="黑体" pitchFamily="49" charset="-122"/>
            </a:endParaRPr>
          </a:p>
          <a:p>
            <a:pPr>
              <a:buFont typeface="Wingdings" panose="05000000000000000000" pitchFamily="2" charset="2"/>
              <a:buChar char="p"/>
            </a:pPr>
            <a:r>
              <a:rPr lang="zh-CN" altLang="zh-CN" sz="2000" dirty="0">
                <a:latin typeface="微软雅黑" panose="020B0503020204020204" pitchFamily="34" charset="-122"/>
                <a:ea typeface="微软雅黑" panose="020B0503020204020204" pitchFamily="34" charset="-122"/>
              </a:rPr>
              <a:t>日前，陕西省纪委对西安理工大学校长、党委副书记刘丁，西安理工大学党委书记周孝德，西安理工大学总会计师赵明扬涉嫌违纪问题进行了立案调查。</a:t>
            </a:r>
          </a:p>
          <a:p>
            <a:pPr marL="345600" indent="0">
              <a:buNone/>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经</a:t>
            </a:r>
            <a:r>
              <a:rPr lang="zh-CN" altLang="zh-CN" sz="2000" dirty="0">
                <a:latin typeface="微软雅黑" panose="020B0503020204020204" pitchFamily="34" charset="-122"/>
                <a:ea typeface="微软雅黑" panose="020B0503020204020204" pitchFamily="34" charset="-122"/>
              </a:rPr>
              <a:t>查，刘丁在担任西安理工大学校长期间，违反财经纪律，对学校横向科研经费管理混乱问题负有主要领导责任；周孝德作为西安理工大学党委书记，对学校横向科研经费管理混乱问题负有重要领导责任；赵明扬作为西安理工大学总会计师，对学校横向科研经费管理混乱问题负有重要监管责任。</a:t>
            </a:r>
          </a:p>
          <a:p>
            <a:pPr marL="345600" indent="0">
              <a:buNone/>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依据</a:t>
            </a:r>
            <a:r>
              <a:rPr lang="zh-CN" altLang="zh-CN" sz="2000" dirty="0">
                <a:latin typeface="微软雅黑" panose="020B0503020204020204" pitchFamily="34" charset="-122"/>
                <a:ea typeface="微软雅黑" panose="020B0503020204020204" pitchFamily="34" charset="-122"/>
              </a:rPr>
              <a:t>《中国共产党纪律处分条例》、《事业单位工作人员处分暂行规定》等，经省纪委常委会审议并报省委、省政府批准，决定给予刘丁撤销党内职务、撤职处分，给予周孝德党内警告处分，给予赵明扬警告处分。</a:t>
            </a:r>
          </a:p>
        </p:txBody>
      </p:sp>
      <p:sp>
        <p:nvSpPr>
          <p:cNvPr id="5" name="TextBox 4"/>
          <p:cNvSpPr txBox="1"/>
          <p:nvPr/>
        </p:nvSpPr>
        <p:spPr>
          <a:xfrm>
            <a:off x="576064" y="692696"/>
            <a:ext cx="8532440" cy="746166"/>
          </a:xfrm>
          <a:prstGeom prst="rect">
            <a:avLst/>
          </a:prstGeom>
        </p:spPr>
        <p:style>
          <a:lnRef idx="2">
            <a:schemeClr val="accent3"/>
          </a:lnRef>
          <a:fillRef idx="1">
            <a:schemeClr val="lt1"/>
          </a:fillRef>
          <a:effectRef idx="0">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en-US" altLang="zh-CN" sz="44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2</a:t>
            </a: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3000058647"/>
      </p:ext>
    </p:extLst>
  </p:cSld>
  <p:clrMapOvr>
    <a:masterClrMapping/>
  </p:clrMapOvr>
  <p:transition advClick="0">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4294967295"/>
          </p:nvPr>
        </p:nvSpPr>
        <p:spPr>
          <a:xfrm>
            <a:off x="468313" y="1844825"/>
            <a:ext cx="8351837" cy="2016223"/>
          </a:xfrm>
        </p:spPr>
        <p:txBody>
          <a:bodyPr/>
          <a:lstStyle/>
          <a:p>
            <a:pPr algn="just">
              <a:lnSpc>
                <a:spcPct val="120000"/>
              </a:lnSpc>
              <a:spcAft>
                <a:spcPts val="600"/>
              </a:spcAft>
              <a:buFont typeface="Wingdings" pitchFamily="2" charset="2"/>
              <a:buChar char="n"/>
            </a:pPr>
            <a:r>
              <a:rPr lang="zh-CN" altLang="en-US" sz="2800" dirty="0">
                <a:latin typeface="Arial Black" pitchFamily="34" charset="0"/>
                <a:ea typeface="黑体" pitchFamily="49" charset="-122"/>
              </a:rPr>
              <a:t>南昌大学原校长周文斌涉嫌受贿、挪用</a:t>
            </a:r>
            <a:r>
              <a:rPr lang="zh-CN" altLang="en-US" sz="2800" dirty="0" smtClean="0">
                <a:latin typeface="Arial Black" pitchFamily="34" charset="0"/>
                <a:ea typeface="黑体" pitchFamily="49" charset="-122"/>
              </a:rPr>
              <a:t>公款被处理。</a:t>
            </a:r>
            <a:endParaRPr lang="en-US" altLang="zh-CN" sz="2800" dirty="0" smtClean="0">
              <a:latin typeface="Arial Black" pitchFamily="34" charset="0"/>
              <a:ea typeface="黑体" pitchFamily="49" charset="-122"/>
            </a:endParaRPr>
          </a:p>
          <a:p>
            <a:pPr marL="0" indent="0" algn="just">
              <a:lnSpc>
                <a:spcPct val="120000"/>
              </a:lnSpc>
              <a:spcAft>
                <a:spcPts val="600"/>
              </a:spcAft>
              <a:buNone/>
            </a:pPr>
            <a:endParaRPr lang="en-US" altLang="zh-CN" sz="2800" dirty="0" smtClean="0">
              <a:latin typeface="Arial Black" pitchFamily="34" charset="0"/>
              <a:ea typeface="黑体" pitchFamily="49" charset="-122"/>
            </a:endParaRPr>
          </a:p>
          <a:p>
            <a:pPr>
              <a:buFont typeface="Wingdings" panose="05000000000000000000" pitchFamily="2" charset="2"/>
              <a:buChar char="p"/>
            </a:pPr>
            <a:r>
              <a:rPr lang="en-US" altLang="zh-CN" sz="2000" dirty="0" smtClean="0">
                <a:latin typeface="微软雅黑" panose="020B0503020204020204" pitchFamily="34" charset="-122"/>
                <a:ea typeface="微软雅黑" panose="020B0503020204020204" pitchFamily="34" charset="-122"/>
              </a:rPr>
              <a:t>2015</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日，南昌大学原校长周文斌涉嫌受贿、挪用公款案在南昌市中级人民法院继续公开开庭审理，公诉人接连拿出两组证据，证明周文斌在南昌大学新校区工程承建中，收受两家建筑公司贿赂共计人民币</a:t>
            </a:r>
            <a:r>
              <a:rPr lang="en-US" altLang="zh-CN" sz="2000" dirty="0" smtClean="0">
                <a:latin typeface="微软雅黑" panose="020B0503020204020204" pitchFamily="34" charset="-122"/>
                <a:ea typeface="微软雅黑" panose="020B0503020204020204" pitchFamily="34" charset="-122"/>
              </a:rPr>
              <a:t>790</a:t>
            </a:r>
            <a:r>
              <a:rPr lang="zh-CN" altLang="en-US" sz="2000" dirty="0" smtClean="0">
                <a:latin typeface="微软雅黑" panose="020B0503020204020204" pitchFamily="34" charset="-122"/>
                <a:ea typeface="微软雅黑" panose="020B0503020204020204" pitchFamily="34" charset="-122"/>
              </a:rPr>
              <a:t>万元、港币</a:t>
            </a:r>
            <a:r>
              <a:rPr lang="en-US" altLang="zh-CN" sz="2000" dirty="0" smtClean="0">
                <a:latin typeface="微软雅黑" panose="020B0503020204020204" pitchFamily="34" charset="-122"/>
                <a:ea typeface="微软雅黑" panose="020B0503020204020204" pitchFamily="34" charset="-122"/>
              </a:rPr>
              <a:t>30</a:t>
            </a:r>
            <a:r>
              <a:rPr lang="zh-CN" altLang="en-US" sz="2000" dirty="0" smtClean="0">
                <a:latin typeface="微软雅黑" panose="020B0503020204020204" pitchFamily="34" charset="-122"/>
                <a:ea typeface="微软雅黑" panose="020B0503020204020204" pitchFamily="34" charset="-122"/>
              </a:rPr>
              <a:t>万元。</a:t>
            </a:r>
            <a:endParaRPr lang="en-US" altLang="zh-CN" sz="2000" dirty="0">
              <a:latin typeface="微软雅黑" panose="020B0503020204020204" pitchFamily="34" charset="-122"/>
              <a:ea typeface="微软雅黑" panose="020B0503020204020204" pitchFamily="34" charset="-122"/>
            </a:endParaRPr>
          </a:p>
          <a:p>
            <a:pPr marL="0" indent="0">
              <a:buNone/>
            </a:pPr>
            <a:endParaRPr lang="zh-CN" altLang="zh-CN" sz="2800" dirty="0">
              <a:latin typeface="微软雅黑" panose="020B0503020204020204" pitchFamily="34" charset="-122"/>
              <a:ea typeface="微软雅黑" panose="020B0503020204020204" pitchFamily="34" charset="-122"/>
            </a:endParaRPr>
          </a:p>
        </p:txBody>
      </p:sp>
      <p:sp>
        <p:nvSpPr>
          <p:cNvPr id="5" name="TextBox 4"/>
          <p:cNvSpPr txBox="1"/>
          <p:nvPr/>
        </p:nvSpPr>
        <p:spPr>
          <a:xfrm>
            <a:off x="576064" y="692696"/>
            <a:ext cx="8532440" cy="746166"/>
          </a:xfrm>
          <a:prstGeom prst="rect">
            <a:avLst/>
          </a:prstGeom>
        </p:spPr>
        <p:style>
          <a:lnRef idx="2">
            <a:schemeClr val="accent3"/>
          </a:lnRef>
          <a:fillRef idx="1">
            <a:schemeClr val="lt1"/>
          </a:fillRef>
          <a:effectRef idx="0">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en-US" altLang="zh-CN" sz="44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3</a:t>
            </a: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1717718730"/>
      </p:ext>
    </p:extLst>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454979" y="332656"/>
            <a:ext cx="8185254" cy="7017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一、</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学习</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的意义</a:t>
            </a:r>
            <a:endPar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2" name="圆角矩形 1"/>
          <p:cNvSpPr/>
          <p:nvPr/>
        </p:nvSpPr>
        <p:spPr bwMode="auto">
          <a:xfrm>
            <a:off x="928662" y="1844824"/>
            <a:ext cx="7387754" cy="1944216"/>
          </a:xfrm>
          <a:prstGeom prst="roundRect">
            <a:avLst/>
          </a:prstGeom>
          <a:solidFill>
            <a:srgbClr val="FFFFCC"/>
          </a:solid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buNone/>
            </a:pPr>
            <a:r>
              <a:rPr lang="zh-CN" altLang="en-US" sz="2400" b="1" dirty="0">
                <a:solidFill>
                  <a:srgbClr val="002060"/>
                </a:solidFill>
                <a:latin typeface="微软雅黑" panose="020B0503020204020204" pitchFamily="34" charset="-122"/>
                <a:ea typeface="微软雅黑" panose="020B0503020204020204" pitchFamily="34" charset="-122"/>
              </a:rPr>
              <a:t>治国理政的要求：</a:t>
            </a:r>
            <a:r>
              <a:rPr lang="zh-CN" altLang="en-US" sz="2400" dirty="0">
                <a:solidFill>
                  <a:srgbClr val="002060"/>
                </a:solidFill>
                <a:latin typeface="微软雅黑" panose="020B0503020204020204" pitchFamily="34" charset="-122"/>
                <a:ea typeface="微软雅黑" panose="020B0503020204020204" pitchFamily="34" charset="-122"/>
              </a:rPr>
              <a:t>办好中国的事情，关键在党。治国必先治党，治党务必从严。当前我们面临着党的领导弱化和组织涣散、纪律松弛的严峻挑战。加强纪律建设是全面从严治党的治本之策。</a:t>
            </a:r>
          </a:p>
        </p:txBody>
      </p:sp>
      <p:sp>
        <p:nvSpPr>
          <p:cNvPr id="13" name="圆角矩形 12"/>
          <p:cNvSpPr/>
          <p:nvPr/>
        </p:nvSpPr>
        <p:spPr bwMode="auto">
          <a:xfrm>
            <a:off x="928662" y="4365104"/>
            <a:ext cx="7387754" cy="1656184"/>
          </a:xfrm>
          <a:prstGeom prst="roundRect">
            <a:avLst/>
          </a:prstGeom>
          <a:solidFill>
            <a:srgbClr val="FFFFCC"/>
          </a:solid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buNone/>
            </a:pPr>
            <a:r>
              <a:rPr lang="zh-CN" altLang="en-US" sz="2400" b="1" dirty="0">
                <a:solidFill>
                  <a:srgbClr val="002060"/>
                </a:solidFill>
                <a:latin typeface="微软雅黑" panose="020B0503020204020204" pitchFamily="34" charset="-122"/>
                <a:ea typeface="微软雅黑" panose="020B0503020204020204" pitchFamily="34" charset="-122"/>
              </a:rPr>
              <a:t>时代发展的要求：</a:t>
            </a:r>
            <a:r>
              <a:rPr lang="zh-CN" altLang="en-US" sz="2400" dirty="0">
                <a:solidFill>
                  <a:srgbClr val="002060"/>
                </a:solidFill>
                <a:latin typeface="微软雅黑" panose="020B0503020204020204" pitchFamily="34" charset="-122"/>
                <a:ea typeface="微软雅黑" panose="020B0503020204020204" pitchFamily="34" charset="-122"/>
              </a:rPr>
              <a:t>新修订的</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，把十八大以来从严治党的实践成果总结提炼出来，转化为道德和纪律要求，实现了党内法规建设的与时俱进。</a:t>
            </a:r>
          </a:p>
        </p:txBody>
      </p:sp>
    </p:spTree>
    <p:extLst>
      <p:ext uri="{BB962C8B-B14F-4D97-AF65-F5344CB8AC3E}">
        <p14:creationId xmlns:p14="http://schemas.microsoft.com/office/powerpoint/2010/main" val="3364143235"/>
      </p:ext>
    </p:extLst>
  </p:cSld>
  <p:clrMapOvr>
    <a:masterClrMapping/>
  </p:clrMapOvr>
  <p:transition advClick="0">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4294967295"/>
          </p:nvPr>
        </p:nvSpPr>
        <p:spPr>
          <a:xfrm>
            <a:off x="468313" y="1628801"/>
            <a:ext cx="8351837" cy="4824535"/>
          </a:xfrm>
        </p:spPr>
        <p:txBody>
          <a:bodyPr/>
          <a:lstStyle/>
          <a:p>
            <a:pPr>
              <a:buFont typeface="Wingdings" panose="05000000000000000000" pitchFamily="2" charset="2"/>
              <a:buChar char="n"/>
            </a:pPr>
            <a:r>
              <a:rPr lang="zh-CN" altLang="en-US" sz="2800" dirty="0" smtClean="0">
                <a:latin typeface="Arial Black" pitchFamily="34" charset="0"/>
                <a:ea typeface="黑体" pitchFamily="49" charset="-122"/>
              </a:rPr>
              <a:t>北京邮电大学</a:t>
            </a:r>
            <a:r>
              <a:rPr lang="zh-CN" altLang="en-US" sz="2800" dirty="0">
                <a:latin typeface="Arial Black" pitchFamily="34" charset="0"/>
                <a:ea typeface="黑体" pitchFamily="49" charset="-122"/>
              </a:rPr>
              <a:t>原教授宋茂强冒名领取劳务费</a:t>
            </a:r>
            <a:r>
              <a:rPr lang="zh-CN" altLang="en-US" sz="2800" dirty="0" smtClean="0">
                <a:latin typeface="Arial Black" pitchFamily="34" charset="0"/>
                <a:ea typeface="黑体" pitchFamily="49" charset="-122"/>
              </a:rPr>
              <a:t>案</a:t>
            </a:r>
            <a:endParaRPr lang="en-US" altLang="zh-CN" sz="2800" dirty="0" smtClean="0">
              <a:latin typeface="Arial Black" pitchFamily="34" charset="0"/>
              <a:ea typeface="黑体" pitchFamily="49" charset="-122"/>
            </a:endParaRPr>
          </a:p>
          <a:p>
            <a:pPr marL="0" indent="0">
              <a:buNone/>
            </a:pPr>
            <a:endParaRPr lang="en-US" altLang="zh-CN" sz="2800" dirty="0" smtClean="0">
              <a:latin typeface="Arial Black" pitchFamily="34" charset="0"/>
              <a:ea typeface="黑体" pitchFamily="49" charset="-122"/>
            </a:endParaRPr>
          </a:p>
          <a:p>
            <a:pPr>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2010</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月至</a:t>
            </a:r>
            <a:r>
              <a:rPr lang="en-US" altLang="zh-CN" sz="2000" dirty="0">
                <a:latin typeface="微软雅黑" panose="020B0503020204020204" pitchFamily="34" charset="-122"/>
                <a:ea typeface="微软雅黑" panose="020B0503020204020204" pitchFamily="34" charset="-122"/>
              </a:rPr>
              <a:t>2011</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月间，宋茂强利用审批和分配科研资金的职务便利，伙同其妻借用他人身份证件办理银行存折冒名领取劳务费，将</a:t>
            </a:r>
            <a:r>
              <a:rPr lang="en-US" altLang="zh-CN" sz="2000" dirty="0">
                <a:latin typeface="微软雅黑" panose="020B0503020204020204" pitchFamily="34" charset="-122"/>
                <a:ea typeface="微软雅黑" panose="020B0503020204020204" pitchFamily="34" charset="-122"/>
              </a:rPr>
              <a:t>68</a:t>
            </a:r>
            <a:r>
              <a:rPr lang="zh-CN" altLang="en-US" sz="2000" dirty="0">
                <a:latin typeface="微软雅黑" panose="020B0503020204020204" pitchFamily="34" charset="-122"/>
                <a:ea typeface="微软雅黑" panose="020B0503020204020204" pitchFamily="34" charset="-122"/>
              </a:rPr>
              <a:t>万元课题经费据为己有，部分款项用于个人消费和购买理财产品，并以签订虚假劳务合同的方式应对财务审计。后来主动到案，在案发前退还了全部赃款</a:t>
            </a:r>
            <a:r>
              <a:rPr lang="zh-CN" altLang="en-US" sz="2000" dirty="0" smtClean="0">
                <a:latin typeface="微软雅黑" panose="020B0503020204020204" pitchFamily="34" charset="-122"/>
                <a:ea typeface="微软雅黑" panose="020B0503020204020204" pitchFamily="34" charset="-122"/>
              </a:rPr>
              <a:t>。宋</a:t>
            </a:r>
            <a:r>
              <a:rPr lang="zh-CN" altLang="en-US" sz="2000" dirty="0">
                <a:latin typeface="微软雅黑" panose="020B0503020204020204" pitchFamily="34" charset="-122"/>
                <a:ea typeface="微软雅黑" panose="020B0503020204020204" pitchFamily="34" charset="-122"/>
              </a:rPr>
              <a:t>茂强被终审判定犯贪污罪，被判刑</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个月。</a:t>
            </a:r>
          </a:p>
          <a:p>
            <a:pPr>
              <a:buFont typeface="Wingdings" panose="05000000000000000000" pitchFamily="2" charset="2"/>
              <a:buChar char="n"/>
            </a:pPr>
            <a:endParaRPr lang="zh-CN" altLang="zh-CN" sz="2800" dirty="0">
              <a:latin typeface="Arial Black" pitchFamily="34" charset="0"/>
              <a:ea typeface="黑体" pitchFamily="49" charset="-122"/>
            </a:endParaRPr>
          </a:p>
        </p:txBody>
      </p:sp>
      <p:sp>
        <p:nvSpPr>
          <p:cNvPr id="5" name="TextBox 4"/>
          <p:cNvSpPr txBox="1"/>
          <p:nvPr/>
        </p:nvSpPr>
        <p:spPr>
          <a:xfrm>
            <a:off x="576064" y="692696"/>
            <a:ext cx="8532440" cy="746166"/>
          </a:xfrm>
          <a:prstGeom prst="rect">
            <a:avLst/>
          </a:prstGeom>
        </p:spPr>
        <p:style>
          <a:lnRef idx="2">
            <a:schemeClr val="accent3"/>
          </a:lnRef>
          <a:fillRef idx="1">
            <a:schemeClr val="lt1"/>
          </a:fillRef>
          <a:effectRef idx="0">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en-US" altLang="zh-CN" sz="44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4</a:t>
            </a: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1550159050"/>
      </p:ext>
    </p:extLst>
  </p:cSld>
  <p:clrMapOvr>
    <a:masterClrMapping/>
  </p:clrMapOvr>
  <p:transition advClick="0">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899592" y="2060848"/>
            <a:ext cx="7488832" cy="417646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sz="3200" b="1" dirty="0">
                <a:ln/>
                <a:solidFill>
                  <a:srgbClr val="FF0000"/>
                </a:solidFill>
                <a:latin typeface="微软雅黑" panose="020B0503020204020204" pitchFamily="34" charset="-122"/>
                <a:ea typeface="微软雅黑" panose="020B0503020204020204" pitchFamily="34" charset="-122"/>
              </a:rPr>
              <a:t>群众</a:t>
            </a:r>
            <a:r>
              <a:rPr lang="zh-CN" altLang="en-US" sz="3200" b="1" dirty="0" smtClean="0">
                <a:ln/>
                <a:solidFill>
                  <a:srgbClr val="FF0000"/>
                </a:solidFill>
                <a:latin typeface="微软雅黑" panose="020B0503020204020204" pitchFamily="34" charset="-122"/>
                <a:ea typeface="微软雅黑" panose="020B0503020204020204" pitchFamily="34" charset="-122"/>
              </a:rPr>
              <a:t>纪律</a:t>
            </a:r>
            <a:r>
              <a:rPr lang="en-US" altLang="zh-CN" sz="2400" b="1" dirty="0" smtClean="0">
                <a:ln/>
                <a:solidFill>
                  <a:schemeClr val="tx1"/>
                </a:solidFill>
                <a:latin typeface="微软雅黑" panose="020B0503020204020204" pitchFamily="34" charset="-122"/>
                <a:ea typeface="微软雅黑" panose="020B0503020204020204" pitchFamily="34" charset="-122"/>
              </a:rPr>
              <a:t>——</a:t>
            </a:r>
            <a:r>
              <a:rPr lang="zh-CN" altLang="en-US" sz="2400" b="1" dirty="0">
                <a:ln/>
                <a:solidFill>
                  <a:schemeClr val="tx1"/>
                </a:solidFill>
                <a:latin typeface="微软雅黑" panose="020B0503020204020204" pitchFamily="34" charset="-122"/>
                <a:ea typeface="微软雅黑" panose="020B0503020204020204" pitchFamily="34" charset="-122"/>
              </a:rPr>
              <a:t>是党组织和党员在贯彻执行党的群众路线和处理党群关系过程中必须遵循的行为规则。群众纪律是党的性质和宗旨的体现，是密切党与群众血肉联系的重要保证，更具有执政党纪律的特色。此次修订，</a:t>
            </a:r>
            <a:r>
              <a:rPr lang="zh-CN" altLang="en-US" sz="2400" b="1" dirty="0">
                <a:ln/>
                <a:solidFill>
                  <a:srgbClr val="FF0000"/>
                </a:solidFill>
                <a:latin typeface="微软雅黑" panose="020B0503020204020204" pitchFamily="34" charset="-122"/>
                <a:ea typeface="微软雅黑" panose="020B0503020204020204" pitchFamily="34" charset="-122"/>
              </a:rPr>
              <a:t>将违反群众纪律的行为单设为一类</a:t>
            </a:r>
            <a:r>
              <a:rPr lang="zh-CN" altLang="en-US" sz="2400" b="1" dirty="0">
                <a:ln/>
                <a:solidFill>
                  <a:schemeClr val="tx1"/>
                </a:solidFill>
                <a:latin typeface="微软雅黑" panose="020B0503020204020204" pitchFamily="34" charset="-122"/>
                <a:ea typeface="微软雅黑" panose="020B0503020204020204" pitchFamily="34" charset="-122"/>
              </a:rPr>
              <a:t>，恢复了</a:t>
            </a:r>
            <a:r>
              <a:rPr lang="zh-CN" altLang="en-US" sz="2400" b="1" dirty="0">
                <a:ln/>
                <a:solidFill>
                  <a:srgbClr val="FF0000"/>
                </a:solidFill>
                <a:latin typeface="微软雅黑" panose="020B0503020204020204" pitchFamily="34" charset="-122"/>
                <a:ea typeface="微软雅黑" panose="020B0503020204020204" pitchFamily="34" charset="-122"/>
              </a:rPr>
              <a:t>“三大纪律、八项注意”</a:t>
            </a:r>
            <a:r>
              <a:rPr lang="zh-CN" altLang="en-US" sz="2400" b="1" dirty="0">
                <a:ln/>
                <a:solidFill>
                  <a:schemeClr val="tx1"/>
                </a:solidFill>
                <a:latin typeface="微软雅黑" panose="020B0503020204020204" pitchFamily="34" charset="-122"/>
                <a:ea typeface="微软雅黑" panose="020B0503020204020204" pitchFamily="34" charset="-122"/>
              </a:rPr>
              <a:t>中关于群众纪律的优良传统，以保持党与人民群众的血肉联系。</a:t>
            </a:r>
          </a:p>
        </p:txBody>
      </p:sp>
    </p:spTree>
    <p:extLst>
      <p:ext uri="{BB962C8B-B14F-4D97-AF65-F5344CB8AC3E}">
        <p14:creationId xmlns:p14="http://schemas.microsoft.com/office/powerpoint/2010/main" val="3103230335"/>
      </p:ext>
    </p:extLst>
  </p:cSld>
  <p:clrMapOvr>
    <a:masterClrMapping/>
  </p:clrMapOvr>
  <p:transition advClick="0">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862000" y="2060848"/>
            <a:ext cx="7526424" cy="1061772"/>
          </a:xfrm>
          <a:prstGeom prst="roundRect">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80000"/>
              <a:buNone/>
              <a:tabLst/>
            </a:pP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原条例</a:t>
            </a:r>
            <a:r>
              <a:rPr kumimoji="0" lang="en-US" altLang="zh-CN" sz="2400" b="0" i="0" u="none" strike="noStrike" cap="none" normalizeH="0" baseline="0" dirty="0" smtClean="0">
                <a:ln>
                  <a:noFill/>
                </a:ln>
                <a:solidFill>
                  <a:srgbClr val="FFC000"/>
                </a:solidFill>
                <a:effectLst/>
                <a:latin typeface="微软雅黑" panose="020B0503020204020204" pitchFamily="34" charset="-122"/>
                <a:ea typeface="微软雅黑" panose="020B0503020204020204" pitchFamily="34" charset="-122"/>
              </a:rPr>
              <a:t>10</a:t>
            </a: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类违纪行为整合为</a:t>
            </a:r>
            <a:r>
              <a:rPr kumimoji="0" lang="en-US" altLang="zh-CN" sz="2400" b="0" i="0" u="none" strike="noStrike" cap="none" normalizeH="0" baseline="0" dirty="0" smtClean="0">
                <a:ln>
                  <a:noFill/>
                </a:ln>
                <a:solidFill>
                  <a:srgbClr val="FFC000"/>
                </a:solidFill>
                <a:effectLst/>
                <a:latin typeface="微软雅黑" panose="020B0503020204020204" pitchFamily="34" charset="-122"/>
                <a:ea typeface="微软雅黑" panose="020B0503020204020204" pitchFamily="34" charset="-122"/>
              </a:rPr>
              <a:t>6</a:t>
            </a: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类</a:t>
            </a:r>
            <a:endParaRPr kumimoji="0" lang="en-US" altLang="zh-CN"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20000"/>
              </a:spcBef>
              <a:spcAft>
                <a:spcPct val="0"/>
              </a:spcAft>
              <a:buClrTx/>
              <a:buSzPct val="80000"/>
              <a:buNone/>
              <a:tabLst/>
            </a:pPr>
            <a:r>
              <a:rPr lang="zh-CN" altLang="en-US" sz="2400" dirty="0" smtClean="0">
                <a:solidFill>
                  <a:schemeClr val="bg1"/>
                </a:solidFill>
                <a:latin typeface="微软雅黑" panose="020B0503020204020204" pitchFamily="34" charset="-122"/>
                <a:ea typeface="微软雅黑" panose="020B0503020204020204" pitchFamily="34" charset="-122"/>
              </a:rPr>
              <a:t>删除</a:t>
            </a:r>
            <a:r>
              <a:rPr lang="en-US" altLang="zh-CN" sz="2400" dirty="0" smtClean="0">
                <a:solidFill>
                  <a:srgbClr val="FFC000"/>
                </a:solidFill>
                <a:latin typeface="微软雅黑" panose="020B0503020204020204" pitchFamily="34" charset="-122"/>
                <a:ea typeface="微软雅黑" panose="020B0503020204020204" pitchFamily="34" charset="-122"/>
              </a:rPr>
              <a:t>79</a:t>
            </a:r>
            <a:r>
              <a:rPr lang="zh-CN" altLang="en-US" sz="2400" dirty="0" smtClean="0">
                <a:solidFill>
                  <a:schemeClr val="bg1"/>
                </a:solidFill>
                <a:latin typeface="微软雅黑" panose="020B0503020204020204" pitchFamily="34" charset="-122"/>
                <a:ea typeface="微软雅黑" panose="020B0503020204020204" pitchFamily="34" charset="-122"/>
              </a:rPr>
              <a:t>条与法律法规重复内容</a:t>
            </a:r>
            <a:endPar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5" name="矩形 4"/>
          <p:cNvSpPr/>
          <p:nvPr/>
        </p:nvSpPr>
        <p:spPr bwMode="auto">
          <a:xfrm>
            <a:off x="971600" y="3140968"/>
            <a:ext cx="7272808" cy="33843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0" marR="0" indent="0" algn="l" defTabSz="914400" rtl="0" eaLnBrk="1" fontAlgn="base" latinLnBrk="0" hangingPunct="1">
              <a:lnSpc>
                <a:spcPct val="150000"/>
              </a:lnSpc>
              <a:spcBef>
                <a:spcPts val="1200"/>
              </a:spcBef>
              <a:spcAft>
                <a:spcPct val="0"/>
              </a:spcAft>
              <a:buClrTx/>
              <a:buSzPct val="80000"/>
              <a:buNone/>
              <a:tabLst/>
            </a:pP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违反群众纪律 共</a:t>
            </a:r>
            <a:r>
              <a:rPr lang="en-US" altLang="zh-CN" sz="2800" b="1" dirty="0">
                <a:ln/>
                <a:solidFill>
                  <a:srgbClr val="FC7624"/>
                </a:solidFill>
                <a:latin typeface="微软雅黑" panose="020B0503020204020204" pitchFamily="34" charset="-122"/>
                <a:ea typeface="微软雅黑" panose="020B0503020204020204" pitchFamily="34" charset="-122"/>
              </a:rPr>
              <a:t>8</a:t>
            </a: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条</a:t>
            </a:r>
            <a:endParaRPr kumimoji="0" lang="en-US" altLang="zh-CN" sz="2400" b="1" i="0" u="none" strike="noStrike" normalizeH="0" baseline="0" dirty="0" smtClean="0">
              <a:ln/>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50000"/>
              </a:lnSpc>
              <a:spcBef>
                <a:spcPts val="1200"/>
              </a:spcBef>
              <a:spcAft>
                <a:spcPct val="0"/>
              </a:spcAft>
              <a:buClrTx/>
              <a:buSzPct val="80000"/>
              <a:buNone/>
              <a:tabLst/>
            </a:pPr>
            <a:r>
              <a:rPr lang="zh-CN" altLang="en-US" sz="2000" b="1" dirty="0" smtClean="0">
                <a:ln/>
                <a:solidFill>
                  <a:srgbClr val="0070C0"/>
                </a:solidFill>
                <a:latin typeface="微软雅黑" panose="020B0503020204020204" pitchFamily="34" charset="-122"/>
                <a:ea typeface="微软雅黑" panose="020B0503020204020204" pitchFamily="34" charset="-122"/>
              </a:rPr>
              <a:t>       </a:t>
            </a:r>
            <a:r>
              <a:rPr lang="zh-CN" altLang="en-US" sz="2000" b="1" dirty="0" smtClean="0">
                <a:ln/>
                <a:solidFill>
                  <a:schemeClr val="tx1"/>
                </a:solidFill>
                <a:latin typeface="微软雅黑" panose="020B0503020204020204" pitchFamily="34" charset="-122"/>
                <a:ea typeface="微软雅黑" panose="020B0503020204020204" pitchFamily="34" charset="-122"/>
              </a:rPr>
              <a:t>侵害群众利益；漠视群众利益；侵害群众知情权等</a:t>
            </a:r>
            <a:endParaRPr lang="en-US" altLang="zh-CN" sz="2000" b="1" dirty="0" smtClean="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1441516"/>
      </p:ext>
    </p:extLst>
  </p:cSld>
  <p:clrMapOvr>
    <a:masterClrMapping/>
  </p:clrMapOvr>
  <p:transition advClick="0">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770470754"/>
              </p:ext>
            </p:extLst>
          </p:nvPr>
        </p:nvGraphicFramePr>
        <p:xfrm>
          <a:off x="179388" y="1772815"/>
          <a:ext cx="8784976" cy="4320481"/>
        </p:xfrm>
        <a:graphic>
          <a:graphicData uri="http://schemas.openxmlformats.org/drawingml/2006/table">
            <a:tbl>
              <a:tblPr firstRow="1" bandRow="1">
                <a:tableStyleId>{5940675A-B579-460E-94D1-54222C63F5DA}</a:tableStyleId>
              </a:tblPr>
              <a:tblGrid>
                <a:gridCol w="1296144"/>
                <a:gridCol w="7488832"/>
              </a:tblGrid>
              <a:tr h="910534">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第二编 分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841639">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FF0000"/>
                          </a:solidFill>
                          <a:latin typeface="黑体" pitchFamily="49" charset="-122"/>
                          <a:ea typeface="黑体" pitchFamily="49" charset="-122"/>
                          <a:cs typeface="+mn-cs"/>
                        </a:rPr>
                        <a:t>第九章</a:t>
                      </a:r>
                    </a:p>
                  </a:txBody>
                  <a:tcPr anchor="ctr"/>
                </a:tc>
                <a:tc>
                  <a:txBody>
                    <a:bodyPr/>
                    <a:lstStyle/>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对违反</a:t>
                      </a:r>
                      <a:r>
                        <a:rPr lang="zh-CN" altLang="en-US" sz="2800" b="1" kern="1200" dirty="0" smtClean="0">
                          <a:solidFill>
                            <a:srgbClr val="FF0000"/>
                          </a:solidFill>
                          <a:latin typeface="微软雅黑" panose="020B0503020204020204" pitchFamily="34" charset="-122"/>
                          <a:ea typeface="微软雅黑" panose="020B0503020204020204" pitchFamily="34" charset="-122"/>
                          <a:cs typeface="+mn-cs"/>
                        </a:rPr>
                        <a:t>群众纪律</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行为的处分（</a:t>
                      </a:r>
                      <a:r>
                        <a:rPr lang="en-US" altLang="zh-CN" sz="2800" b="1" kern="1200" dirty="0" smtClean="0">
                          <a:solidFill>
                            <a:srgbClr val="002060"/>
                          </a:solidFill>
                          <a:latin typeface="微软雅黑" panose="020B0503020204020204" pitchFamily="34" charset="-122"/>
                          <a:ea typeface="微软雅黑" panose="020B0503020204020204" pitchFamily="34" charset="-122"/>
                          <a:cs typeface="+mn-cs"/>
                        </a:rPr>
                        <a:t>105-112</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8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2568308">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600" kern="1200" dirty="0" smtClean="0">
                        <a:solidFill>
                          <a:schemeClr val="tx1"/>
                        </a:solidFill>
                        <a:latin typeface="黑体" pitchFamily="49" charset="-122"/>
                        <a:ea typeface="黑体" pitchFamily="49" charset="-122"/>
                        <a:cs typeface="+mn-cs"/>
                      </a:endParaRPr>
                    </a:p>
                  </a:txBody>
                  <a:tcPr anchor="ctr"/>
                </a:tc>
                <a:tc>
                  <a:txBody>
                    <a:bodyPr/>
                    <a:lstStyle/>
                    <a:p>
                      <a:pPr marL="0" marR="0" indent="0" algn="just" defTabSz="914400" rtl="0" eaLnBrk="1" fontAlgn="auto" latinLnBrk="0" hangingPunct="1">
                        <a:lnSpc>
                          <a:spcPts val="3500"/>
                        </a:lnSpc>
                        <a:spcBef>
                          <a:spcPts val="1200"/>
                        </a:spcBef>
                        <a:spcAft>
                          <a:spcPts val="0"/>
                        </a:spcAft>
                        <a:buClrTx/>
                        <a:buSzTx/>
                        <a:buFontTx/>
                        <a:buNone/>
                        <a:tabLst/>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rPr>
                        <a:t>完善：</a:t>
                      </a:r>
                      <a:r>
                        <a:rPr lang="zh-CN" altLang="en-US" sz="2000" kern="1200" dirty="0" smtClean="0">
                          <a:solidFill>
                            <a:srgbClr val="002060"/>
                          </a:solidFill>
                          <a:latin typeface="微软雅黑" panose="020B0503020204020204" pitchFamily="34" charset="-122"/>
                          <a:ea typeface="微软雅黑" panose="020B0503020204020204" pitchFamily="34" charset="-122"/>
                          <a:cs typeface="+mn-cs"/>
                        </a:rPr>
                        <a:t>超标准、超范围向群众筹资筹劳，在办理涉及群众事务时故意刁难、吃拿卡要，在社会保障、政策扶持、救灾救济款物分配等事项中优亲厚友、显失公平等侵害群众利益行为的违纪条款。</a:t>
                      </a:r>
                      <a:endParaRPr lang="en-US" altLang="zh-CN" sz="2000" kern="1200" dirty="0" smtClean="0">
                        <a:solidFill>
                          <a:srgbClr val="002060"/>
                        </a:solidFill>
                        <a:latin typeface="微软雅黑" panose="020B0503020204020204" pitchFamily="34" charset="-122"/>
                        <a:ea typeface="微软雅黑" panose="020B0503020204020204" pitchFamily="34" charset="-122"/>
                        <a:cs typeface="+mn-cs"/>
                      </a:endParaRPr>
                    </a:p>
                    <a:p>
                      <a:pPr marL="0" marR="0" indent="0" algn="just" defTabSz="914400" rtl="0" eaLnBrk="1" fontAlgn="auto" latinLnBrk="0" hangingPunct="1">
                        <a:lnSpc>
                          <a:spcPts val="3500"/>
                        </a:lnSpc>
                        <a:spcBef>
                          <a:spcPts val="1200"/>
                        </a:spcBef>
                        <a:spcAft>
                          <a:spcPts val="0"/>
                        </a:spcAft>
                        <a:buClrTx/>
                        <a:buSzTx/>
                        <a:buFontTx/>
                        <a:buNone/>
                        <a:tabLst/>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rPr>
                        <a:t>增加：</a:t>
                      </a:r>
                      <a:r>
                        <a:rPr lang="zh-CN" altLang="en-US" sz="2000" kern="1200" dirty="0" smtClean="0">
                          <a:solidFill>
                            <a:srgbClr val="002060"/>
                          </a:solidFill>
                          <a:latin typeface="微软雅黑" panose="020B0503020204020204" pitchFamily="34" charset="-122"/>
                          <a:ea typeface="微软雅黑" panose="020B0503020204020204" pitchFamily="34" charset="-122"/>
                          <a:cs typeface="+mn-cs"/>
                        </a:rPr>
                        <a:t>不按规定公开党务、政务、厂务、村（居）务等侵犯群众知情权行为的违纪条款。</a:t>
                      </a:r>
                    </a:p>
                  </a:txBody>
                  <a:tcPr anchor="ctr"/>
                </a:tc>
              </a:tr>
            </a:tbl>
          </a:graphicData>
        </a:graphic>
      </p:graphicFrame>
      <p:sp>
        <p:nvSpPr>
          <p:cNvPr id="4"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7"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1" name="矩形 10"/>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spTree>
  </p:cSld>
  <p:clrMapOvr>
    <a:masterClrMapping/>
  </p:clrMapOvr>
  <p:transition advClick="0">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060848"/>
            <a:ext cx="7272808" cy="43924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第一百零五条 </a:t>
            </a:r>
            <a:r>
              <a:rPr lang="zh-CN" altLang="en-US" b="1" dirty="0">
                <a:ln/>
                <a:solidFill>
                  <a:srgbClr val="002060"/>
                </a:solidFill>
                <a:latin typeface="微软雅黑" panose="020B0503020204020204" pitchFamily="34" charset="-122"/>
                <a:ea typeface="微软雅黑" panose="020B0503020204020204" pitchFamily="34" charset="-122"/>
              </a:rPr>
              <a:t>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一）超标准、超范围向群众筹资筹劳、摊派费用，加重群众负担的；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二）违反有关规定扣留、收缴群众款物或者处罚群众的；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三）克扣群众财物，或者违反有关规定拖欠群众钱款的；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四）在管理、服务活动中违反有关规定收取费用的；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五）在办理涉及群众事务时刁难群众、吃拿卡要的；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六）有其他侵害群众利益行为的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315605"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违反群众纪律（</a:t>
            </a:r>
            <a:r>
              <a:rPr lang="en-US" altLang="zh-CN" sz="2400" b="1" dirty="0" smtClean="0">
                <a:ln/>
                <a:solidFill>
                  <a:srgbClr val="FF0000"/>
                </a:solidFill>
                <a:latin typeface="微软雅黑" panose="020B0503020204020204" pitchFamily="34" charset="-122"/>
                <a:ea typeface="微软雅黑" panose="020B0503020204020204" pitchFamily="34" charset="-122"/>
              </a:rPr>
              <a:t>105-112</a:t>
            </a:r>
            <a:r>
              <a:rPr lang="zh-CN" altLang="en-US" sz="2400" b="1" dirty="0" smtClean="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268329153"/>
      </p:ext>
    </p:extLst>
  </p:cSld>
  <p:clrMapOvr>
    <a:masterClrMapping/>
  </p:clrMapOvr>
  <p:transition advClick="0">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916832"/>
            <a:ext cx="7272808" cy="439248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第一百零六条 </a:t>
            </a:r>
            <a:r>
              <a:rPr lang="zh-CN" altLang="en-US" b="1" dirty="0" smtClean="0">
                <a:ln/>
                <a:solidFill>
                  <a:srgbClr val="002060"/>
                </a:solidFill>
                <a:latin typeface="微软雅黑" panose="020B0503020204020204" pitchFamily="34" charset="-122"/>
                <a:ea typeface="微软雅黑" panose="020B0503020204020204" pitchFamily="34" charset="-122"/>
              </a:rPr>
              <a:t>干涉群众生产经营自主权，致使群众财产遭受较大损失的。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第一百零七条 </a:t>
            </a:r>
            <a:r>
              <a:rPr lang="zh-CN" altLang="en-US" b="1" dirty="0">
                <a:ln/>
                <a:solidFill>
                  <a:srgbClr val="002060"/>
                </a:solidFill>
                <a:latin typeface="微软雅黑" panose="020B0503020204020204" pitchFamily="34" charset="-122"/>
                <a:ea typeface="微软雅黑" panose="020B0503020204020204" pitchFamily="34" charset="-122"/>
              </a:rPr>
              <a:t>在社会保障、政策扶持、救灾救济款物分配等事项中优亲厚友、明显有失公平</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第一百零八条 </a:t>
            </a:r>
            <a:r>
              <a:rPr lang="zh-CN" altLang="en-US" b="1" dirty="0">
                <a:ln/>
                <a:solidFill>
                  <a:srgbClr val="002060"/>
                </a:solidFill>
                <a:latin typeface="微软雅黑" panose="020B0503020204020204" pitchFamily="34" charset="-122"/>
                <a:ea typeface="微软雅黑" panose="020B0503020204020204" pitchFamily="34" charset="-122"/>
              </a:rPr>
              <a:t>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一）对涉及群众生产、生活等切身利益的问题依照政策或者有关规定能解决而不及时解决，造成不良影响的；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二）对符合政策的群众诉求消极应付、推诿扯皮，损害党群、干群关系</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315605"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违反群众</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105-112</a:t>
            </a:r>
            <a:r>
              <a:rPr lang="zh-CN" altLang="en-US" sz="2400" b="1" dirty="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3904189912"/>
      </p:ext>
    </p:extLst>
  </p:cSld>
  <p:clrMapOvr>
    <a:masterClrMapping/>
  </p:clrMapOvr>
  <p:transition advClick="0">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864305"/>
            <a:ext cx="7272808" cy="4733047"/>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三）对待群众态度恶劣、简单粗暴，造成不良影响的；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四）弄虚作假，欺上瞒下，损害群众利益的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285750" indent="-28575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第一百零九条 </a:t>
            </a:r>
            <a:r>
              <a:rPr lang="zh-CN" altLang="en-US" b="1" dirty="0">
                <a:ln/>
                <a:solidFill>
                  <a:srgbClr val="002060"/>
                </a:solidFill>
                <a:latin typeface="微软雅黑" panose="020B0503020204020204" pitchFamily="34" charset="-122"/>
                <a:ea typeface="微软雅黑" panose="020B0503020204020204" pitchFamily="34" charset="-122"/>
              </a:rPr>
              <a:t>不顾群众意愿，盲目铺摊子、上项目，致使国家、集体或者群众财产和利益遭受较大损失</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285750" indent="-28575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第一百一十条 </a:t>
            </a:r>
            <a:r>
              <a:rPr lang="zh-CN" altLang="en-US" b="1" dirty="0">
                <a:ln/>
                <a:solidFill>
                  <a:srgbClr val="002060"/>
                </a:solidFill>
                <a:latin typeface="微软雅黑" panose="020B0503020204020204" pitchFamily="34" charset="-122"/>
                <a:ea typeface="微软雅黑" panose="020B0503020204020204" pitchFamily="34" charset="-122"/>
              </a:rPr>
              <a:t>遇到国家财产和群众生命财产受到严重威胁时，能救而不</a:t>
            </a:r>
            <a:r>
              <a:rPr lang="zh-CN" altLang="en-US" b="1" dirty="0" smtClean="0">
                <a:ln/>
                <a:solidFill>
                  <a:srgbClr val="002060"/>
                </a:solidFill>
                <a:latin typeface="微软雅黑" panose="020B0503020204020204" pitchFamily="34" charset="-122"/>
                <a:ea typeface="微软雅黑" panose="020B0503020204020204" pitchFamily="34" charset="-122"/>
              </a:rPr>
              <a:t>救的。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285750" indent="-28575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第一百一十一条 </a:t>
            </a:r>
            <a:r>
              <a:rPr lang="zh-CN" altLang="en-US" b="1" dirty="0">
                <a:ln/>
                <a:solidFill>
                  <a:srgbClr val="002060"/>
                </a:solidFill>
                <a:latin typeface="微软雅黑" panose="020B0503020204020204" pitchFamily="34" charset="-122"/>
                <a:ea typeface="微软雅黑" panose="020B0503020204020204" pitchFamily="34" charset="-122"/>
              </a:rPr>
              <a:t>不按照规定公开党务、政务、厂务、村（居）务等，侵犯群众知情</a:t>
            </a:r>
            <a:r>
              <a:rPr lang="zh-CN" altLang="en-US" b="1" dirty="0" smtClean="0">
                <a:ln/>
                <a:solidFill>
                  <a:srgbClr val="002060"/>
                </a:solidFill>
                <a:latin typeface="微软雅黑" panose="020B0503020204020204" pitchFamily="34" charset="-122"/>
                <a:ea typeface="微软雅黑" panose="020B0503020204020204" pitchFamily="34" charset="-122"/>
              </a:rPr>
              <a:t>权的。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285750" indent="-28575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第一百一十二条 </a:t>
            </a:r>
            <a:r>
              <a:rPr lang="zh-CN" altLang="en-US" b="1" dirty="0">
                <a:ln/>
                <a:solidFill>
                  <a:srgbClr val="002060"/>
                </a:solidFill>
                <a:latin typeface="微软雅黑" panose="020B0503020204020204" pitchFamily="34" charset="-122"/>
                <a:ea typeface="微软雅黑" panose="020B0503020204020204" pitchFamily="34" charset="-122"/>
              </a:rPr>
              <a:t>有其他违反群众纪律规定行为</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315605" cy="461665"/>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违反群众</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105-112</a:t>
            </a:r>
            <a:r>
              <a:rPr lang="zh-CN" altLang="en-US" sz="2400" b="1" dirty="0">
                <a:ln/>
                <a:solidFill>
                  <a:srgbClr val="FF0000"/>
                </a:solidFill>
                <a:latin typeface="微软雅黑" panose="020B0503020204020204" pitchFamily="34" charset="-122"/>
                <a:ea typeface="微软雅黑" panose="020B0503020204020204" pitchFamily="34" charset="-122"/>
              </a:rPr>
              <a:t>条） </a:t>
            </a:r>
            <a:endParaRPr lang="zh-CN" altLang="en-US" sz="2400" dirty="0"/>
          </a:p>
        </p:txBody>
      </p:sp>
    </p:spTree>
    <p:extLst>
      <p:ext uri="{BB962C8B-B14F-4D97-AF65-F5344CB8AC3E}">
        <p14:creationId xmlns:p14="http://schemas.microsoft.com/office/powerpoint/2010/main" val="210760257"/>
      </p:ext>
    </p:extLst>
  </p:cSld>
  <p:clrMapOvr>
    <a:masterClrMapping/>
  </p:clrMapOvr>
  <p:transition advClick="0">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4294967295"/>
          </p:nvPr>
        </p:nvSpPr>
        <p:spPr>
          <a:xfrm>
            <a:off x="323528" y="2348880"/>
            <a:ext cx="8568951" cy="3960440"/>
          </a:xfrm>
        </p:spPr>
        <p:txBody>
          <a:bodyPr/>
          <a:lstStyle/>
          <a:p>
            <a:pPr algn="just">
              <a:lnSpc>
                <a:spcPct val="120000"/>
              </a:lnSpc>
              <a:spcAft>
                <a:spcPts val="600"/>
              </a:spcAft>
              <a:buFont typeface="Wingdings" pitchFamily="2" charset="2"/>
              <a:buChar char="n"/>
            </a:pPr>
            <a:r>
              <a:rPr lang="zh-CN" altLang="en-US" sz="2800" b="1" dirty="0" smtClean="0">
                <a:latin typeface="Arial Black" pitchFamily="34" charset="0"/>
                <a:ea typeface="黑体" pitchFamily="49" charset="-122"/>
              </a:rPr>
              <a:t>天津市内环建设开发公司经理潘振光：伪造拆迁手续，骗购定向安置经济适用房</a:t>
            </a:r>
            <a:r>
              <a:rPr lang="zh-CN" altLang="en-US" sz="2800" dirty="0" smtClean="0">
                <a:latin typeface="Arial Black" pitchFamily="34" charset="0"/>
                <a:ea typeface="黑体" pitchFamily="49" charset="-122"/>
              </a:rPr>
              <a:t>。</a:t>
            </a:r>
            <a:endParaRPr lang="en-US" altLang="zh-CN" sz="2800" dirty="0" smtClean="0">
              <a:latin typeface="Arial Black" pitchFamily="34" charset="0"/>
              <a:ea typeface="黑体" pitchFamily="49" charset="-122"/>
            </a:endParaRPr>
          </a:p>
          <a:p>
            <a:pPr marL="457200" lvl="1" indent="0" algn="just">
              <a:lnSpc>
                <a:spcPct val="120000"/>
              </a:lnSpc>
              <a:buNone/>
            </a:pPr>
            <a:r>
              <a:rPr lang="zh-CN" altLang="en-US" sz="1800" dirty="0" smtClean="0">
                <a:latin typeface="Arial Black" pitchFamily="34" charset="0"/>
                <a:ea typeface="黑体" pitchFamily="49" charset="-122"/>
              </a:rPr>
              <a:t>      潘振光本人不符合购买定向安置经济适用房的条件，但利用职务上的便利，通过伪造手续，骗购定向安置经济适用房</a:t>
            </a:r>
            <a:r>
              <a:rPr lang="en-US" altLang="zh-CN" sz="1800" dirty="0" smtClean="0">
                <a:latin typeface="Arial Black" pitchFamily="34" charset="0"/>
                <a:ea typeface="黑体" pitchFamily="49" charset="-122"/>
              </a:rPr>
              <a:t>1</a:t>
            </a:r>
            <a:r>
              <a:rPr lang="zh-CN" altLang="en-US" sz="1800" dirty="0" smtClean="0">
                <a:latin typeface="Arial Black" pitchFamily="34" charset="0"/>
                <a:ea typeface="黑体" pitchFamily="49" charset="-122"/>
              </a:rPr>
              <a:t>套。随后，通过同样的方式，为其姐骗购定向安置经济适用房</a:t>
            </a:r>
            <a:r>
              <a:rPr lang="en-US" altLang="zh-CN" sz="1800" dirty="0" smtClean="0">
                <a:latin typeface="Arial Black" pitchFamily="34" charset="0"/>
                <a:ea typeface="黑体" pitchFamily="49" charset="-122"/>
              </a:rPr>
              <a:t>1</a:t>
            </a:r>
            <a:r>
              <a:rPr lang="zh-CN" altLang="en-US" sz="1800" dirty="0" smtClean="0">
                <a:latin typeface="Arial Black" pitchFamily="34" charset="0"/>
                <a:ea typeface="黑体" pitchFamily="49" charset="-122"/>
              </a:rPr>
              <a:t>套。至</a:t>
            </a:r>
            <a:r>
              <a:rPr lang="en-US" altLang="zh-CN" sz="1800" dirty="0" smtClean="0">
                <a:latin typeface="Arial Black" pitchFamily="34" charset="0"/>
                <a:ea typeface="黑体" pitchFamily="49" charset="-122"/>
              </a:rPr>
              <a:t>2013</a:t>
            </a:r>
            <a:r>
              <a:rPr lang="zh-CN" altLang="en-US" sz="1800" dirty="0" smtClean="0">
                <a:latin typeface="Arial Black" pitchFamily="34" charset="0"/>
                <a:ea typeface="黑体" pitchFamily="49" charset="-122"/>
              </a:rPr>
              <a:t>年</a:t>
            </a:r>
            <a:r>
              <a:rPr lang="en-US" altLang="zh-CN" sz="1800" dirty="0" smtClean="0">
                <a:latin typeface="Arial Black" pitchFamily="34" charset="0"/>
                <a:ea typeface="黑体" pitchFamily="49" charset="-122"/>
              </a:rPr>
              <a:t>12</a:t>
            </a:r>
            <a:r>
              <a:rPr lang="zh-CN" altLang="en-US" sz="1800" dirty="0" smtClean="0">
                <a:latin typeface="Arial Black" pitchFamily="34" charset="0"/>
                <a:ea typeface="黑体" pitchFamily="49" charset="-122"/>
              </a:rPr>
              <a:t>月，短短</a:t>
            </a:r>
            <a:r>
              <a:rPr lang="en-US" altLang="zh-CN" sz="1800" dirty="0" smtClean="0">
                <a:latin typeface="Arial Black" pitchFamily="34" charset="0"/>
                <a:ea typeface="黑体" pitchFamily="49" charset="-122"/>
              </a:rPr>
              <a:t>3</a:t>
            </a:r>
            <a:r>
              <a:rPr lang="zh-CN" altLang="en-US" sz="1800" dirty="0" smtClean="0">
                <a:latin typeface="Arial Black" pitchFamily="34" charset="0"/>
                <a:ea typeface="黑体" pitchFamily="49" charset="-122"/>
              </a:rPr>
              <a:t>年时间，通过伪造拆迁手续，潘振光多次为他人骗购定向安置经济适用房。</a:t>
            </a:r>
            <a:endParaRPr lang="en-US" altLang="zh-CN" sz="1800" dirty="0" smtClean="0">
              <a:latin typeface="Arial Black" pitchFamily="34" charset="0"/>
              <a:ea typeface="黑体" pitchFamily="49" charset="-122"/>
            </a:endParaRPr>
          </a:p>
          <a:p>
            <a:pPr marL="457200" lvl="1" indent="0" algn="just">
              <a:lnSpc>
                <a:spcPct val="120000"/>
              </a:lnSpc>
              <a:buNone/>
            </a:pPr>
            <a:r>
              <a:rPr lang="zh-CN" altLang="en-US" sz="1800" dirty="0" smtClean="0">
                <a:latin typeface="Arial Black" pitchFamily="34" charset="0"/>
                <a:ea typeface="黑体" pitchFamily="49" charset="-122"/>
              </a:rPr>
              <a:t>      潘振光弄虚作假，欺上瞒下，使本该拆迁安置的群众利益受到巨大损失。同时，潘振光还存在违反政治纪律、廉洁纪律等违纪问题。</a:t>
            </a:r>
            <a:r>
              <a:rPr lang="en-US" altLang="zh-CN" sz="1800" dirty="0" smtClean="0">
                <a:latin typeface="Arial Black" pitchFamily="34" charset="0"/>
                <a:ea typeface="黑体" pitchFamily="49" charset="-122"/>
              </a:rPr>
              <a:t>2015</a:t>
            </a:r>
            <a:r>
              <a:rPr lang="zh-CN" altLang="en-US" sz="1800" dirty="0" smtClean="0">
                <a:latin typeface="Arial Black" pitchFamily="34" charset="0"/>
                <a:ea typeface="黑体" pitchFamily="49" charset="-122"/>
              </a:rPr>
              <a:t>年</a:t>
            </a:r>
            <a:r>
              <a:rPr lang="en-US" altLang="zh-CN" sz="1800" dirty="0" smtClean="0">
                <a:latin typeface="Arial Black" pitchFamily="34" charset="0"/>
                <a:ea typeface="黑体" pitchFamily="49" charset="-122"/>
              </a:rPr>
              <a:t>5</a:t>
            </a:r>
            <a:r>
              <a:rPr lang="zh-CN" altLang="en-US" sz="1800" dirty="0" smtClean="0">
                <a:latin typeface="Arial Black" pitchFamily="34" charset="0"/>
                <a:ea typeface="黑体" pitchFamily="49" charset="-122"/>
              </a:rPr>
              <a:t>月，潘振光被开除党籍；违纪所得被收缴。</a:t>
            </a:r>
          </a:p>
        </p:txBody>
      </p:sp>
      <p:sp>
        <p:nvSpPr>
          <p:cNvPr id="4" name="TextBox 3"/>
          <p:cNvSpPr txBox="1"/>
          <p:nvPr/>
        </p:nvSpPr>
        <p:spPr>
          <a:xfrm>
            <a:off x="432048" y="643335"/>
            <a:ext cx="8532440" cy="14465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4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dirty="0">
                <a:latin typeface="黑体" pitchFamily="49" charset="-122"/>
                <a:ea typeface="黑体" pitchFamily="49" charset="-122"/>
              </a:rPr>
              <a:t>弄虚作假，欺上瞒下，损害群众</a:t>
            </a:r>
            <a:r>
              <a:rPr lang="zh-CN" altLang="en-US" sz="3600" b="1" dirty="0" smtClean="0">
                <a:latin typeface="黑体" pitchFamily="49" charset="-122"/>
                <a:ea typeface="黑体" pitchFamily="49" charset="-122"/>
              </a:rPr>
              <a:t>利益</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1514269601"/>
      </p:ext>
    </p:extLst>
  </p:cSld>
  <p:clrMapOvr>
    <a:masterClrMapping/>
  </p:clrMapOvr>
  <p:transition advClick="0">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899592" y="2708920"/>
            <a:ext cx="7488832" cy="252028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sz="3200" b="1" dirty="0" smtClean="0">
                <a:ln/>
                <a:solidFill>
                  <a:srgbClr val="FF0000"/>
                </a:solidFill>
                <a:latin typeface="微软雅黑" panose="020B0503020204020204" pitchFamily="34" charset="-122"/>
                <a:ea typeface="微软雅黑" panose="020B0503020204020204" pitchFamily="34" charset="-122"/>
              </a:rPr>
              <a:t>工作纪律</a:t>
            </a:r>
            <a:r>
              <a:rPr lang="en-US" altLang="zh-CN" sz="2400" b="1" dirty="0" smtClean="0">
                <a:ln/>
                <a:solidFill>
                  <a:schemeClr val="tx1"/>
                </a:solidFill>
                <a:latin typeface="微软雅黑" panose="020B0503020204020204" pitchFamily="34" charset="-122"/>
                <a:ea typeface="微软雅黑" panose="020B0503020204020204" pitchFamily="34" charset="-122"/>
              </a:rPr>
              <a:t>——</a:t>
            </a:r>
            <a:r>
              <a:rPr lang="zh-CN" altLang="en-US" sz="2400" b="1" dirty="0">
                <a:ln/>
                <a:solidFill>
                  <a:schemeClr val="tx1"/>
                </a:solidFill>
                <a:latin typeface="微软雅黑" panose="020B0503020204020204" pitchFamily="34" charset="-122"/>
                <a:ea typeface="微软雅黑" panose="020B0503020204020204" pitchFamily="34" charset="-122"/>
              </a:rPr>
              <a:t>是党组织和党员在党的各项具体工作中必须遵循的行为规则，是党组织和党员依规开展各项工作的重要保证。</a:t>
            </a:r>
          </a:p>
          <a:p>
            <a:pPr>
              <a:lnSpc>
                <a:spcPct val="150000"/>
              </a:lnSpc>
              <a:spcBef>
                <a:spcPts val="1200"/>
              </a:spcBef>
              <a:buNone/>
            </a:pPr>
            <a:endParaRPr lang="zh-CN" altLang="en-US" sz="2400" b="1" dirty="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080181"/>
      </p:ext>
    </p:extLst>
  </p:cSld>
  <p:clrMapOvr>
    <a:masterClrMapping/>
  </p:clrMapOvr>
  <p:transition advClick="0">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564904"/>
            <a:ext cx="7272808" cy="33843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0" marR="0" indent="0" algn="l" defTabSz="914400" rtl="0" eaLnBrk="1" fontAlgn="base" latinLnBrk="0" hangingPunct="1">
              <a:lnSpc>
                <a:spcPct val="150000"/>
              </a:lnSpc>
              <a:spcBef>
                <a:spcPts val="1200"/>
              </a:spcBef>
              <a:spcAft>
                <a:spcPct val="0"/>
              </a:spcAft>
              <a:buClrTx/>
              <a:buSzPct val="80000"/>
              <a:buNone/>
              <a:tabLst/>
            </a:pP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违反工作纪律 共</a:t>
            </a:r>
            <a:r>
              <a:rPr lang="en-US" altLang="zh-CN" sz="2800" b="1" dirty="0" smtClean="0">
                <a:ln/>
                <a:solidFill>
                  <a:srgbClr val="FC7624"/>
                </a:solidFill>
                <a:latin typeface="微软雅黑" panose="020B0503020204020204" pitchFamily="34" charset="-122"/>
                <a:ea typeface="微软雅黑" panose="020B0503020204020204" pitchFamily="34" charset="-122"/>
              </a:rPr>
              <a:t>13</a:t>
            </a: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条</a:t>
            </a:r>
            <a:endParaRPr kumimoji="0" lang="en-US" altLang="zh-CN" sz="2400" b="1" i="0" u="none" strike="noStrike" normalizeH="0" baseline="0" dirty="0" smtClean="0">
              <a:ln/>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50000"/>
              </a:lnSpc>
              <a:spcBef>
                <a:spcPts val="1200"/>
              </a:spcBef>
              <a:spcAft>
                <a:spcPct val="0"/>
              </a:spcAft>
              <a:buClrTx/>
              <a:buSzPct val="80000"/>
              <a:buNone/>
              <a:tabLst/>
            </a:pPr>
            <a:r>
              <a:rPr lang="zh-CN" altLang="en-US" sz="2000" b="1" dirty="0" smtClean="0">
                <a:ln/>
                <a:solidFill>
                  <a:srgbClr val="0070C0"/>
                </a:solidFill>
                <a:latin typeface="微软雅黑" panose="020B0503020204020204" pitchFamily="34" charset="-122"/>
                <a:ea typeface="微软雅黑" panose="020B0503020204020204" pitchFamily="34" charset="-122"/>
              </a:rPr>
              <a:t>       </a:t>
            </a:r>
            <a:r>
              <a:rPr lang="zh-CN" altLang="en-US" sz="2000" b="1" dirty="0" smtClean="0">
                <a:ln/>
                <a:solidFill>
                  <a:schemeClr val="tx1"/>
                </a:solidFill>
                <a:latin typeface="微软雅黑" panose="020B0503020204020204" pitchFamily="34" charset="-122"/>
                <a:ea typeface="微软雅黑" panose="020B0503020204020204" pitchFamily="34" charset="-122"/>
              </a:rPr>
              <a:t>党组织</a:t>
            </a:r>
            <a:r>
              <a:rPr lang="zh-CN" altLang="en-US" sz="2000" b="1" dirty="0">
                <a:ln/>
                <a:solidFill>
                  <a:schemeClr val="tx1"/>
                </a:solidFill>
                <a:latin typeface="微软雅黑" panose="020B0503020204020204" pitchFamily="34" charset="-122"/>
                <a:ea typeface="微软雅黑" panose="020B0503020204020204" pitchFamily="34" charset="-122"/>
              </a:rPr>
              <a:t>失职</a:t>
            </a:r>
            <a:r>
              <a:rPr lang="zh-CN" altLang="en-US" sz="2000" b="1" dirty="0" smtClean="0">
                <a:ln/>
                <a:solidFill>
                  <a:schemeClr val="tx1"/>
                </a:solidFill>
                <a:latin typeface="微软雅黑" panose="020B0503020204020204" pitchFamily="34" charset="-122"/>
                <a:ea typeface="微软雅黑" panose="020B0503020204020204" pitchFamily="34" charset="-122"/>
              </a:rPr>
              <a:t>；滥用职权和玩忽职守；失泄密；违反外事工作纪律等</a:t>
            </a:r>
            <a:endParaRPr lang="en-US" altLang="zh-CN" sz="2000" b="1" dirty="0" smtClean="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4832242"/>
      </p:ext>
    </p:extLst>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454979" y="332656"/>
            <a:ext cx="8185254" cy="7017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一、</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学习</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的意义</a:t>
            </a:r>
            <a:endPar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2" name="圆角矩形 1"/>
          <p:cNvSpPr/>
          <p:nvPr/>
        </p:nvSpPr>
        <p:spPr bwMode="auto">
          <a:xfrm>
            <a:off x="928662" y="4149080"/>
            <a:ext cx="7387754" cy="1656184"/>
          </a:xfrm>
          <a:prstGeom prst="roundRect">
            <a:avLst/>
          </a:prstGeom>
          <a:solidFill>
            <a:srgbClr val="FFFFCC"/>
          </a:solid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buNone/>
            </a:pPr>
            <a:r>
              <a:rPr lang="zh-CN" altLang="en-US" sz="2400" b="1" dirty="0">
                <a:solidFill>
                  <a:srgbClr val="002060"/>
                </a:solidFill>
                <a:latin typeface="微软雅黑" panose="020B0503020204020204" pitchFamily="34" charset="-122"/>
                <a:ea typeface="微软雅黑" panose="020B0503020204020204" pitchFamily="34" charset="-122"/>
              </a:rPr>
              <a:t>依法治校的要求：</a:t>
            </a:r>
            <a:r>
              <a:rPr lang="zh-CN" altLang="en-US" sz="2400" dirty="0">
                <a:solidFill>
                  <a:srgbClr val="002060"/>
                </a:solidFill>
                <a:latin typeface="微软雅黑" panose="020B0503020204020204" pitchFamily="34" charset="-122"/>
                <a:ea typeface="微软雅黑" panose="020B0503020204020204" pitchFamily="34" charset="-122"/>
              </a:rPr>
              <a:t>深入学习贯彻落实两部党内法规，完善学校治理体系，提升学校治理能力，为学校制定实施“十三五”发展规划和学校长远发展保驾护航。</a:t>
            </a:r>
          </a:p>
        </p:txBody>
      </p:sp>
      <p:sp>
        <p:nvSpPr>
          <p:cNvPr id="13" name="圆角矩形 12"/>
          <p:cNvSpPr/>
          <p:nvPr/>
        </p:nvSpPr>
        <p:spPr bwMode="auto">
          <a:xfrm>
            <a:off x="928662" y="1844824"/>
            <a:ext cx="7387754" cy="1656184"/>
          </a:xfrm>
          <a:prstGeom prst="roundRect">
            <a:avLst/>
          </a:prstGeom>
          <a:solidFill>
            <a:srgbClr val="FFFFCC"/>
          </a:solid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20000"/>
              </a:lnSpc>
              <a:buNone/>
            </a:pPr>
            <a:r>
              <a:rPr lang="zh-CN" altLang="en-US" sz="2400" b="1" dirty="0">
                <a:solidFill>
                  <a:srgbClr val="002060"/>
                </a:solidFill>
                <a:latin typeface="微软雅黑" panose="020B0503020204020204" pitchFamily="34" charset="-122"/>
                <a:ea typeface="微软雅黑" panose="020B0503020204020204" pitchFamily="34" charset="-122"/>
              </a:rPr>
              <a:t>从严治党的要求：</a:t>
            </a:r>
            <a:r>
              <a:rPr lang="zh-CN" altLang="en-US" sz="2400" dirty="0">
                <a:solidFill>
                  <a:srgbClr val="002060"/>
                </a:solidFill>
                <a:latin typeface="微软雅黑" panose="020B0503020204020204" pitchFamily="34" charset="-122"/>
                <a:ea typeface="微软雅黑" panose="020B0503020204020204" pitchFamily="34" charset="-122"/>
              </a:rPr>
              <a:t>全面从严治党，必然要求依规治党和以德治党相结合。新修订的</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体现了依规治党和以德治党的统一。</a:t>
            </a:r>
          </a:p>
        </p:txBody>
      </p:sp>
    </p:spTree>
    <p:extLst>
      <p:ext uri="{BB962C8B-B14F-4D97-AF65-F5344CB8AC3E}">
        <p14:creationId xmlns:p14="http://schemas.microsoft.com/office/powerpoint/2010/main" val="1875777547"/>
      </p:ext>
    </p:extLst>
  </p:cSld>
  <p:clrMapOvr>
    <a:masterClrMapping/>
  </p:clrMapOvr>
  <p:transition advClick="0">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7"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1" name="矩形 10"/>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graphicFrame>
        <p:nvGraphicFramePr>
          <p:cNvPr id="12" name="表格 11"/>
          <p:cNvGraphicFramePr>
            <a:graphicFrameLocks noGrp="1"/>
          </p:cNvGraphicFramePr>
          <p:nvPr>
            <p:extLst>
              <p:ext uri="{D42A27DB-BD31-4B8C-83A1-F6EECF244321}">
                <p14:modId xmlns:p14="http://schemas.microsoft.com/office/powerpoint/2010/main" val="2888477036"/>
              </p:ext>
            </p:extLst>
          </p:nvPr>
        </p:nvGraphicFramePr>
        <p:xfrm>
          <a:off x="179512" y="1889560"/>
          <a:ext cx="8784976" cy="3987712"/>
        </p:xfrm>
        <a:graphic>
          <a:graphicData uri="http://schemas.openxmlformats.org/drawingml/2006/table">
            <a:tbl>
              <a:tblPr firstRow="1" bandRow="1">
                <a:tableStyleId>{5940675A-B579-460E-94D1-54222C63F5DA}</a:tableStyleId>
              </a:tblPr>
              <a:tblGrid>
                <a:gridCol w="1296144"/>
                <a:gridCol w="7488832"/>
              </a:tblGrid>
              <a:tr h="856418">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第二编 分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791618">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FF0000"/>
                          </a:solidFill>
                          <a:latin typeface="黑体" pitchFamily="49" charset="-122"/>
                          <a:ea typeface="黑体" pitchFamily="49" charset="-122"/>
                          <a:cs typeface="+mn-cs"/>
                        </a:rPr>
                        <a:t>第十章</a:t>
                      </a:r>
                    </a:p>
                  </a:txBody>
                  <a:tcPr anchor="ctr"/>
                </a:tc>
                <a:tc>
                  <a:txBody>
                    <a:bodyPr/>
                    <a:lstStyle/>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对违反</a:t>
                      </a:r>
                      <a:r>
                        <a:rPr lang="zh-CN" altLang="en-US" sz="2800" b="1" kern="1200" dirty="0" smtClean="0">
                          <a:solidFill>
                            <a:srgbClr val="FF0000"/>
                          </a:solidFill>
                          <a:latin typeface="微软雅黑" panose="020B0503020204020204" pitchFamily="34" charset="-122"/>
                          <a:ea typeface="微软雅黑" panose="020B0503020204020204" pitchFamily="34" charset="-122"/>
                          <a:cs typeface="+mn-cs"/>
                        </a:rPr>
                        <a:t>工作纪律</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行为的处分（</a:t>
                      </a:r>
                      <a:r>
                        <a:rPr lang="en-US" altLang="zh-CN" sz="2800" b="1" kern="1200" dirty="0" smtClean="0">
                          <a:solidFill>
                            <a:srgbClr val="002060"/>
                          </a:solidFill>
                          <a:latin typeface="微软雅黑" panose="020B0503020204020204" pitchFamily="34" charset="-122"/>
                          <a:ea typeface="微软雅黑" panose="020B0503020204020204" pitchFamily="34" charset="-122"/>
                          <a:cs typeface="+mn-cs"/>
                        </a:rPr>
                        <a:t>113-125</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8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2339676">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600" kern="1200" dirty="0" smtClean="0">
                        <a:solidFill>
                          <a:schemeClr val="tx1"/>
                        </a:solidFill>
                        <a:latin typeface="黑体" pitchFamily="49" charset="-122"/>
                        <a:ea typeface="黑体" pitchFamily="49" charset="-122"/>
                        <a:cs typeface="+mn-cs"/>
                      </a:endParaRPr>
                    </a:p>
                  </a:txBody>
                  <a:tcPr anchor="ctr"/>
                </a:tc>
                <a:tc>
                  <a:txBody>
                    <a:bodyPr/>
                    <a:lstStyle/>
                    <a:p>
                      <a:pPr marL="0" marR="0" indent="0" algn="just" defTabSz="914400" rtl="0" eaLnBrk="1" fontAlgn="auto" latinLnBrk="0" hangingPunct="1">
                        <a:lnSpc>
                          <a:spcPts val="3600"/>
                        </a:lnSpc>
                        <a:spcBef>
                          <a:spcPts val="0"/>
                        </a:spcBef>
                        <a:spcAft>
                          <a:spcPts val="0"/>
                        </a:spcAft>
                        <a:buClrTx/>
                        <a:buSzTx/>
                        <a:buFontTx/>
                        <a:buNone/>
                        <a:tabLst/>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rPr>
                        <a:t>增加：</a:t>
                      </a:r>
                      <a:r>
                        <a:rPr lang="zh-CN" altLang="en-US" sz="2000" kern="1200" dirty="0" smtClean="0">
                          <a:solidFill>
                            <a:srgbClr val="002060"/>
                          </a:solidFill>
                          <a:latin typeface="微软雅黑" panose="020B0503020204020204" pitchFamily="34" charset="-122"/>
                          <a:ea typeface="微软雅黑" panose="020B0503020204020204" pitchFamily="34" charset="-122"/>
                          <a:cs typeface="+mn-cs"/>
                        </a:rPr>
                        <a:t>党组织不履行全面从严治党主体责任，违规干预和插手市场经济活动，违规干预和插手司法活动、执纪执法活动，泄露、扩散或者窃取涉密资料等违纪条款。</a:t>
                      </a:r>
                    </a:p>
                  </a:txBody>
                  <a:tcPr anchor="ctr"/>
                </a:tc>
              </a:tr>
            </a:tbl>
          </a:graphicData>
        </a:graphic>
      </p:graphicFrame>
    </p:spTree>
    <p:extLst>
      <p:ext uri="{BB962C8B-B14F-4D97-AF65-F5344CB8AC3E}">
        <p14:creationId xmlns:p14="http://schemas.microsoft.com/office/powerpoint/2010/main" val="3074761874"/>
      </p:ext>
    </p:extLst>
  </p:cSld>
  <p:clrMapOvr>
    <a:masterClrMapping/>
  </p:clrMapOvr>
  <p:transition advClick="0">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1924138"/>
            <a:ext cx="7272808" cy="467321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第一百一十三条 </a:t>
            </a:r>
            <a:r>
              <a:rPr lang="zh-CN" altLang="en-US" b="1" dirty="0">
                <a:ln/>
                <a:solidFill>
                  <a:srgbClr val="002060"/>
                </a:solidFill>
                <a:latin typeface="微软雅黑" panose="020B0503020204020204" pitchFamily="34" charset="-122"/>
                <a:ea typeface="微软雅黑" panose="020B0503020204020204" pitchFamily="34" charset="-122"/>
              </a:rPr>
              <a:t>党组织负责人在工作中不负责任或者疏于管理，有下列情形之一，给党、国家和人民利益以及公共财产造成较大损失</a:t>
            </a:r>
            <a:r>
              <a:rPr lang="zh-CN" altLang="en-US" b="1" dirty="0" smtClean="0">
                <a:ln/>
                <a:solidFill>
                  <a:srgbClr val="002060"/>
                </a:solidFill>
                <a:latin typeface="微软雅黑" panose="020B0503020204020204" pitchFamily="34" charset="-122"/>
                <a:ea typeface="微软雅黑" panose="020B0503020204020204" pitchFamily="34" charset="-122"/>
              </a:rPr>
              <a:t>的</a:t>
            </a:r>
            <a:r>
              <a:rPr lang="zh-CN" altLang="en-US" b="1" dirty="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一）不传达贯彻、不检查督促落实党和国家的方针政策以及决策部署，或者作出违背党和国家方针政策以及决策部署的错误决策的；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二）本地区、本部门、本系统和本单位发生公开反对党的基本理论、基本路线、基本纲领、基本经验、基本要求或者党和国家方针政策以及决策部署行为的。</a:t>
            </a: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第一百一十四条 </a:t>
            </a:r>
            <a:r>
              <a:rPr lang="zh-CN" altLang="en-US" b="1" dirty="0">
                <a:ln/>
                <a:solidFill>
                  <a:srgbClr val="002060"/>
                </a:solidFill>
                <a:latin typeface="微软雅黑" panose="020B0503020204020204" pitchFamily="34" charset="-122"/>
                <a:ea typeface="微软雅黑" panose="020B0503020204020204" pitchFamily="34" charset="-122"/>
              </a:rPr>
              <a:t>党组织不履行全面从严治党主体责任或者履行全面从严治党主体责任不力，造成严重损害或者严重不良影响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224233"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违反工作</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113-125</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2183879719"/>
      </p:ext>
    </p:extLst>
  </p:cSld>
  <p:clrMapOvr>
    <a:masterClrMapping/>
  </p:clrMapOvr>
  <p:transition advClick="0">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132856"/>
            <a:ext cx="7416824" cy="446449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第一百一十五条 </a:t>
            </a:r>
            <a:r>
              <a:rPr lang="zh-CN" altLang="en-US" b="1" dirty="0">
                <a:ln/>
                <a:solidFill>
                  <a:srgbClr val="002060"/>
                </a:solidFill>
                <a:latin typeface="微软雅黑" panose="020B0503020204020204" pitchFamily="34" charset="-122"/>
                <a:ea typeface="微软雅黑" panose="020B0503020204020204" pitchFamily="34" charset="-122"/>
              </a:rPr>
              <a:t>党组织有下列行为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a:t>
            </a:r>
            <a:endParaRPr lang="en-US" altLang="zh-CN"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en-US" altLang="zh-CN" b="1" dirty="0" smtClean="0">
                <a:ln/>
                <a:solidFill>
                  <a:srgbClr val="002060"/>
                </a:solidFill>
                <a:latin typeface="微软雅黑" panose="020B0503020204020204" pitchFamily="34" charset="-122"/>
                <a:ea typeface="微软雅黑" panose="020B0503020204020204" pitchFamily="34" charset="-122"/>
              </a:rPr>
              <a:t>    </a:t>
            </a:r>
            <a:r>
              <a:rPr lang="zh-CN" altLang="en-US" b="1" dirty="0" smtClean="0">
                <a:ln/>
                <a:solidFill>
                  <a:srgbClr val="002060"/>
                </a:solidFill>
                <a:latin typeface="微软雅黑" panose="020B0503020204020204" pitchFamily="34" charset="-122"/>
                <a:ea typeface="微软雅黑" panose="020B0503020204020204" pitchFamily="34" charset="-122"/>
              </a:rPr>
              <a:t>（</a:t>
            </a:r>
            <a:r>
              <a:rPr lang="zh-CN" altLang="en-US" b="1" dirty="0">
                <a:ln/>
                <a:solidFill>
                  <a:srgbClr val="002060"/>
                </a:solidFill>
                <a:latin typeface="微软雅黑" panose="020B0503020204020204" pitchFamily="34" charset="-122"/>
                <a:ea typeface="微软雅黑" panose="020B0503020204020204" pitchFamily="34" charset="-122"/>
              </a:rPr>
              <a:t>一）党员被依法判处刑罚后，不按照规定给予党纪处分，或者对违反国家法律法规的行为，应当给予党纪处分而不处分的；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二）党纪处分决定或者申诉复查决定作出后，不按照规定落实决定中关于被处分人党籍、职务、职级、待遇等事项的；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三）党员受到党纪处分后，不按照干部管理权限和组织关系对受处分党员开展日常教育、管理和监督工作的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第一百一十六条 </a:t>
            </a:r>
            <a:r>
              <a:rPr lang="zh-CN" altLang="en-US" b="1" dirty="0">
                <a:ln/>
                <a:solidFill>
                  <a:srgbClr val="002060"/>
                </a:solidFill>
                <a:latin typeface="微软雅黑" panose="020B0503020204020204" pitchFamily="34" charset="-122"/>
                <a:ea typeface="微软雅黑" panose="020B0503020204020204" pitchFamily="34" charset="-122"/>
              </a:rPr>
              <a:t>因工作不负责任致使所管理的人员叛逃的；因工作不负责任</a:t>
            </a:r>
            <a:r>
              <a:rPr lang="zh-CN" altLang="zh-CN" b="1" dirty="0">
                <a:ln/>
                <a:solidFill>
                  <a:srgbClr val="002060"/>
                </a:solidFill>
                <a:latin typeface="微软雅黑" panose="020B0503020204020204" pitchFamily="34" charset="-122"/>
                <a:ea typeface="微软雅黑" panose="020B0503020204020204" pitchFamily="34" charset="-122"/>
              </a:rPr>
              <a:t>致使所管理的人员</a:t>
            </a:r>
            <a:r>
              <a:rPr lang="zh-CN" altLang="zh-CN" b="1" dirty="0" smtClean="0">
                <a:ln/>
                <a:solidFill>
                  <a:srgbClr val="002060"/>
                </a:solidFill>
                <a:latin typeface="微软雅黑" panose="020B0503020204020204" pitchFamily="34" charset="-122"/>
                <a:ea typeface="微软雅黑" panose="020B0503020204020204" pitchFamily="34" charset="-122"/>
              </a:rPr>
              <a:t>出走</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224233"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违反工作</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113-125</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1325915756"/>
      </p:ext>
    </p:extLst>
  </p:cSld>
  <p:clrMapOvr>
    <a:masterClrMapping/>
  </p:clrMapOvr>
  <p:transition advClick="0">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683568" y="2080329"/>
            <a:ext cx="7848872" cy="4300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第一百一十七</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在上级单位检查、视察工作或者向上级单位汇报、报告工作时对应当报告的事项不报告或者不如实报告，造成严重损害或者严重不良影响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第一百一十八条 </a:t>
            </a:r>
            <a:r>
              <a:rPr lang="zh-CN" altLang="en-US" b="1" dirty="0">
                <a:ln/>
                <a:solidFill>
                  <a:srgbClr val="002060"/>
                </a:solidFill>
                <a:latin typeface="微软雅黑" panose="020B0503020204020204" pitchFamily="34" charset="-122"/>
                <a:ea typeface="微软雅黑" panose="020B0503020204020204" pitchFamily="34" charset="-122"/>
              </a:rPr>
              <a:t>党员领导干部违反有关规定干预和插手市场经济活动，有下列行为</a:t>
            </a:r>
            <a:r>
              <a:rPr lang="zh-CN" altLang="en-US" b="1" dirty="0" smtClean="0">
                <a:ln/>
                <a:solidFill>
                  <a:srgbClr val="002060"/>
                </a:solidFill>
                <a:latin typeface="微软雅黑" panose="020B0503020204020204" pitchFamily="34" charset="-122"/>
                <a:ea typeface="微软雅黑" panose="020B0503020204020204" pitchFamily="34" charset="-122"/>
              </a:rPr>
              <a:t>之一：</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一）干预和插手建设工程项目承发包、土地使用权出让、政府采购、房地产开发与经营、矿产资源开发利用、中介机构服务等活动的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r>
              <a:rPr lang="en-US" altLang="zh-CN" b="1" dirty="0">
                <a:ln/>
                <a:solidFill>
                  <a:srgbClr val="002060"/>
                </a:solidFill>
                <a:latin typeface="微软雅黑" panose="020B0503020204020204" pitchFamily="34" charset="-122"/>
                <a:ea typeface="微软雅黑" panose="020B0503020204020204" pitchFamily="34" charset="-122"/>
              </a:rPr>
              <a:t> </a:t>
            </a:r>
            <a:r>
              <a:rPr lang="en-US" altLang="zh-CN" b="1" dirty="0" smtClean="0">
                <a:ln/>
                <a:solidFill>
                  <a:srgbClr val="002060"/>
                </a:solidFill>
                <a:latin typeface="微软雅黑" panose="020B0503020204020204" pitchFamily="34" charset="-122"/>
                <a:ea typeface="微软雅黑" panose="020B0503020204020204" pitchFamily="34" charset="-122"/>
              </a:rPr>
              <a:t>   </a:t>
            </a:r>
            <a:r>
              <a:rPr lang="zh-CN" altLang="en-US" b="1" dirty="0" smtClean="0">
                <a:ln/>
                <a:solidFill>
                  <a:srgbClr val="002060"/>
                </a:solidFill>
                <a:latin typeface="微软雅黑" panose="020B0503020204020204" pitchFamily="34" charset="-122"/>
                <a:ea typeface="微软雅黑" panose="020B0503020204020204" pitchFamily="34" charset="-122"/>
              </a:rPr>
              <a:t>（</a:t>
            </a:r>
            <a:r>
              <a:rPr lang="zh-CN" altLang="en-US" b="1" dirty="0">
                <a:ln/>
                <a:solidFill>
                  <a:srgbClr val="002060"/>
                </a:solidFill>
                <a:latin typeface="微软雅黑" panose="020B0503020204020204" pitchFamily="34" charset="-122"/>
                <a:ea typeface="微软雅黑" panose="020B0503020204020204" pitchFamily="34" charset="-122"/>
              </a:rPr>
              <a:t>二）干预和插手国有企业重组改制、兼并、破产、产权交易、清产核资、资产评估、资产转让、重大项目投资以及其他重大经营活动等事项的；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224233"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违反工作</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113-125</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4215105224"/>
      </p:ext>
    </p:extLst>
  </p:cSld>
  <p:clrMapOvr>
    <a:masterClrMapping/>
  </p:clrMapOvr>
  <p:transition advClick="0">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683568" y="2080329"/>
            <a:ext cx="7848872" cy="4300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（三）干预和插手批办各类行政许可和资金借贷等事项的；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（四）干预和插手经济纠纷的；</a:t>
            </a:r>
          </a:p>
          <a:p>
            <a:pPr>
              <a:lnSpc>
                <a:spcPct val="150000"/>
              </a:lnSpc>
              <a:spcBef>
                <a:spcPts val="1200"/>
              </a:spcBef>
              <a:buNone/>
            </a:pPr>
            <a:r>
              <a:rPr lang="zh-CN" altLang="en-US" b="1" dirty="0" smtClean="0">
                <a:ln/>
                <a:solidFill>
                  <a:srgbClr val="002060"/>
                </a:solidFill>
                <a:latin typeface="微软雅黑" panose="020B0503020204020204" pitchFamily="34" charset="-122"/>
                <a:ea typeface="微软雅黑" panose="020B0503020204020204" pitchFamily="34" charset="-122"/>
              </a:rPr>
              <a:t>    （</a:t>
            </a:r>
            <a:r>
              <a:rPr lang="zh-CN" altLang="en-US" b="1" dirty="0">
                <a:ln/>
                <a:solidFill>
                  <a:srgbClr val="002060"/>
                </a:solidFill>
                <a:latin typeface="微软雅黑" panose="020B0503020204020204" pitchFamily="34" charset="-122"/>
                <a:ea typeface="微软雅黑" panose="020B0503020204020204" pitchFamily="34" charset="-122"/>
              </a:rPr>
              <a:t>五）干预和插手集体资金、资产和资源的使用、分配、承包、租赁等事项的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285750" indent="-28575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第一百一十九</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党员领导干部违反有关规定干预和插手司法活动、执纪执法活动，向有关地方或者部门打招呼、说情，或者以其他方式对司法活动、执纪执法活动施加影响的；党员领导干部违反有关规定干预和插手公共财政资金分配、项目立项评审、政府奖励表彰等活动，造成重大损失或者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a:p>
            <a:pPr>
              <a:lnSpc>
                <a:spcPct val="150000"/>
              </a:lnSpc>
              <a:spcBef>
                <a:spcPts val="1200"/>
              </a:spcBef>
              <a:buNone/>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224233"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违反工作</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113-125</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961406769"/>
      </p:ext>
    </p:extLst>
  </p:cSld>
  <p:clrMapOvr>
    <a:masterClrMapping/>
  </p:clrMapOvr>
  <p:transition advClick="0">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132856"/>
            <a:ext cx="7200800" cy="432048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泄露、扩散或者窃取党组织关于干部选拔任用、纪律审查等尚未公开事项或者其他应当保密的内容的；私自留存涉及党组织关于干部选拔任用、纪律审查等方面资料的</a:t>
            </a:r>
            <a:r>
              <a:rPr lang="zh-CN" altLang="en-US" b="1" dirty="0" smtClean="0">
                <a:ln/>
                <a:solidFill>
                  <a:srgbClr val="002060"/>
                </a:solidFill>
                <a:latin typeface="微软雅黑" panose="020B0503020204020204" pitchFamily="34" charset="-122"/>
                <a:ea typeface="微软雅黑" panose="020B0503020204020204" pitchFamily="34" charset="-122"/>
              </a:rPr>
              <a:t>。</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a:ln/>
                <a:solidFill>
                  <a:srgbClr val="FF0000"/>
                </a:solidFill>
                <a:latin typeface="微软雅黑" panose="020B0503020204020204" pitchFamily="34" charset="-122"/>
                <a:ea typeface="微软雅黑" panose="020B0503020204020204" pitchFamily="34" charset="-122"/>
              </a:rPr>
              <a:t>第一百二十一条 </a:t>
            </a:r>
            <a:r>
              <a:rPr lang="zh-CN" altLang="en-US" b="1" dirty="0">
                <a:ln/>
                <a:solidFill>
                  <a:srgbClr val="002060"/>
                </a:solidFill>
                <a:latin typeface="微软雅黑" panose="020B0503020204020204" pitchFamily="34" charset="-122"/>
                <a:ea typeface="微软雅黑" panose="020B0503020204020204" pitchFamily="34" charset="-122"/>
              </a:rPr>
              <a:t>在考试、录取工作中，有泄露试题、考场舞弊、涂改考卷、违规录取等违反有关规定行为</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第一百二十二</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以不正当方式谋求本人或者其他人用公款出国（境），情节较轻</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002060"/>
                </a:solidFill>
                <a:latin typeface="微软雅黑" panose="020B0503020204020204" pitchFamily="34" charset="-122"/>
                <a:ea typeface="微软雅黑" panose="020B0503020204020204" pitchFamily="34" charset="-122"/>
              </a:rPr>
              <a:t>第一</a:t>
            </a:r>
            <a:r>
              <a:rPr lang="zh-CN" altLang="en-US" b="1" dirty="0" smtClean="0">
                <a:ln/>
                <a:solidFill>
                  <a:srgbClr val="FF0000"/>
                </a:solidFill>
                <a:latin typeface="微软雅黑" panose="020B0503020204020204" pitchFamily="34" charset="-122"/>
                <a:ea typeface="微软雅黑" panose="020B0503020204020204" pitchFamily="34" charset="-122"/>
              </a:rPr>
              <a:t>百二十三</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临时出国（境）团（组）或者人员中的党员，擅自延长在国（境）外期限，或者擅自变更路线</a:t>
            </a:r>
            <a:r>
              <a:rPr lang="zh-CN" altLang="en-US" b="1" dirty="0" smtClean="0">
                <a:ln/>
                <a:solidFill>
                  <a:srgbClr val="002060"/>
                </a:solidFill>
                <a:latin typeface="微软雅黑" panose="020B0503020204020204" pitchFamily="34" charset="-122"/>
                <a:ea typeface="微软雅黑" panose="020B0503020204020204" pitchFamily="34" charset="-122"/>
              </a:rPr>
              <a:t>的</a:t>
            </a:r>
            <a:r>
              <a:rPr lang="zh-CN" altLang="en-US" b="1" dirty="0">
                <a:ln/>
                <a:solidFill>
                  <a:srgbClr val="002060"/>
                </a:solidFill>
                <a:latin typeface="微软雅黑" panose="020B0503020204020204" pitchFamily="34" charset="-122"/>
                <a:ea typeface="微软雅黑" panose="020B0503020204020204" pitchFamily="34" charset="-122"/>
              </a:rPr>
              <a:t>。</a:t>
            </a:r>
            <a:endParaRPr lang="en-US" altLang="zh-CN"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224233"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违反工作</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113-125</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4221884925"/>
      </p:ext>
    </p:extLst>
  </p:cSld>
  <p:clrMapOvr>
    <a:masterClrMapping/>
  </p:clrMapOvr>
  <p:transition advClick="0">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132856"/>
            <a:ext cx="7200800" cy="446449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第一百二十四</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驻外机构或者临时出国（境）团（组）中的党员，触犯驻在国家、地区的法律、法令或者不尊重驻在国家、地区的宗教</a:t>
            </a:r>
            <a:r>
              <a:rPr lang="zh-CN" altLang="en-US" b="1" dirty="0" smtClean="0">
                <a:ln/>
                <a:solidFill>
                  <a:srgbClr val="002060"/>
                </a:solidFill>
                <a:latin typeface="微软雅黑" panose="020B0503020204020204" pitchFamily="34" charset="-122"/>
                <a:ea typeface="微软雅黑" panose="020B0503020204020204" pitchFamily="34" charset="-122"/>
              </a:rPr>
              <a:t>习俗的。</a:t>
            </a:r>
            <a:endParaRPr lang="zh-CN" altLang="en-US"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第一百二十五</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在党的纪律检查、组织、宣传、统一战线工作以及机关工作等其他工作中，不履行或者不正确履行职责，造成损失或者不良影响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224233"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违反工作</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113-125</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3994810662"/>
      </p:ext>
    </p:extLst>
  </p:cSld>
  <p:clrMapOvr>
    <a:masterClrMapping/>
  </p:clrMapOvr>
  <p:transition advClick="0">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4294967295"/>
          </p:nvPr>
        </p:nvSpPr>
        <p:spPr>
          <a:xfrm>
            <a:off x="323528" y="1844825"/>
            <a:ext cx="8568951" cy="4968551"/>
          </a:xfrm>
        </p:spPr>
        <p:txBody>
          <a:bodyPr/>
          <a:lstStyle/>
          <a:p>
            <a:pPr algn="just">
              <a:lnSpc>
                <a:spcPct val="120000"/>
              </a:lnSpc>
              <a:spcAft>
                <a:spcPts val="600"/>
              </a:spcAft>
              <a:buFont typeface="Wingdings" pitchFamily="2" charset="2"/>
              <a:buChar char="n"/>
            </a:pPr>
            <a:r>
              <a:rPr lang="zh-CN" altLang="en-US" sz="2800" b="1" dirty="0">
                <a:latin typeface="Arial Black" pitchFamily="34" charset="0"/>
                <a:ea typeface="黑体" pitchFamily="49" charset="-122"/>
              </a:rPr>
              <a:t>新疆喀什地区教育学院原党委书记王鹏先：主体责任严重缺位坏了“班子”害了</a:t>
            </a:r>
            <a:r>
              <a:rPr lang="zh-CN" altLang="en-US" sz="2800" b="1" dirty="0" smtClean="0">
                <a:latin typeface="Arial Black" pitchFamily="34" charset="0"/>
                <a:ea typeface="黑体" pitchFamily="49" charset="-122"/>
              </a:rPr>
              <a:t>自己</a:t>
            </a:r>
            <a:endParaRPr lang="en-US" altLang="zh-CN" sz="2800" b="1" dirty="0" smtClean="0">
              <a:latin typeface="Arial Black" pitchFamily="34" charset="0"/>
              <a:ea typeface="黑体" pitchFamily="49" charset="-122"/>
            </a:endParaRPr>
          </a:p>
          <a:p>
            <a:pPr algn="just">
              <a:lnSpc>
                <a:spcPct val="120000"/>
              </a:lnSpc>
              <a:spcAft>
                <a:spcPts val="600"/>
              </a:spcAft>
              <a:buFont typeface="Wingdings" panose="05000000000000000000" pitchFamily="2" charset="2"/>
              <a:buChar char="p"/>
            </a:pPr>
            <a:r>
              <a:rPr lang="en-US" altLang="zh-CN" sz="1800" dirty="0" smtClean="0">
                <a:latin typeface="微软雅黑" panose="020B0503020204020204" pitchFamily="34" charset="-122"/>
                <a:ea typeface="微软雅黑" panose="020B0503020204020204" pitchFamily="34" charset="-122"/>
              </a:rPr>
              <a:t>      2014</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月，新疆喀什地区纪委接到有关反映喀什地区教育学院党委书记、副院长王鹏先问题线索后，调查发现，王鹏先在工作中不负责任疏于管理，履行全面从严治党主体责任不力，致使喀什地区教育学院党委形同虚设</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marL="342000" indent="0" algn="just">
              <a:lnSpc>
                <a:spcPct val="120000"/>
              </a:lnSpc>
              <a:spcAft>
                <a:spcPts val="600"/>
              </a:spcAft>
              <a:buNone/>
            </a:pPr>
            <a:r>
              <a:rPr lang="zh-CN" altLang="en-US" sz="1800" dirty="0" smtClean="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在新校区建设过程中，召开三次党委会议，研究施工单位给学院“捐赠”车辆，先后收受</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家中标施工企业</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辆车；设立“小金库”用于账外开支。学院有关领导班子成员还商定，向施工企业收取罚款用于账外开支。王鹏先明知道这些做法不符合中央有关规定，但是他不仅没有履行全面从严治党主体责任，反而参与其中，为新校区项目办和实训基地违规购买车辆和请客送礼。王鹏先作为党组织负责人，对眼皮底下的违纪行为视而不见甚至主动参与，党的观念淡漠、纪律意识松弛。</a:t>
            </a:r>
            <a:r>
              <a:rPr lang="en-US" altLang="zh-CN" sz="1800" dirty="0">
                <a:latin typeface="微软雅黑" panose="020B0503020204020204" pitchFamily="34" charset="-122"/>
                <a:ea typeface="微软雅黑" panose="020B0503020204020204" pitchFamily="34" charset="-122"/>
              </a:rPr>
              <a:t>2015</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月，喀什地区党委决定，给予其留党察看二年处分。</a:t>
            </a:r>
          </a:p>
        </p:txBody>
      </p:sp>
      <p:sp>
        <p:nvSpPr>
          <p:cNvPr id="4" name="TextBox 3"/>
          <p:cNvSpPr txBox="1"/>
          <p:nvPr/>
        </p:nvSpPr>
        <p:spPr>
          <a:xfrm>
            <a:off x="432048" y="332656"/>
            <a:ext cx="8532440" cy="14465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4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dirty="0">
                <a:latin typeface="黑体" pitchFamily="49" charset="-122"/>
                <a:ea typeface="黑体" pitchFamily="49" charset="-122"/>
              </a:rPr>
              <a:t>在工作中不负责任疏于管理，履行全面从严治党主体责任不力</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987963635"/>
      </p:ext>
    </p:extLst>
  </p:cSld>
  <p:clrMapOvr>
    <a:masterClrMapping/>
  </p:clrMapOvr>
  <p:transition advClick="0">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899592" y="2708920"/>
            <a:ext cx="7488832" cy="252028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a:lnSpc>
                <a:spcPct val="150000"/>
              </a:lnSpc>
              <a:spcBef>
                <a:spcPts val="1200"/>
              </a:spcBef>
              <a:buNone/>
            </a:pPr>
            <a:r>
              <a:rPr lang="zh-CN" altLang="en-US" sz="3200" b="1" dirty="0" smtClean="0">
                <a:ln/>
                <a:solidFill>
                  <a:srgbClr val="FF0000"/>
                </a:solidFill>
                <a:latin typeface="微软雅黑" panose="020B0503020204020204" pitchFamily="34" charset="-122"/>
                <a:ea typeface="微软雅黑" panose="020B0503020204020204" pitchFamily="34" charset="-122"/>
              </a:rPr>
              <a:t>生活纪律</a:t>
            </a:r>
            <a:r>
              <a:rPr lang="en-US" altLang="zh-CN" sz="2400" b="1" dirty="0" smtClean="0">
                <a:ln/>
                <a:solidFill>
                  <a:schemeClr val="tx1"/>
                </a:solidFill>
                <a:latin typeface="微软雅黑" panose="020B0503020204020204" pitchFamily="34" charset="-122"/>
                <a:ea typeface="微软雅黑" panose="020B0503020204020204" pitchFamily="34" charset="-122"/>
              </a:rPr>
              <a:t>——</a:t>
            </a:r>
            <a:r>
              <a:rPr lang="zh-CN" altLang="en-US" sz="2400" b="1" dirty="0">
                <a:ln/>
                <a:solidFill>
                  <a:schemeClr val="tx1"/>
                </a:solidFill>
                <a:latin typeface="微软雅黑" panose="020B0503020204020204" pitchFamily="34" charset="-122"/>
                <a:ea typeface="微软雅黑" panose="020B0503020204020204" pitchFamily="34" charset="-122"/>
              </a:rPr>
              <a:t>是党员在日常生活和社会交往中应当遵守的行为规则，涉及党员个人品德、家庭美德、社会公德等各个方面，关系党的形象</a:t>
            </a:r>
            <a:r>
              <a:rPr lang="zh-CN" altLang="en-US" sz="2400" b="1" dirty="0" smtClean="0">
                <a:ln/>
                <a:solidFill>
                  <a:schemeClr val="tx1"/>
                </a:solidFill>
                <a:latin typeface="微软雅黑" panose="020B0503020204020204" pitchFamily="34" charset="-122"/>
                <a:ea typeface="微软雅黑" panose="020B0503020204020204" pitchFamily="34" charset="-122"/>
              </a:rPr>
              <a:t>。</a:t>
            </a:r>
            <a:endParaRPr lang="zh-CN" altLang="en-US" sz="2400" b="1" dirty="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5426351"/>
      </p:ext>
    </p:extLst>
  </p:cSld>
  <p:clrMapOvr>
    <a:masterClrMapping/>
  </p:clrMapOvr>
  <p:transition advClick="0">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636912"/>
            <a:ext cx="7272808" cy="338437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0" marR="0" indent="0" algn="l" defTabSz="914400" rtl="0" eaLnBrk="1" fontAlgn="base" latinLnBrk="0" hangingPunct="1">
              <a:lnSpc>
                <a:spcPct val="150000"/>
              </a:lnSpc>
              <a:spcBef>
                <a:spcPts val="1200"/>
              </a:spcBef>
              <a:spcAft>
                <a:spcPct val="0"/>
              </a:spcAft>
              <a:buClrTx/>
              <a:buSzPct val="80000"/>
              <a:buNone/>
              <a:tabLst/>
            </a:pP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违反生活纪律 共</a:t>
            </a:r>
            <a:r>
              <a:rPr lang="en-US" altLang="zh-CN" sz="2800" b="1" dirty="0" smtClean="0">
                <a:ln/>
                <a:solidFill>
                  <a:srgbClr val="FC7624"/>
                </a:solidFill>
                <a:latin typeface="微软雅黑" panose="020B0503020204020204" pitchFamily="34" charset="-122"/>
                <a:ea typeface="微软雅黑" panose="020B0503020204020204" pitchFamily="34" charset="-122"/>
              </a:rPr>
              <a:t>4</a:t>
            </a:r>
            <a:r>
              <a:rPr kumimoji="0" lang="zh-CN" altLang="en-US" sz="2400" b="1" i="0" u="none" strike="noStrike" normalizeH="0" baseline="0" dirty="0" smtClean="0">
                <a:ln/>
                <a:solidFill>
                  <a:srgbClr val="FF0000"/>
                </a:solidFill>
                <a:latin typeface="微软雅黑" panose="020B0503020204020204" pitchFamily="34" charset="-122"/>
                <a:ea typeface="微软雅黑" panose="020B0503020204020204" pitchFamily="34" charset="-122"/>
              </a:rPr>
              <a:t>条</a:t>
            </a:r>
            <a:endParaRPr kumimoji="0" lang="en-US" altLang="zh-CN" sz="2400" b="1" i="0" u="none" strike="noStrike" normalizeH="0" baseline="0" dirty="0" smtClean="0">
              <a:ln/>
              <a:solidFill>
                <a:srgbClr val="FF0000"/>
              </a:solidFill>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50000"/>
              </a:lnSpc>
              <a:spcBef>
                <a:spcPts val="1200"/>
              </a:spcBef>
              <a:spcAft>
                <a:spcPct val="0"/>
              </a:spcAft>
              <a:buClrTx/>
              <a:buSzPct val="80000"/>
              <a:buNone/>
              <a:tabLst/>
            </a:pPr>
            <a:r>
              <a:rPr lang="zh-CN" altLang="en-US" sz="2000" b="1" dirty="0" smtClean="0">
                <a:ln/>
                <a:solidFill>
                  <a:srgbClr val="0070C0"/>
                </a:solidFill>
                <a:latin typeface="微软雅黑" panose="020B0503020204020204" pitchFamily="34" charset="-122"/>
                <a:ea typeface="微软雅黑" panose="020B0503020204020204" pitchFamily="34" charset="-122"/>
              </a:rPr>
              <a:t>       </a:t>
            </a:r>
            <a:r>
              <a:rPr lang="zh-CN" altLang="en-US" sz="2000" b="1" dirty="0" smtClean="0">
                <a:ln/>
                <a:solidFill>
                  <a:schemeClr val="tx1"/>
                </a:solidFill>
                <a:latin typeface="微软雅黑" panose="020B0503020204020204" pitchFamily="34" charset="-122"/>
                <a:ea typeface="微软雅黑" panose="020B0503020204020204" pitchFamily="34" charset="-122"/>
              </a:rPr>
              <a:t>生活奢靡，违背家庭伦理和社会公德等</a:t>
            </a:r>
            <a:endParaRPr lang="en-US" altLang="zh-CN" sz="2000" b="1" dirty="0" smtClean="0">
              <a:ln/>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1074421"/>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mage 24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00364"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179512" y="2878138"/>
            <a:ext cx="2649129" cy="1008062"/>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dirty="0" smtClean="0">
                <a:solidFill>
                  <a:schemeClr val="bg1"/>
                </a:solidFill>
                <a:latin typeface="微软雅黑" panose="020B0503020204020204" pitchFamily="34" charset="-122"/>
                <a:ea typeface="微软雅黑" panose="020B0503020204020204" pitchFamily="34" charset="-122"/>
              </a:rPr>
              <a:t>学习内容</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5" name="AutoShape 4"/>
          <p:cNvSpPr>
            <a:spLocks noChangeArrowheads="1"/>
          </p:cNvSpPr>
          <p:nvPr/>
        </p:nvSpPr>
        <p:spPr bwMode="auto">
          <a:xfrm rot="5400000">
            <a:off x="2856695" y="1916485"/>
            <a:ext cx="792163" cy="504825"/>
          </a:xfrm>
          <a:prstGeom prst="triangle">
            <a:avLst>
              <a:gd name="adj" fmla="val 50000"/>
            </a:avLst>
          </a:prstGeom>
          <a:solidFill>
            <a:srgbClr val="0962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6"/>
          <p:cNvSpPr txBox="1">
            <a:spLocks noChangeArrowheads="1"/>
          </p:cNvSpPr>
          <p:nvPr/>
        </p:nvSpPr>
        <p:spPr bwMode="auto">
          <a:xfrm>
            <a:off x="3714744" y="404664"/>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一、 学习</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smtClean="0">
                <a:latin typeface="方正小标宋简体" panose="03000509000000000000" pitchFamily="65" charset="-122"/>
                <a:ea typeface="方正小标宋简体" panose="03000509000000000000" pitchFamily="65" charset="-122"/>
              </a:rPr>
              <a:t>》</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的意义</a:t>
            </a:r>
          </a:p>
        </p:txBody>
      </p:sp>
      <p:sp>
        <p:nvSpPr>
          <p:cNvPr id="18" name="Text Box 7"/>
          <p:cNvSpPr txBox="1">
            <a:spLocks noChangeArrowheads="1"/>
          </p:cNvSpPr>
          <p:nvPr/>
        </p:nvSpPr>
        <p:spPr bwMode="auto">
          <a:xfrm>
            <a:off x="3714744" y="4077192"/>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t> </a:t>
            </a:r>
            <a:r>
              <a:rPr lang="zh-CN" altLang="en-US" sz="2800" dirty="0" smtClean="0"/>
              <a:t>  </a:t>
            </a:r>
            <a:r>
              <a:rPr lang="zh-CN" altLang="en-US" sz="2800" dirty="0">
                <a:latin typeface="方正小标宋简体" panose="03000509000000000000" pitchFamily="65" charset="-122"/>
                <a:ea typeface="方正小标宋简体" panose="03000509000000000000" pitchFamily="65" charset="-122"/>
              </a:rPr>
              <a:t>四</a:t>
            </a:r>
            <a:r>
              <a:rPr lang="zh-CN" altLang="en-US" sz="2800" dirty="0" smtClean="0">
                <a:latin typeface="方正小标宋简体" panose="03000509000000000000" pitchFamily="65" charset="-122"/>
                <a:ea typeface="方正小标宋简体" panose="03000509000000000000" pitchFamily="65" charset="-122"/>
              </a:rPr>
              <a:t>、 </a:t>
            </a:r>
            <a:r>
              <a:rPr lang="en-US" altLang="zh-CN" sz="2800" dirty="0" smtClean="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smtClean="0">
                <a:latin typeface="方正小标宋简体" panose="03000509000000000000" pitchFamily="65" charset="-122"/>
                <a:ea typeface="方正小标宋简体" panose="03000509000000000000" pitchFamily="65" charset="-122"/>
              </a:rPr>
              <a:t>》</a:t>
            </a:r>
          </a:p>
          <a:p>
            <a:r>
              <a:rPr lang="zh-CN" altLang="en-US" sz="2800" dirty="0" smtClean="0">
                <a:latin typeface="方正小标宋简体" panose="03000509000000000000" pitchFamily="65" charset="-122"/>
                <a:ea typeface="方正小标宋简体" panose="03000509000000000000" pitchFamily="65" charset="-122"/>
              </a:rPr>
              <a:t>            的关系</a:t>
            </a:r>
            <a:endParaRPr lang="en-US" altLang="zh-CN" sz="2800" dirty="0">
              <a:latin typeface="方正小标宋简体" panose="03000509000000000000" pitchFamily="65" charset="-122"/>
              <a:ea typeface="方正小标宋简体" panose="03000509000000000000" pitchFamily="65" charset="-122"/>
            </a:endParaRPr>
          </a:p>
        </p:txBody>
      </p:sp>
      <p:sp>
        <p:nvSpPr>
          <p:cNvPr id="8" name="Text Box 7"/>
          <p:cNvSpPr txBox="1">
            <a:spLocks noChangeArrowheads="1"/>
          </p:cNvSpPr>
          <p:nvPr/>
        </p:nvSpPr>
        <p:spPr bwMode="auto">
          <a:xfrm>
            <a:off x="3714744" y="5301208"/>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a:t>
            </a:r>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五、 几点要求</a:t>
            </a:r>
            <a:endParaRPr lang="en-US" altLang="zh-CN" sz="2800" dirty="0">
              <a:latin typeface="方正小标宋简体" panose="03000509000000000000" pitchFamily="65" charset="-122"/>
              <a:ea typeface="方正小标宋简体" panose="03000509000000000000" pitchFamily="65" charset="-122"/>
            </a:endParaRPr>
          </a:p>
        </p:txBody>
      </p:sp>
      <p:sp>
        <p:nvSpPr>
          <p:cNvPr id="9" name="Text Box 6"/>
          <p:cNvSpPr txBox="1">
            <a:spLocks noChangeArrowheads="1"/>
          </p:cNvSpPr>
          <p:nvPr/>
        </p:nvSpPr>
        <p:spPr bwMode="auto">
          <a:xfrm>
            <a:off x="3714744" y="1628800"/>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solidFill>
                  <a:srgbClr val="FF0000"/>
                </a:solidFill>
                <a:latin typeface="方正小标宋简体" panose="03000509000000000000" pitchFamily="65" charset="-122"/>
                <a:ea typeface="方正小标宋简体" panose="03000509000000000000" pitchFamily="65" charset="-122"/>
              </a:rPr>
              <a:t>   二、</a:t>
            </a:r>
            <a:r>
              <a:rPr lang="en-US" altLang="zh-CN" sz="2800" dirty="0">
                <a:solidFill>
                  <a:srgbClr val="FF0000"/>
                </a:solidFill>
                <a:latin typeface="方正小标宋简体" panose="03000509000000000000" pitchFamily="65" charset="-122"/>
                <a:ea typeface="方正小标宋简体" panose="03000509000000000000" pitchFamily="65" charset="-122"/>
              </a:rPr>
              <a:t>《</a:t>
            </a:r>
            <a:r>
              <a:rPr lang="zh-CN" altLang="en-US" sz="2800" dirty="0">
                <a:solidFill>
                  <a:srgbClr val="FF0000"/>
                </a:solidFill>
                <a:latin typeface="方正小标宋简体" panose="03000509000000000000" pitchFamily="65" charset="-122"/>
                <a:ea typeface="方正小标宋简体" panose="03000509000000000000" pitchFamily="65" charset="-122"/>
              </a:rPr>
              <a:t>中国共产党廉洁自律 </a:t>
            </a:r>
            <a:endParaRPr lang="en-US" altLang="zh-CN" sz="2800" dirty="0">
              <a:solidFill>
                <a:srgbClr val="FF0000"/>
              </a:solidFill>
              <a:latin typeface="方正小标宋简体" panose="03000509000000000000" pitchFamily="65" charset="-122"/>
              <a:ea typeface="方正小标宋简体" panose="03000509000000000000" pitchFamily="65" charset="-122"/>
            </a:endParaRPr>
          </a:p>
          <a:p>
            <a:r>
              <a:rPr lang="en-US" altLang="zh-CN" sz="2800" dirty="0">
                <a:solidFill>
                  <a:srgbClr val="FF0000"/>
                </a:solidFill>
                <a:latin typeface="方正小标宋简体" panose="03000509000000000000" pitchFamily="65" charset="-122"/>
                <a:ea typeface="方正小标宋简体" panose="03000509000000000000" pitchFamily="65" charset="-122"/>
              </a:rPr>
              <a:t>            </a:t>
            </a:r>
            <a:r>
              <a:rPr lang="zh-CN" altLang="en-US" sz="2800" dirty="0">
                <a:solidFill>
                  <a:srgbClr val="FF0000"/>
                </a:solidFill>
                <a:latin typeface="方正小标宋简体" panose="03000509000000000000" pitchFamily="65" charset="-122"/>
                <a:ea typeface="方正小标宋简体" panose="03000509000000000000" pitchFamily="65" charset="-122"/>
              </a:rPr>
              <a:t>准则</a:t>
            </a:r>
            <a:r>
              <a:rPr lang="en-US" altLang="zh-CN" sz="2800" dirty="0">
                <a:solidFill>
                  <a:srgbClr val="FF0000"/>
                </a:solidFill>
                <a:latin typeface="方正小标宋简体" panose="03000509000000000000" pitchFamily="65" charset="-122"/>
                <a:ea typeface="方正小标宋简体" panose="03000509000000000000" pitchFamily="65" charset="-122"/>
              </a:rPr>
              <a:t>》</a:t>
            </a:r>
            <a:r>
              <a:rPr lang="zh-CN" altLang="en-US" sz="2800" dirty="0">
                <a:solidFill>
                  <a:srgbClr val="FF0000"/>
                </a:solidFill>
                <a:latin typeface="方正小标宋简体" panose="03000509000000000000" pitchFamily="65" charset="-122"/>
                <a:ea typeface="方正小标宋简体" panose="03000509000000000000" pitchFamily="65" charset="-122"/>
              </a:rPr>
              <a:t>修订情况</a:t>
            </a:r>
          </a:p>
        </p:txBody>
      </p:sp>
      <p:sp>
        <p:nvSpPr>
          <p:cNvPr id="10" name="Text Box 7"/>
          <p:cNvSpPr txBox="1">
            <a:spLocks noChangeArrowheads="1"/>
          </p:cNvSpPr>
          <p:nvPr/>
        </p:nvSpPr>
        <p:spPr bwMode="auto">
          <a:xfrm>
            <a:off x="3714744" y="2853056"/>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三、</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中国共产党纪律处分</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endParaRPr lang="en-US" altLang="zh-CN" sz="2800" dirty="0">
              <a:latin typeface="方正小标宋简体" panose="03000509000000000000" pitchFamily="65" charset="-122"/>
              <a:ea typeface="方正小标宋简体" panose="03000509000000000000" pitchFamily="65" charset="-122"/>
            </a:endParaRPr>
          </a:p>
        </p:txBody>
      </p:sp>
    </p:spTree>
    <p:extLst>
      <p:ext uri="{BB962C8B-B14F-4D97-AF65-F5344CB8AC3E}">
        <p14:creationId xmlns:p14="http://schemas.microsoft.com/office/powerpoint/2010/main" val="21837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4.44444E-6 -0.29004 L 4.44444E-6 -3.7037E-6 " pathEditMode="relative" rAng="0" ptsTypes="AA">
                                      <p:cBhvr>
                                        <p:cTn id="6" dur="1000" fill="hold"/>
                                        <p:tgtEl>
                                          <p:spTgt spid="15"/>
                                        </p:tgtEl>
                                        <p:attrNameLst>
                                          <p:attrName>ppt_x</p:attrName>
                                          <p:attrName>ppt_y</p:attrName>
                                        </p:attrNameLst>
                                      </p:cBhvr>
                                      <p:rCtr x="0" y="1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4265068032"/>
              </p:ext>
            </p:extLst>
          </p:nvPr>
        </p:nvGraphicFramePr>
        <p:xfrm>
          <a:off x="179388" y="2196106"/>
          <a:ext cx="8784976" cy="3177110"/>
        </p:xfrm>
        <a:graphic>
          <a:graphicData uri="http://schemas.openxmlformats.org/drawingml/2006/table">
            <a:tbl>
              <a:tblPr firstRow="1" bandRow="1">
                <a:tableStyleId>{5940675A-B579-460E-94D1-54222C63F5DA}</a:tableStyleId>
              </a:tblPr>
              <a:tblGrid>
                <a:gridCol w="2016348"/>
                <a:gridCol w="6768628"/>
              </a:tblGrid>
              <a:tr h="343412">
                <a:tc gridSpan="2">
                  <a:txBody>
                    <a:bodyPr/>
                    <a:lstStyle/>
                    <a:p>
                      <a:pPr algn="ctr"/>
                      <a:r>
                        <a:rPr lang="zh-CN" altLang="en-US" sz="2800" b="1" dirty="0" smtClean="0">
                          <a:solidFill>
                            <a:srgbClr val="002060"/>
                          </a:solidFill>
                          <a:latin typeface="微软雅黑" panose="020B0503020204020204" pitchFamily="34" charset="-122"/>
                          <a:ea typeface="微软雅黑" panose="020B0503020204020204" pitchFamily="34" charset="-122"/>
                        </a:rPr>
                        <a:t>第二编 分  则</a:t>
                      </a:r>
                      <a:endParaRPr lang="zh-CN" altLang="en-US" sz="2800" b="1" dirty="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endParaRPr lang="zh-CN" altLang="en-US" sz="2000" b="1" kern="1200" dirty="0">
                        <a:solidFill>
                          <a:srgbClr val="FF0000"/>
                        </a:solidFill>
                        <a:latin typeface="+mn-lt"/>
                        <a:ea typeface="+mn-ea"/>
                        <a:cs typeface="+mn-cs"/>
                      </a:endParaRPr>
                    </a:p>
                  </a:txBody>
                  <a:tcPr anchor="ctr"/>
                </a:tc>
              </a:tr>
              <a:tr h="338362">
                <a:tc>
                  <a:txBody>
                    <a:bodyPr/>
                    <a:lstStyle/>
                    <a:p>
                      <a:pPr marL="0" marR="0" indent="0" algn="ctr"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FF0000"/>
                          </a:solidFill>
                          <a:latin typeface="黑体" pitchFamily="49" charset="-122"/>
                          <a:ea typeface="黑体" pitchFamily="49" charset="-122"/>
                          <a:cs typeface="+mn-cs"/>
                        </a:rPr>
                        <a:t>第十一章</a:t>
                      </a:r>
                    </a:p>
                  </a:txBody>
                  <a:tcPr anchor="ctr"/>
                </a:tc>
                <a:tc>
                  <a:txBody>
                    <a:bodyPr/>
                    <a:lstStyle/>
                    <a:p>
                      <a:pPr marL="0" marR="0" indent="0" algn="l" defTabSz="914400" rtl="0" eaLnBrk="1" fontAlgn="auto" latinLnBrk="0" hangingPunct="1">
                        <a:lnSpc>
                          <a:spcPts val="3300"/>
                        </a:lnSpc>
                        <a:spcBef>
                          <a:spcPts val="600"/>
                        </a:spcBef>
                        <a:spcAft>
                          <a:spcPts val="0"/>
                        </a:spcAft>
                        <a:buClrTx/>
                        <a:buSzTx/>
                        <a:buFontTx/>
                        <a:buNone/>
                        <a:tabLst/>
                        <a:defRPr/>
                      </a:pP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对违反</a:t>
                      </a:r>
                      <a:r>
                        <a:rPr lang="zh-CN" altLang="en-US" sz="2800" b="1" kern="1200" dirty="0" smtClean="0">
                          <a:solidFill>
                            <a:srgbClr val="FF0000"/>
                          </a:solidFill>
                          <a:latin typeface="微软雅黑" panose="020B0503020204020204" pitchFamily="34" charset="-122"/>
                          <a:ea typeface="微软雅黑" panose="020B0503020204020204" pitchFamily="34" charset="-122"/>
                          <a:cs typeface="+mn-cs"/>
                        </a:rPr>
                        <a:t>生活纪律</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行为的处分（</a:t>
                      </a:r>
                      <a:r>
                        <a:rPr lang="en-US" altLang="zh-CN" sz="2800" b="1" kern="1200" dirty="0" smtClean="0">
                          <a:solidFill>
                            <a:srgbClr val="002060"/>
                          </a:solidFill>
                          <a:latin typeface="微软雅黑" panose="020B0503020204020204" pitchFamily="34" charset="-122"/>
                          <a:ea typeface="微软雅黑" panose="020B0503020204020204" pitchFamily="34" charset="-122"/>
                          <a:cs typeface="+mn-cs"/>
                        </a:rPr>
                        <a:t>126-129</a:t>
                      </a:r>
                      <a:r>
                        <a:rPr lang="zh-CN" altLang="en-US" sz="2800" b="1" kern="1200" dirty="0" smtClean="0">
                          <a:solidFill>
                            <a:srgbClr val="002060"/>
                          </a:solidFill>
                          <a:latin typeface="微软雅黑" panose="020B0503020204020204" pitchFamily="34" charset="-122"/>
                          <a:ea typeface="微软雅黑" panose="020B0503020204020204" pitchFamily="34" charset="-122"/>
                          <a:cs typeface="+mn-cs"/>
                        </a:rPr>
                        <a:t>条）</a:t>
                      </a:r>
                      <a:endParaRPr lang="zh-CN" altLang="en-US" sz="2800" b="1" kern="1200" dirty="0">
                        <a:solidFill>
                          <a:srgbClr val="002060"/>
                        </a:solidFill>
                        <a:latin typeface="微软雅黑" panose="020B0503020204020204" pitchFamily="34" charset="-122"/>
                        <a:ea typeface="微软雅黑" panose="020B0503020204020204" pitchFamily="34" charset="-122"/>
                        <a:cs typeface="+mn-cs"/>
                      </a:endParaRPr>
                    </a:p>
                  </a:txBody>
                  <a:tcPr anchor="ctr"/>
                </a:tc>
              </a:tr>
              <a:tr h="2148410">
                <a:tc>
                  <a:txBody>
                    <a:bodyPr/>
                    <a:lstStyle/>
                    <a:p>
                      <a:pPr marL="0" marR="0" indent="0" algn="l" defTabSz="914400" rtl="0" eaLnBrk="1" fontAlgn="auto" latinLnBrk="0" hangingPunct="1">
                        <a:lnSpc>
                          <a:spcPts val="3300"/>
                        </a:lnSpc>
                        <a:spcBef>
                          <a:spcPts val="0"/>
                        </a:spcBef>
                        <a:spcAft>
                          <a:spcPts val="0"/>
                        </a:spcAft>
                        <a:buClrTx/>
                        <a:buSzTx/>
                        <a:buFontTx/>
                        <a:buNone/>
                        <a:tabLst/>
                        <a:defRPr/>
                      </a:pPr>
                      <a:endParaRPr lang="zh-CN" altLang="en-US" sz="2600" kern="1200" dirty="0" smtClean="0">
                        <a:solidFill>
                          <a:schemeClr val="tx1"/>
                        </a:solidFill>
                        <a:latin typeface="黑体" pitchFamily="49" charset="-122"/>
                        <a:ea typeface="黑体" pitchFamily="49" charset="-122"/>
                        <a:cs typeface="+mn-cs"/>
                      </a:endParaRPr>
                    </a:p>
                  </a:txBody>
                  <a:tcPr anchor="ctr"/>
                </a:tc>
                <a:tc>
                  <a:txBody>
                    <a:bodyPr/>
                    <a:lstStyle/>
                    <a:p>
                      <a:pPr marL="0" marR="0" indent="0" algn="just" defTabSz="914400" rtl="0" eaLnBrk="1" fontAlgn="auto" latinLnBrk="0" hangingPunct="1">
                        <a:lnSpc>
                          <a:spcPts val="4000"/>
                        </a:lnSpc>
                        <a:spcBef>
                          <a:spcPts val="0"/>
                        </a:spcBef>
                        <a:spcAft>
                          <a:spcPts val="0"/>
                        </a:spcAft>
                        <a:buClrTx/>
                        <a:buSzTx/>
                        <a:buFontTx/>
                        <a:buNone/>
                        <a:tabLst/>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rPr>
                        <a:t>增加：</a:t>
                      </a:r>
                      <a:r>
                        <a:rPr lang="zh-CN" altLang="en-US" sz="2000" kern="1200" dirty="0" smtClean="0">
                          <a:solidFill>
                            <a:srgbClr val="002060"/>
                          </a:solidFill>
                          <a:latin typeface="微软雅黑" panose="020B0503020204020204" pitchFamily="34" charset="-122"/>
                          <a:ea typeface="微软雅黑" panose="020B0503020204020204" pitchFamily="34" charset="-122"/>
                          <a:cs typeface="+mn-cs"/>
                        </a:rPr>
                        <a:t>生活奢靡行为，违背社会公序良俗行为等违纪条款。</a:t>
                      </a:r>
                    </a:p>
                  </a:txBody>
                  <a:tcPr anchor="ctr"/>
                </a:tc>
              </a:tr>
            </a:tbl>
          </a:graphicData>
        </a:graphic>
      </p:graphicFrame>
      <p:sp>
        <p:nvSpPr>
          <p:cNvPr id="4"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6"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7" name="Group 11"/>
          <p:cNvGrpSpPr>
            <a:grpSpLocks/>
          </p:cNvGrpSpPr>
          <p:nvPr/>
        </p:nvGrpSpPr>
        <p:grpSpPr bwMode="auto">
          <a:xfrm>
            <a:off x="142874" y="120650"/>
            <a:ext cx="756718" cy="716062"/>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0"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1" name="矩形 10"/>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各章变化</a:t>
            </a:r>
          </a:p>
        </p:txBody>
      </p:sp>
    </p:spTree>
    <p:extLst>
      <p:ext uri="{BB962C8B-B14F-4D97-AF65-F5344CB8AC3E}">
        <p14:creationId xmlns:p14="http://schemas.microsoft.com/office/powerpoint/2010/main" val="1060829881"/>
      </p:ext>
    </p:extLst>
  </p:cSld>
  <p:clrMapOvr>
    <a:masterClrMapping/>
  </p:clrMapOvr>
  <p:transition advClick="0">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13"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14" name="Group 11"/>
          <p:cNvGrpSpPr>
            <a:grpSpLocks/>
          </p:cNvGrpSpPr>
          <p:nvPr/>
        </p:nvGrpSpPr>
        <p:grpSpPr bwMode="auto">
          <a:xfrm>
            <a:off x="142874" y="120650"/>
            <a:ext cx="756718" cy="716062"/>
            <a:chOff x="68" y="136"/>
            <a:chExt cx="340" cy="340"/>
          </a:xfrm>
        </p:grpSpPr>
        <p:sp>
          <p:nvSpPr>
            <p:cNvPr id="15"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6"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7" name="矩形 16"/>
          <p:cNvSpPr/>
          <p:nvPr/>
        </p:nvSpPr>
        <p:spPr>
          <a:xfrm>
            <a:off x="611560" y="332656"/>
            <a:ext cx="8280920"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三、</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第二编内容</a:t>
            </a:r>
          </a:p>
        </p:txBody>
      </p:sp>
      <p:grpSp>
        <p:nvGrpSpPr>
          <p:cNvPr id="9" name="组合 8"/>
          <p:cNvGrpSpPr/>
          <p:nvPr/>
        </p:nvGrpSpPr>
        <p:grpSpPr>
          <a:xfrm>
            <a:off x="0" y="1072636"/>
            <a:ext cx="3202569" cy="586800"/>
            <a:chOff x="-16656" y="1114008"/>
            <a:chExt cx="3202569" cy="586800"/>
          </a:xfrm>
        </p:grpSpPr>
        <p:sp>
          <p:nvSpPr>
            <p:cNvPr id="10" name="矩形 9"/>
            <p:cNvSpPr/>
            <p:nvPr/>
          </p:nvSpPr>
          <p:spPr>
            <a:xfrm>
              <a:off x="-16656" y="1115021"/>
              <a:ext cx="2770188" cy="5857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r>
                <a:rPr lang="zh-CN" altLang="en-US" sz="3200" dirty="0" smtClean="0">
                  <a:latin typeface="微软雅黑" panose="020B0503020204020204" pitchFamily="34" charset="-122"/>
                  <a:ea typeface="微软雅黑" panose="020B0503020204020204" pitchFamily="34" charset="-122"/>
                </a:rPr>
                <a:t>分则</a:t>
              </a:r>
              <a:endParaRPr lang="zh-CN" altLang="en-US" sz="3200" dirty="0">
                <a:latin typeface="微软雅黑" panose="020B0503020204020204" pitchFamily="34" charset="-122"/>
                <a:ea typeface="微软雅黑" panose="020B0503020204020204" pitchFamily="34" charset="-122"/>
              </a:endParaRPr>
            </a:p>
          </p:txBody>
        </p:sp>
        <p:sp>
          <p:nvSpPr>
            <p:cNvPr id="11" name="等腰三角形 10"/>
            <p:cNvSpPr/>
            <p:nvPr/>
          </p:nvSpPr>
          <p:spPr>
            <a:xfrm>
              <a:off x="2339752" y="1114008"/>
              <a:ext cx="846161" cy="58680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bwMode="auto">
          <a:xfrm>
            <a:off x="971600" y="2276872"/>
            <a:ext cx="7200800" cy="396044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cene3d>
              <a:camera prst="orthographicFront"/>
              <a:lightRig rig="soft" dir="t">
                <a:rot lat="0" lon="0" rev="15600000"/>
              </a:lightRig>
            </a:scene3d>
            <a:sp3d extrusionH="57150" prstMaterial="softEdge">
              <a:bevelT w="25400" h="38100"/>
            </a:sp3d>
          </a:bodyPr>
          <a:lstStyle/>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第一百二十六</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生活奢靡、贪图享乐、追求低级趣味，造成不良影响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第一百二十七</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与他人发生不正当性关系，造成不良影响</a:t>
            </a:r>
            <a:r>
              <a:rPr lang="zh-CN" altLang="en-US" b="1" dirty="0" smtClean="0">
                <a:ln/>
                <a:solidFill>
                  <a:srgbClr val="002060"/>
                </a:solidFill>
                <a:latin typeface="微软雅黑" panose="020B0503020204020204" pitchFamily="34" charset="-122"/>
                <a:ea typeface="微软雅黑" panose="020B0503020204020204" pitchFamily="34" charset="-122"/>
              </a:rPr>
              <a:t>的；利用职权</a:t>
            </a:r>
            <a:r>
              <a:rPr lang="zh-CN" altLang="en-US" b="1" dirty="0">
                <a:ln/>
                <a:solidFill>
                  <a:srgbClr val="002060"/>
                </a:solidFill>
                <a:latin typeface="微软雅黑" panose="020B0503020204020204" pitchFamily="34" charset="-122"/>
                <a:ea typeface="微软雅黑" panose="020B0503020204020204" pitchFamily="34" charset="-122"/>
              </a:rPr>
              <a:t>、教养关系、从属关系或者其他相类似关系与他人发生性关系</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第一百二十八</a:t>
            </a:r>
            <a:r>
              <a:rPr lang="zh-CN" altLang="en-US" b="1" dirty="0">
                <a:ln/>
                <a:solidFill>
                  <a:srgbClr val="FF0000"/>
                </a:solidFill>
                <a:latin typeface="微软雅黑" panose="020B0503020204020204" pitchFamily="34" charset="-122"/>
                <a:ea typeface="微软雅黑" panose="020B0503020204020204" pitchFamily="34" charset="-122"/>
              </a:rPr>
              <a:t>条</a:t>
            </a:r>
            <a:r>
              <a:rPr lang="zh-CN" altLang="en-US" b="1" dirty="0">
                <a:ln/>
                <a:solidFill>
                  <a:srgbClr val="002060"/>
                </a:solidFill>
                <a:latin typeface="微软雅黑" panose="020B0503020204020204" pitchFamily="34" charset="-122"/>
                <a:ea typeface="微软雅黑" panose="020B0503020204020204" pitchFamily="34" charset="-122"/>
              </a:rPr>
              <a:t> 违背社会公序良俗，在公共场所有不当行为，造成不良影响</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en-US" altLang="zh-CN" b="1" dirty="0" smtClean="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r>
              <a:rPr lang="zh-CN" altLang="en-US" b="1" dirty="0" smtClean="0">
                <a:ln/>
                <a:solidFill>
                  <a:srgbClr val="FF0000"/>
                </a:solidFill>
                <a:latin typeface="微软雅黑" panose="020B0503020204020204" pitchFamily="34" charset="-122"/>
                <a:ea typeface="微软雅黑" panose="020B0503020204020204" pitchFamily="34" charset="-122"/>
              </a:rPr>
              <a:t>第一百二十九</a:t>
            </a:r>
            <a:r>
              <a:rPr lang="zh-CN" altLang="en-US" b="1" dirty="0">
                <a:ln/>
                <a:solidFill>
                  <a:srgbClr val="FF0000"/>
                </a:solidFill>
                <a:latin typeface="微软雅黑" panose="020B0503020204020204" pitchFamily="34" charset="-122"/>
                <a:ea typeface="微软雅黑" panose="020B0503020204020204" pitchFamily="34" charset="-122"/>
              </a:rPr>
              <a:t>条 </a:t>
            </a:r>
            <a:r>
              <a:rPr lang="zh-CN" altLang="en-US" b="1" dirty="0">
                <a:ln/>
                <a:solidFill>
                  <a:srgbClr val="002060"/>
                </a:solidFill>
                <a:latin typeface="微软雅黑" panose="020B0503020204020204" pitchFamily="34" charset="-122"/>
                <a:ea typeface="微软雅黑" panose="020B0503020204020204" pitchFamily="34" charset="-122"/>
              </a:rPr>
              <a:t>有其他严重违反社会公德、家庭美德行为</a:t>
            </a:r>
            <a:r>
              <a:rPr lang="zh-CN" altLang="en-US" b="1" dirty="0" smtClean="0">
                <a:ln/>
                <a:solidFill>
                  <a:srgbClr val="002060"/>
                </a:solidFill>
                <a:latin typeface="微软雅黑" panose="020B0503020204020204" pitchFamily="34" charset="-122"/>
                <a:ea typeface="微软雅黑" panose="020B0503020204020204" pitchFamily="34" charset="-122"/>
              </a:rPr>
              <a:t>的。</a:t>
            </a:r>
            <a:endParaRPr lang="zh-CN" altLang="en-US" b="1" dirty="0">
              <a:ln/>
              <a:solidFill>
                <a:srgbClr val="002060"/>
              </a:solidFill>
              <a:latin typeface="微软雅黑" panose="020B0503020204020204" pitchFamily="34" charset="-122"/>
              <a:ea typeface="微软雅黑" panose="020B0503020204020204" pitchFamily="34" charset="-122"/>
            </a:endParaRPr>
          </a:p>
          <a:p>
            <a:pPr marL="342900" indent="-342900">
              <a:lnSpc>
                <a:spcPct val="150000"/>
              </a:lnSpc>
              <a:spcBef>
                <a:spcPts val="1200"/>
              </a:spcBef>
              <a:buFont typeface="Wingdings" panose="05000000000000000000" pitchFamily="2" charset="2"/>
              <a:buChar char="u"/>
            </a:pPr>
            <a:endParaRPr lang="zh-CN" altLang="en-US" b="1" dirty="0">
              <a:ln/>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3682188" y="1257604"/>
            <a:ext cx="4224233" cy="904863"/>
          </a:xfrm>
          <a:prstGeom prst="rect">
            <a:avLst/>
          </a:prstGeom>
        </p:spPr>
        <p:txBody>
          <a:bodyPr wrap="none">
            <a:spAutoFit/>
          </a:bodyPr>
          <a:lstStyle/>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违反生活</a:t>
            </a:r>
            <a:r>
              <a:rPr lang="zh-CN" altLang="en-US" sz="2400" b="1" dirty="0">
                <a:ln/>
                <a:solidFill>
                  <a:srgbClr val="FF0000"/>
                </a:solidFill>
                <a:latin typeface="微软雅黑" panose="020B0503020204020204" pitchFamily="34" charset="-122"/>
                <a:ea typeface="微软雅黑" panose="020B0503020204020204" pitchFamily="34" charset="-122"/>
              </a:rPr>
              <a:t>纪律（</a:t>
            </a:r>
            <a:r>
              <a:rPr lang="en-US" altLang="zh-CN" sz="2400" b="1" dirty="0">
                <a:ln/>
                <a:solidFill>
                  <a:srgbClr val="FF0000"/>
                </a:solidFill>
                <a:latin typeface="微软雅黑" panose="020B0503020204020204" pitchFamily="34" charset="-122"/>
                <a:ea typeface="微软雅黑" panose="020B0503020204020204" pitchFamily="34" charset="-122"/>
              </a:rPr>
              <a:t>126-129</a:t>
            </a:r>
            <a:r>
              <a:rPr lang="zh-CN" altLang="en-US" sz="2400" b="1" dirty="0">
                <a:ln/>
                <a:solidFill>
                  <a:srgbClr val="FF0000"/>
                </a:solidFill>
                <a:latin typeface="微软雅黑" panose="020B0503020204020204" pitchFamily="34" charset="-122"/>
                <a:ea typeface="微软雅黑" panose="020B0503020204020204" pitchFamily="34" charset="-122"/>
              </a:rPr>
              <a:t>条）</a:t>
            </a:r>
          </a:p>
          <a:p>
            <a:pPr>
              <a:buNone/>
            </a:pPr>
            <a:r>
              <a:rPr lang="zh-CN" altLang="en-US" sz="2400" b="1" dirty="0" smtClean="0">
                <a:ln/>
                <a:solidFill>
                  <a:srgbClr val="FF0000"/>
                </a:solidFill>
                <a:latin typeface="微软雅黑" panose="020B0503020204020204" pitchFamily="34" charset="-122"/>
                <a:ea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1260450326"/>
      </p:ext>
    </p:extLst>
  </p:cSld>
  <p:clrMapOvr>
    <a:masterClrMapping/>
  </p:clrMapOvr>
  <p:transition advClick="0">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4294967295"/>
          </p:nvPr>
        </p:nvSpPr>
        <p:spPr>
          <a:xfrm>
            <a:off x="323528" y="2132880"/>
            <a:ext cx="8568951" cy="4680496"/>
          </a:xfrm>
        </p:spPr>
        <p:txBody>
          <a:bodyPr/>
          <a:lstStyle/>
          <a:p>
            <a:pPr marL="0" lvl="1" algn="just">
              <a:lnSpc>
                <a:spcPct val="120000"/>
              </a:lnSpc>
              <a:spcBef>
                <a:spcPts val="0"/>
              </a:spcBef>
              <a:buFont typeface="Wingdings" panose="05000000000000000000" pitchFamily="2" charset="2"/>
              <a:buChar char="n"/>
            </a:pPr>
            <a:r>
              <a:rPr lang="zh-CN" altLang="en-US" b="1" dirty="0">
                <a:latin typeface="Arial Black" pitchFamily="34" charset="0"/>
                <a:ea typeface="黑体" pitchFamily="49" charset="-122"/>
                <a:cs typeface="+mn-cs"/>
              </a:rPr>
              <a:t>　河南省三门峡市卢氏县文广新局原局长贾建涛：酒后寻衅滋事损坏他人车辆</a:t>
            </a:r>
            <a:endParaRPr lang="en-US" altLang="zh-CN" b="1" dirty="0">
              <a:latin typeface="Arial Black" pitchFamily="34" charset="0"/>
              <a:ea typeface="黑体" pitchFamily="49" charset="-122"/>
              <a:cs typeface="+mn-cs"/>
            </a:endParaRPr>
          </a:p>
          <a:p>
            <a:pPr lvl="1" algn="just">
              <a:lnSpc>
                <a:spcPct val="120000"/>
              </a:lnSpc>
              <a:buFont typeface="Wingdings" pitchFamily="2" charset="2"/>
              <a:buChar char="p"/>
            </a:pPr>
            <a:r>
              <a:rPr lang="zh-CN" altLang="en-US" sz="2000" dirty="0">
                <a:latin typeface="Arial Black" pitchFamily="34" charset="0"/>
                <a:ea typeface="黑体" pitchFamily="49" charset="-122"/>
              </a:rPr>
              <a:t>　　</a:t>
            </a:r>
            <a:r>
              <a:rPr lang="en-US" altLang="zh-CN" sz="1800" dirty="0">
                <a:latin typeface="微软雅黑" panose="020B0503020204020204" pitchFamily="34" charset="-122"/>
                <a:ea typeface="微软雅黑" panose="020B0503020204020204" pitchFamily="34" charset="-122"/>
              </a:rPr>
              <a:t>2014</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29</a:t>
            </a:r>
            <a:r>
              <a:rPr lang="zh-CN" altLang="en-US" sz="1800" dirty="0">
                <a:latin typeface="微软雅黑" panose="020B0503020204020204" pitchFamily="34" charset="-122"/>
                <a:ea typeface="微软雅黑" panose="020B0503020204020204" pitchFamily="34" charset="-122"/>
              </a:rPr>
              <a:t>日，三门峡市卢氏县文广新局原局长贾建涛</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午餐</a:t>
            </a:r>
            <a:r>
              <a:rPr lang="zh-CN" altLang="en-US" sz="1800" dirty="0" smtClean="0">
                <a:latin typeface="微软雅黑" panose="020B0503020204020204" pitchFamily="34" charset="-122"/>
                <a:ea typeface="微软雅黑" panose="020B0503020204020204" pitchFamily="34" charset="-122"/>
              </a:rPr>
              <a:t>期间违规</a:t>
            </a:r>
            <a:r>
              <a:rPr lang="zh-CN" altLang="en-US" sz="1800" dirty="0">
                <a:latin typeface="微软雅黑" panose="020B0503020204020204" pitchFamily="34" charset="-122"/>
                <a:ea typeface="微软雅黑" panose="020B0503020204020204" pitchFamily="34" charset="-122"/>
              </a:rPr>
              <a:t>饮酒。午餐后，发现自己乘坐的车辆被另一轿车堵住无法驶离，便损毁后</a:t>
            </a:r>
            <a:r>
              <a:rPr lang="zh-CN" altLang="en-US" sz="1800" dirty="0" smtClean="0">
                <a:latin typeface="微软雅黑" panose="020B0503020204020204" pitchFamily="34" charset="-122"/>
                <a:ea typeface="微软雅黑" panose="020B0503020204020204" pitchFamily="34" charset="-122"/>
              </a:rPr>
              <a:t>车</a:t>
            </a:r>
            <a:r>
              <a:rPr lang="zh-CN" altLang="en-US"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rPr>
              <a:t>车主张某拦住准备离开的贾建涛要求赔偿时。“醉酒的男子先是坐在车里大骂，然后下车撕打张某。”一些目击者称，张某被扯拽了</a:t>
            </a:r>
            <a:r>
              <a:rPr lang="en-US" altLang="zh-CN" sz="1800" dirty="0">
                <a:latin typeface="微软雅黑" panose="020B0503020204020204" pitchFamily="34" charset="-122"/>
                <a:ea typeface="微软雅黑" panose="020B0503020204020204" pitchFamily="34" charset="-122"/>
              </a:rPr>
              <a:t>20</a:t>
            </a:r>
            <a:r>
              <a:rPr lang="zh-CN" altLang="en-US" sz="1800" dirty="0">
                <a:latin typeface="微软雅黑" panose="020B0503020204020204" pitchFamily="34" charset="-122"/>
                <a:ea typeface="微软雅黑" panose="020B0503020204020204" pitchFamily="34" charset="-122"/>
              </a:rPr>
              <a:t>多米，胳膊多处淤青红肿。</a:t>
            </a:r>
          </a:p>
          <a:p>
            <a:pPr marL="741600" lvl="1" indent="0" algn="just">
              <a:lnSpc>
                <a:spcPct val="120000"/>
              </a:lnSpc>
              <a:buNone/>
            </a:pPr>
            <a:r>
              <a:rPr lang="zh-CN" altLang="en-US" sz="1800" dirty="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     此</a:t>
            </a:r>
            <a:r>
              <a:rPr lang="zh-CN" altLang="en-US" sz="1800" dirty="0">
                <a:latin typeface="微软雅黑" panose="020B0503020204020204" pitchFamily="34" charset="-122"/>
                <a:ea typeface="微软雅黑" panose="020B0503020204020204" pitchFamily="34" charset="-122"/>
              </a:rPr>
              <a:t>事被河南广播电台及网络媒体报道后，在社会上造成不良影响。</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30</a:t>
            </a:r>
            <a:r>
              <a:rPr lang="zh-CN" altLang="en-US" sz="1800" dirty="0">
                <a:latin typeface="微软雅黑" panose="020B0503020204020204" pitchFamily="34" charset="-122"/>
                <a:ea typeface="微软雅黑" panose="020B0503020204020204" pitchFamily="34" charset="-122"/>
              </a:rPr>
              <a:t>日，经卢氏县委研究决定，免去贾建涛文广新局局长职务。通过调查取证、核实其违纪情况后，经卢氏县纪委研究决定，给予其党内严重警告处分</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4" name="TextBox 3"/>
          <p:cNvSpPr txBox="1"/>
          <p:nvPr/>
        </p:nvSpPr>
        <p:spPr>
          <a:xfrm>
            <a:off x="432048" y="643335"/>
            <a:ext cx="8532440" cy="14465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10000"/>
              </a:lnSpc>
              <a:spcBef>
                <a:spcPts val="600"/>
              </a:spcBef>
              <a:spcAft>
                <a:spcPts val="600"/>
              </a:spcAft>
              <a:buNone/>
              <a:defRPr/>
            </a:pPr>
            <a:r>
              <a:rPr lang="zh-CN" altLang="en-US" sz="44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案例</a:t>
            </a:r>
            <a:r>
              <a:rPr lang="zh-CN" altLang="en-US" sz="4400" b="1" spc="50" dirty="0" smtClean="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dirty="0">
                <a:latin typeface="黑体" pitchFamily="49" charset="-122"/>
                <a:ea typeface="黑体" pitchFamily="49" charset="-122"/>
              </a:rPr>
              <a:t>违背社会公序良俗，在公共场所有不当</a:t>
            </a:r>
            <a:r>
              <a:rPr lang="zh-CN" altLang="en-US" sz="3600" b="1" dirty="0" smtClean="0">
                <a:latin typeface="黑体" pitchFamily="49" charset="-122"/>
                <a:ea typeface="黑体" pitchFamily="49" charset="-122"/>
              </a:rPr>
              <a:t>行为</a:t>
            </a:r>
            <a:endParaRPr lang="zh-CN" altLang="en-US" sz="2800" b="1" spc="50" dirty="0">
              <a:ln w="11430"/>
              <a:solidFill>
                <a:srgbClr val="FF00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3333122488"/>
      </p:ext>
    </p:extLst>
  </p:cSld>
  <p:clrMapOvr>
    <a:masterClrMapping/>
  </p:clrMapOvr>
  <p:transition advClick="0">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mage 24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00364"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179512" y="2878138"/>
            <a:ext cx="2649129" cy="1008062"/>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dirty="0" smtClean="0">
                <a:solidFill>
                  <a:schemeClr val="bg1"/>
                </a:solidFill>
                <a:latin typeface="微软雅黑" panose="020B0503020204020204" pitchFamily="34" charset="-122"/>
                <a:ea typeface="微软雅黑" panose="020B0503020204020204" pitchFamily="34" charset="-122"/>
              </a:rPr>
              <a:t>学习内容</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5" name="AutoShape 4"/>
          <p:cNvSpPr>
            <a:spLocks noChangeArrowheads="1"/>
          </p:cNvSpPr>
          <p:nvPr/>
        </p:nvSpPr>
        <p:spPr bwMode="auto">
          <a:xfrm rot="5400000">
            <a:off x="2856695" y="4364757"/>
            <a:ext cx="792163" cy="504825"/>
          </a:xfrm>
          <a:prstGeom prst="triangle">
            <a:avLst>
              <a:gd name="adj" fmla="val 50000"/>
            </a:avLst>
          </a:prstGeom>
          <a:solidFill>
            <a:srgbClr val="0962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6"/>
          <p:cNvSpPr txBox="1">
            <a:spLocks noChangeArrowheads="1"/>
          </p:cNvSpPr>
          <p:nvPr/>
        </p:nvSpPr>
        <p:spPr bwMode="auto">
          <a:xfrm>
            <a:off x="3714744" y="404664"/>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一、 学习</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smtClean="0">
                <a:latin typeface="方正小标宋简体" panose="03000509000000000000" pitchFamily="65" charset="-122"/>
                <a:ea typeface="方正小标宋简体" panose="03000509000000000000" pitchFamily="65" charset="-122"/>
              </a:rPr>
              <a:t>》</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的意义</a:t>
            </a:r>
          </a:p>
        </p:txBody>
      </p:sp>
      <p:sp>
        <p:nvSpPr>
          <p:cNvPr id="18" name="Text Box 7"/>
          <p:cNvSpPr txBox="1">
            <a:spLocks noChangeArrowheads="1"/>
          </p:cNvSpPr>
          <p:nvPr/>
        </p:nvSpPr>
        <p:spPr bwMode="auto">
          <a:xfrm>
            <a:off x="3714744" y="4077192"/>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t> </a:t>
            </a:r>
            <a:r>
              <a:rPr lang="zh-CN" altLang="en-US" sz="2800" dirty="0" smtClean="0"/>
              <a:t>  </a:t>
            </a:r>
            <a:r>
              <a:rPr lang="zh-CN" altLang="en-US" sz="2800" dirty="0">
                <a:solidFill>
                  <a:srgbClr val="FF0000"/>
                </a:solidFill>
                <a:latin typeface="方正小标宋简体" panose="03000509000000000000" pitchFamily="65" charset="-122"/>
                <a:ea typeface="方正小标宋简体" panose="03000509000000000000" pitchFamily="65" charset="-122"/>
              </a:rPr>
              <a:t>四</a:t>
            </a:r>
            <a:r>
              <a:rPr lang="zh-CN" altLang="en-US" sz="2800" dirty="0" smtClean="0">
                <a:solidFill>
                  <a:srgbClr val="FF0000"/>
                </a:solidFill>
                <a:latin typeface="方正小标宋简体" panose="03000509000000000000" pitchFamily="65" charset="-122"/>
                <a:ea typeface="方正小标宋简体" panose="03000509000000000000" pitchFamily="65" charset="-122"/>
              </a:rPr>
              <a:t>、 </a:t>
            </a:r>
            <a:r>
              <a:rPr lang="en-US" altLang="zh-CN" sz="2800" dirty="0" smtClean="0">
                <a:solidFill>
                  <a:srgbClr val="FF0000"/>
                </a:solidFill>
                <a:latin typeface="方正小标宋简体" panose="03000509000000000000" pitchFamily="65" charset="-122"/>
                <a:ea typeface="方正小标宋简体" panose="03000509000000000000" pitchFamily="65" charset="-122"/>
              </a:rPr>
              <a:t>《</a:t>
            </a:r>
            <a:r>
              <a:rPr lang="zh-CN" altLang="en-US" sz="2800" dirty="0">
                <a:solidFill>
                  <a:srgbClr val="FF0000"/>
                </a:solidFill>
                <a:latin typeface="方正小标宋简体" panose="03000509000000000000" pitchFamily="65" charset="-122"/>
                <a:ea typeface="方正小标宋简体" panose="03000509000000000000" pitchFamily="65" charset="-122"/>
              </a:rPr>
              <a:t>准则</a:t>
            </a:r>
            <a:r>
              <a:rPr lang="en-US" altLang="zh-CN" sz="2800" dirty="0">
                <a:solidFill>
                  <a:srgbClr val="FF0000"/>
                </a:solidFill>
                <a:latin typeface="方正小标宋简体" panose="03000509000000000000" pitchFamily="65" charset="-122"/>
                <a:ea typeface="方正小标宋简体" panose="03000509000000000000" pitchFamily="65" charset="-122"/>
              </a:rPr>
              <a:t>》</a:t>
            </a:r>
            <a:r>
              <a:rPr lang="zh-CN" altLang="en-US" sz="2800" dirty="0">
                <a:solidFill>
                  <a:srgbClr val="FF0000"/>
                </a:solidFill>
                <a:latin typeface="方正小标宋简体" panose="03000509000000000000" pitchFamily="65" charset="-122"/>
                <a:ea typeface="方正小标宋简体" panose="03000509000000000000" pitchFamily="65" charset="-122"/>
              </a:rPr>
              <a:t>、</a:t>
            </a:r>
            <a:r>
              <a:rPr lang="en-US" altLang="zh-CN" sz="2800" dirty="0">
                <a:solidFill>
                  <a:srgbClr val="FF0000"/>
                </a:solidFill>
                <a:latin typeface="方正小标宋简体" panose="03000509000000000000" pitchFamily="65" charset="-122"/>
                <a:ea typeface="方正小标宋简体" panose="03000509000000000000" pitchFamily="65" charset="-122"/>
              </a:rPr>
              <a:t>《</a:t>
            </a:r>
            <a:r>
              <a:rPr lang="zh-CN" altLang="en-US" sz="2800" dirty="0">
                <a:solidFill>
                  <a:srgbClr val="FF0000"/>
                </a:solidFill>
                <a:latin typeface="方正小标宋简体" panose="03000509000000000000" pitchFamily="65" charset="-122"/>
                <a:ea typeface="方正小标宋简体" panose="03000509000000000000" pitchFamily="65" charset="-122"/>
              </a:rPr>
              <a:t>条例</a:t>
            </a:r>
            <a:r>
              <a:rPr lang="en-US" altLang="zh-CN" sz="2800" dirty="0" smtClean="0">
                <a:solidFill>
                  <a:srgbClr val="FF0000"/>
                </a:solidFill>
                <a:latin typeface="方正小标宋简体" panose="03000509000000000000" pitchFamily="65" charset="-122"/>
                <a:ea typeface="方正小标宋简体" panose="03000509000000000000" pitchFamily="65" charset="-122"/>
              </a:rPr>
              <a:t>》</a:t>
            </a:r>
          </a:p>
          <a:p>
            <a:r>
              <a:rPr lang="zh-CN" altLang="en-US" sz="2800" dirty="0" smtClean="0">
                <a:solidFill>
                  <a:srgbClr val="FF0000"/>
                </a:solidFill>
                <a:latin typeface="方正小标宋简体" panose="03000509000000000000" pitchFamily="65" charset="-122"/>
                <a:ea typeface="方正小标宋简体" panose="03000509000000000000" pitchFamily="65" charset="-122"/>
              </a:rPr>
              <a:t>            的关系</a:t>
            </a:r>
            <a:endParaRPr lang="en-US" altLang="zh-CN" sz="2800" dirty="0">
              <a:solidFill>
                <a:srgbClr val="FF0000"/>
              </a:solidFill>
              <a:latin typeface="方正小标宋简体" panose="03000509000000000000" pitchFamily="65" charset="-122"/>
              <a:ea typeface="方正小标宋简体" panose="03000509000000000000" pitchFamily="65" charset="-122"/>
            </a:endParaRPr>
          </a:p>
        </p:txBody>
      </p:sp>
      <p:sp>
        <p:nvSpPr>
          <p:cNvPr id="8" name="Text Box 7"/>
          <p:cNvSpPr txBox="1">
            <a:spLocks noChangeArrowheads="1"/>
          </p:cNvSpPr>
          <p:nvPr/>
        </p:nvSpPr>
        <p:spPr bwMode="auto">
          <a:xfrm>
            <a:off x="3714744" y="5301208"/>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a:t>
            </a:r>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五、 几点要求</a:t>
            </a:r>
            <a:endParaRPr lang="en-US" altLang="zh-CN" sz="2800" dirty="0">
              <a:latin typeface="方正小标宋简体" panose="03000509000000000000" pitchFamily="65" charset="-122"/>
              <a:ea typeface="方正小标宋简体" panose="03000509000000000000" pitchFamily="65" charset="-122"/>
            </a:endParaRPr>
          </a:p>
        </p:txBody>
      </p:sp>
      <p:sp>
        <p:nvSpPr>
          <p:cNvPr id="9" name="Text Box 6"/>
          <p:cNvSpPr txBox="1">
            <a:spLocks noChangeArrowheads="1"/>
          </p:cNvSpPr>
          <p:nvPr/>
        </p:nvSpPr>
        <p:spPr bwMode="auto">
          <a:xfrm>
            <a:off x="3714744" y="1628800"/>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solidFill>
                  <a:srgbClr val="FF0000"/>
                </a:solidFill>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二、</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中国共产党廉洁自律 </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p>
        </p:txBody>
      </p:sp>
      <p:sp>
        <p:nvSpPr>
          <p:cNvPr id="10" name="Text Box 7"/>
          <p:cNvSpPr txBox="1">
            <a:spLocks noChangeArrowheads="1"/>
          </p:cNvSpPr>
          <p:nvPr/>
        </p:nvSpPr>
        <p:spPr bwMode="auto">
          <a:xfrm>
            <a:off x="3714744" y="2853056"/>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solidFill>
                  <a:srgbClr val="FF0000"/>
                </a:solidFill>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三、</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中国共产党纪律处分</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endParaRPr lang="en-US" altLang="zh-CN" sz="2800" dirty="0">
              <a:latin typeface="方正小标宋简体" panose="03000509000000000000" pitchFamily="65" charset="-122"/>
              <a:ea typeface="方正小标宋简体" panose="03000509000000000000" pitchFamily="65" charset="-122"/>
            </a:endParaRPr>
          </a:p>
        </p:txBody>
      </p:sp>
    </p:spTree>
    <p:extLst>
      <p:ext uri="{BB962C8B-B14F-4D97-AF65-F5344CB8AC3E}">
        <p14:creationId xmlns:p14="http://schemas.microsoft.com/office/powerpoint/2010/main" val="397066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4.44444E-6 -0.29005 L 4.44444E-6 1.85185E-6 " pathEditMode="relative" rAng="0" ptsTypes="AA">
                                      <p:cBhvr>
                                        <p:cTn id="6" dur="1000" fill="hold"/>
                                        <p:tgtEl>
                                          <p:spTgt spid="15"/>
                                        </p:tgtEl>
                                        <p:attrNameLst>
                                          <p:attrName>ppt_x</p:attrName>
                                          <p:attrName>ppt_y</p:attrName>
                                        </p:attrNameLst>
                                      </p:cBhvr>
                                      <p:rCtr x="0" y="1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4294967295"/>
          </p:nvPr>
        </p:nvSpPr>
        <p:spPr>
          <a:xfrm>
            <a:off x="115888" y="1196752"/>
            <a:ext cx="8785225" cy="649287"/>
          </a:xfrm>
        </p:spPr>
        <p:txBody>
          <a:bodyPr/>
          <a:lstStyle/>
          <a:p>
            <a:pPr algn="just">
              <a:lnSpc>
                <a:spcPct val="120000"/>
              </a:lnSpc>
              <a:spcBef>
                <a:spcPts val="600"/>
              </a:spcBef>
              <a:spcAft>
                <a:spcPts val="600"/>
              </a:spcAft>
              <a:buFont typeface="Wingdings" pitchFamily="2" charset="2"/>
              <a:buNone/>
            </a:pP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准则</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和</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条例</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体现了</a:t>
            </a:r>
            <a:r>
              <a:rPr lang="zh-CN" altLang="en-US" sz="2800" b="1" dirty="0" smtClean="0">
                <a:solidFill>
                  <a:srgbClr val="FF0000"/>
                </a:solidFill>
                <a:latin typeface="微软雅黑" panose="020B0503020204020204" pitchFamily="34" charset="-122"/>
                <a:ea typeface="微软雅黑" panose="020B0503020204020204" pitchFamily="34" charset="-122"/>
              </a:rPr>
              <a:t>以德治党</a:t>
            </a:r>
            <a:r>
              <a:rPr lang="zh-CN" altLang="en-US" sz="2800" dirty="0" smtClean="0">
                <a:solidFill>
                  <a:srgbClr val="002060"/>
                </a:solidFill>
                <a:latin typeface="微软雅黑" panose="020B0503020204020204" pitchFamily="34" charset="-122"/>
                <a:ea typeface="微软雅黑" panose="020B0503020204020204" pitchFamily="34" charset="-122"/>
              </a:rPr>
              <a:t>和</a:t>
            </a:r>
            <a:r>
              <a:rPr lang="zh-CN" altLang="en-US" sz="2800" b="1" dirty="0" smtClean="0">
                <a:solidFill>
                  <a:srgbClr val="FF0000"/>
                </a:solidFill>
                <a:latin typeface="微软雅黑" panose="020B0503020204020204" pitchFamily="34" charset="-122"/>
                <a:ea typeface="微软雅黑" panose="020B0503020204020204" pitchFamily="34" charset="-122"/>
              </a:rPr>
              <a:t>依规治党</a:t>
            </a:r>
            <a:r>
              <a:rPr lang="zh-CN" altLang="en-US" sz="2800" dirty="0" smtClean="0">
                <a:solidFill>
                  <a:srgbClr val="002060"/>
                </a:solidFill>
                <a:latin typeface="微软雅黑" panose="020B0503020204020204" pitchFamily="34" charset="-122"/>
                <a:ea typeface="微软雅黑" panose="020B0503020204020204" pitchFamily="34" charset="-122"/>
              </a:rPr>
              <a:t>相结合</a:t>
            </a:r>
            <a:endParaRPr lang="en-US" altLang="zh-CN" sz="2800" dirty="0" smtClean="0">
              <a:solidFill>
                <a:srgbClr val="002060"/>
              </a:solidFill>
              <a:latin typeface="微软雅黑" panose="020B0503020204020204" pitchFamily="34" charset="-122"/>
              <a:ea typeface="微软雅黑" panose="020B0503020204020204" pitchFamily="34" charset="-122"/>
            </a:endParaRPr>
          </a:p>
          <a:p>
            <a:pPr algn="just">
              <a:lnSpc>
                <a:spcPct val="120000"/>
              </a:lnSpc>
              <a:spcBef>
                <a:spcPts val="600"/>
              </a:spcBef>
              <a:spcAft>
                <a:spcPts val="600"/>
              </a:spcAft>
              <a:buFont typeface="Wingdings" pitchFamily="2" charset="2"/>
              <a:buNone/>
            </a:pP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619447459"/>
              </p:ext>
            </p:extLst>
          </p:nvPr>
        </p:nvGraphicFramePr>
        <p:xfrm>
          <a:off x="119063" y="1844824"/>
          <a:ext cx="8892480" cy="4798241"/>
        </p:xfrm>
        <a:graphic>
          <a:graphicData uri="http://schemas.openxmlformats.org/drawingml/2006/table">
            <a:tbl>
              <a:tblPr firstRow="1" bandRow="1">
                <a:tableStyleId>{5940675A-B579-460E-94D1-54222C63F5DA}</a:tableStyleId>
              </a:tblPr>
              <a:tblGrid>
                <a:gridCol w="4446240"/>
                <a:gridCol w="4446240"/>
              </a:tblGrid>
              <a:tr h="720080">
                <a:tc>
                  <a:txBody>
                    <a:bodyPr/>
                    <a:lstStyle/>
                    <a:p>
                      <a:pPr algn="ctr"/>
                      <a:r>
                        <a:rPr lang="en-US" altLang="zh-CN" sz="3200" b="1" spc="50" dirty="0" smtClean="0">
                          <a:ln w="11430"/>
                          <a:solidFill>
                            <a:srgbClr val="FF0000"/>
                          </a:solidFill>
                          <a:effectLst/>
                          <a:latin typeface="微软雅黑" panose="020B0503020204020204" pitchFamily="34" charset="-122"/>
                          <a:ea typeface="微软雅黑" panose="020B0503020204020204" pitchFamily="34" charset="-122"/>
                        </a:rPr>
                        <a:t>《</a:t>
                      </a:r>
                      <a:r>
                        <a:rPr lang="zh-CN" altLang="en-US" sz="3200" b="1" spc="50" dirty="0" smtClean="0">
                          <a:ln w="11430"/>
                          <a:solidFill>
                            <a:srgbClr val="FF0000"/>
                          </a:solidFill>
                          <a:effectLst/>
                          <a:latin typeface="微软雅黑" panose="020B0503020204020204" pitchFamily="34" charset="-122"/>
                          <a:ea typeface="微软雅黑" panose="020B0503020204020204" pitchFamily="34" charset="-122"/>
                        </a:rPr>
                        <a:t>准则</a:t>
                      </a:r>
                      <a:r>
                        <a:rPr lang="en-US" altLang="zh-CN" sz="3200" b="1" spc="50" dirty="0" smtClean="0">
                          <a:ln w="11430"/>
                          <a:solidFill>
                            <a:srgbClr val="FF0000"/>
                          </a:solidFill>
                          <a:effectLst/>
                          <a:latin typeface="微软雅黑" panose="020B0503020204020204" pitchFamily="34" charset="-122"/>
                          <a:ea typeface="微软雅黑" panose="020B0503020204020204" pitchFamily="34" charset="-122"/>
                        </a:rPr>
                        <a:t>》</a:t>
                      </a:r>
                      <a:endParaRPr lang="zh-CN" altLang="en-US" sz="3200" b="1" dirty="0">
                        <a:solidFill>
                          <a:srgbClr val="FF0000"/>
                        </a:solidFill>
                        <a:effectLst/>
                        <a:latin typeface="微软雅黑" panose="020B0503020204020204" pitchFamily="34" charset="-122"/>
                        <a:ea typeface="微软雅黑" panose="020B0503020204020204" pitchFamily="34" charset="-122"/>
                      </a:endParaRPr>
                    </a:p>
                  </a:txBody>
                  <a:tcPr anchor="ctr"/>
                </a:tc>
                <a:tc>
                  <a:txBody>
                    <a:bodyPr/>
                    <a:lstStyle/>
                    <a:p>
                      <a:pPr algn="ctr"/>
                      <a:r>
                        <a:rPr lang="en-US" altLang="zh-CN" sz="3200" b="1" spc="50" dirty="0" smtClean="0">
                          <a:ln w="11430"/>
                          <a:solidFill>
                            <a:srgbClr val="FF0000"/>
                          </a:solidFill>
                          <a:effectLst/>
                          <a:latin typeface="微软雅黑" panose="020B0503020204020204" pitchFamily="34" charset="-122"/>
                          <a:ea typeface="微软雅黑" panose="020B0503020204020204" pitchFamily="34" charset="-122"/>
                        </a:rPr>
                        <a:t>《</a:t>
                      </a:r>
                      <a:r>
                        <a:rPr lang="zh-CN" altLang="en-US" sz="3200" b="1" spc="50" dirty="0" smtClean="0">
                          <a:ln w="11430"/>
                          <a:solidFill>
                            <a:srgbClr val="FF0000"/>
                          </a:solidFill>
                          <a:effectLst/>
                          <a:latin typeface="微软雅黑" panose="020B0503020204020204" pitchFamily="34" charset="-122"/>
                          <a:ea typeface="微软雅黑" panose="020B0503020204020204" pitchFamily="34" charset="-122"/>
                        </a:rPr>
                        <a:t>条例</a:t>
                      </a:r>
                      <a:r>
                        <a:rPr lang="en-US" altLang="zh-CN" sz="3200" b="1" spc="50" dirty="0" smtClean="0">
                          <a:ln w="11430"/>
                          <a:solidFill>
                            <a:srgbClr val="FF0000"/>
                          </a:solidFill>
                          <a:effectLst/>
                          <a:latin typeface="微软雅黑" panose="020B0503020204020204" pitchFamily="34" charset="-122"/>
                          <a:ea typeface="微软雅黑" panose="020B0503020204020204" pitchFamily="34" charset="-122"/>
                        </a:rPr>
                        <a:t>》</a:t>
                      </a:r>
                      <a:endParaRPr lang="zh-CN" altLang="en-US" sz="3200" b="1" dirty="0">
                        <a:solidFill>
                          <a:srgbClr val="FF0000"/>
                        </a:solidFill>
                        <a:effectLst/>
                        <a:latin typeface="微软雅黑" panose="020B0503020204020204" pitchFamily="34" charset="-122"/>
                        <a:ea typeface="微软雅黑" panose="020B0503020204020204" pitchFamily="34" charset="-122"/>
                      </a:endParaRPr>
                    </a:p>
                  </a:txBody>
                  <a:tcPr anchor="ctr"/>
                </a:tc>
              </a:tr>
              <a:tr h="2592288">
                <a:tc>
                  <a:txBody>
                    <a:bodyPr/>
                    <a:lstStyle/>
                    <a:p>
                      <a:pPr algn="just">
                        <a:lnSpc>
                          <a:spcPts val="3200"/>
                        </a:lnSpc>
                      </a:pPr>
                      <a:r>
                        <a:rPr lang="zh-CN" altLang="en-US" sz="2200" dirty="0" smtClean="0">
                          <a:latin typeface="微软雅黑" panose="020B0503020204020204" pitchFamily="34" charset="-122"/>
                          <a:ea typeface="微软雅黑" panose="020B0503020204020204" pitchFamily="34" charset="-122"/>
                        </a:rPr>
                        <a:t>    </a:t>
                      </a:r>
                      <a:r>
                        <a:rPr lang="zh-CN" altLang="en-US" sz="2200" dirty="0" smtClean="0">
                          <a:solidFill>
                            <a:srgbClr val="002060"/>
                          </a:solidFill>
                          <a:latin typeface="微软雅黑" panose="020B0503020204020204" pitchFamily="34" charset="-122"/>
                          <a:ea typeface="微软雅黑" panose="020B0503020204020204" pitchFamily="34" charset="-122"/>
                        </a:rPr>
                        <a:t>重申党的理想信念宗旨、优良传统作风，紧扣廉洁自律、坚持正面倡导、面向全体党员、突出关键少数，强调</a:t>
                      </a:r>
                      <a:r>
                        <a:rPr lang="zh-CN" altLang="en-US" sz="2200" dirty="0" smtClean="0">
                          <a:solidFill>
                            <a:srgbClr val="FF0000"/>
                          </a:solidFill>
                          <a:latin typeface="微软雅黑" panose="020B0503020204020204" pitchFamily="34" charset="-122"/>
                          <a:ea typeface="微软雅黑" panose="020B0503020204020204" pitchFamily="34" charset="-122"/>
                        </a:rPr>
                        <a:t>自律</a:t>
                      </a:r>
                      <a:r>
                        <a:rPr lang="zh-CN" altLang="en-US" sz="2200" dirty="0" smtClean="0">
                          <a:solidFill>
                            <a:srgbClr val="002060"/>
                          </a:solidFill>
                          <a:latin typeface="微软雅黑" panose="020B0503020204020204" pitchFamily="34" charset="-122"/>
                          <a:ea typeface="微软雅黑" panose="020B0503020204020204" pitchFamily="34" charset="-122"/>
                        </a:rPr>
                        <a:t>，</a:t>
                      </a:r>
                      <a:r>
                        <a:rPr lang="zh-CN" altLang="en-US" sz="2200" kern="1200" dirty="0" smtClean="0">
                          <a:solidFill>
                            <a:srgbClr val="FF0000"/>
                          </a:solidFill>
                          <a:latin typeface="微软雅黑" panose="020B0503020204020204" pitchFamily="34" charset="-122"/>
                          <a:ea typeface="微软雅黑" panose="020B0503020204020204" pitchFamily="34" charset="-122"/>
                          <a:cs typeface="+mn-cs"/>
                        </a:rPr>
                        <a:t>重在立德</a:t>
                      </a:r>
                      <a:r>
                        <a:rPr lang="zh-CN" altLang="en-US" sz="2200" dirty="0" smtClean="0">
                          <a:solidFill>
                            <a:srgbClr val="002060"/>
                          </a:solidFill>
                          <a:latin typeface="微软雅黑" panose="020B0503020204020204" pitchFamily="34" charset="-122"/>
                          <a:ea typeface="微软雅黑" panose="020B0503020204020204" pitchFamily="34" charset="-122"/>
                        </a:rPr>
                        <a:t>，为党员和党员领导干部树立了一个</a:t>
                      </a:r>
                      <a:r>
                        <a:rPr lang="zh-CN" altLang="en-US" sz="2200" kern="1200" dirty="0" smtClean="0">
                          <a:solidFill>
                            <a:srgbClr val="FF0000"/>
                          </a:solidFill>
                          <a:latin typeface="微软雅黑" panose="020B0503020204020204" pitchFamily="34" charset="-122"/>
                          <a:ea typeface="微软雅黑" panose="020B0503020204020204" pitchFamily="34" charset="-122"/>
                          <a:cs typeface="+mn-cs"/>
                        </a:rPr>
                        <a:t>看得见、够得着的高标准</a:t>
                      </a:r>
                      <a:r>
                        <a:rPr lang="zh-CN" altLang="en-US" sz="2200" dirty="0" smtClean="0">
                          <a:solidFill>
                            <a:srgbClr val="002060"/>
                          </a:solidFill>
                          <a:latin typeface="微软雅黑" panose="020B0503020204020204" pitchFamily="34" charset="-122"/>
                          <a:ea typeface="微软雅黑" panose="020B0503020204020204" pitchFamily="34" charset="-122"/>
                        </a:rPr>
                        <a:t>。</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c>
                  <a:txBody>
                    <a:bodyPr/>
                    <a:lstStyle/>
                    <a:p>
                      <a:pPr algn="just">
                        <a:lnSpc>
                          <a:spcPts val="3200"/>
                        </a:lnSpc>
                      </a:pPr>
                      <a:r>
                        <a:rPr lang="zh-CN" altLang="en-US" sz="2200" dirty="0" smtClean="0">
                          <a:solidFill>
                            <a:srgbClr val="002060"/>
                          </a:solidFill>
                          <a:latin typeface="微软雅黑" panose="020B0503020204020204" pitchFamily="34" charset="-122"/>
                          <a:ea typeface="微软雅黑" panose="020B0503020204020204" pitchFamily="34" charset="-122"/>
                        </a:rPr>
                        <a:t>    坚持纪法分开、纪在法前、纪严于法，突出政党特色、党纪特色，严明政治纪律和政治规矩、组织纪律，围绕党纪戒尺要求，开列负面清单，强调</a:t>
                      </a:r>
                      <a:r>
                        <a:rPr lang="zh-CN" altLang="en-US" sz="2200" kern="1200" dirty="0" smtClean="0">
                          <a:solidFill>
                            <a:srgbClr val="FF0000"/>
                          </a:solidFill>
                          <a:latin typeface="微软雅黑" panose="020B0503020204020204" pitchFamily="34" charset="-122"/>
                          <a:ea typeface="微软雅黑" panose="020B0503020204020204" pitchFamily="34" charset="-122"/>
                          <a:cs typeface="+mn-cs"/>
                        </a:rPr>
                        <a:t>他律</a:t>
                      </a:r>
                      <a:r>
                        <a:rPr lang="zh-CN" altLang="en-US" sz="2200" dirty="0" smtClean="0">
                          <a:solidFill>
                            <a:srgbClr val="002060"/>
                          </a:solidFill>
                          <a:latin typeface="微软雅黑" panose="020B0503020204020204" pitchFamily="34" charset="-122"/>
                          <a:ea typeface="微软雅黑" panose="020B0503020204020204" pitchFamily="34" charset="-122"/>
                        </a:rPr>
                        <a:t>，</a:t>
                      </a:r>
                      <a:r>
                        <a:rPr lang="zh-CN" altLang="en-US" sz="2200" kern="1200" dirty="0" smtClean="0">
                          <a:solidFill>
                            <a:srgbClr val="FF0000"/>
                          </a:solidFill>
                          <a:latin typeface="微软雅黑" panose="020B0503020204020204" pitchFamily="34" charset="-122"/>
                          <a:ea typeface="微软雅黑" panose="020B0503020204020204" pitchFamily="34" charset="-122"/>
                          <a:cs typeface="+mn-cs"/>
                        </a:rPr>
                        <a:t>重在立规</a:t>
                      </a:r>
                      <a:r>
                        <a:rPr lang="zh-CN" altLang="en-US" sz="2200" dirty="0" smtClean="0">
                          <a:latin typeface="微软雅黑" panose="020B0503020204020204" pitchFamily="34" charset="-122"/>
                          <a:ea typeface="微软雅黑" panose="020B0503020204020204" pitchFamily="34" charset="-122"/>
                        </a:rPr>
                        <a:t>，</a:t>
                      </a:r>
                      <a:r>
                        <a:rPr lang="zh-CN" altLang="en-US" sz="2200" dirty="0" smtClean="0">
                          <a:solidFill>
                            <a:srgbClr val="002060"/>
                          </a:solidFill>
                          <a:latin typeface="微软雅黑" panose="020B0503020204020204" pitchFamily="34" charset="-122"/>
                          <a:ea typeface="微软雅黑" panose="020B0503020204020204" pitchFamily="34" charset="-122"/>
                        </a:rPr>
                        <a:t>划出了党组织和党员</a:t>
                      </a:r>
                      <a:r>
                        <a:rPr lang="zh-CN" altLang="en-US" sz="2200" kern="1200" dirty="0" smtClean="0">
                          <a:solidFill>
                            <a:srgbClr val="FF0000"/>
                          </a:solidFill>
                          <a:latin typeface="微软雅黑" panose="020B0503020204020204" pitchFamily="34" charset="-122"/>
                          <a:ea typeface="微软雅黑" panose="020B0503020204020204" pitchFamily="34" charset="-122"/>
                          <a:cs typeface="+mn-cs"/>
                        </a:rPr>
                        <a:t>不可触碰的底线</a:t>
                      </a:r>
                      <a:r>
                        <a:rPr lang="zh-CN" altLang="en-US" sz="2200" dirty="0" smtClean="0">
                          <a:solidFill>
                            <a:srgbClr val="002060"/>
                          </a:solidFill>
                          <a:latin typeface="微软雅黑" panose="020B0503020204020204" pitchFamily="34" charset="-122"/>
                          <a:ea typeface="微软雅黑" panose="020B0503020204020204" pitchFamily="34" charset="-122"/>
                        </a:rPr>
                        <a:t>。</a:t>
                      </a:r>
                      <a:endParaRPr lang="zh-CN" altLang="en-US" sz="2200" dirty="0">
                        <a:solidFill>
                          <a:srgbClr val="002060"/>
                        </a:solidFill>
                        <a:latin typeface="微软雅黑" panose="020B0503020204020204" pitchFamily="34" charset="-122"/>
                        <a:ea typeface="微软雅黑" panose="020B0503020204020204" pitchFamily="34" charset="-122"/>
                      </a:endParaRPr>
                    </a:p>
                  </a:txBody>
                  <a:tcPr anchor="ctr"/>
                </a:tc>
              </a:tr>
              <a:tr h="745420">
                <a:tc>
                  <a:txBody>
                    <a:bodyPr/>
                    <a:lstStyle/>
                    <a:p>
                      <a:pPr algn="ctr">
                        <a:lnSpc>
                          <a:spcPts val="2800"/>
                        </a:lnSpc>
                      </a:pPr>
                      <a:r>
                        <a:rPr lang="zh-CN" altLang="en-US" sz="2400" b="1" kern="1200" spc="50" dirty="0" smtClean="0">
                          <a:ln w="11430"/>
                          <a:solidFill>
                            <a:srgbClr val="002060"/>
                          </a:solidFill>
                          <a:effectLst/>
                          <a:latin typeface="微软雅黑" panose="020B0503020204020204" pitchFamily="34" charset="-122"/>
                          <a:ea typeface="微软雅黑" panose="020B0503020204020204" pitchFamily="34" charset="-122"/>
                          <a:cs typeface="+mn-cs"/>
                        </a:rPr>
                        <a:t>立德向善：</a:t>
                      </a:r>
                      <a:r>
                        <a:rPr lang="zh-CN" altLang="en-US" sz="2400" dirty="0" smtClean="0">
                          <a:solidFill>
                            <a:srgbClr val="002060"/>
                          </a:solidFill>
                          <a:latin typeface="微软雅黑" panose="020B0503020204020204" pitchFamily="34" charset="-122"/>
                          <a:ea typeface="微软雅黑" panose="020B0503020204020204" pitchFamily="34" charset="-122"/>
                        </a:rPr>
                        <a:t>树立一条道德高线</a:t>
                      </a:r>
                      <a:endParaRPr lang="zh-CN" altLang="en-US" sz="2400" b="1" kern="1200" spc="50" dirty="0" smtClean="0">
                        <a:ln w="11430"/>
                        <a:solidFill>
                          <a:srgbClr val="002060"/>
                        </a:solidFill>
                        <a:effectLst/>
                        <a:latin typeface="微软雅黑" panose="020B0503020204020204" pitchFamily="34" charset="-122"/>
                        <a:ea typeface="微软雅黑" panose="020B0503020204020204" pitchFamily="34" charset="-122"/>
                        <a:cs typeface="+mn-cs"/>
                      </a:endParaRPr>
                    </a:p>
                  </a:txBody>
                  <a:tcPr anchor="ctr"/>
                </a:tc>
                <a:tc>
                  <a:txBody>
                    <a:bodyPr/>
                    <a:lstStyle/>
                    <a:p>
                      <a:pPr algn="ctr">
                        <a:lnSpc>
                          <a:spcPts val="2800"/>
                        </a:lnSpc>
                      </a:pPr>
                      <a:r>
                        <a:rPr lang="zh-CN" altLang="en-US" sz="2400" b="1" kern="1200" spc="50" dirty="0" smtClean="0">
                          <a:ln w="11430"/>
                          <a:solidFill>
                            <a:srgbClr val="002060"/>
                          </a:solidFill>
                          <a:effectLst/>
                          <a:latin typeface="微软雅黑" panose="020B0503020204020204" pitchFamily="34" charset="-122"/>
                          <a:ea typeface="微软雅黑" panose="020B0503020204020204" pitchFamily="34" charset="-122"/>
                          <a:cs typeface="+mn-cs"/>
                        </a:rPr>
                        <a:t>立规惩恶：</a:t>
                      </a:r>
                      <a:r>
                        <a:rPr lang="zh-CN" altLang="en-US" sz="2400" dirty="0" smtClean="0">
                          <a:solidFill>
                            <a:srgbClr val="002060"/>
                          </a:solidFill>
                          <a:latin typeface="微软雅黑" panose="020B0503020204020204" pitchFamily="34" charset="-122"/>
                          <a:ea typeface="微软雅黑" panose="020B0503020204020204" pitchFamily="34" charset="-122"/>
                        </a:rPr>
                        <a:t>厘清一份负面清单</a:t>
                      </a:r>
                      <a:endParaRPr lang="zh-CN" altLang="en-US" sz="2400" b="1" kern="1200" spc="50" dirty="0" smtClean="0">
                        <a:ln w="11430"/>
                        <a:solidFill>
                          <a:srgbClr val="002060"/>
                        </a:solidFill>
                        <a:effectLst/>
                        <a:latin typeface="微软雅黑" panose="020B0503020204020204" pitchFamily="34" charset="-122"/>
                        <a:ea typeface="微软雅黑" panose="020B0503020204020204" pitchFamily="34" charset="-122"/>
                        <a:cs typeface="+mn-cs"/>
                      </a:endParaRPr>
                    </a:p>
                  </a:txBody>
                  <a:tcPr anchor="ctr"/>
                </a:tc>
              </a:tr>
              <a:tr h="740453">
                <a:tc gridSpan="2">
                  <a:txBody>
                    <a:bodyPr/>
                    <a:lstStyle/>
                    <a:p>
                      <a:pPr marL="0" marR="0" indent="0" algn="ctr" defTabSz="914400" rtl="0" eaLnBrk="1" fontAlgn="auto" latinLnBrk="0" hangingPunct="1">
                        <a:lnSpc>
                          <a:spcPts val="2800"/>
                        </a:lnSpc>
                        <a:spcBef>
                          <a:spcPts val="0"/>
                        </a:spcBef>
                        <a:spcAft>
                          <a:spcPts val="0"/>
                        </a:spcAft>
                        <a:buClrTx/>
                        <a:buSzTx/>
                        <a:buFontTx/>
                        <a:buNone/>
                        <a:tabLst/>
                        <a:defRPr/>
                      </a:pP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准则</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和</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条例</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一正一反、相互配套</a:t>
                      </a:r>
                      <a:endParaRPr lang="en-US" altLang="zh-CN" sz="2800" dirty="0" smtClean="0">
                        <a:solidFill>
                          <a:srgbClr val="002060"/>
                        </a:solidFill>
                        <a:latin typeface="微软雅黑" panose="020B0503020204020204" pitchFamily="34" charset="-122"/>
                        <a:ea typeface="微软雅黑" panose="020B0503020204020204" pitchFamily="34" charset="-122"/>
                      </a:endParaRPr>
                    </a:p>
                  </a:txBody>
                  <a:tcPr anchor="ctr"/>
                </a:tc>
                <a:tc hMerge="1">
                  <a:txBody>
                    <a:bodyPr/>
                    <a:lstStyle/>
                    <a:p>
                      <a:pPr algn="ctr">
                        <a:lnSpc>
                          <a:spcPts val="2800"/>
                        </a:lnSpc>
                      </a:pPr>
                      <a:endParaRPr lang="zh-CN" altLang="en-US" sz="2400" b="1" kern="1200" spc="50" dirty="0" smtClean="0">
                        <a:ln w="11430"/>
                        <a:solidFill>
                          <a:schemeClr val="tx1"/>
                        </a:solidFill>
                        <a:effectLst/>
                        <a:latin typeface="+mn-lt"/>
                        <a:ea typeface="+mn-ea"/>
                        <a:cs typeface="+mn-cs"/>
                      </a:endParaRPr>
                    </a:p>
                  </a:txBody>
                  <a:tcPr anchor="ctr"/>
                </a:tc>
              </a:tr>
            </a:tbl>
          </a:graphicData>
        </a:graphic>
      </p:graphicFrame>
      <p:sp>
        <p:nvSpPr>
          <p:cNvPr id="6"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四、</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条例</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的关系</a:t>
            </a:r>
            <a:endPar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cSld>
  <p:clrMapOvr>
    <a:masterClrMapping/>
  </p:clrMapOvr>
  <p:transition advClick="0">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mage 242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00364"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3"/>
          <p:cNvSpPr txBox="1">
            <a:spLocks noChangeArrowheads="1"/>
          </p:cNvSpPr>
          <p:nvPr/>
        </p:nvSpPr>
        <p:spPr bwMode="auto">
          <a:xfrm>
            <a:off x="179512" y="2878138"/>
            <a:ext cx="2649129" cy="1008062"/>
          </a:xfrm>
          <a:prstGeom prst="rect">
            <a:avLst/>
          </a:prstGeom>
          <a:noFill/>
          <a:ln w="12700">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7200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400" b="1" dirty="0" smtClean="0">
                <a:solidFill>
                  <a:schemeClr val="bg1"/>
                </a:solidFill>
                <a:latin typeface="微软雅黑" panose="020B0503020204020204" pitchFamily="34" charset="-122"/>
                <a:ea typeface="微软雅黑" panose="020B0503020204020204" pitchFamily="34" charset="-122"/>
              </a:rPr>
              <a:t>学习内容</a:t>
            </a:r>
            <a:endParaRPr lang="en-US" altLang="zh-CN" sz="4400" b="1" dirty="0">
              <a:solidFill>
                <a:schemeClr val="bg1"/>
              </a:solidFill>
              <a:latin typeface="微软雅黑" panose="020B0503020204020204" pitchFamily="34" charset="-122"/>
              <a:ea typeface="微软雅黑" panose="020B0503020204020204" pitchFamily="34" charset="-122"/>
            </a:endParaRPr>
          </a:p>
        </p:txBody>
      </p:sp>
      <p:sp>
        <p:nvSpPr>
          <p:cNvPr id="15" name="AutoShape 4"/>
          <p:cNvSpPr>
            <a:spLocks noChangeArrowheads="1"/>
          </p:cNvSpPr>
          <p:nvPr/>
        </p:nvSpPr>
        <p:spPr bwMode="auto">
          <a:xfrm rot="5400000">
            <a:off x="2856695" y="5588818"/>
            <a:ext cx="792163" cy="504825"/>
          </a:xfrm>
          <a:prstGeom prst="triangle">
            <a:avLst>
              <a:gd name="adj" fmla="val 50000"/>
            </a:avLst>
          </a:prstGeom>
          <a:solidFill>
            <a:srgbClr val="09629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6"/>
          <p:cNvSpPr txBox="1">
            <a:spLocks noChangeArrowheads="1"/>
          </p:cNvSpPr>
          <p:nvPr/>
        </p:nvSpPr>
        <p:spPr bwMode="auto">
          <a:xfrm>
            <a:off x="3714744" y="404664"/>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一、 学习</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smtClean="0">
                <a:latin typeface="方正小标宋简体" panose="03000509000000000000" pitchFamily="65" charset="-122"/>
                <a:ea typeface="方正小标宋简体" panose="03000509000000000000" pitchFamily="65" charset="-122"/>
              </a:rPr>
              <a:t>》</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的意义</a:t>
            </a:r>
          </a:p>
        </p:txBody>
      </p:sp>
      <p:sp>
        <p:nvSpPr>
          <p:cNvPr id="18" name="Text Box 7"/>
          <p:cNvSpPr txBox="1">
            <a:spLocks noChangeArrowheads="1"/>
          </p:cNvSpPr>
          <p:nvPr/>
        </p:nvSpPr>
        <p:spPr bwMode="auto">
          <a:xfrm>
            <a:off x="3714744" y="4077192"/>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t> </a:t>
            </a:r>
            <a:r>
              <a:rPr lang="zh-CN" altLang="en-US" sz="2800" dirty="0" smtClean="0"/>
              <a:t>  </a:t>
            </a:r>
            <a:r>
              <a:rPr lang="zh-CN" altLang="en-US" sz="2800" dirty="0">
                <a:latin typeface="方正小标宋简体" panose="03000509000000000000" pitchFamily="65" charset="-122"/>
                <a:ea typeface="方正小标宋简体" panose="03000509000000000000" pitchFamily="65" charset="-122"/>
              </a:rPr>
              <a:t>四、 </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a:latin typeface="方正小标宋简体" panose="03000509000000000000" pitchFamily="65" charset="-122"/>
                <a:ea typeface="方正小标宋简体" panose="03000509000000000000" pitchFamily="65" charset="-122"/>
              </a:rPr>
              <a:t>》</a:t>
            </a:r>
          </a:p>
          <a:p>
            <a:r>
              <a:rPr lang="zh-CN" altLang="en-US" sz="2800" dirty="0">
                <a:latin typeface="方正小标宋简体" panose="03000509000000000000" pitchFamily="65" charset="-122"/>
                <a:ea typeface="方正小标宋简体" panose="03000509000000000000" pitchFamily="65" charset="-122"/>
              </a:rPr>
              <a:t>            的关系</a:t>
            </a:r>
            <a:endParaRPr lang="en-US" altLang="zh-CN" sz="2800" dirty="0">
              <a:latin typeface="方正小标宋简体" panose="03000509000000000000" pitchFamily="65" charset="-122"/>
              <a:ea typeface="方正小标宋简体" panose="03000509000000000000" pitchFamily="65" charset="-122"/>
            </a:endParaRPr>
          </a:p>
        </p:txBody>
      </p:sp>
      <p:sp>
        <p:nvSpPr>
          <p:cNvPr id="8" name="Text Box 7"/>
          <p:cNvSpPr txBox="1">
            <a:spLocks noChangeArrowheads="1"/>
          </p:cNvSpPr>
          <p:nvPr/>
        </p:nvSpPr>
        <p:spPr bwMode="auto">
          <a:xfrm>
            <a:off x="3714744" y="5301208"/>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latin typeface="方正小标宋简体" panose="03000509000000000000" pitchFamily="65" charset="-122"/>
                <a:ea typeface="方正小标宋简体" panose="03000509000000000000" pitchFamily="65" charset="-122"/>
              </a:rPr>
              <a:t> </a:t>
            </a:r>
            <a:r>
              <a:rPr lang="zh-CN" altLang="en-US" sz="2800" dirty="0" smtClean="0">
                <a:latin typeface="方正小标宋简体" panose="03000509000000000000" pitchFamily="65" charset="-122"/>
                <a:ea typeface="方正小标宋简体" panose="03000509000000000000" pitchFamily="65" charset="-122"/>
              </a:rPr>
              <a:t>  </a:t>
            </a:r>
            <a:r>
              <a:rPr lang="zh-CN" altLang="en-US" sz="2800" dirty="0">
                <a:solidFill>
                  <a:srgbClr val="FF0000"/>
                </a:solidFill>
                <a:latin typeface="方正小标宋简体" panose="03000509000000000000" pitchFamily="65" charset="-122"/>
                <a:ea typeface="方正小标宋简体" panose="03000509000000000000" pitchFamily="65" charset="-122"/>
              </a:rPr>
              <a:t>五、 几点要求</a:t>
            </a:r>
            <a:endParaRPr lang="en-US" altLang="zh-CN" sz="2800" dirty="0">
              <a:solidFill>
                <a:srgbClr val="FF0000"/>
              </a:solidFill>
              <a:latin typeface="方正小标宋简体" panose="03000509000000000000" pitchFamily="65" charset="-122"/>
              <a:ea typeface="方正小标宋简体" panose="03000509000000000000" pitchFamily="65" charset="-122"/>
            </a:endParaRPr>
          </a:p>
        </p:txBody>
      </p:sp>
      <p:sp>
        <p:nvSpPr>
          <p:cNvPr id="9" name="Text Box 6"/>
          <p:cNvSpPr txBox="1">
            <a:spLocks noChangeArrowheads="1"/>
          </p:cNvSpPr>
          <p:nvPr/>
        </p:nvSpPr>
        <p:spPr bwMode="auto">
          <a:xfrm>
            <a:off x="3714744" y="1628800"/>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solidFill>
                  <a:srgbClr val="FF0000"/>
                </a:solidFill>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二、</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中国共产党廉洁自律 </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准则</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p>
        </p:txBody>
      </p:sp>
      <p:sp>
        <p:nvSpPr>
          <p:cNvPr id="10" name="Text Box 7"/>
          <p:cNvSpPr txBox="1">
            <a:spLocks noChangeArrowheads="1"/>
          </p:cNvSpPr>
          <p:nvPr/>
        </p:nvSpPr>
        <p:spPr bwMode="auto">
          <a:xfrm>
            <a:off x="3714744" y="2853056"/>
            <a:ext cx="5105728" cy="1080000"/>
          </a:xfrm>
          <a:prstGeom prst="rect">
            <a:avLst/>
          </a:prstGeom>
          <a:noFill/>
          <a:ln w="9525">
            <a:solidFill>
              <a:srgbClr val="0070C0"/>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rIns="0" bIns="0" anchor="ctr"/>
          <a:lstStyle>
            <a:defPPr>
              <a:defRPr lang="zh-CN"/>
            </a:defPPr>
            <a:lvl1pPr eaLnBrk="1" hangingPunct="1">
              <a:spcBef>
                <a:spcPct val="0"/>
              </a:spcBef>
              <a:buFontTx/>
              <a:buNone/>
              <a:defRPr sz="3200" b="1">
                <a:solidFill>
                  <a:srgbClr val="3469B5"/>
                </a:solidFill>
                <a:latin typeface="微软雅黑" panose="020B0503020204020204" pitchFamily="34" charset="-122"/>
                <a:ea typeface="微软雅黑" panose="020B0503020204020204" pitchFamily="34" charset="-122"/>
              </a:defRPr>
            </a:lvl1pPr>
            <a:lvl2pPr marL="742950" indent="-285750">
              <a:buChar char="–"/>
              <a:defRPr sz="2800">
                <a:latin typeface="Arial" panose="020B0604020202020204" pitchFamily="34" charset="0"/>
              </a:defRPr>
            </a:lvl2pPr>
            <a:lvl3pPr marL="1143000" indent="-228600">
              <a:buChar char="•"/>
              <a:defRPr sz="2400">
                <a:latin typeface="Arial" panose="020B0604020202020204" pitchFamily="34" charset="0"/>
              </a:defRPr>
            </a:lvl3pPr>
            <a:lvl4pPr marL="1600200" indent="-228600">
              <a:buChar char="–"/>
              <a:defRPr sz="2000">
                <a:latin typeface="Arial" panose="020B0604020202020204" pitchFamily="34" charset="0"/>
              </a:defRPr>
            </a:lvl4pPr>
            <a:lvl5pPr marL="2057400" indent="-228600">
              <a:buChar char="»"/>
              <a:defRPr sz="2000">
                <a:latin typeface="Arial" panose="020B0604020202020204" pitchFamily="34" charset="0"/>
              </a:defRPr>
            </a:lvl5pPr>
            <a:lvl6pPr marL="2514600" indent="-228600" eaLnBrk="0" fontAlgn="base" hangingPunct="0">
              <a:spcBef>
                <a:spcPct val="20000"/>
              </a:spcBef>
              <a:spcAft>
                <a:spcPct val="0"/>
              </a:spcAft>
              <a:buChar char="»"/>
              <a:defRPr sz="2000">
                <a:latin typeface="Arial" panose="020B0604020202020204" pitchFamily="34" charset="0"/>
              </a:defRPr>
            </a:lvl6pPr>
            <a:lvl7pPr marL="2971800" indent="-228600" eaLnBrk="0" fontAlgn="base" hangingPunct="0">
              <a:spcBef>
                <a:spcPct val="20000"/>
              </a:spcBef>
              <a:spcAft>
                <a:spcPct val="0"/>
              </a:spcAft>
              <a:buChar char="»"/>
              <a:defRPr sz="2000">
                <a:latin typeface="Arial" panose="020B0604020202020204" pitchFamily="34" charset="0"/>
              </a:defRPr>
            </a:lvl7pPr>
            <a:lvl8pPr marL="3429000" indent="-228600" eaLnBrk="0" fontAlgn="base" hangingPunct="0">
              <a:spcBef>
                <a:spcPct val="20000"/>
              </a:spcBef>
              <a:spcAft>
                <a:spcPct val="0"/>
              </a:spcAft>
              <a:buChar char="»"/>
              <a:defRPr sz="2000">
                <a:latin typeface="Arial" panose="020B0604020202020204" pitchFamily="34" charset="0"/>
              </a:defRPr>
            </a:lvl8pPr>
            <a:lvl9pPr marL="3886200" indent="-228600" eaLnBrk="0" fontAlgn="base" hangingPunct="0">
              <a:spcBef>
                <a:spcPct val="20000"/>
              </a:spcBef>
              <a:spcAft>
                <a:spcPct val="0"/>
              </a:spcAft>
              <a:buChar char="»"/>
              <a:defRPr sz="2000">
                <a:latin typeface="Arial" panose="020B0604020202020204" pitchFamily="34" charset="0"/>
              </a:defRPr>
            </a:lvl9pPr>
          </a:lstStyle>
          <a:p>
            <a:r>
              <a:rPr lang="zh-CN" altLang="en-US" sz="2800" dirty="0">
                <a:solidFill>
                  <a:srgbClr val="FF0000"/>
                </a:solidFill>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三、</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中国共产党纪律处分</a:t>
            </a:r>
            <a:endParaRPr lang="en-US" altLang="zh-CN" sz="2800" dirty="0">
              <a:latin typeface="方正小标宋简体" panose="03000509000000000000" pitchFamily="65" charset="-122"/>
              <a:ea typeface="方正小标宋简体" panose="03000509000000000000" pitchFamily="65" charset="-122"/>
            </a:endParaRPr>
          </a:p>
          <a:p>
            <a:r>
              <a:rPr lang="en-US" altLang="zh-CN" sz="2800" dirty="0">
                <a:latin typeface="方正小标宋简体" panose="03000509000000000000" pitchFamily="65" charset="-122"/>
                <a:ea typeface="方正小标宋简体" panose="03000509000000000000" pitchFamily="65" charset="-122"/>
              </a:rPr>
              <a:t>            </a:t>
            </a:r>
            <a:r>
              <a:rPr lang="zh-CN" altLang="en-US" sz="2800" dirty="0">
                <a:latin typeface="方正小标宋简体" panose="03000509000000000000" pitchFamily="65" charset="-122"/>
                <a:ea typeface="方正小标宋简体" panose="03000509000000000000" pitchFamily="65" charset="-122"/>
              </a:rPr>
              <a:t>条例</a:t>
            </a:r>
            <a:r>
              <a:rPr lang="en-US" altLang="zh-CN" sz="2800" dirty="0">
                <a:latin typeface="方正小标宋简体" panose="03000509000000000000" pitchFamily="65" charset="-122"/>
                <a:ea typeface="方正小标宋简体" panose="03000509000000000000" pitchFamily="65" charset="-122"/>
              </a:rPr>
              <a:t>》</a:t>
            </a:r>
            <a:r>
              <a:rPr lang="zh-CN" altLang="en-US" sz="2800" dirty="0">
                <a:latin typeface="方正小标宋简体" panose="03000509000000000000" pitchFamily="65" charset="-122"/>
                <a:ea typeface="方正小标宋简体" panose="03000509000000000000" pitchFamily="65" charset="-122"/>
              </a:rPr>
              <a:t>修订情况</a:t>
            </a:r>
            <a:endParaRPr lang="en-US" altLang="zh-CN" sz="2800" dirty="0">
              <a:latin typeface="方正小标宋简体" panose="03000509000000000000" pitchFamily="65" charset="-122"/>
              <a:ea typeface="方正小标宋简体" panose="03000509000000000000" pitchFamily="65" charset="-122"/>
            </a:endParaRPr>
          </a:p>
        </p:txBody>
      </p:sp>
    </p:spTree>
    <p:extLst>
      <p:ext uri="{BB962C8B-B14F-4D97-AF65-F5344CB8AC3E}">
        <p14:creationId xmlns:p14="http://schemas.microsoft.com/office/powerpoint/2010/main" val="18231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4.44444E-6 -0.29004 L 4.44444E-6 -1.85185E-6 " pathEditMode="relative" rAng="0" ptsTypes="AA">
                                      <p:cBhvr>
                                        <p:cTn id="6" dur="1000" fill="hold"/>
                                        <p:tgtEl>
                                          <p:spTgt spid="15"/>
                                        </p:tgtEl>
                                        <p:attrNameLst>
                                          <p:attrName>ppt_x</p:attrName>
                                          <p:attrName>ppt_y</p:attrName>
                                        </p:attrNameLst>
                                      </p:cBhvr>
                                      <p:rCtr x="0" y="1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五</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、几点要求</a:t>
            </a:r>
            <a:endPar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2" name="矩形 1"/>
          <p:cNvSpPr/>
          <p:nvPr/>
        </p:nvSpPr>
        <p:spPr>
          <a:xfrm>
            <a:off x="395536" y="1268760"/>
            <a:ext cx="8496944" cy="5478423"/>
          </a:xfrm>
          <a:prstGeom prst="rect">
            <a:avLst/>
          </a:prstGeom>
        </p:spPr>
        <p:txBody>
          <a:bodyPr wrap="square">
            <a:spAutoFit/>
          </a:bodyPr>
          <a:lstStyle/>
          <a:p>
            <a:pPr>
              <a:lnSpc>
                <a:spcPct val="200000"/>
              </a:lnSpc>
              <a:spcAft>
                <a:spcPts val="1200"/>
              </a:spcAft>
              <a:buNone/>
            </a:pPr>
            <a:r>
              <a:rPr lang="zh-CN" altLang="en-US" sz="2400" kern="0" dirty="0" smtClean="0">
                <a:solidFill>
                  <a:srgbClr val="002060"/>
                </a:solidFill>
                <a:latin typeface="微软雅黑" panose="020B0503020204020204" pitchFamily="34" charset="-122"/>
                <a:ea typeface="微软雅黑" panose="020B0503020204020204" pitchFamily="34" charset="-122"/>
                <a:cs typeface="宋体" panose="02010600030101010101" pitchFamily="2" charset="-122"/>
              </a:rPr>
              <a:t>      根据中共中央</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关于认真学习贯彻</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中国共产党廉洁自律准则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中国共产党纪律处分条例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的通知</a:t>
            </a:r>
            <a:r>
              <a:rPr lang="en-US" altLang="zh-CN" sz="2400" dirty="0" smtClean="0">
                <a:solidFill>
                  <a:srgbClr val="002060"/>
                </a:solidFill>
                <a:latin typeface="微软雅黑" panose="020B0503020204020204" pitchFamily="34" charset="-122"/>
                <a:ea typeface="微软雅黑" panose="020B0503020204020204" pitchFamily="34" charset="-122"/>
              </a:rPr>
              <a:t>》</a:t>
            </a:r>
            <a:r>
              <a:rPr lang="zh-CN" altLang="zh-CN" sz="2400" kern="0" dirty="0" smtClean="0">
                <a:solidFill>
                  <a:srgbClr val="002060"/>
                </a:solidFill>
                <a:latin typeface="微软雅黑" panose="020B0503020204020204" pitchFamily="34" charset="-122"/>
                <a:ea typeface="微软雅黑" panose="020B0503020204020204" pitchFamily="34" charset="-122"/>
                <a:cs typeface="宋体" panose="02010600030101010101" pitchFamily="2" charset="-122"/>
              </a:rPr>
              <a:t>要求</a:t>
            </a:r>
            <a:r>
              <a:rPr lang="zh-CN" altLang="en-US" sz="2400" kern="0" dirty="0" smtClean="0">
                <a:solidFill>
                  <a:srgbClr val="002060"/>
                </a:solidFill>
                <a:latin typeface="微软雅黑" panose="020B0503020204020204" pitchFamily="34" charset="-122"/>
                <a:ea typeface="微软雅黑" panose="020B0503020204020204" pitchFamily="34" charset="-122"/>
                <a:cs typeface="宋体" panose="02010600030101010101" pitchFamily="2" charset="-122"/>
              </a:rPr>
              <a:t>：</a:t>
            </a:r>
            <a:endParaRPr lang="en-US" altLang="zh-CN" sz="2400" kern="0" dirty="0" smtClean="0">
              <a:solidFill>
                <a:srgbClr val="002060"/>
              </a:solidFill>
              <a:latin typeface="微软雅黑" panose="020B0503020204020204" pitchFamily="34" charset="-122"/>
              <a:ea typeface="微软雅黑" panose="020B0503020204020204" pitchFamily="34" charset="-122"/>
              <a:cs typeface="宋体" panose="02010600030101010101" pitchFamily="2" charset="-122"/>
            </a:endParaRPr>
          </a:p>
          <a:p>
            <a:pPr>
              <a:lnSpc>
                <a:spcPct val="200000"/>
              </a:lnSpc>
              <a:spcBef>
                <a:spcPts val="0"/>
              </a:spcBef>
              <a:spcAft>
                <a:spcPts val="1200"/>
              </a:spcAft>
              <a:buNone/>
            </a:pPr>
            <a:r>
              <a:rPr lang="en-US" altLang="zh-CN" sz="2000" kern="0" dirty="0" smtClean="0">
                <a:solidFill>
                  <a:srgbClr val="002060"/>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2000" kern="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各级</a:t>
            </a:r>
            <a:r>
              <a:rPr lang="zh-CN" altLang="zh-CN" sz="2000" kern="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党组织要切实担当和落实好全面从严治党的主体责任，抓好《准则》的学习宣传、贯彻落实，把各项要求刻印在全体党员特别是党员领导干部心上。各级党员领导干部要发挥表率作用，以更高更严的要求，带头践行廉洁自律规范。广大党员要加强党性修养，保持和发扬党的优良传统作风，使廉洁自律规范内化于心、外化于行，坚持理想信念宗旨</a:t>
            </a:r>
            <a:r>
              <a:rPr lang="en-US" altLang="zh-CN" sz="2000" kern="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2000" kern="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高线</a:t>
            </a:r>
            <a:r>
              <a:rPr lang="en-US" altLang="zh-CN" sz="2000" kern="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2000" kern="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，永葆共产党人清正廉洁的政治本色。</a:t>
            </a:r>
            <a:endPar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59913218"/>
      </p:ext>
    </p:extLst>
  </p:cSld>
  <p:clrMapOvr>
    <a:masterClrMapping/>
  </p:clrMapOvr>
  <p:transition advClick="0">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五</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、几点要求</a:t>
            </a:r>
            <a:endPar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3" name="矩形 2"/>
          <p:cNvSpPr/>
          <p:nvPr/>
        </p:nvSpPr>
        <p:spPr>
          <a:xfrm>
            <a:off x="971600" y="2564904"/>
            <a:ext cx="7416824" cy="287091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要找准在全面从严治党中的职能定位，以修订后的两部党内法规作为重要依据，强化监督执纪，加大问责力度。</a:t>
            </a:r>
          </a:p>
          <a:p>
            <a:pPr marL="342900" indent="-342900">
              <a:lnSpc>
                <a:spcPct val="150000"/>
              </a:lnSpc>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要以贯彻落实两部党内法规为契机，进一步探索建立不敢腐、不能腐、不想腐的有效机制。</a:t>
            </a:r>
          </a:p>
        </p:txBody>
      </p:sp>
      <p:sp>
        <p:nvSpPr>
          <p:cNvPr id="4" name="圆角矩形 3"/>
          <p:cNvSpPr/>
          <p:nvPr/>
        </p:nvSpPr>
        <p:spPr bwMode="auto">
          <a:xfrm>
            <a:off x="923570" y="1556792"/>
            <a:ext cx="7464854" cy="648072"/>
          </a:xfrm>
          <a:prstGeom prst="roundRect">
            <a:avLst/>
          </a:prstGeom>
          <a:solidFill>
            <a:srgbClr val="C00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None/>
            </a:pPr>
            <a:r>
              <a:rPr lang="zh-CN" altLang="en-US" sz="2800" dirty="0" smtClean="0">
                <a:solidFill>
                  <a:schemeClr val="bg1"/>
                </a:solidFill>
                <a:latin typeface="黑体" panose="02010609060101010101" pitchFamily="49" charset="-122"/>
                <a:ea typeface="黑体" panose="02010609060101010101" pitchFamily="49" charset="-122"/>
              </a:rPr>
              <a:t>学校纪</a:t>
            </a:r>
            <a:r>
              <a:rPr lang="zh-CN" altLang="en-US" sz="2800" dirty="0">
                <a:solidFill>
                  <a:schemeClr val="bg1"/>
                </a:solidFill>
                <a:latin typeface="黑体" panose="02010609060101010101" pitchFamily="49" charset="-122"/>
                <a:ea typeface="黑体" panose="02010609060101010101" pitchFamily="49" charset="-122"/>
              </a:rPr>
              <a:t>委</a:t>
            </a:r>
          </a:p>
        </p:txBody>
      </p:sp>
    </p:spTree>
    <p:extLst>
      <p:ext uri="{BB962C8B-B14F-4D97-AF65-F5344CB8AC3E}">
        <p14:creationId xmlns:p14="http://schemas.microsoft.com/office/powerpoint/2010/main" val="3880784496"/>
      </p:ext>
    </p:extLst>
  </p:cSld>
  <p:clrMapOvr>
    <a:masterClrMapping/>
  </p:clrMapOvr>
  <p:transition advClick="0">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五</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、几点要求</a:t>
            </a:r>
            <a:endPar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3" name="矩形 2"/>
          <p:cNvSpPr/>
          <p:nvPr/>
        </p:nvSpPr>
        <p:spPr>
          <a:xfrm>
            <a:off x="971600" y="2564904"/>
            <a:ext cx="7416824" cy="404418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smtClean="0">
                <a:solidFill>
                  <a:srgbClr val="002060"/>
                </a:solidFill>
                <a:latin typeface="微软雅黑" panose="020B0503020204020204" pitchFamily="34" charset="-122"/>
                <a:ea typeface="微软雅黑" panose="020B0503020204020204" pitchFamily="34" charset="-122"/>
              </a:rPr>
              <a:t>要</a:t>
            </a:r>
            <a:r>
              <a:rPr lang="zh-CN" altLang="en-US" sz="2400" dirty="0">
                <a:solidFill>
                  <a:srgbClr val="002060"/>
                </a:solidFill>
                <a:latin typeface="微软雅黑" panose="020B0503020204020204" pitchFamily="34" charset="-122"/>
                <a:ea typeface="微软雅黑" panose="020B0503020204020204" pitchFamily="34" charset="-122"/>
              </a:rPr>
              <a:t>把学习贯彻两部党内法规作为切实担当和落实好全面从严治党主体责任的重要抓手，坚决把管党治党政治责任落到实处。</a:t>
            </a:r>
          </a:p>
          <a:p>
            <a:pPr marL="342900" indent="-342900">
              <a:lnSpc>
                <a:spcPct val="150000"/>
              </a:lnSpc>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抓好两部党内法规的贯彻落实。一是要坚持以党章为根本遵循，坚决维护党章权威；二是要坚持问题导向，把严守政治纪律和政治规矩放在首位；三是要坚持把纪律和规矩挺在前沿。</a:t>
            </a:r>
          </a:p>
        </p:txBody>
      </p:sp>
      <p:sp>
        <p:nvSpPr>
          <p:cNvPr id="4" name="圆角矩形 3"/>
          <p:cNvSpPr/>
          <p:nvPr/>
        </p:nvSpPr>
        <p:spPr bwMode="auto">
          <a:xfrm>
            <a:off x="923570" y="1556792"/>
            <a:ext cx="7464854" cy="648072"/>
          </a:xfrm>
          <a:prstGeom prst="roundRect">
            <a:avLst/>
          </a:prstGeom>
          <a:solidFill>
            <a:srgbClr val="C00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None/>
            </a:pPr>
            <a:r>
              <a:rPr lang="zh-CN" altLang="en-US" sz="2800" dirty="0" smtClean="0">
                <a:solidFill>
                  <a:schemeClr val="bg1"/>
                </a:solidFill>
                <a:latin typeface="黑体" panose="02010609060101010101" pitchFamily="49" charset="-122"/>
                <a:ea typeface="黑体" panose="02010609060101010101" pitchFamily="49" charset="-122"/>
              </a:rPr>
              <a:t>各基层党委（党总支）</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24677666"/>
      </p:ext>
    </p:extLst>
  </p:cSld>
  <p:clrMapOvr>
    <a:masterClrMapping/>
  </p:clrMapOvr>
  <p:transition advClick="0">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五</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、几点要求</a:t>
            </a:r>
            <a:endPar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3" name="矩形 2"/>
          <p:cNvSpPr/>
          <p:nvPr/>
        </p:nvSpPr>
        <p:spPr>
          <a:xfrm>
            <a:off x="971600" y="2564904"/>
            <a:ext cx="7416824" cy="279704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要结合本部门工作职责，精心组织</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准则</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条例</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的学习宣传教育，做到全覆盖，切实提升对两部党内法规颁布实施重大意义的认识，切实增强学习贯彻执行的自觉性和主动性，切实理解两部法规的科学内涵，把党的纪律刻印在全体党员的心上。</a:t>
            </a:r>
          </a:p>
        </p:txBody>
      </p:sp>
      <p:sp>
        <p:nvSpPr>
          <p:cNvPr id="4" name="圆角矩形 3"/>
          <p:cNvSpPr/>
          <p:nvPr/>
        </p:nvSpPr>
        <p:spPr bwMode="auto">
          <a:xfrm>
            <a:off x="923570" y="1556792"/>
            <a:ext cx="7464854" cy="648072"/>
          </a:xfrm>
          <a:prstGeom prst="roundRect">
            <a:avLst/>
          </a:prstGeom>
          <a:solidFill>
            <a:srgbClr val="C00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None/>
            </a:pPr>
            <a:r>
              <a:rPr lang="zh-CN" altLang="en-US" sz="2800" dirty="0">
                <a:solidFill>
                  <a:schemeClr val="bg1"/>
                </a:solidFill>
                <a:latin typeface="黑体" panose="02010609060101010101" pitchFamily="49" charset="-122"/>
                <a:ea typeface="黑体" panose="02010609060101010101" pitchFamily="49" charset="-122"/>
              </a:rPr>
              <a:t>各有关部门</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290791"/>
      </p:ext>
    </p:extLst>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371453118"/>
              </p:ext>
            </p:extLst>
          </p:nvPr>
        </p:nvGraphicFramePr>
        <p:xfrm>
          <a:off x="166688" y="3173413"/>
          <a:ext cx="8725668" cy="3352297"/>
        </p:xfrm>
        <a:graphic>
          <a:graphicData uri="http://schemas.openxmlformats.org/drawingml/2006/table">
            <a:tbl>
              <a:tblPr firstRow="1" bandRow="1">
                <a:tableStyleId>{5940675A-B579-460E-94D1-54222C63F5DA}</a:tableStyleId>
              </a:tblPr>
              <a:tblGrid>
                <a:gridCol w="1152308"/>
                <a:gridCol w="7573360"/>
              </a:tblGrid>
              <a:tr h="1043121">
                <a:tc>
                  <a:txBody>
                    <a:bodyPr/>
                    <a:lstStyle/>
                    <a:p>
                      <a:pPr algn="ctr"/>
                      <a:r>
                        <a:rPr lang="en-US" altLang="zh-CN" sz="2400" b="1" dirty="0" smtClean="0">
                          <a:solidFill>
                            <a:srgbClr val="002060"/>
                          </a:solidFill>
                          <a:latin typeface="Arial Black" pitchFamily="34" charset="0"/>
                          <a:cs typeface="Aharoni" pitchFamily="2" charset="-79"/>
                        </a:rPr>
                        <a:t>1</a:t>
                      </a:r>
                      <a:endParaRPr lang="zh-CN" altLang="en-US" sz="2400" b="1" dirty="0">
                        <a:solidFill>
                          <a:srgbClr val="002060"/>
                        </a:solidFill>
                        <a:latin typeface="Arial Black" pitchFamily="34" charset="0"/>
                        <a:cs typeface="Aharoni" pitchFamily="2" charset="-79"/>
                      </a:endParaRPr>
                    </a:p>
                  </a:txBody>
                  <a:tcPr anchor="ctr">
                    <a:solidFill>
                      <a:schemeClr val="accent1"/>
                    </a:solidFill>
                  </a:tcPr>
                </a:tc>
                <a:tc>
                  <a:txBody>
                    <a:bodyPr/>
                    <a:lstStyle/>
                    <a:p>
                      <a:pPr>
                        <a:lnSpc>
                          <a:spcPts val="3000"/>
                        </a:lnSpc>
                      </a:pPr>
                      <a:r>
                        <a:rPr lang="zh-CN" altLang="en-US" sz="2400" kern="1200" dirty="0" smtClean="0">
                          <a:solidFill>
                            <a:srgbClr val="FF0000"/>
                          </a:solidFill>
                          <a:latin typeface="黑体" pitchFamily="49" charset="-122"/>
                          <a:ea typeface="黑体" pitchFamily="49" charset="-122"/>
                          <a:cs typeface="+mn-cs"/>
                        </a:rPr>
                        <a:t>适用对象过窄</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仅对党员领导干部提出规范，未能涵盖</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8700</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多万全体党员。</a:t>
                      </a:r>
                      <a:endParaRPr lang="zh-CN" altLang="en-US" sz="2400" dirty="0" smtClean="0">
                        <a:solidFill>
                          <a:srgbClr val="002060"/>
                        </a:solidFill>
                        <a:latin typeface="微软雅黑" panose="020B0503020204020204" pitchFamily="34" charset="-122"/>
                        <a:ea typeface="微软雅黑" panose="020B0503020204020204" pitchFamily="34" charset="-122"/>
                      </a:endParaRPr>
                    </a:p>
                  </a:txBody>
                  <a:tcPr anchor="ctr"/>
                </a:tc>
              </a:tr>
              <a:tr h="1245090">
                <a:tc>
                  <a:txBody>
                    <a:bodyPr/>
                    <a:lstStyle/>
                    <a:p>
                      <a:pPr algn="ctr"/>
                      <a:r>
                        <a:rPr lang="en-US" altLang="zh-CN" sz="2400" b="1" dirty="0" smtClean="0">
                          <a:solidFill>
                            <a:srgbClr val="002060"/>
                          </a:solidFill>
                          <a:latin typeface="Arial Black" pitchFamily="34" charset="0"/>
                          <a:cs typeface="Aharoni" pitchFamily="2" charset="-79"/>
                        </a:rPr>
                        <a:t>2</a:t>
                      </a:r>
                      <a:endParaRPr lang="zh-CN" altLang="en-US" sz="2400" b="1" dirty="0">
                        <a:solidFill>
                          <a:srgbClr val="002060"/>
                        </a:solidFill>
                        <a:latin typeface="Arial Black" pitchFamily="34" charset="0"/>
                        <a:cs typeface="Aharoni" pitchFamily="2" charset="-79"/>
                      </a:endParaRPr>
                    </a:p>
                  </a:txBody>
                  <a:tcPr anchor="ctr">
                    <a:solidFill>
                      <a:schemeClr val="accent1"/>
                    </a:solidFill>
                  </a:tcPr>
                </a:tc>
                <a:tc>
                  <a:txBody>
                    <a:bodyPr/>
                    <a:lstStyle/>
                    <a:p>
                      <a:pPr>
                        <a:lnSpc>
                          <a:spcPts val="3000"/>
                        </a:lnSpc>
                      </a:pPr>
                      <a:r>
                        <a:rPr lang="zh-CN" altLang="en-US" sz="2400" kern="1200" dirty="0" smtClean="0">
                          <a:solidFill>
                            <a:srgbClr val="FF0000"/>
                          </a:solidFill>
                          <a:latin typeface="黑体" pitchFamily="49" charset="-122"/>
                          <a:ea typeface="黑体" pitchFamily="49" charset="-122"/>
                          <a:cs typeface="+mn-cs"/>
                        </a:rPr>
                        <a:t>缺少正面倡导</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其中“</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8</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个禁止”“</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52</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个不准”均为“负面清单”，许多条款与修订前</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党纪处分条例</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和国家法律重复。</a:t>
                      </a:r>
                      <a:endParaRPr lang="zh-CN" altLang="en-US" sz="2400" dirty="0" smtClean="0">
                        <a:solidFill>
                          <a:srgbClr val="002060"/>
                        </a:solidFill>
                        <a:latin typeface="微软雅黑" panose="020B0503020204020204" pitchFamily="34" charset="-122"/>
                        <a:ea typeface="微软雅黑" panose="020B0503020204020204" pitchFamily="34" charset="-122"/>
                      </a:endParaRPr>
                    </a:p>
                  </a:txBody>
                  <a:tcPr anchor="ctr"/>
                </a:tc>
              </a:tr>
              <a:tr h="1064086">
                <a:tc>
                  <a:txBody>
                    <a:bodyPr/>
                    <a:lstStyle/>
                    <a:p>
                      <a:pPr algn="ctr"/>
                      <a:r>
                        <a:rPr lang="en-US" altLang="zh-CN" sz="2400" b="1" dirty="0" smtClean="0">
                          <a:solidFill>
                            <a:srgbClr val="002060"/>
                          </a:solidFill>
                          <a:latin typeface="Arial Black" pitchFamily="34" charset="0"/>
                          <a:cs typeface="Aharoni" pitchFamily="2" charset="-79"/>
                        </a:rPr>
                        <a:t>3</a:t>
                      </a:r>
                      <a:endParaRPr lang="zh-CN" altLang="en-US" sz="2400" b="1" dirty="0">
                        <a:solidFill>
                          <a:srgbClr val="002060"/>
                        </a:solidFill>
                        <a:latin typeface="Arial Black" pitchFamily="34" charset="0"/>
                        <a:cs typeface="Aharoni" pitchFamily="2" charset="-79"/>
                      </a:endParaRPr>
                    </a:p>
                  </a:txBody>
                  <a:tcPr anchor="ctr">
                    <a:solidFill>
                      <a:schemeClr val="accent1"/>
                    </a:solidFill>
                  </a:tcPr>
                </a:tc>
                <a:tc>
                  <a:txBody>
                    <a:bodyPr/>
                    <a:lstStyle/>
                    <a:p>
                      <a:pPr>
                        <a:lnSpc>
                          <a:spcPts val="3000"/>
                        </a:lnSpc>
                      </a:pPr>
                      <a:r>
                        <a:rPr lang="zh-CN" altLang="en-US" sz="2400" kern="1200" dirty="0" smtClean="0">
                          <a:solidFill>
                            <a:srgbClr val="FF0000"/>
                          </a:solidFill>
                          <a:latin typeface="黑体" pitchFamily="49" charset="-122"/>
                          <a:ea typeface="黑体" pitchFamily="49" charset="-122"/>
                          <a:cs typeface="+mn-cs"/>
                        </a:rPr>
                        <a:t>“廉洁”主题不够突出</a:t>
                      </a:r>
                      <a:r>
                        <a:rPr lang="en-US" altLang="zh-CN" sz="2400" kern="1200" dirty="0" smtClean="0">
                          <a:solidFill>
                            <a:srgbClr val="002060"/>
                          </a:solidFill>
                          <a:latin typeface="微软雅黑" panose="020B0503020204020204" pitchFamily="34" charset="-122"/>
                          <a:ea typeface="微软雅黑" panose="020B0503020204020204" pitchFamily="34" charset="-122"/>
                          <a:cs typeface="+mn-cs"/>
                        </a:rPr>
                        <a:t>——</a:t>
                      </a:r>
                      <a:r>
                        <a:rPr lang="zh-CN" altLang="en-US" sz="2400" kern="1200" dirty="0" smtClean="0">
                          <a:solidFill>
                            <a:srgbClr val="002060"/>
                          </a:solidFill>
                          <a:latin typeface="微软雅黑" panose="020B0503020204020204" pitchFamily="34" charset="-122"/>
                          <a:ea typeface="微软雅黑" panose="020B0503020204020204" pitchFamily="34" charset="-122"/>
                          <a:cs typeface="+mn-cs"/>
                        </a:rPr>
                        <a:t>有一些内容与廉洁主题无直接关联</a:t>
                      </a:r>
                      <a:r>
                        <a:rPr lang="zh-CN" altLang="en-US" sz="2400" dirty="0" smtClean="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a:txBody>
                  <a:tcPr anchor="ctr"/>
                </a:tc>
              </a:tr>
            </a:tbl>
          </a:graphicData>
        </a:graphic>
      </p:graphicFrame>
      <p:graphicFrame>
        <p:nvGraphicFramePr>
          <p:cNvPr id="6" name="Group 3"/>
          <p:cNvGraphicFramePr>
            <a:graphicFrameLocks noGrp="1"/>
          </p:cNvGraphicFramePr>
          <p:nvPr>
            <p:extLst>
              <p:ext uri="{D42A27DB-BD31-4B8C-83A1-F6EECF244321}">
                <p14:modId xmlns:p14="http://schemas.microsoft.com/office/powerpoint/2010/main" val="2301916196"/>
              </p:ext>
            </p:extLst>
          </p:nvPr>
        </p:nvGraphicFramePr>
        <p:xfrm>
          <a:off x="179388" y="1484784"/>
          <a:ext cx="8784976" cy="1424940"/>
        </p:xfrm>
        <a:graphic>
          <a:graphicData uri="http://schemas.openxmlformats.org/drawingml/2006/table">
            <a:tbl>
              <a:tblPr>
                <a:tableStyleId>{2D5ABB26-0587-4C30-8999-92F81FD0307C}</a:tableStyleId>
              </a:tblPr>
              <a:tblGrid>
                <a:gridCol w="8784976"/>
              </a:tblGrid>
              <a:tr h="1371600">
                <a:tc>
                  <a:txBody>
                    <a:bodyPr/>
                    <a:lstStyle/>
                    <a:p>
                      <a:pPr marL="0" marR="0" lvl="0" indent="0" algn="l" defTabSz="914400" rtl="0" eaLnBrk="1" fontAlgn="base" latinLnBrk="0" hangingPunct="1">
                        <a:lnSpc>
                          <a:spcPts val="3500"/>
                        </a:lnSpc>
                        <a:spcBef>
                          <a:spcPts val="600"/>
                        </a:spcBef>
                        <a:spcAft>
                          <a:spcPct val="0"/>
                        </a:spcAft>
                        <a:buClrTx/>
                        <a:buSzTx/>
                        <a:buFontTx/>
                        <a:buNone/>
                        <a:tabLst/>
                        <a:defRPr/>
                      </a:pPr>
                      <a:r>
                        <a:rPr kumimoji="0" lang="zh-CN" altLang="en-US" sz="2600" u="none" strike="noStrike" kern="1200" cap="none" normalizeH="0" baseline="0" dirty="0" smtClean="0">
                          <a:ln>
                            <a:noFill/>
                          </a:ln>
                          <a:effectLst/>
                          <a:latin typeface="黑体" pitchFamily="49" charset="-122"/>
                          <a:ea typeface="黑体" pitchFamily="49" charset="-122"/>
                        </a:rPr>
                        <a:t>    </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原</a:t>
                      </a:r>
                      <a:r>
                        <a:rPr kumimoji="0" lang="en-US" altLang="zh-CN"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廉政准则</a:t>
                      </a:r>
                      <a:r>
                        <a:rPr kumimoji="0" lang="en-US" altLang="zh-CN"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是在</a:t>
                      </a:r>
                      <a:r>
                        <a:rPr kumimoji="0" lang="en-US" altLang="zh-CN"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1997</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年</a:t>
                      </a:r>
                      <a:r>
                        <a:rPr kumimoji="0" lang="en-US" altLang="zh-CN"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中国共产党党员领导干部廉洁从政若干准则（试行）</a:t>
                      </a:r>
                      <a:r>
                        <a:rPr kumimoji="0" lang="en-US" altLang="zh-CN"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的基础上修订而成的，</a:t>
                      </a:r>
                      <a:r>
                        <a:rPr kumimoji="0" lang="en-US" altLang="zh-CN"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2010</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年</a:t>
                      </a:r>
                      <a:r>
                        <a:rPr kumimoji="0" lang="en-US" altLang="zh-CN"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1</a:t>
                      </a:r>
                      <a:r>
                        <a:rPr kumimoji="0" lang="zh-CN" altLang="en-US" sz="2400" u="none" strike="noStrike" kern="1200" cap="none" normalizeH="0" baseline="0" dirty="0" smtClean="0">
                          <a:ln>
                            <a:noFill/>
                          </a:ln>
                          <a:solidFill>
                            <a:srgbClr val="002060"/>
                          </a:solidFill>
                          <a:effectLst/>
                          <a:latin typeface="微软雅黑" panose="020B0503020204020204" pitchFamily="34" charset="-122"/>
                          <a:ea typeface="微软雅黑" panose="020B0503020204020204" pitchFamily="34" charset="-122"/>
                        </a:rPr>
                        <a:t>月颁布实施。</a:t>
                      </a:r>
                      <a:r>
                        <a:rPr kumimoji="0" lang="zh-CN" altLang="en-US" sz="2600" b="1" u="none" strike="noStrike" kern="1200" cap="none" normalizeH="0" baseline="0" dirty="0" smtClean="0">
                          <a:ln>
                            <a:noFill/>
                          </a:ln>
                          <a:solidFill>
                            <a:srgbClr val="FF0000"/>
                          </a:solidFill>
                          <a:effectLst/>
                          <a:latin typeface="黑体" pitchFamily="49" charset="-122"/>
                          <a:ea typeface="黑体" pitchFamily="49" charset="-122"/>
                        </a:rPr>
                        <a:t>存在的主要问题：</a:t>
                      </a:r>
                      <a:endParaRPr kumimoji="0" lang="zh-CN" altLang="zh-CN" sz="2600" b="1" i="0" u="none" strike="noStrike" kern="1200" cap="none" normalizeH="0" baseline="0" dirty="0" smtClean="0">
                        <a:ln>
                          <a:noFill/>
                        </a:ln>
                        <a:solidFill>
                          <a:srgbClr val="FF0000"/>
                        </a:solidFill>
                        <a:effectLst/>
                        <a:latin typeface="黑体" pitchFamily="49" charset="-122"/>
                        <a:ea typeface="黑体" pitchFamily="49" charset="-122"/>
                        <a:cs typeface="+mn-cs"/>
                      </a:endParaRPr>
                    </a:p>
                  </a:txBody>
                  <a:tcPr anchor="ctr" horzOverflow="overflow"/>
                </a:tc>
              </a:tr>
            </a:tbl>
          </a:graphicData>
        </a:graphic>
      </p:graphicFrame>
      <p:sp>
        <p:nvSpPr>
          <p:cNvPr id="7"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924655" y="332656"/>
            <a:ext cx="7245894" cy="701731"/>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二、</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准则</a:t>
            </a:r>
            <a:r>
              <a:rPr lang="en-US" altLang="zh-CN"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修订情况</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a:t>
            </a:r>
            <a:r>
              <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rPr>
              <a:t>必要性</a:t>
            </a:r>
            <a:endParaRPr lang="zh-CN" altLang="en-US" sz="3600" b="1" spc="50" dirty="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Tree>
    <p:extLst>
      <p:ext uri="{BB962C8B-B14F-4D97-AF65-F5344CB8AC3E}">
        <p14:creationId xmlns:p14="http://schemas.microsoft.com/office/powerpoint/2010/main" val="2545083476"/>
      </p:ext>
    </p:extLst>
  </p:cSld>
  <p:clrMapOvr>
    <a:masterClrMapping/>
  </p:clrMapOvr>
  <p:transition advClick="0">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790575" y="315913"/>
            <a:ext cx="8348663" cy="360362"/>
          </a:xfrm>
          <a:prstGeom prst="rect">
            <a:avLst/>
          </a:prstGeom>
          <a:noFill/>
          <a:ln w="9525">
            <a:noFill/>
            <a:miter lim="800000"/>
            <a:headEnd/>
            <a:tailEnd/>
          </a:ln>
        </p:spPr>
        <p:txBody>
          <a:bodyPr/>
          <a:lstStyle/>
          <a:p>
            <a:pPr>
              <a:spcBef>
                <a:spcPct val="50000"/>
              </a:spcBef>
              <a:buSzTx/>
              <a:buFontTx/>
              <a:buNone/>
            </a:pPr>
            <a:r>
              <a:rPr lang="zh-CN" altLang="en-US" sz="2600" dirty="0" smtClean="0">
                <a:solidFill>
                  <a:srgbClr val="FFFFFF"/>
                </a:solidFill>
                <a:latin typeface="微软雅黑" pitchFamily="34" charset="-122"/>
                <a:ea typeface="微软雅黑" pitchFamily="34" charset="-122"/>
              </a:rPr>
              <a:t>（一）体制机制层面题</a:t>
            </a:r>
          </a:p>
        </p:txBody>
      </p:sp>
      <p:sp>
        <p:nvSpPr>
          <p:cNvPr id="8" name="Rectangle 9"/>
          <p:cNvSpPr>
            <a:spLocks noChangeArrowheads="1"/>
          </p:cNvSpPr>
          <p:nvPr/>
        </p:nvSpPr>
        <p:spPr bwMode="auto">
          <a:xfrm>
            <a:off x="0" y="231774"/>
            <a:ext cx="9140825" cy="820961"/>
          </a:xfrm>
          <a:prstGeom prst="rect">
            <a:avLst/>
          </a:prstGeom>
          <a:solidFill>
            <a:srgbClr val="004376"/>
          </a:solidFill>
          <a:ln w="9525">
            <a:solidFill>
              <a:srgbClr val="004376"/>
            </a:solidFill>
            <a:miter lim="800000"/>
            <a:headEnd/>
            <a:tailEnd/>
          </a:ln>
        </p:spPr>
        <p:txBody>
          <a:bodyPr wrap="none" anchor="ctr"/>
          <a:lstStyle/>
          <a:p>
            <a:pPr>
              <a:spcBef>
                <a:spcPct val="0"/>
              </a:spcBef>
              <a:buSzTx/>
              <a:buFontTx/>
              <a:buNone/>
            </a:pPr>
            <a:endParaRPr lang="zh-CN" altLang="en-US" dirty="0">
              <a:solidFill>
                <a:srgbClr val="000000"/>
              </a:solidFill>
            </a:endParaRPr>
          </a:p>
        </p:txBody>
      </p:sp>
      <p:grpSp>
        <p:nvGrpSpPr>
          <p:cNvPr id="9" name="Group 11"/>
          <p:cNvGrpSpPr>
            <a:grpSpLocks/>
          </p:cNvGrpSpPr>
          <p:nvPr/>
        </p:nvGrpSpPr>
        <p:grpSpPr bwMode="auto">
          <a:xfrm>
            <a:off x="142874" y="120650"/>
            <a:ext cx="756718" cy="716062"/>
            <a:chOff x="68" y="136"/>
            <a:chExt cx="340" cy="340"/>
          </a:xfrm>
        </p:grpSpPr>
        <p:sp>
          <p:nvSpPr>
            <p:cNvPr id="10" name="Oval 12"/>
            <p:cNvSpPr>
              <a:spLocks noChangeArrowheads="1"/>
            </p:cNvSpPr>
            <p:nvPr/>
          </p:nvSpPr>
          <p:spPr bwMode="auto">
            <a:xfrm>
              <a:off x="68" y="136"/>
              <a:ext cx="340" cy="340"/>
            </a:xfrm>
            <a:prstGeom prst="ellipse">
              <a:avLst/>
            </a:prstGeom>
            <a:solidFill>
              <a:schemeClr val="bg1"/>
            </a:solidFill>
            <a:ln w="9525">
              <a:solidFill>
                <a:schemeClr val="bg1"/>
              </a:solidFill>
              <a:round/>
              <a:headEnd/>
              <a:tailEnd/>
            </a:ln>
          </p:spPr>
          <p:txBody>
            <a:bodyPr wrap="none" anchor="ctr"/>
            <a:lstStyle/>
            <a:p>
              <a:pPr>
                <a:spcBef>
                  <a:spcPct val="0"/>
                </a:spcBef>
                <a:buSzTx/>
                <a:buFontTx/>
                <a:buNone/>
              </a:pPr>
              <a:endParaRPr lang="zh-CN" altLang="en-US">
                <a:solidFill>
                  <a:srgbClr val="000000"/>
                </a:solidFill>
              </a:endParaRPr>
            </a:p>
          </p:txBody>
        </p:sp>
        <p:pic>
          <p:nvPicPr>
            <p:cNvPr id="11" name="Picture 13" descr="NPU01"/>
            <p:cNvPicPr>
              <a:picLocks noChangeAspect="1" noChangeArrowheads="1"/>
            </p:cNvPicPr>
            <p:nvPr/>
          </p:nvPicPr>
          <p:blipFill>
            <a:blip r:embed="rId3"/>
            <a:srcRect/>
            <a:stretch>
              <a:fillRect/>
            </a:stretch>
          </p:blipFill>
          <p:spPr bwMode="auto">
            <a:xfrm>
              <a:off x="68" y="136"/>
              <a:ext cx="340" cy="340"/>
            </a:xfrm>
            <a:prstGeom prst="rect">
              <a:avLst/>
            </a:prstGeom>
            <a:noFill/>
            <a:ln w="9525">
              <a:noFill/>
              <a:miter lim="800000"/>
              <a:headEnd/>
              <a:tailEnd/>
            </a:ln>
          </p:spPr>
        </p:pic>
      </p:grpSp>
      <p:sp>
        <p:nvSpPr>
          <p:cNvPr id="12" name="矩形 11"/>
          <p:cNvSpPr/>
          <p:nvPr/>
        </p:nvSpPr>
        <p:spPr>
          <a:xfrm>
            <a:off x="611560" y="332656"/>
            <a:ext cx="8064896" cy="70173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nSpc>
                <a:spcPct val="110000"/>
              </a:lnSpc>
              <a:spcBef>
                <a:spcPts val="600"/>
              </a:spcBef>
              <a:spcAft>
                <a:spcPts val="600"/>
              </a:spcAft>
              <a:buNone/>
              <a:defRPr/>
            </a:pP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  </a:t>
            </a:r>
            <a:r>
              <a:rPr lang="zh-CN" altLang="en-US" sz="3600" b="1" spc="50" dirty="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五</a:t>
            </a:r>
            <a:r>
              <a:rPr lang="zh-CN" altLang="en-US" sz="3600" b="1" spc="50" dirty="0" smtClean="0">
                <a:ln w="11430"/>
                <a:solidFill>
                  <a:schemeClr val="bg1"/>
                </a:solidFill>
                <a:effectLst>
                  <a:outerShdw blurRad="76200" dist="50800" dir="5400000" algn="tl" rotWithShape="0">
                    <a:srgbClr val="000000">
                      <a:alpha val="65000"/>
                    </a:srgbClr>
                  </a:outerShdw>
                </a:effectLst>
                <a:latin typeface="黑体" pitchFamily="49" charset="-122"/>
                <a:ea typeface="黑体" pitchFamily="49" charset="-122"/>
              </a:rPr>
              <a:t>、几点要求</a:t>
            </a:r>
            <a:endParaRPr lang="zh-CN" altLang="en-US" sz="3600" b="1" spc="50" dirty="0" smtClean="0">
              <a:ln w="11430"/>
              <a:solidFill>
                <a:srgbClr val="FFFF00"/>
              </a:solidFill>
              <a:effectLst>
                <a:outerShdw blurRad="76200" dist="50800" dir="5400000" algn="tl" rotWithShape="0">
                  <a:srgbClr val="000000">
                    <a:alpha val="65000"/>
                  </a:srgbClr>
                </a:outerShdw>
              </a:effectLst>
              <a:latin typeface="黑体" pitchFamily="49" charset="-122"/>
              <a:ea typeface="黑体" pitchFamily="49" charset="-122"/>
            </a:endParaRPr>
          </a:p>
        </p:txBody>
      </p:sp>
      <p:sp>
        <p:nvSpPr>
          <p:cNvPr id="3" name="矩形 2"/>
          <p:cNvSpPr/>
          <p:nvPr/>
        </p:nvSpPr>
        <p:spPr>
          <a:xfrm>
            <a:off x="971600" y="2914142"/>
            <a:ext cx="7416824" cy="2243050"/>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要自觉牢固树立党章党规党纪意识，做到守纪律、讲规矩，知敬畏、存戒惧，自觉在廉洁自律上追求高标准，在严守党纪上远离违纪红线，在全党逐渐形成尊崇制度、遵守制度、捍卫制度的良好风尚。</a:t>
            </a:r>
          </a:p>
        </p:txBody>
      </p:sp>
      <p:sp>
        <p:nvSpPr>
          <p:cNvPr id="4" name="圆角矩形 3"/>
          <p:cNvSpPr/>
          <p:nvPr/>
        </p:nvSpPr>
        <p:spPr bwMode="auto">
          <a:xfrm>
            <a:off x="923570" y="1556792"/>
            <a:ext cx="7464854" cy="648072"/>
          </a:xfrm>
          <a:prstGeom prst="roundRect">
            <a:avLst/>
          </a:prstGeom>
          <a:solidFill>
            <a:srgbClr val="C00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None/>
            </a:pPr>
            <a:r>
              <a:rPr lang="zh-CN" altLang="en-US" sz="2800" dirty="0">
                <a:solidFill>
                  <a:schemeClr val="bg1"/>
                </a:solidFill>
                <a:latin typeface="黑体" panose="02010609060101010101" pitchFamily="49" charset="-122"/>
                <a:ea typeface="黑体" panose="02010609060101010101" pitchFamily="49" charset="-122"/>
              </a:rPr>
              <a:t>广大党员</a:t>
            </a:r>
            <a:endParaRPr kumimoji="0" lang="zh-CN" altLang="en-US" sz="28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51739672"/>
      </p:ext>
    </p:extLst>
  </p:cSld>
  <p:clrMapOvr>
    <a:masterClrMapping/>
  </p:clrMapOvr>
  <p:transition advClick="0">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71538" y="2841965"/>
            <a:ext cx="7215238" cy="1107996"/>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buSzTx/>
              <a:buFontTx/>
              <a:buNone/>
              <a:defRPr/>
            </a:pPr>
            <a:r>
              <a:rPr lang="zh-CN" altLang="en-US" sz="6600" b="1" kern="0" dirty="0" smtClean="0">
                <a:ln w="11430"/>
                <a:solidFill>
                  <a:srgbClr val="1F497D">
                    <a:lumMod val="60000"/>
                    <a:lumOff val="40000"/>
                  </a:srgbClr>
                </a:solidFill>
                <a:effectLst>
                  <a:outerShdw blurRad="50800" dist="39000" dir="5460000" algn="tl">
                    <a:srgbClr val="000000">
                      <a:alpha val="38000"/>
                    </a:srgbClr>
                  </a:outerShdw>
                </a:effectLst>
                <a:latin typeface="微软雅黑" pitchFamily="34" charset="-122"/>
                <a:ea typeface="微软雅黑" pitchFamily="34" charset="-122"/>
              </a:rPr>
              <a:t>谢 谢！</a:t>
            </a:r>
            <a:endParaRPr lang="zh-CN" altLang="en-US" sz="6600" b="1" kern="0" dirty="0">
              <a:ln w="11430"/>
              <a:solidFill>
                <a:srgbClr val="1F497D">
                  <a:lumMod val="60000"/>
                  <a:lumOff val="40000"/>
                </a:srgbClr>
              </a:solidFill>
              <a:effectLst>
                <a:outerShdw blurRad="50800" dist="39000" dir="5460000" algn="tl">
                  <a:srgbClr val="000000">
                    <a:alpha val="38000"/>
                  </a:srgbClr>
                </a:outerShdw>
              </a:effectLst>
              <a:latin typeface="微软雅黑" pitchFamily="34" charset="-122"/>
              <a:ea typeface="微软雅黑" pitchFamily="34" charset="-122"/>
            </a:endParaRPr>
          </a:p>
        </p:txBody>
      </p:sp>
      <p:grpSp>
        <p:nvGrpSpPr>
          <p:cNvPr id="24" name="Group 12"/>
          <p:cNvGrpSpPr>
            <a:grpSpLocks/>
          </p:cNvGrpSpPr>
          <p:nvPr/>
        </p:nvGrpSpPr>
        <p:grpSpPr bwMode="auto">
          <a:xfrm>
            <a:off x="35496" y="24048"/>
            <a:ext cx="2460823" cy="1681098"/>
            <a:chOff x="155" y="144"/>
            <a:chExt cx="1913" cy="1281"/>
          </a:xfrm>
        </p:grpSpPr>
        <p:grpSp>
          <p:nvGrpSpPr>
            <p:cNvPr id="25" name="Group 13"/>
            <p:cNvGrpSpPr>
              <a:grpSpLocks/>
            </p:cNvGrpSpPr>
            <p:nvPr/>
          </p:nvGrpSpPr>
          <p:grpSpPr bwMode="auto">
            <a:xfrm>
              <a:off x="155" y="144"/>
              <a:ext cx="1304" cy="1281"/>
              <a:chOff x="155" y="144"/>
              <a:chExt cx="1304" cy="1281"/>
            </a:xfrm>
          </p:grpSpPr>
          <p:sp>
            <p:nvSpPr>
              <p:cNvPr id="29" name="Freeform 1276"/>
              <p:cNvSpPr>
                <a:spLocks noEditPoints="1"/>
              </p:cNvSpPr>
              <p:nvPr/>
            </p:nvSpPr>
            <p:spPr bwMode="auto">
              <a:xfrm>
                <a:off x="155" y="144"/>
                <a:ext cx="1304" cy="973"/>
              </a:xfrm>
              <a:custGeom>
                <a:avLst/>
                <a:gdLst>
                  <a:gd name="T0" fmla="*/ 9142 w 642"/>
                  <a:gd name="T1" fmla="*/ 4820 h 479"/>
                  <a:gd name="T2" fmla="*/ 10599 w 642"/>
                  <a:gd name="T3" fmla="*/ 3201 h 479"/>
                  <a:gd name="T4" fmla="*/ 10694 w 642"/>
                  <a:gd name="T5" fmla="*/ 2048 h 479"/>
                  <a:gd name="T6" fmla="*/ 10810 w 642"/>
                  <a:gd name="T7" fmla="*/ 2245 h 479"/>
                  <a:gd name="T8" fmla="*/ 8915 w 642"/>
                  <a:gd name="T9" fmla="*/ 2756 h 479"/>
                  <a:gd name="T10" fmla="*/ 8915 w 642"/>
                  <a:gd name="T11" fmla="*/ 2673 h 479"/>
                  <a:gd name="T12" fmla="*/ 8915 w 642"/>
                  <a:gd name="T13" fmla="*/ 2673 h 479"/>
                  <a:gd name="T14" fmla="*/ 8915 w 642"/>
                  <a:gd name="T15" fmla="*/ 7410 h 479"/>
                  <a:gd name="T16" fmla="*/ 8454 w 642"/>
                  <a:gd name="T17" fmla="*/ 6009 h 479"/>
                  <a:gd name="T18" fmla="*/ 8915 w 642"/>
                  <a:gd name="T19" fmla="*/ 1976 h 479"/>
                  <a:gd name="T20" fmla="*/ 8403 w 642"/>
                  <a:gd name="T21" fmla="*/ 3797 h 479"/>
                  <a:gd name="T22" fmla="*/ 6802 w 642"/>
                  <a:gd name="T23" fmla="*/ 7827 h 479"/>
                  <a:gd name="T24" fmla="*/ 6687 w 642"/>
                  <a:gd name="T25" fmla="*/ 7695 h 479"/>
                  <a:gd name="T26" fmla="*/ 6786 w 642"/>
                  <a:gd name="T27" fmla="*/ 2456 h 479"/>
                  <a:gd name="T28" fmla="*/ 7215 w 642"/>
                  <a:gd name="T29" fmla="*/ 3878 h 479"/>
                  <a:gd name="T30" fmla="*/ 7743 w 642"/>
                  <a:gd name="T31" fmla="*/ 4341 h 479"/>
                  <a:gd name="T32" fmla="*/ 7625 w 642"/>
                  <a:gd name="T33" fmla="*/ 7542 h 479"/>
                  <a:gd name="T34" fmla="*/ 5990 w 642"/>
                  <a:gd name="T35" fmla="*/ 3504 h 479"/>
                  <a:gd name="T36" fmla="*/ 6077 w 642"/>
                  <a:gd name="T37" fmla="*/ 4493 h 479"/>
                  <a:gd name="T38" fmla="*/ 6605 w 642"/>
                  <a:gd name="T39" fmla="*/ 2281 h 479"/>
                  <a:gd name="T40" fmla="*/ 6006 w 642"/>
                  <a:gd name="T41" fmla="*/ 479 h 479"/>
                  <a:gd name="T42" fmla="*/ 5809 w 642"/>
                  <a:gd name="T43" fmla="*/ 7461 h 479"/>
                  <a:gd name="T44" fmla="*/ 6605 w 642"/>
                  <a:gd name="T45" fmla="*/ 7626 h 479"/>
                  <a:gd name="T46" fmla="*/ 6301 w 642"/>
                  <a:gd name="T47" fmla="*/ 7477 h 479"/>
                  <a:gd name="T48" fmla="*/ 5054 w 642"/>
                  <a:gd name="T49" fmla="*/ 2161 h 479"/>
                  <a:gd name="T50" fmla="*/ 5429 w 642"/>
                  <a:gd name="T51" fmla="*/ 611 h 479"/>
                  <a:gd name="T52" fmla="*/ 5730 w 642"/>
                  <a:gd name="T53" fmla="*/ 3981 h 479"/>
                  <a:gd name="T54" fmla="*/ 5809 w 642"/>
                  <a:gd name="T55" fmla="*/ 6110 h 479"/>
                  <a:gd name="T56" fmla="*/ 4698 w 642"/>
                  <a:gd name="T57" fmla="*/ 4902 h 479"/>
                  <a:gd name="T58" fmla="*/ 5809 w 642"/>
                  <a:gd name="T59" fmla="*/ 6882 h 479"/>
                  <a:gd name="T60" fmla="*/ 5697 w 642"/>
                  <a:gd name="T61" fmla="*/ 7575 h 479"/>
                  <a:gd name="T62" fmla="*/ 3648 w 642"/>
                  <a:gd name="T63" fmla="*/ 4510 h 479"/>
                  <a:gd name="T64" fmla="*/ 3520 w 642"/>
                  <a:gd name="T65" fmla="*/ 5430 h 479"/>
                  <a:gd name="T66" fmla="*/ 3648 w 642"/>
                  <a:gd name="T67" fmla="*/ 4820 h 479"/>
                  <a:gd name="T68" fmla="*/ 4576 w 642"/>
                  <a:gd name="T69" fmla="*/ 4902 h 479"/>
                  <a:gd name="T70" fmla="*/ 5137 w 642"/>
                  <a:gd name="T71" fmla="*/ 3049 h 479"/>
                  <a:gd name="T72" fmla="*/ 3520 w 642"/>
                  <a:gd name="T73" fmla="*/ 5761 h 479"/>
                  <a:gd name="T74" fmla="*/ 3520 w 642"/>
                  <a:gd name="T75" fmla="*/ 4820 h 479"/>
                  <a:gd name="T76" fmla="*/ 3033 w 642"/>
                  <a:gd name="T77" fmla="*/ 3185 h 479"/>
                  <a:gd name="T78" fmla="*/ 2624 w 642"/>
                  <a:gd name="T79" fmla="*/ 3504 h 479"/>
                  <a:gd name="T80" fmla="*/ 2640 w 642"/>
                  <a:gd name="T81" fmla="*/ 5858 h 479"/>
                  <a:gd name="T82" fmla="*/ 2876 w 642"/>
                  <a:gd name="T83" fmla="*/ 6210 h 479"/>
                  <a:gd name="T84" fmla="*/ 3520 w 642"/>
                  <a:gd name="T85" fmla="*/ 5958 h 479"/>
                  <a:gd name="T86" fmla="*/ 3102 w 642"/>
                  <a:gd name="T87" fmla="*/ 5582 h 479"/>
                  <a:gd name="T88" fmla="*/ 2397 w 642"/>
                  <a:gd name="T89" fmla="*/ 3354 h 479"/>
                  <a:gd name="T90" fmla="*/ 2624 w 642"/>
                  <a:gd name="T91" fmla="*/ 5893 h 479"/>
                  <a:gd name="T92" fmla="*/ 2624 w 642"/>
                  <a:gd name="T93" fmla="*/ 3504 h 479"/>
                  <a:gd name="T94" fmla="*/ 2488 w 642"/>
                  <a:gd name="T95" fmla="*/ 7526 h 479"/>
                  <a:gd name="T96" fmla="*/ 2397 w 642"/>
                  <a:gd name="T97" fmla="*/ 3354 h 479"/>
                  <a:gd name="T98" fmla="*/ 2397 w 642"/>
                  <a:gd name="T99" fmla="*/ 6305 h 479"/>
                  <a:gd name="T100" fmla="*/ 2161 w 642"/>
                  <a:gd name="T101" fmla="*/ 5842 h 479"/>
                  <a:gd name="T102" fmla="*/ 1432 w 642"/>
                  <a:gd name="T103" fmla="*/ 5793 h 479"/>
                  <a:gd name="T104" fmla="*/ 1432 w 642"/>
                  <a:gd name="T105" fmla="*/ 4902 h 479"/>
                  <a:gd name="T106" fmla="*/ 1241 w 642"/>
                  <a:gd name="T107" fmla="*/ 5330 h 479"/>
                  <a:gd name="T108" fmla="*/ 309 w 642"/>
                  <a:gd name="T109" fmla="*/ 5314 h 479"/>
                  <a:gd name="T110" fmla="*/ 1292 w 642"/>
                  <a:gd name="T111" fmla="*/ 6210 h 479"/>
                  <a:gd name="T112" fmla="*/ 1432 w 642"/>
                  <a:gd name="T113" fmla="*/ 5877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2"/>
                  <a:gd name="T172" fmla="*/ 0 h 479"/>
                  <a:gd name="T173" fmla="*/ 642 w 642"/>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2" h="479">
                    <a:moveTo>
                      <a:pt x="524" y="435"/>
                    </a:moveTo>
                    <a:cubicBezTo>
                      <a:pt x="539" y="424"/>
                      <a:pt x="557" y="404"/>
                      <a:pt x="553" y="374"/>
                    </a:cubicBezTo>
                    <a:cubicBezTo>
                      <a:pt x="548" y="335"/>
                      <a:pt x="539" y="313"/>
                      <a:pt x="524" y="297"/>
                    </a:cubicBezTo>
                    <a:cubicBezTo>
                      <a:pt x="524" y="435"/>
                      <a:pt x="524" y="435"/>
                      <a:pt x="524" y="435"/>
                    </a:cubicBezTo>
                    <a:close/>
                    <a:moveTo>
                      <a:pt x="524" y="278"/>
                    </a:moveTo>
                    <a:cubicBezTo>
                      <a:pt x="529" y="281"/>
                      <a:pt x="534" y="282"/>
                      <a:pt x="537" y="283"/>
                    </a:cubicBezTo>
                    <a:cubicBezTo>
                      <a:pt x="562" y="287"/>
                      <a:pt x="578" y="271"/>
                      <a:pt x="588" y="265"/>
                    </a:cubicBezTo>
                    <a:cubicBezTo>
                      <a:pt x="597" y="259"/>
                      <a:pt x="608" y="265"/>
                      <a:pt x="608" y="265"/>
                    </a:cubicBezTo>
                    <a:cubicBezTo>
                      <a:pt x="608" y="265"/>
                      <a:pt x="603" y="247"/>
                      <a:pt x="588" y="247"/>
                    </a:cubicBezTo>
                    <a:cubicBezTo>
                      <a:pt x="574" y="247"/>
                      <a:pt x="557" y="256"/>
                      <a:pt x="550" y="248"/>
                    </a:cubicBezTo>
                    <a:cubicBezTo>
                      <a:pt x="543" y="239"/>
                      <a:pt x="580" y="233"/>
                      <a:pt x="585" y="230"/>
                    </a:cubicBezTo>
                    <a:cubicBezTo>
                      <a:pt x="591" y="227"/>
                      <a:pt x="619" y="203"/>
                      <a:pt x="623" y="188"/>
                    </a:cubicBezTo>
                    <a:cubicBezTo>
                      <a:pt x="629" y="174"/>
                      <a:pt x="628" y="174"/>
                      <a:pt x="628" y="174"/>
                    </a:cubicBezTo>
                    <a:cubicBezTo>
                      <a:pt x="628" y="174"/>
                      <a:pt x="632" y="172"/>
                      <a:pt x="635" y="168"/>
                    </a:cubicBezTo>
                    <a:cubicBezTo>
                      <a:pt x="640" y="162"/>
                      <a:pt x="642" y="156"/>
                      <a:pt x="642" y="150"/>
                    </a:cubicBezTo>
                    <a:cubicBezTo>
                      <a:pt x="642" y="149"/>
                      <a:pt x="642" y="149"/>
                      <a:pt x="642" y="149"/>
                    </a:cubicBezTo>
                    <a:cubicBezTo>
                      <a:pt x="642" y="147"/>
                      <a:pt x="642" y="147"/>
                      <a:pt x="642" y="147"/>
                    </a:cubicBezTo>
                    <a:cubicBezTo>
                      <a:pt x="642" y="137"/>
                      <a:pt x="636" y="125"/>
                      <a:pt x="628" y="120"/>
                    </a:cubicBezTo>
                    <a:cubicBezTo>
                      <a:pt x="628" y="120"/>
                      <a:pt x="630" y="114"/>
                      <a:pt x="625" y="112"/>
                    </a:cubicBezTo>
                    <a:cubicBezTo>
                      <a:pt x="620" y="110"/>
                      <a:pt x="609" y="109"/>
                      <a:pt x="608" y="119"/>
                    </a:cubicBezTo>
                    <a:cubicBezTo>
                      <a:pt x="608" y="122"/>
                      <a:pt x="608" y="125"/>
                      <a:pt x="610" y="127"/>
                    </a:cubicBezTo>
                    <a:cubicBezTo>
                      <a:pt x="611" y="129"/>
                      <a:pt x="614" y="131"/>
                      <a:pt x="618" y="130"/>
                    </a:cubicBezTo>
                    <a:cubicBezTo>
                      <a:pt x="623" y="130"/>
                      <a:pt x="627" y="125"/>
                      <a:pt x="627" y="123"/>
                    </a:cubicBezTo>
                    <a:cubicBezTo>
                      <a:pt x="630" y="125"/>
                      <a:pt x="632" y="128"/>
                      <a:pt x="635" y="132"/>
                    </a:cubicBezTo>
                    <a:cubicBezTo>
                      <a:pt x="637" y="135"/>
                      <a:pt x="639" y="140"/>
                      <a:pt x="639" y="145"/>
                    </a:cubicBezTo>
                    <a:cubicBezTo>
                      <a:pt x="640" y="154"/>
                      <a:pt x="636" y="163"/>
                      <a:pt x="625" y="168"/>
                    </a:cubicBezTo>
                    <a:cubicBezTo>
                      <a:pt x="618" y="171"/>
                      <a:pt x="606" y="171"/>
                      <a:pt x="601" y="164"/>
                    </a:cubicBezTo>
                    <a:cubicBezTo>
                      <a:pt x="596" y="157"/>
                      <a:pt x="585" y="151"/>
                      <a:pt x="571" y="151"/>
                    </a:cubicBezTo>
                    <a:cubicBezTo>
                      <a:pt x="556" y="152"/>
                      <a:pt x="530" y="159"/>
                      <a:pt x="529" y="160"/>
                    </a:cubicBezTo>
                    <a:cubicBezTo>
                      <a:pt x="528" y="160"/>
                      <a:pt x="526" y="161"/>
                      <a:pt x="524" y="162"/>
                    </a:cubicBezTo>
                    <a:cubicBezTo>
                      <a:pt x="524" y="208"/>
                      <a:pt x="524" y="208"/>
                      <a:pt x="524" y="208"/>
                    </a:cubicBezTo>
                    <a:cubicBezTo>
                      <a:pt x="526" y="208"/>
                      <a:pt x="529" y="207"/>
                      <a:pt x="531" y="206"/>
                    </a:cubicBezTo>
                    <a:cubicBezTo>
                      <a:pt x="565" y="195"/>
                      <a:pt x="586" y="189"/>
                      <a:pt x="586" y="189"/>
                    </a:cubicBezTo>
                    <a:cubicBezTo>
                      <a:pt x="567" y="202"/>
                      <a:pt x="546" y="211"/>
                      <a:pt x="524" y="217"/>
                    </a:cubicBezTo>
                    <a:cubicBezTo>
                      <a:pt x="524" y="278"/>
                      <a:pt x="524" y="278"/>
                      <a:pt x="524" y="278"/>
                    </a:cubicBezTo>
                    <a:close/>
                    <a:moveTo>
                      <a:pt x="524" y="157"/>
                    </a:moveTo>
                    <a:cubicBezTo>
                      <a:pt x="524" y="116"/>
                      <a:pt x="524" y="116"/>
                      <a:pt x="524" y="116"/>
                    </a:cubicBezTo>
                    <a:cubicBezTo>
                      <a:pt x="538" y="114"/>
                      <a:pt x="549" y="113"/>
                      <a:pt x="551" y="113"/>
                    </a:cubicBezTo>
                    <a:cubicBezTo>
                      <a:pt x="554" y="112"/>
                      <a:pt x="562" y="95"/>
                      <a:pt x="562" y="95"/>
                    </a:cubicBezTo>
                    <a:cubicBezTo>
                      <a:pt x="562" y="95"/>
                      <a:pt x="562" y="99"/>
                      <a:pt x="560" y="108"/>
                    </a:cubicBezTo>
                    <a:cubicBezTo>
                      <a:pt x="558" y="116"/>
                      <a:pt x="552" y="128"/>
                      <a:pt x="546" y="133"/>
                    </a:cubicBezTo>
                    <a:cubicBezTo>
                      <a:pt x="542" y="137"/>
                      <a:pt x="531" y="149"/>
                      <a:pt x="524" y="157"/>
                    </a:cubicBezTo>
                    <a:close/>
                    <a:moveTo>
                      <a:pt x="455" y="452"/>
                    </a:moveTo>
                    <a:cubicBezTo>
                      <a:pt x="466" y="463"/>
                      <a:pt x="468" y="463"/>
                      <a:pt x="468" y="463"/>
                    </a:cubicBezTo>
                    <a:cubicBezTo>
                      <a:pt x="468" y="463"/>
                      <a:pt x="477" y="436"/>
                      <a:pt x="477" y="427"/>
                    </a:cubicBezTo>
                    <a:cubicBezTo>
                      <a:pt x="477" y="417"/>
                      <a:pt x="468" y="401"/>
                      <a:pt x="479" y="403"/>
                    </a:cubicBezTo>
                    <a:cubicBezTo>
                      <a:pt x="491" y="405"/>
                      <a:pt x="508" y="445"/>
                      <a:pt x="508" y="445"/>
                    </a:cubicBezTo>
                    <a:cubicBezTo>
                      <a:pt x="508" y="445"/>
                      <a:pt x="515" y="442"/>
                      <a:pt x="524" y="435"/>
                    </a:cubicBezTo>
                    <a:cubicBezTo>
                      <a:pt x="524" y="297"/>
                      <a:pt x="524" y="297"/>
                      <a:pt x="524" y="297"/>
                    </a:cubicBezTo>
                    <a:cubicBezTo>
                      <a:pt x="520" y="292"/>
                      <a:pt x="516" y="289"/>
                      <a:pt x="511" y="285"/>
                    </a:cubicBezTo>
                    <a:cubicBezTo>
                      <a:pt x="496" y="275"/>
                      <a:pt x="472" y="263"/>
                      <a:pt x="455" y="255"/>
                    </a:cubicBezTo>
                    <a:cubicBezTo>
                      <a:pt x="455" y="277"/>
                      <a:pt x="455" y="277"/>
                      <a:pt x="455" y="277"/>
                    </a:cubicBezTo>
                    <a:cubicBezTo>
                      <a:pt x="462" y="283"/>
                      <a:pt x="468" y="289"/>
                      <a:pt x="472" y="295"/>
                    </a:cubicBezTo>
                    <a:cubicBezTo>
                      <a:pt x="487" y="320"/>
                      <a:pt x="497" y="353"/>
                      <a:pt x="497" y="353"/>
                    </a:cubicBezTo>
                    <a:cubicBezTo>
                      <a:pt x="497" y="353"/>
                      <a:pt x="479" y="319"/>
                      <a:pt x="455" y="292"/>
                    </a:cubicBezTo>
                    <a:cubicBezTo>
                      <a:pt x="455" y="452"/>
                      <a:pt x="455" y="452"/>
                      <a:pt x="455" y="452"/>
                    </a:cubicBezTo>
                    <a:close/>
                    <a:moveTo>
                      <a:pt x="455" y="233"/>
                    </a:moveTo>
                    <a:cubicBezTo>
                      <a:pt x="455" y="158"/>
                      <a:pt x="455" y="158"/>
                      <a:pt x="455" y="158"/>
                    </a:cubicBezTo>
                    <a:cubicBezTo>
                      <a:pt x="463" y="144"/>
                      <a:pt x="479" y="135"/>
                      <a:pt x="495" y="125"/>
                    </a:cubicBezTo>
                    <a:cubicBezTo>
                      <a:pt x="504" y="121"/>
                      <a:pt x="515" y="118"/>
                      <a:pt x="524" y="116"/>
                    </a:cubicBezTo>
                    <a:cubicBezTo>
                      <a:pt x="524" y="157"/>
                      <a:pt x="524" y="157"/>
                      <a:pt x="524" y="157"/>
                    </a:cubicBezTo>
                    <a:cubicBezTo>
                      <a:pt x="520" y="162"/>
                      <a:pt x="517" y="166"/>
                      <a:pt x="517" y="166"/>
                    </a:cubicBezTo>
                    <a:cubicBezTo>
                      <a:pt x="517" y="166"/>
                      <a:pt x="521" y="164"/>
                      <a:pt x="524" y="162"/>
                    </a:cubicBezTo>
                    <a:cubicBezTo>
                      <a:pt x="524" y="208"/>
                      <a:pt x="524" y="208"/>
                      <a:pt x="524" y="208"/>
                    </a:cubicBezTo>
                    <a:cubicBezTo>
                      <a:pt x="492" y="218"/>
                      <a:pt x="462" y="222"/>
                      <a:pt x="462" y="222"/>
                    </a:cubicBezTo>
                    <a:cubicBezTo>
                      <a:pt x="473" y="224"/>
                      <a:pt x="484" y="224"/>
                      <a:pt x="494" y="223"/>
                    </a:cubicBezTo>
                    <a:cubicBezTo>
                      <a:pt x="505" y="222"/>
                      <a:pt x="515" y="220"/>
                      <a:pt x="524" y="217"/>
                    </a:cubicBezTo>
                    <a:cubicBezTo>
                      <a:pt x="524" y="278"/>
                      <a:pt x="524" y="278"/>
                      <a:pt x="524" y="278"/>
                    </a:cubicBezTo>
                    <a:cubicBezTo>
                      <a:pt x="502" y="268"/>
                      <a:pt x="473" y="242"/>
                      <a:pt x="459" y="234"/>
                    </a:cubicBezTo>
                    <a:cubicBezTo>
                      <a:pt x="458" y="234"/>
                      <a:pt x="456" y="233"/>
                      <a:pt x="455" y="233"/>
                    </a:cubicBezTo>
                    <a:close/>
                    <a:moveTo>
                      <a:pt x="388" y="453"/>
                    </a:moveTo>
                    <a:cubicBezTo>
                      <a:pt x="392" y="456"/>
                      <a:pt x="396" y="458"/>
                      <a:pt x="400" y="460"/>
                    </a:cubicBezTo>
                    <a:cubicBezTo>
                      <a:pt x="407" y="463"/>
                      <a:pt x="414" y="460"/>
                      <a:pt x="418" y="456"/>
                    </a:cubicBezTo>
                    <a:cubicBezTo>
                      <a:pt x="423" y="450"/>
                      <a:pt x="424" y="441"/>
                      <a:pt x="414" y="437"/>
                    </a:cubicBezTo>
                    <a:cubicBezTo>
                      <a:pt x="405" y="433"/>
                      <a:pt x="398" y="433"/>
                      <a:pt x="398" y="433"/>
                    </a:cubicBezTo>
                    <a:cubicBezTo>
                      <a:pt x="398" y="433"/>
                      <a:pt x="399" y="437"/>
                      <a:pt x="406" y="439"/>
                    </a:cubicBezTo>
                    <a:cubicBezTo>
                      <a:pt x="416" y="442"/>
                      <a:pt x="419" y="448"/>
                      <a:pt x="416" y="452"/>
                    </a:cubicBezTo>
                    <a:cubicBezTo>
                      <a:pt x="410" y="460"/>
                      <a:pt x="401" y="457"/>
                      <a:pt x="393" y="452"/>
                    </a:cubicBezTo>
                    <a:cubicBezTo>
                      <a:pt x="391" y="451"/>
                      <a:pt x="390" y="450"/>
                      <a:pt x="388" y="448"/>
                    </a:cubicBezTo>
                    <a:cubicBezTo>
                      <a:pt x="388" y="453"/>
                      <a:pt x="388" y="453"/>
                      <a:pt x="388" y="453"/>
                    </a:cubicBezTo>
                    <a:close/>
                    <a:moveTo>
                      <a:pt x="388" y="316"/>
                    </a:moveTo>
                    <a:cubicBezTo>
                      <a:pt x="388" y="134"/>
                      <a:pt x="388" y="134"/>
                      <a:pt x="388" y="134"/>
                    </a:cubicBezTo>
                    <a:cubicBezTo>
                      <a:pt x="400" y="164"/>
                      <a:pt x="392" y="227"/>
                      <a:pt x="392" y="227"/>
                    </a:cubicBezTo>
                    <a:cubicBezTo>
                      <a:pt x="411" y="212"/>
                      <a:pt x="409" y="175"/>
                      <a:pt x="399" y="144"/>
                    </a:cubicBezTo>
                    <a:cubicBezTo>
                      <a:pt x="396" y="134"/>
                      <a:pt x="393" y="125"/>
                      <a:pt x="388" y="117"/>
                    </a:cubicBezTo>
                    <a:cubicBezTo>
                      <a:pt x="388" y="29"/>
                      <a:pt x="388" y="29"/>
                      <a:pt x="388" y="29"/>
                    </a:cubicBezTo>
                    <a:cubicBezTo>
                      <a:pt x="392" y="31"/>
                      <a:pt x="395" y="33"/>
                      <a:pt x="398" y="35"/>
                    </a:cubicBezTo>
                    <a:cubicBezTo>
                      <a:pt x="418" y="50"/>
                      <a:pt x="427" y="78"/>
                      <a:pt x="436" y="107"/>
                    </a:cubicBezTo>
                    <a:cubicBezTo>
                      <a:pt x="445" y="136"/>
                      <a:pt x="426" y="188"/>
                      <a:pt x="420" y="197"/>
                    </a:cubicBezTo>
                    <a:cubicBezTo>
                      <a:pt x="414" y="206"/>
                      <a:pt x="424" y="228"/>
                      <a:pt x="424" y="228"/>
                    </a:cubicBezTo>
                    <a:cubicBezTo>
                      <a:pt x="424" y="228"/>
                      <a:pt x="440" y="218"/>
                      <a:pt x="445" y="213"/>
                    </a:cubicBezTo>
                    <a:cubicBezTo>
                      <a:pt x="449" y="208"/>
                      <a:pt x="446" y="189"/>
                      <a:pt x="451" y="169"/>
                    </a:cubicBezTo>
                    <a:cubicBezTo>
                      <a:pt x="452" y="165"/>
                      <a:pt x="453" y="161"/>
                      <a:pt x="455" y="158"/>
                    </a:cubicBezTo>
                    <a:cubicBezTo>
                      <a:pt x="455" y="233"/>
                      <a:pt x="455" y="233"/>
                      <a:pt x="455" y="233"/>
                    </a:cubicBezTo>
                    <a:cubicBezTo>
                      <a:pt x="441" y="228"/>
                      <a:pt x="439" y="248"/>
                      <a:pt x="439" y="248"/>
                    </a:cubicBezTo>
                    <a:cubicBezTo>
                      <a:pt x="439" y="248"/>
                      <a:pt x="446" y="251"/>
                      <a:pt x="455" y="255"/>
                    </a:cubicBezTo>
                    <a:cubicBezTo>
                      <a:pt x="455" y="277"/>
                      <a:pt x="455" y="277"/>
                      <a:pt x="455" y="277"/>
                    </a:cubicBezTo>
                    <a:cubicBezTo>
                      <a:pt x="437" y="261"/>
                      <a:pt x="414" y="251"/>
                      <a:pt x="414" y="251"/>
                    </a:cubicBezTo>
                    <a:cubicBezTo>
                      <a:pt x="414" y="251"/>
                      <a:pt x="428" y="260"/>
                      <a:pt x="453" y="289"/>
                    </a:cubicBezTo>
                    <a:cubicBezTo>
                      <a:pt x="454" y="290"/>
                      <a:pt x="454" y="291"/>
                      <a:pt x="455" y="292"/>
                    </a:cubicBezTo>
                    <a:cubicBezTo>
                      <a:pt x="455" y="452"/>
                      <a:pt x="455" y="452"/>
                      <a:pt x="455" y="452"/>
                    </a:cubicBezTo>
                    <a:cubicBezTo>
                      <a:pt x="453" y="449"/>
                      <a:pt x="451" y="447"/>
                      <a:pt x="448" y="443"/>
                    </a:cubicBezTo>
                    <a:cubicBezTo>
                      <a:pt x="432" y="424"/>
                      <a:pt x="413" y="371"/>
                      <a:pt x="412" y="365"/>
                    </a:cubicBezTo>
                    <a:cubicBezTo>
                      <a:pt x="411" y="358"/>
                      <a:pt x="410" y="299"/>
                      <a:pt x="403" y="292"/>
                    </a:cubicBezTo>
                    <a:cubicBezTo>
                      <a:pt x="396" y="286"/>
                      <a:pt x="394" y="306"/>
                      <a:pt x="388" y="316"/>
                    </a:cubicBezTo>
                    <a:close/>
                    <a:moveTo>
                      <a:pt x="341" y="182"/>
                    </a:moveTo>
                    <a:cubicBezTo>
                      <a:pt x="344" y="185"/>
                      <a:pt x="346" y="187"/>
                      <a:pt x="348" y="188"/>
                    </a:cubicBezTo>
                    <a:cubicBezTo>
                      <a:pt x="355" y="193"/>
                      <a:pt x="363" y="206"/>
                      <a:pt x="352" y="206"/>
                    </a:cubicBezTo>
                    <a:cubicBezTo>
                      <a:pt x="349" y="206"/>
                      <a:pt x="346" y="205"/>
                      <a:pt x="341" y="203"/>
                    </a:cubicBezTo>
                    <a:cubicBezTo>
                      <a:pt x="341" y="230"/>
                      <a:pt x="341" y="230"/>
                      <a:pt x="341" y="230"/>
                    </a:cubicBezTo>
                    <a:cubicBezTo>
                      <a:pt x="358" y="238"/>
                      <a:pt x="370" y="244"/>
                      <a:pt x="367" y="243"/>
                    </a:cubicBezTo>
                    <a:cubicBezTo>
                      <a:pt x="358" y="240"/>
                      <a:pt x="349" y="238"/>
                      <a:pt x="341" y="235"/>
                    </a:cubicBezTo>
                    <a:cubicBezTo>
                      <a:pt x="341" y="278"/>
                      <a:pt x="341" y="278"/>
                      <a:pt x="341" y="278"/>
                    </a:cubicBezTo>
                    <a:cubicBezTo>
                      <a:pt x="349" y="269"/>
                      <a:pt x="357" y="264"/>
                      <a:pt x="357" y="264"/>
                    </a:cubicBezTo>
                    <a:cubicBezTo>
                      <a:pt x="357" y="264"/>
                      <a:pt x="350" y="277"/>
                      <a:pt x="344" y="288"/>
                    </a:cubicBezTo>
                    <a:cubicBezTo>
                      <a:pt x="343" y="290"/>
                      <a:pt x="342" y="292"/>
                      <a:pt x="341" y="294"/>
                    </a:cubicBezTo>
                    <a:cubicBezTo>
                      <a:pt x="341" y="359"/>
                      <a:pt x="341" y="359"/>
                      <a:pt x="341" y="359"/>
                    </a:cubicBezTo>
                    <a:cubicBezTo>
                      <a:pt x="357" y="357"/>
                      <a:pt x="382" y="327"/>
                      <a:pt x="388" y="317"/>
                    </a:cubicBezTo>
                    <a:cubicBezTo>
                      <a:pt x="388" y="317"/>
                      <a:pt x="388" y="317"/>
                      <a:pt x="388" y="316"/>
                    </a:cubicBezTo>
                    <a:cubicBezTo>
                      <a:pt x="388" y="134"/>
                      <a:pt x="388" y="134"/>
                      <a:pt x="388" y="134"/>
                    </a:cubicBezTo>
                    <a:cubicBezTo>
                      <a:pt x="388" y="134"/>
                      <a:pt x="388" y="134"/>
                      <a:pt x="388" y="133"/>
                    </a:cubicBezTo>
                    <a:cubicBezTo>
                      <a:pt x="376" y="104"/>
                      <a:pt x="371" y="98"/>
                      <a:pt x="371" y="98"/>
                    </a:cubicBezTo>
                    <a:cubicBezTo>
                      <a:pt x="376" y="98"/>
                      <a:pt x="383" y="106"/>
                      <a:pt x="388" y="117"/>
                    </a:cubicBezTo>
                    <a:cubicBezTo>
                      <a:pt x="388" y="29"/>
                      <a:pt x="388" y="29"/>
                      <a:pt x="388" y="29"/>
                    </a:cubicBezTo>
                    <a:cubicBezTo>
                      <a:pt x="369" y="15"/>
                      <a:pt x="347" y="0"/>
                      <a:pt x="347" y="0"/>
                    </a:cubicBezTo>
                    <a:cubicBezTo>
                      <a:pt x="347" y="0"/>
                      <a:pt x="360" y="22"/>
                      <a:pt x="353" y="28"/>
                    </a:cubicBezTo>
                    <a:cubicBezTo>
                      <a:pt x="348" y="32"/>
                      <a:pt x="344" y="31"/>
                      <a:pt x="341" y="28"/>
                    </a:cubicBezTo>
                    <a:cubicBezTo>
                      <a:pt x="341" y="182"/>
                      <a:pt x="341" y="182"/>
                      <a:pt x="341" y="182"/>
                    </a:cubicBezTo>
                    <a:close/>
                    <a:moveTo>
                      <a:pt x="341" y="459"/>
                    </a:moveTo>
                    <a:cubicBezTo>
                      <a:pt x="351" y="479"/>
                      <a:pt x="351" y="479"/>
                      <a:pt x="351" y="479"/>
                    </a:cubicBezTo>
                    <a:cubicBezTo>
                      <a:pt x="351" y="479"/>
                      <a:pt x="364" y="478"/>
                      <a:pt x="359" y="466"/>
                    </a:cubicBezTo>
                    <a:cubicBezTo>
                      <a:pt x="355" y="459"/>
                      <a:pt x="350" y="448"/>
                      <a:pt x="341" y="438"/>
                    </a:cubicBezTo>
                    <a:cubicBezTo>
                      <a:pt x="341" y="459"/>
                      <a:pt x="341" y="459"/>
                      <a:pt x="341" y="459"/>
                    </a:cubicBezTo>
                    <a:close/>
                    <a:moveTo>
                      <a:pt x="341" y="411"/>
                    </a:moveTo>
                    <a:cubicBezTo>
                      <a:pt x="341" y="404"/>
                      <a:pt x="341" y="404"/>
                      <a:pt x="341" y="404"/>
                    </a:cubicBezTo>
                    <a:cubicBezTo>
                      <a:pt x="345" y="405"/>
                      <a:pt x="349" y="406"/>
                      <a:pt x="353" y="407"/>
                    </a:cubicBezTo>
                    <a:cubicBezTo>
                      <a:pt x="375" y="413"/>
                      <a:pt x="375" y="431"/>
                      <a:pt x="377" y="435"/>
                    </a:cubicBezTo>
                    <a:cubicBezTo>
                      <a:pt x="378" y="438"/>
                      <a:pt x="383" y="443"/>
                      <a:pt x="388" y="448"/>
                    </a:cubicBezTo>
                    <a:cubicBezTo>
                      <a:pt x="388" y="453"/>
                      <a:pt x="388" y="453"/>
                      <a:pt x="388" y="453"/>
                    </a:cubicBezTo>
                    <a:cubicBezTo>
                      <a:pt x="384" y="450"/>
                      <a:pt x="381" y="447"/>
                      <a:pt x="381" y="447"/>
                    </a:cubicBezTo>
                    <a:cubicBezTo>
                      <a:pt x="381" y="447"/>
                      <a:pt x="380" y="452"/>
                      <a:pt x="378" y="460"/>
                    </a:cubicBezTo>
                    <a:cubicBezTo>
                      <a:pt x="376" y="468"/>
                      <a:pt x="364" y="477"/>
                      <a:pt x="364" y="477"/>
                    </a:cubicBezTo>
                    <a:cubicBezTo>
                      <a:pt x="364" y="477"/>
                      <a:pt x="376" y="452"/>
                      <a:pt x="376" y="445"/>
                    </a:cubicBezTo>
                    <a:cubicBezTo>
                      <a:pt x="376" y="439"/>
                      <a:pt x="375" y="438"/>
                      <a:pt x="370" y="439"/>
                    </a:cubicBezTo>
                    <a:cubicBezTo>
                      <a:pt x="366" y="439"/>
                      <a:pt x="369" y="431"/>
                      <a:pt x="369" y="431"/>
                    </a:cubicBezTo>
                    <a:cubicBezTo>
                      <a:pt x="370" y="421"/>
                      <a:pt x="360" y="415"/>
                      <a:pt x="347" y="412"/>
                    </a:cubicBezTo>
                    <a:cubicBezTo>
                      <a:pt x="345" y="412"/>
                      <a:pt x="343" y="411"/>
                      <a:pt x="341" y="411"/>
                    </a:cubicBezTo>
                    <a:close/>
                    <a:moveTo>
                      <a:pt x="296" y="12"/>
                    </a:moveTo>
                    <a:cubicBezTo>
                      <a:pt x="296" y="12"/>
                      <a:pt x="301" y="26"/>
                      <a:pt x="295" y="34"/>
                    </a:cubicBezTo>
                    <a:cubicBezTo>
                      <a:pt x="289" y="42"/>
                      <a:pt x="274" y="89"/>
                      <a:pt x="297" y="127"/>
                    </a:cubicBezTo>
                    <a:cubicBezTo>
                      <a:pt x="315" y="158"/>
                      <a:pt x="331" y="174"/>
                      <a:pt x="341" y="182"/>
                    </a:cubicBezTo>
                    <a:cubicBezTo>
                      <a:pt x="341" y="28"/>
                      <a:pt x="341" y="28"/>
                      <a:pt x="341" y="28"/>
                    </a:cubicBezTo>
                    <a:cubicBezTo>
                      <a:pt x="340" y="26"/>
                      <a:pt x="339" y="24"/>
                      <a:pt x="338" y="22"/>
                    </a:cubicBezTo>
                    <a:cubicBezTo>
                      <a:pt x="335" y="16"/>
                      <a:pt x="329" y="6"/>
                      <a:pt x="329" y="6"/>
                    </a:cubicBezTo>
                    <a:cubicBezTo>
                      <a:pt x="329" y="6"/>
                      <a:pt x="338" y="28"/>
                      <a:pt x="334" y="32"/>
                    </a:cubicBezTo>
                    <a:cubicBezTo>
                      <a:pt x="330" y="37"/>
                      <a:pt x="324" y="43"/>
                      <a:pt x="319" y="36"/>
                    </a:cubicBezTo>
                    <a:cubicBezTo>
                      <a:pt x="313" y="28"/>
                      <a:pt x="311" y="20"/>
                      <a:pt x="306" y="16"/>
                    </a:cubicBezTo>
                    <a:cubicBezTo>
                      <a:pt x="302" y="13"/>
                      <a:pt x="296" y="12"/>
                      <a:pt x="296" y="12"/>
                    </a:cubicBezTo>
                    <a:close/>
                    <a:moveTo>
                      <a:pt x="341" y="203"/>
                    </a:moveTo>
                    <a:cubicBezTo>
                      <a:pt x="341" y="230"/>
                      <a:pt x="341" y="230"/>
                      <a:pt x="341" y="230"/>
                    </a:cubicBezTo>
                    <a:cubicBezTo>
                      <a:pt x="308" y="215"/>
                      <a:pt x="259" y="193"/>
                      <a:pt x="273" y="202"/>
                    </a:cubicBezTo>
                    <a:cubicBezTo>
                      <a:pt x="294" y="216"/>
                      <a:pt x="313" y="227"/>
                      <a:pt x="337" y="234"/>
                    </a:cubicBezTo>
                    <a:cubicBezTo>
                      <a:pt x="338" y="234"/>
                      <a:pt x="340" y="235"/>
                      <a:pt x="341" y="235"/>
                    </a:cubicBezTo>
                    <a:cubicBezTo>
                      <a:pt x="341" y="278"/>
                      <a:pt x="341" y="278"/>
                      <a:pt x="341" y="278"/>
                    </a:cubicBezTo>
                    <a:cubicBezTo>
                      <a:pt x="337" y="284"/>
                      <a:pt x="332" y="292"/>
                      <a:pt x="330" y="301"/>
                    </a:cubicBezTo>
                    <a:cubicBezTo>
                      <a:pt x="324" y="326"/>
                      <a:pt x="325" y="351"/>
                      <a:pt x="325" y="351"/>
                    </a:cubicBezTo>
                    <a:cubicBezTo>
                      <a:pt x="325" y="351"/>
                      <a:pt x="335" y="312"/>
                      <a:pt x="341" y="294"/>
                    </a:cubicBezTo>
                    <a:cubicBezTo>
                      <a:pt x="341" y="359"/>
                      <a:pt x="341" y="359"/>
                      <a:pt x="341" y="359"/>
                    </a:cubicBezTo>
                    <a:cubicBezTo>
                      <a:pt x="341" y="359"/>
                      <a:pt x="340" y="359"/>
                      <a:pt x="339" y="359"/>
                    </a:cubicBezTo>
                    <a:cubicBezTo>
                      <a:pt x="324" y="359"/>
                      <a:pt x="326" y="377"/>
                      <a:pt x="326" y="377"/>
                    </a:cubicBezTo>
                    <a:cubicBezTo>
                      <a:pt x="326" y="377"/>
                      <a:pt x="313" y="365"/>
                      <a:pt x="308" y="338"/>
                    </a:cubicBezTo>
                    <a:cubicBezTo>
                      <a:pt x="305" y="313"/>
                      <a:pt x="323" y="278"/>
                      <a:pt x="328" y="269"/>
                    </a:cubicBezTo>
                    <a:cubicBezTo>
                      <a:pt x="321" y="270"/>
                      <a:pt x="310" y="272"/>
                      <a:pt x="300" y="275"/>
                    </a:cubicBezTo>
                    <a:cubicBezTo>
                      <a:pt x="289" y="279"/>
                      <a:pt x="281" y="283"/>
                      <a:pt x="276" y="288"/>
                    </a:cubicBezTo>
                    <a:cubicBezTo>
                      <a:pt x="270" y="294"/>
                      <a:pt x="266" y="302"/>
                      <a:pt x="264" y="313"/>
                    </a:cubicBezTo>
                    <a:cubicBezTo>
                      <a:pt x="264" y="313"/>
                      <a:pt x="270" y="310"/>
                      <a:pt x="275" y="311"/>
                    </a:cubicBezTo>
                    <a:cubicBezTo>
                      <a:pt x="280" y="312"/>
                      <a:pt x="275" y="322"/>
                      <a:pt x="272" y="323"/>
                    </a:cubicBezTo>
                    <a:cubicBezTo>
                      <a:pt x="269" y="324"/>
                      <a:pt x="261" y="318"/>
                      <a:pt x="261" y="318"/>
                    </a:cubicBezTo>
                    <a:cubicBezTo>
                      <a:pt x="256" y="334"/>
                      <a:pt x="259" y="406"/>
                      <a:pt x="296" y="405"/>
                    </a:cubicBezTo>
                    <a:cubicBezTo>
                      <a:pt x="313" y="405"/>
                      <a:pt x="326" y="402"/>
                      <a:pt x="341" y="404"/>
                    </a:cubicBezTo>
                    <a:cubicBezTo>
                      <a:pt x="341" y="411"/>
                      <a:pt x="341" y="411"/>
                      <a:pt x="341" y="411"/>
                    </a:cubicBezTo>
                    <a:cubicBezTo>
                      <a:pt x="324" y="409"/>
                      <a:pt x="305" y="411"/>
                      <a:pt x="303" y="413"/>
                    </a:cubicBezTo>
                    <a:cubicBezTo>
                      <a:pt x="303" y="413"/>
                      <a:pt x="307" y="414"/>
                      <a:pt x="325" y="424"/>
                    </a:cubicBezTo>
                    <a:cubicBezTo>
                      <a:pt x="331" y="427"/>
                      <a:pt x="336" y="432"/>
                      <a:pt x="341" y="438"/>
                    </a:cubicBezTo>
                    <a:cubicBezTo>
                      <a:pt x="341" y="459"/>
                      <a:pt x="341" y="459"/>
                      <a:pt x="341" y="459"/>
                    </a:cubicBezTo>
                    <a:cubicBezTo>
                      <a:pt x="335" y="445"/>
                      <a:pt x="335" y="445"/>
                      <a:pt x="335" y="445"/>
                    </a:cubicBezTo>
                    <a:cubicBezTo>
                      <a:pt x="315" y="432"/>
                      <a:pt x="315" y="432"/>
                      <a:pt x="315" y="432"/>
                    </a:cubicBezTo>
                    <a:cubicBezTo>
                      <a:pt x="315" y="432"/>
                      <a:pt x="294" y="421"/>
                      <a:pt x="275" y="406"/>
                    </a:cubicBezTo>
                    <a:cubicBezTo>
                      <a:pt x="257" y="391"/>
                      <a:pt x="250" y="352"/>
                      <a:pt x="251" y="339"/>
                    </a:cubicBezTo>
                    <a:cubicBezTo>
                      <a:pt x="252" y="327"/>
                      <a:pt x="257" y="294"/>
                      <a:pt x="256" y="274"/>
                    </a:cubicBezTo>
                    <a:cubicBezTo>
                      <a:pt x="255" y="257"/>
                      <a:pt x="252" y="249"/>
                      <a:pt x="247" y="245"/>
                    </a:cubicBezTo>
                    <a:cubicBezTo>
                      <a:pt x="232" y="237"/>
                      <a:pt x="211" y="245"/>
                      <a:pt x="214" y="265"/>
                    </a:cubicBezTo>
                    <a:cubicBezTo>
                      <a:pt x="216" y="273"/>
                      <a:pt x="220" y="281"/>
                      <a:pt x="221" y="283"/>
                    </a:cubicBezTo>
                    <a:cubicBezTo>
                      <a:pt x="225" y="283"/>
                      <a:pt x="228" y="283"/>
                      <a:pt x="229" y="281"/>
                    </a:cubicBezTo>
                    <a:cubicBezTo>
                      <a:pt x="232" y="277"/>
                      <a:pt x="232" y="270"/>
                      <a:pt x="232" y="270"/>
                    </a:cubicBezTo>
                    <a:cubicBezTo>
                      <a:pt x="232" y="270"/>
                      <a:pt x="239" y="286"/>
                      <a:pt x="234" y="304"/>
                    </a:cubicBezTo>
                    <a:cubicBezTo>
                      <a:pt x="229" y="319"/>
                      <a:pt x="211" y="334"/>
                      <a:pt x="207" y="336"/>
                    </a:cubicBezTo>
                    <a:cubicBezTo>
                      <a:pt x="207" y="319"/>
                      <a:pt x="207" y="319"/>
                      <a:pt x="207" y="319"/>
                    </a:cubicBezTo>
                    <a:cubicBezTo>
                      <a:pt x="209" y="317"/>
                      <a:pt x="211" y="316"/>
                      <a:pt x="212" y="314"/>
                    </a:cubicBezTo>
                    <a:cubicBezTo>
                      <a:pt x="219" y="304"/>
                      <a:pt x="226" y="291"/>
                      <a:pt x="226" y="291"/>
                    </a:cubicBezTo>
                    <a:cubicBezTo>
                      <a:pt x="226" y="291"/>
                      <a:pt x="214" y="305"/>
                      <a:pt x="209" y="310"/>
                    </a:cubicBezTo>
                    <a:cubicBezTo>
                      <a:pt x="208" y="311"/>
                      <a:pt x="208" y="312"/>
                      <a:pt x="207" y="312"/>
                    </a:cubicBezTo>
                    <a:cubicBezTo>
                      <a:pt x="207" y="283"/>
                      <a:pt x="207" y="283"/>
                      <a:pt x="207" y="283"/>
                    </a:cubicBezTo>
                    <a:cubicBezTo>
                      <a:pt x="209" y="283"/>
                      <a:pt x="211" y="283"/>
                      <a:pt x="214" y="283"/>
                    </a:cubicBezTo>
                    <a:cubicBezTo>
                      <a:pt x="213" y="279"/>
                      <a:pt x="211" y="274"/>
                      <a:pt x="210" y="270"/>
                    </a:cubicBezTo>
                    <a:cubicBezTo>
                      <a:pt x="207" y="261"/>
                      <a:pt x="207" y="252"/>
                      <a:pt x="212" y="245"/>
                    </a:cubicBezTo>
                    <a:cubicBezTo>
                      <a:pt x="217" y="240"/>
                      <a:pt x="222" y="237"/>
                      <a:pt x="227" y="236"/>
                    </a:cubicBezTo>
                    <a:cubicBezTo>
                      <a:pt x="243" y="232"/>
                      <a:pt x="254" y="241"/>
                      <a:pt x="259" y="252"/>
                    </a:cubicBezTo>
                    <a:cubicBezTo>
                      <a:pt x="264" y="265"/>
                      <a:pt x="262" y="279"/>
                      <a:pt x="264" y="293"/>
                    </a:cubicBezTo>
                    <a:cubicBezTo>
                      <a:pt x="264" y="293"/>
                      <a:pt x="266" y="291"/>
                      <a:pt x="269" y="288"/>
                    </a:cubicBezTo>
                    <a:cubicBezTo>
                      <a:pt x="278" y="279"/>
                      <a:pt x="284" y="275"/>
                      <a:pt x="297" y="271"/>
                    </a:cubicBezTo>
                    <a:cubicBezTo>
                      <a:pt x="321" y="263"/>
                      <a:pt x="321" y="263"/>
                      <a:pt x="321" y="263"/>
                    </a:cubicBezTo>
                    <a:cubicBezTo>
                      <a:pt x="307" y="258"/>
                      <a:pt x="280" y="246"/>
                      <a:pt x="267" y="227"/>
                    </a:cubicBezTo>
                    <a:cubicBezTo>
                      <a:pt x="249" y="201"/>
                      <a:pt x="252" y="173"/>
                      <a:pt x="252" y="173"/>
                    </a:cubicBezTo>
                    <a:cubicBezTo>
                      <a:pt x="252" y="173"/>
                      <a:pt x="258" y="184"/>
                      <a:pt x="264" y="188"/>
                    </a:cubicBezTo>
                    <a:cubicBezTo>
                      <a:pt x="270" y="194"/>
                      <a:pt x="295" y="179"/>
                      <a:pt x="302" y="179"/>
                    </a:cubicBezTo>
                    <a:cubicBezTo>
                      <a:pt x="308" y="179"/>
                      <a:pt x="327" y="195"/>
                      <a:pt x="341" y="203"/>
                    </a:cubicBezTo>
                    <a:close/>
                    <a:moveTo>
                      <a:pt x="207" y="391"/>
                    </a:moveTo>
                    <a:cubicBezTo>
                      <a:pt x="211" y="392"/>
                      <a:pt x="215" y="393"/>
                      <a:pt x="217" y="392"/>
                    </a:cubicBezTo>
                    <a:cubicBezTo>
                      <a:pt x="226" y="389"/>
                      <a:pt x="229" y="400"/>
                      <a:pt x="229" y="400"/>
                    </a:cubicBezTo>
                    <a:cubicBezTo>
                      <a:pt x="229" y="400"/>
                      <a:pt x="234" y="390"/>
                      <a:pt x="231" y="374"/>
                    </a:cubicBezTo>
                    <a:cubicBezTo>
                      <a:pt x="229" y="359"/>
                      <a:pt x="211" y="341"/>
                      <a:pt x="207" y="338"/>
                    </a:cubicBezTo>
                    <a:cubicBezTo>
                      <a:pt x="207" y="350"/>
                      <a:pt x="207" y="350"/>
                      <a:pt x="207" y="350"/>
                    </a:cubicBezTo>
                    <a:cubicBezTo>
                      <a:pt x="209" y="352"/>
                      <a:pt x="211" y="354"/>
                      <a:pt x="212" y="357"/>
                    </a:cubicBezTo>
                    <a:cubicBezTo>
                      <a:pt x="220" y="370"/>
                      <a:pt x="224" y="385"/>
                      <a:pt x="224" y="385"/>
                    </a:cubicBezTo>
                    <a:cubicBezTo>
                      <a:pt x="224" y="385"/>
                      <a:pt x="214" y="368"/>
                      <a:pt x="207" y="358"/>
                    </a:cubicBezTo>
                    <a:lnTo>
                      <a:pt x="207" y="391"/>
                    </a:lnTo>
                    <a:close/>
                    <a:moveTo>
                      <a:pt x="207" y="283"/>
                    </a:moveTo>
                    <a:cubicBezTo>
                      <a:pt x="206" y="283"/>
                      <a:pt x="206" y="283"/>
                      <a:pt x="205" y="283"/>
                    </a:cubicBezTo>
                    <a:cubicBezTo>
                      <a:pt x="201" y="284"/>
                      <a:pt x="188" y="305"/>
                      <a:pt x="182" y="307"/>
                    </a:cubicBezTo>
                    <a:cubicBezTo>
                      <a:pt x="176" y="310"/>
                      <a:pt x="178" y="300"/>
                      <a:pt x="181" y="296"/>
                    </a:cubicBezTo>
                    <a:cubicBezTo>
                      <a:pt x="184" y="292"/>
                      <a:pt x="193" y="279"/>
                      <a:pt x="199" y="253"/>
                    </a:cubicBezTo>
                    <a:cubicBezTo>
                      <a:pt x="204" y="227"/>
                      <a:pt x="188" y="203"/>
                      <a:pt x="183" y="199"/>
                    </a:cubicBezTo>
                    <a:cubicBezTo>
                      <a:pt x="178" y="196"/>
                      <a:pt x="178" y="187"/>
                      <a:pt x="178" y="187"/>
                    </a:cubicBezTo>
                    <a:cubicBezTo>
                      <a:pt x="178" y="187"/>
                      <a:pt x="175" y="188"/>
                      <a:pt x="173" y="192"/>
                    </a:cubicBezTo>
                    <a:cubicBezTo>
                      <a:pt x="171" y="195"/>
                      <a:pt x="171" y="200"/>
                      <a:pt x="169" y="205"/>
                    </a:cubicBezTo>
                    <a:cubicBezTo>
                      <a:pt x="168" y="210"/>
                      <a:pt x="164" y="208"/>
                      <a:pt x="160" y="206"/>
                    </a:cubicBezTo>
                    <a:cubicBezTo>
                      <a:pt x="157" y="203"/>
                      <a:pt x="158" y="190"/>
                      <a:pt x="158" y="190"/>
                    </a:cubicBezTo>
                    <a:cubicBezTo>
                      <a:pt x="158" y="190"/>
                      <a:pt x="157" y="197"/>
                      <a:pt x="156" y="200"/>
                    </a:cubicBezTo>
                    <a:cubicBezTo>
                      <a:pt x="156" y="203"/>
                      <a:pt x="155" y="205"/>
                      <a:pt x="154" y="206"/>
                    </a:cubicBezTo>
                    <a:cubicBezTo>
                      <a:pt x="154" y="302"/>
                      <a:pt x="154" y="302"/>
                      <a:pt x="154" y="302"/>
                    </a:cubicBezTo>
                    <a:cubicBezTo>
                      <a:pt x="158" y="315"/>
                      <a:pt x="164" y="326"/>
                      <a:pt x="164" y="326"/>
                    </a:cubicBezTo>
                    <a:cubicBezTo>
                      <a:pt x="164" y="326"/>
                      <a:pt x="159" y="326"/>
                      <a:pt x="155" y="319"/>
                    </a:cubicBezTo>
                    <a:cubicBezTo>
                      <a:pt x="154" y="318"/>
                      <a:pt x="154" y="317"/>
                      <a:pt x="154" y="316"/>
                    </a:cubicBezTo>
                    <a:cubicBezTo>
                      <a:pt x="154" y="346"/>
                      <a:pt x="154" y="346"/>
                      <a:pt x="154" y="346"/>
                    </a:cubicBezTo>
                    <a:cubicBezTo>
                      <a:pt x="154" y="344"/>
                      <a:pt x="155" y="344"/>
                      <a:pt x="155" y="344"/>
                    </a:cubicBezTo>
                    <a:cubicBezTo>
                      <a:pt x="155" y="344"/>
                      <a:pt x="155" y="345"/>
                      <a:pt x="154" y="346"/>
                    </a:cubicBezTo>
                    <a:cubicBezTo>
                      <a:pt x="154" y="459"/>
                      <a:pt x="154" y="459"/>
                      <a:pt x="154" y="459"/>
                    </a:cubicBezTo>
                    <a:cubicBezTo>
                      <a:pt x="157" y="466"/>
                      <a:pt x="164" y="474"/>
                      <a:pt x="164" y="474"/>
                    </a:cubicBezTo>
                    <a:cubicBezTo>
                      <a:pt x="164" y="474"/>
                      <a:pt x="165" y="474"/>
                      <a:pt x="171" y="460"/>
                    </a:cubicBezTo>
                    <a:cubicBezTo>
                      <a:pt x="177" y="445"/>
                      <a:pt x="178" y="412"/>
                      <a:pt x="177" y="408"/>
                    </a:cubicBezTo>
                    <a:cubicBezTo>
                      <a:pt x="177" y="404"/>
                      <a:pt x="166" y="370"/>
                      <a:pt x="169" y="365"/>
                    </a:cubicBezTo>
                    <a:cubicBezTo>
                      <a:pt x="172" y="361"/>
                      <a:pt x="177" y="372"/>
                      <a:pt x="182" y="377"/>
                    </a:cubicBezTo>
                    <a:cubicBezTo>
                      <a:pt x="186" y="380"/>
                      <a:pt x="197" y="387"/>
                      <a:pt x="207" y="391"/>
                    </a:cubicBezTo>
                    <a:cubicBezTo>
                      <a:pt x="207" y="358"/>
                      <a:pt x="207" y="358"/>
                      <a:pt x="207" y="358"/>
                    </a:cubicBezTo>
                    <a:cubicBezTo>
                      <a:pt x="205" y="356"/>
                      <a:pt x="203" y="353"/>
                      <a:pt x="202" y="352"/>
                    </a:cubicBezTo>
                    <a:cubicBezTo>
                      <a:pt x="196" y="347"/>
                      <a:pt x="190" y="341"/>
                      <a:pt x="190" y="341"/>
                    </a:cubicBezTo>
                    <a:cubicBezTo>
                      <a:pt x="190" y="341"/>
                      <a:pt x="199" y="343"/>
                      <a:pt x="207" y="350"/>
                    </a:cubicBezTo>
                    <a:cubicBezTo>
                      <a:pt x="207" y="338"/>
                      <a:pt x="207" y="338"/>
                      <a:pt x="207" y="338"/>
                    </a:cubicBezTo>
                    <a:cubicBezTo>
                      <a:pt x="206" y="337"/>
                      <a:pt x="206" y="337"/>
                      <a:pt x="206" y="337"/>
                    </a:cubicBezTo>
                    <a:cubicBezTo>
                      <a:pt x="206" y="337"/>
                      <a:pt x="206" y="337"/>
                      <a:pt x="207" y="336"/>
                    </a:cubicBezTo>
                    <a:cubicBezTo>
                      <a:pt x="207" y="319"/>
                      <a:pt x="207" y="319"/>
                      <a:pt x="207" y="319"/>
                    </a:cubicBezTo>
                    <a:cubicBezTo>
                      <a:pt x="197" y="326"/>
                      <a:pt x="180" y="330"/>
                      <a:pt x="180" y="330"/>
                    </a:cubicBezTo>
                    <a:cubicBezTo>
                      <a:pt x="182" y="328"/>
                      <a:pt x="182" y="328"/>
                      <a:pt x="182" y="328"/>
                    </a:cubicBezTo>
                    <a:cubicBezTo>
                      <a:pt x="182" y="328"/>
                      <a:pt x="199" y="318"/>
                      <a:pt x="207" y="312"/>
                    </a:cubicBezTo>
                    <a:lnTo>
                      <a:pt x="207" y="283"/>
                    </a:lnTo>
                    <a:close/>
                    <a:moveTo>
                      <a:pt x="154" y="206"/>
                    </a:moveTo>
                    <a:cubicBezTo>
                      <a:pt x="152" y="207"/>
                      <a:pt x="151" y="208"/>
                      <a:pt x="149" y="206"/>
                    </a:cubicBezTo>
                    <a:cubicBezTo>
                      <a:pt x="144" y="204"/>
                      <a:pt x="147" y="189"/>
                      <a:pt x="147" y="189"/>
                    </a:cubicBezTo>
                    <a:cubicBezTo>
                      <a:pt x="147" y="189"/>
                      <a:pt x="144" y="192"/>
                      <a:pt x="141" y="197"/>
                    </a:cubicBezTo>
                    <a:cubicBezTo>
                      <a:pt x="141" y="314"/>
                      <a:pt x="141" y="314"/>
                      <a:pt x="141" y="314"/>
                    </a:cubicBezTo>
                    <a:cubicBezTo>
                      <a:pt x="141" y="314"/>
                      <a:pt x="141" y="314"/>
                      <a:pt x="142" y="315"/>
                    </a:cubicBezTo>
                    <a:cubicBezTo>
                      <a:pt x="147" y="319"/>
                      <a:pt x="145" y="333"/>
                      <a:pt x="145" y="333"/>
                    </a:cubicBezTo>
                    <a:cubicBezTo>
                      <a:pt x="145" y="333"/>
                      <a:pt x="143" y="332"/>
                      <a:pt x="141" y="331"/>
                    </a:cubicBezTo>
                    <a:cubicBezTo>
                      <a:pt x="141" y="359"/>
                      <a:pt x="141" y="359"/>
                      <a:pt x="141" y="359"/>
                    </a:cubicBezTo>
                    <a:cubicBezTo>
                      <a:pt x="146" y="353"/>
                      <a:pt x="151" y="348"/>
                      <a:pt x="154" y="346"/>
                    </a:cubicBezTo>
                    <a:cubicBezTo>
                      <a:pt x="154" y="316"/>
                      <a:pt x="154" y="316"/>
                      <a:pt x="154" y="316"/>
                    </a:cubicBezTo>
                    <a:cubicBezTo>
                      <a:pt x="151" y="308"/>
                      <a:pt x="148" y="293"/>
                      <a:pt x="144" y="282"/>
                    </a:cubicBezTo>
                    <a:cubicBezTo>
                      <a:pt x="141" y="270"/>
                      <a:pt x="152" y="250"/>
                      <a:pt x="152" y="250"/>
                    </a:cubicBezTo>
                    <a:cubicBezTo>
                      <a:pt x="152" y="250"/>
                      <a:pt x="149" y="253"/>
                      <a:pt x="148" y="273"/>
                    </a:cubicBezTo>
                    <a:cubicBezTo>
                      <a:pt x="147" y="281"/>
                      <a:pt x="150" y="292"/>
                      <a:pt x="154" y="302"/>
                    </a:cubicBezTo>
                    <a:cubicBezTo>
                      <a:pt x="154" y="206"/>
                      <a:pt x="154" y="206"/>
                      <a:pt x="154" y="206"/>
                    </a:cubicBezTo>
                    <a:close/>
                    <a:moveTo>
                      <a:pt x="141" y="452"/>
                    </a:moveTo>
                    <a:cubicBezTo>
                      <a:pt x="141" y="370"/>
                      <a:pt x="141" y="370"/>
                      <a:pt x="141" y="370"/>
                    </a:cubicBezTo>
                    <a:cubicBezTo>
                      <a:pt x="147" y="357"/>
                      <a:pt x="151" y="350"/>
                      <a:pt x="154" y="346"/>
                    </a:cubicBezTo>
                    <a:cubicBezTo>
                      <a:pt x="154" y="459"/>
                      <a:pt x="154" y="459"/>
                      <a:pt x="154" y="459"/>
                    </a:cubicBezTo>
                    <a:cubicBezTo>
                      <a:pt x="153" y="458"/>
                      <a:pt x="152" y="456"/>
                      <a:pt x="152" y="456"/>
                    </a:cubicBezTo>
                    <a:cubicBezTo>
                      <a:pt x="150" y="450"/>
                      <a:pt x="152" y="439"/>
                      <a:pt x="146" y="442"/>
                    </a:cubicBezTo>
                    <a:cubicBezTo>
                      <a:pt x="144" y="443"/>
                      <a:pt x="142" y="448"/>
                      <a:pt x="141" y="452"/>
                    </a:cubicBezTo>
                    <a:close/>
                    <a:moveTo>
                      <a:pt x="141" y="197"/>
                    </a:moveTo>
                    <a:cubicBezTo>
                      <a:pt x="136" y="203"/>
                      <a:pt x="130" y="212"/>
                      <a:pt x="125" y="219"/>
                    </a:cubicBezTo>
                    <a:cubicBezTo>
                      <a:pt x="116" y="231"/>
                      <a:pt x="116" y="248"/>
                      <a:pt x="116" y="266"/>
                    </a:cubicBezTo>
                    <a:cubicBezTo>
                      <a:pt x="116" y="284"/>
                      <a:pt x="135" y="309"/>
                      <a:pt x="141" y="314"/>
                    </a:cubicBezTo>
                    <a:cubicBezTo>
                      <a:pt x="141" y="197"/>
                      <a:pt x="141" y="197"/>
                      <a:pt x="141" y="197"/>
                    </a:cubicBezTo>
                    <a:close/>
                    <a:moveTo>
                      <a:pt x="141" y="331"/>
                    </a:moveTo>
                    <a:cubicBezTo>
                      <a:pt x="141" y="359"/>
                      <a:pt x="141" y="359"/>
                      <a:pt x="141" y="359"/>
                    </a:cubicBezTo>
                    <a:cubicBezTo>
                      <a:pt x="136" y="365"/>
                      <a:pt x="132" y="373"/>
                      <a:pt x="130" y="380"/>
                    </a:cubicBezTo>
                    <a:cubicBezTo>
                      <a:pt x="126" y="397"/>
                      <a:pt x="127" y="417"/>
                      <a:pt x="127" y="417"/>
                    </a:cubicBezTo>
                    <a:cubicBezTo>
                      <a:pt x="127" y="417"/>
                      <a:pt x="131" y="393"/>
                      <a:pt x="140" y="373"/>
                    </a:cubicBezTo>
                    <a:cubicBezTo>
                      <a:pt x="140" y="372"/>
                      <a:pt x="141" y="371"/>
                      <a:pt x="141" y="370"/>
                    </a:cubicBezTo>
                    <a:cubicBezTo>
                      <a:pt x="141" y="452"/>
                      <a:pt x="141" y="452"/>
                      <a:pt x="141" y="452"/>
                    </a:cubicBezTo>
                    <a:cubicBezTo>
                      <a:pt x="139" y="461"/>
                      <a:pt x="138" y="472"/>
                      <a:pt x="138" y="472"/>
                    </a:cubicBezTo>
                    <a:cubicBezTo>
                      <a:pt x="138" y="472"/>
                      <a:pt x="104" y="468"/>
                      <a:pt x="99" y="440"/>
                    </a:cubicBezTo>
                    <a:cubicBezTo>
                      <a:pt x="94" y="411"/>
                      <a:pt x="96" y="395"/>
                      <a:pt x="107" y="381"/>
                    </a:cubicBezTo>
                    <a:cubicBezTo>
                      <a:pt x="117" y="367"/>
                      <a:pt x="140" y="347"/>
                      <a:pt x="140" y="347"/>
                    </a:cubicBezTo>
                    <a:cubicBezTo>
                      <a:pt x="140" y="347"/>
                      <a:pt x="135" y="334"/>
                      <a:pt x="127" y="343"/>
                    </a:cubicBezTo>
                    <a:cubicBezTo>
                      <a:pt x="118" y="351"/>
                      <a:pt x="104" y="378"/>
                      <a:pt x="91" y="385"/>
                    </a:cubicBezTo>
                    <a:cubicBezTo>
                      <a:pt x="89" y="386"/>
                      <a:pt x="86" y="387"/>
                      <a:pt x="84" y="387"/>
                    </a:cubicBezTo>
                    <a:cubicBezTo>
                      <a:pt x="84" y="345"/>
                      <a:pt x="84" y="345"/>
                      <a:pt x="84" y="345"/>
                    </a:cubicBezTo>
                    <a:cubicBezTo>
                      <a:pt x="97" y="344"/>
                      <a:pt x="114" y="341"/>
                      <a:pt x="114" y="341"/>
                    </a:cubicBezTo>
                    <a:cubicBezTo>
                      <a:pt x="123" y="336"/>
                      <a:pt x="123" y="336"/>
                      <a:pt x="123" y="336"/>
                    </a:cubicBezTo>
                    <a:cubicBezTo>
                      <a:pt x="123" y="336"/>
                      <a:pt x="104" y="340"/>
                      <a:pt x="84" y="340"/>
                    </a:cubicBezTo>
                    <a:cubicBezTo>
                      <a:pt x="84" y="288"/>
                      <a:pt x="84" y="288"/>
                      <a:pt x="84" y="288"/>
                    </a:cubicBezTo>
                    <a:cubicBezTo>
                      <a:pt x="85" y="288"/>
                      <a:pt x="86" y="288"/>
                      <a:pt x="86" y="288"/>
                    </a:cubicBezTo>
                    <a:cubicBezTo>
                      <a:pt x="100" y="291"/>
                      <a:pt x="113" y="294"/>
                      <a:pt x="119" y="305"/>
                    </a:cubicBezTo>
                    <a:cubicBezTo>
                      <a:pt x="126" y="315"/>
                      <a:pt x="128" y="326"/>
                      <a:pt x="131" y="328"/>
                    </a:cubicBezTo>
                    <a:cubicBezTo>
                      <a:pt x="133" y="329"/>
                      <a:pt x="138" y="331"/>
                      <a:pt x="141" y="331"/>
                    </a:cubicBezTo>
                    <a:close/>
                    <a:moveTo>
                      <a:pt x="84" y="288"/>
                    </a:moveTo>
                    <a:cubicBezTo>
                      <a:pt x="71" y="286"/>
                      <a:pt x="53" y="291"/>
                      <a:pt x="52" y="291"/>
                    </a:cubicBezTo>
                    <a:cubicBezTo>
                      <a:pt x="50" y="291"/>
                      <a:pt x="42" y="283"/>
                      <a:pt x="42" y="283"/>
                    </a:cubicBezTo>
                    <a:cubicBezTo>
                      <a:pt x="42" y="283"/>
                      <a:pt x="43" y="286"/>
                      <a:pt x="46" y="290"/>
                    </a:cubicBezTo>
                    <a:cubicBezTo>
                      <a:pt x="48" y="294"/>
                      <a:pt x="54" y="300"/>
                      <a:pt x="59" y="302"/>
                    </a:cubicBezTo>
                    <a:cubicBezTo>
                      <a:pt x="63" y="304"/>
                      <a:pt x="81" y="314"/>
                      <a:pt x="81" y="314"/>
                    </a:cubicBezTo>
                    <a:cubicBezTo>
                      <a:pt x="81" y="314"/>
                      <a:pt x="74" y="313"/>
                      <a:pt x="73" y="313"/>
                    </a:cubicBezTo>
                    <a:cubicBezTo>
                      <a:pt x="73" y="313"/>
                      <a:pt x="56" y="314"/>
                      <a:pt x="48" y="316"/>
                    </a:cubicBezTo>
                    <a:cubicBezTo>
                      <a:pt x="40" y="318"/>
                      <a:pt x="35" y="324"/>
                      <a:pt x="33" y="329"/>
                    </a:cubicBezTo>
                    <a:cubicBezTo>
                      <a:pt x="31" y="334"/>
                      <a:pt x="25" y="335"/>
                      <a:pt x="20" y="335"/>
                    </a:cubicBezTo>
                    <a:cubicBezTo>
                      <a:pt x="10" y="336"/>
                      <a:pt x="4" y="327"/>
                      <a:pt x="8" y="318"/>
                    </a:cubicBezTo>
                    <a:cubicBezTo>
                      <a:pt x="9" y="314"/>
                      <a:pt x="11" y="311"/>
                      <a:pt x="11" y="311"/>
                    </a:cubicBezTo>
                    <a:cubicBezTo>
                      <a:pt x="11" y="311"/>
                      <a:pt x="15" y="313"/>
                      <a:pt x="18" y="312"/>
                    </a:cubicBezTo>
                    <a:cubicBezTo>
                      <a:pt x="21" y="312"/>
                      <a:pt x="22" y="311"/>
                      <a:pt x="21" y="305"/>
                    </a:cubicBezTo>
                    <a:cubicBezTo>
                      <a:pt x="19" y="299"/>
                      <a:pt x="12" y="302"/>
                      <a:pt x="10" y="304"/>
                    </a:cubicBezTo>
                    <a:cubicBezTo>
                      <a:pt x="8" y="307"/>
                      <a:pt x="9" y="310"/>
                      <a:pt x="9" y="310"/>
                    </a:cubicBezTo>
                    <a:cubicBezTo>
                      <a:pt x="0" y="319"/>
                      <a:pt x="3" y="336"/>
                      <a:pt x="19" y="338"/>
                    </a:cubicBezTo>
                    <a:cubicBezTo>
                      <a:pt x="19" y="338"/>
                      <a:pt x="19" y="340"/>
                      <a:pt x="25" y="347"/>
                    </a:cubicBezTo>
                    <a:cubicBezTo>
                      <a:pt x="42" y="369"/>
                      <a:pt x="61" y="356"/>
                      <a:pt x="76" y="365"/>
                    </a:cubicBezTo>
                    <a:cubicBezTo>
                      <a:pt x="78" y="365"/>
                      <a:pt x="78" y="366"/>
                      <a:pt x="78" y="367"/>
                    </a:cubicBezTo>
                    <a:cubicBezTo>
                      <a:pt x="75" y="373"/>
                      <a:pt x="64" y="371"/>
                      <a:pt x="55" y="374"/>
                    </a:cubicBezTo>
                    <a:cubicBezTo>
                      <a:pt x="47" y="376"/>
                      <a:pt x="48" y="388"/>
                      <a:pt x="48" y="388"/>
                    </a:cubicBezTo>
                    <a:cubicBezTo>
                      <a:pt x="48" y="388"/>
                      <a:pt x="53" y="382"/>
                      <a:pt x="60" y="384"/>
                    </a:cubicBezTo>
                    <a:cubicBezTo>
                      <a:pt x="65" y="385"/>
                      <a:pt x="74" y="390"/>
                      <a:pt x="84" y="387"/>
                    </a:cubicBezTo>
                    <a:cubicBezTo>
                      <a:pt x="84" y="345"/>
                      <a:pt x="84" y="345"/>
                      <a:pt x="84" y="345"/>
                    </a:cubicBezTo>
                    <a:cubicBezTo>
                      <a:pt x="82" y="345"/>
                      <a:pt x="81" y="345"/>
                      <a:pt x="79" y="346"/>
                    </a:cubicBezTo>
                    <a:cubicBezTo>
                      <a:pt x="66" y="346"/>
                      <a:pt x="46" y="340"/>
                      <a:pt x="46" y="340"/>
                    </a:cubicBezTo>
                    <a:cubicBezTo>
                      <a:pt x="46" y="340"/>
                      <a:pt x="59" y="340"/>
                      <a:pt x="80" y="340"/>
                    </a:cubicBezTo>
                    <a:cubicBezTo>
                      <a:pt x="82" y="340"/>
                      <a:pt x="83" y="340"/>
                      <a:pt x="84" y="340"/>
                    </a:cubicBezTo>
                    <a:lnTo>
                      <a:pt x="84" y="288"/>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smtClean="0">
                  <a:ln>
                    <a:noFill/>
                  </a:ln>
                  <a:solidFill>
                    <a:prstClr val="black"/>
                  </a:solidFill>
                  <a:effectLst/>
                  <a:uLnTx/>
                  <a:uFillTx/>
                  <a:latin typeface="Calibri" pitchFamily="34" charset="0"/>
                  <a:ea typeface="宋体" charset="-122"/>
                </a:endParaRPr>
              </a:p>
            </p:txBody>
          </p:sp>
          <p:sp>
            <p:nvSpPr>
              <p:cNvPr id="30" name="Freeform 1281"/>
              <p:cNvSpPr>
                <a:spLocks noEditPoints="1"/>
              </p:cNvSpPr>
              <p:nvPr/>
            </p:nvSpPr>
            <p:spPr bwMode="auto">
              <a:xfrm>
                <a:off x="546" y="910"/>
                <a:ext cx="583" cy="515"/>
              </a:xfrm>
              <a:custGeom>
                <a:avLst/>
                <a:gdLst>
                  <a:gd name="T0" fmla="*/ 6361 w 247"/>
                  <a:gd name="T1" fmla="*/ 2863 h 218"/>
                  <a:gd name="T2" fmla="*/ 4881 w 247"/>
                  <a:gd name="T3" fmla="*/ 3638 h 218"/>
                  <a:gd name="T4" fmla="*/ 4881 w 247"/>
                  <a:gd name="T5" fmla="*/ 3794 h 218"/>
                  <a:gd name="T6" fmla="*/ 7164 w 247"/>
                  <a:gd name="T7" fmla="*/ 5011 h 218"/>
                  <a:gd name="T8" fmla="*/ 7326 w 247"/>
                  <a:gd name="T9" fmla="*/ 4732 h 218"/>
                  <a:gd name="T10" fmla="*/ 7511 w 247"/>
                  <a:gd name="T11" fmla="*/ 4363 h 218"/>
                  <a:gd name="T12" fmla="*/ 5705 w 247"/>
                  <a:gd name="T13" fmla="*/ 2244 h 218"/>
                  <a:gd name="T14" fmla="*/ 5615 w 247"/>
                  <a:gd name="T15" fmla="*/ 1238 h 218"/>
                  <a:gd name="T16" fmla="*/ 5025 w 247"/>
                  <a:gd name="T17" fmla="*/ 1647 h 218"/>
                  <a:gd name="T18" fmla="*/ 4881 w 247"/>
                  <a:gd name="T19" fmla="*/ 1869 h 218"/>
                  <a:gd name="T20" fmla="*/ 4775 w 247"/>
                  <a:gd name="T21" fmla="*/ 2466 h 218"/>
                  <a:gd name="T22" fmla="*/ 4246 w 247"/>
                  <a:gd name="T23" fmla="*/ 2216 h 218"/>
                  <a:gd name="T24" fmla="*/ 4881 w 247"/>
                  <a:gd name="T25" fmla="*/ 1278 h 218"/>
                  <a:gd name="T26" fmla="*/ 3788 w 247"/>
                  <a:gd name="T27" fmla="*/ 279 h 218"/>
                  <a:gd name="T28" fmla="*/ 4062 w 247"/>
                  <a:gd name="T29" fmla="*/ 1807 h 218"/>
                  <a:gd name="T30" fmla="*/ 3788 w 247"/>
                  <a:gd name="T31" fmla="*/ 3114 h 218"/>
                  <a:gd name="T32" fmla="*/ 4881 w 247"/>
                  <a:gd name="T33" fmla="*/ 4704 h 218"/>
                  <a:gd name="T34" fmla="*/ 4100 w 247"/>
                  <a:gd name="T35" fmla="*/ 2953 h 218"/>
                  <a:gd name="T36" fmla="*/ 4881 w 247"/>
                  <a:gd name="T37" fmla="*/ 2651 h 218"/>
                  <a:gd name="T38" fmla="*/ 3944 w 247"/>
                  <a:gd name="T39" fmla="*/ 4075 h 218"/>
                  <a:gd name="T40" fmla="*/ 3788 w 247"/>
                  <a:gd name="T41" fmla="*/ 279 h 218"/>
                  <a:gd name="T42" fmla="*/ 3076 w 247"/>
                  <a:gd name="T43" fmla="*/ 1491 h 218"/>
                  <a:gd name="T44" fmla="*/ 2601 w 247"/>
                  <a:gd name="T45" fmla="*/ 2584 h 218"/>
                  <a:gd name="T46" fmla="*/ 2601 w 247"/>
                  <a:gd name="T47" fmla="*/ 3114 h 218"/>
                  <a:gd name="T48" fmla="*/ 2601 w 247"/>
                  <a:gd name="T49" fmla="*/ 3399 h 218"/>
                  <a:gd name="T50" fmla="*/ 3219 w 247"/>
                  <a:gd name="T51" fmla="*/ 3522 h 218"/>
                  <a:gd name="T52" fmla="*/ 2641 w 247"/>
                  <a:gd name="T53" fmla="*/ 5641 h 218"/>
                  <a:gd name="T54" fmla="*/ 3170 w 247"/>
                  <a:gd name="T55" fmla="*/ 5604 h 218"/>
                  <a:gd name="T56" fmla="*/ 3326 w 247"/>
                  <a:gd name="T57" fmla="*/ 5920 h 218"/>
                  <a:gd name="T58" fmla="*/ 3538 w 247"/>
                  <a:gd name="T59" fmla="*/ 3428 h 218"/>
                  <a:gd name="T60" fmla="*/ 3788 w 247"/>
                  <a:gd name="T61" fmla="*/ 938 h 218"/>
                  <a:gd name="T62" fmla="*/ 3788 w 247"/>
                  <a:gd name="T63" fmla="*/ 279 h 218"/>
                  <a:gd name="T64" fmla="*/ 869 w 247"/>
                  <a:gd name="T65" fmla="*/ 569 h 218"/>
                  <a:gd name="T66" fmla="*/ 958 w 247"/>
                  <a:gd name="T67" fmla="*/ 1439 h 218"/>
                  <a:gd name="T68" fmla="*/ 0 w 247"/>
                  <a:gd name="T69" fmla="*/ 1897 h 218"/>
                  <a:gd name="T70" fmla="*/ 2601 w 247"/>
                  <a:gd name="T71" fmla="*/ 3114 h 218"/>
                  <a:gd name="T72" fmla="*/ 1303 w 247"/>
                  <a:gd name="T73" fmla="*/ 2266 h 218"/>
                  <a:gd name="T74" fmla="*/ 2601 w 247"/>
                  <a:gd name="T75" fmla="*/ 1528 h 218"/>
                  <a:gd name="T76" fmla="*/ 1142 w 247"/>
                  <a:gd name="T77" fmla="*/ 4392 h 218"/>
                  <a:gd name="T78" fmla="*/ 1799 w 247"/>
                  <a:gd name="T79" fmla="*/ 4207 h 218"/>
                  <a:gd name="T80" fmla="*/ 1711 w 247"/>
                  <a:gd name="T81" fmla="*/ 6078 h 218"/>
                  <a:gd name="T82" fmla="*/ 2417 w 247"/>
                  <a:gd name="T83" fmla="*/ 6764 h 218"/>
                  <a:gd name="T84" fmla="*/ 2261 w 247"/>
                  <a:gd name="T85" fmla="*/ 6631 h 218"/>
                  <a:gd name="T86" fmla="*/ 2117 w 247"/>
                  <a:gd name="T87" fmla="*/ 5854 h 218"/>
                  <a:gd name="T88" fmla="*/ 2514 w 247"/>
                  <a:gd name="T89" fmla="*/ 4522 h 218"/>
                  <a:gd name="T90" fmla="*/ 2601 w 247"/>
                  <a:gd name="T91" fmla="*/ 4113 h 2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218"/>
                  <a:gd name="T140" fmla="*/ 247 w 247"/>
                  <a:gd name="T141" fmla="*/ 218 h 2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218">
                    <a:moveTo>
                      <a:pt x="247" y="138"/>
                    </a:moveTo>
                    <a:cubicBezTo>
                      <a:pt x="247" y="138"/>
                      <a:pt x="240" y="134"/>
                      <a:pt x="240" y="129"/>
                    </a:cubicBezTo>
                    <a:cubicBezTo>
                      <a:pt x="239" y="123"/>
                      <a:pt x="228" y="99"/>
                      <a:pt x="205" y="92"/>
                    </a:cubicBezTo>
                    <a:cubicBezTo>
                      <a:pt x="182" y="84"/>
                      <a:pt x="167" y="85"/>
                      <a:pt x="162" y="86"/>
                    </a:cubicBezTo>
                    <a:cubicBezTo>
                      <a:pt x="161" y="86"/>
                      <a:pt x="159" y="86"/>
                      <a:pt x="157" y="85"/>
                    </a:cubicBezTo>
                    <a:cubicBezTo>
                      <a:pt x="157" y="117"/>
                      <a:pt x="157" y="117"/>
                      <a:pt x="157" y="117"/>
                    </a:cubicBezTo>
                    <a:cubicBezTo>
                      <a:pt x="161" y="119"/>
                      <a:pt x="163" y="121"/>
                      <a:pt x="166" y="122"/>
                    </a:cubicBezTo>
                    <a:cubicBezTo>
                      <a:pt x="182" y="130"/>
                      <a:pt x="186" y="130"/>
                      <a:pt x="186" y="130"/>
                    </a:cubicBezTo>
                    <a:cubicBezTo>
                      <a:pt x="186" y="130"/>
                      <a:pt x="166" y="130"/>
                      <a:pt x="157" y="122"/>
                    </a:cubicBezTo>
                    <a:cubicBezTo>
                      <a:pt x="157" y="151"/>
                      <a:pt x="157" y="151"/>
                      <a:pt x="157" y="151"/>
                    </a:cubicBezTo>
                    <a:cubicBezTo>
                      <a:pt x="171" y="159"/>
                      <a:pt x="184" y="167"/>
                      <a:pt x="198" y="165"/>
                    </a:cubicBezTo>
                    <a:cubicBezTo>
                      <a:pt x="211" y="164"/>
                      <a:pt x="231" y="161"/>
                      <a:pt x="231" y="161"/>
                    </a:cubicBezTo>
                    <a:cubicBezTo>
                      <a:pt x="231" y="161"/>
                      <a:pt x="218" y="157"/>
                      <a:pt x="219" y="152"/>
                    </a:cubicBezTo>
                    <a:cubicBezTo>
                      <a:pt x="219" y="147"/>
                      <a:pt x="224" y="147"/>
                      <a:pt x="227" y="149"/>
                    </a:cubicBezTo>
                    <a:cubicBezTo>
                      <a:pt x="230" y="151"/>
                      <a:pt x="236" y="152"/>
                      <a:pt x="236" y="152"/>
                    </a:cubicBezTo>
                    <a:cubicBezTo>
                      <a:pt x="236" y="152"/>
                      <a:pt x="225" y="147"/>
                      <a:pt x="225" y="143"/>
                    </a:cubicBezTo>
                    <a:cubicBezTo>
                      <a:pt x="224" y="140"/>
                      <a:pt x="225" y="136"/>
                      <a:pt x="229" y="137"/>
                    </a:cubicBezTo>
                    <a:cubicBezTo>
                      <a:pt x="234" y="138"/>
                      <a:pt x="238" y="140"/>
                      <a:pt x="242" y="140"/>
                    </a:cubicBezTo>
                    <a:cubicBezTo>
                      <a:pt x="245" y="140"/>
                      <a:pt x="247" y="138"/>
                      <a:pt x="247" y="138"/>
                    </a:cubicBezTo>
                    <a:close/>
                    <a:moveTo>
                      <a:pt x="157" y="78"/>
                    </a:moveTo>
                    <a:cubicBezTo>
                      <a:pt x="166" y="75"/>
                      <a:pt x="182" y="74"/>
                      <a:pt x="184" y="72"/>
                    </a:cubicBezTo>
                    <a:cubicBezTo>
                      <a:pt x="187" y="70"/>
                      <a:pt x="192" y="55"/>
                      <a:pt x="196" y="55"/>
                    </a:cubicBezTo>
                    <a:cubicBezTo>
                      <a:pt x="201" y="55"/>
                      <a:pt x="206" y="57"/>
                      <a:pt x="206" y="57"/>
                    </a:cubicBezTo>
                    <a:cubicBezTo>
                      <a:pt x="206" y="57"/>
                      <a:pt x="198" y="44"/>
                      <a:pt x="181" y="40"/>
                    </a:cubicBezTo>
                    <a:cubicBezTo>
                      <a:pt x="174" y="38"/>
                      <a:pt x="165" y="39"/>
                      <a:pt x="157" y="41"/>
                    </a:cubicBezTo>
                    <a:cubicBezTo>
                      <a:pt x="157" y="54"/>
                      <a:pt x="157" y="54"/>
                      <a:pt x="157" y="54"/>
                    </a:cubicBezTo>
                    <a:cubicBezTo>
                      <a:pt x="159" y="53"/>
                      <a:pt x="161" y="53"/>
                      <a:pt x="162" y="53"/>
                    </a:cubicBezTo>
                    <a:cubicBezTo>
                      <a:pt x="174" y="52"/>
                      <a:pt x="188" y="52"/>
                      <a:pt x="188" y="52"/>
                    </a:cubicBezTo>
                    <a:cubicBezTo>
                      <a:pt x="188" y="52"/>
                      <a:pt x="170" y="55"/>
                      <a:pt x="164" y="57"/>
                    </a:cubicBezTo>
                    <a:cubicBezTo>
                      <a:pt x="162" y="58"/>
                      <a:pt x="160" y="58"/>
                      <a:pt x="157" y="60"/>
                    </a:cubicBezTo>
                    <a:lnTo>
                      <a:pt x="157" y="78"/>
                    </a:lnTo>
                    <a:close/>
                    <a:moveTo>
                      <a:pt x="157" y="85"/>
                    </a:moveTo>
                    <a:cubicBezTo>
                      <a:pt x="154" y="84"/>
                      <a:pt x="151" y="82"/>
                      <a:pt x="154" y="79"/>
                    </a:cubicBezTo>
                    <a:cubicBezTo>
                      <a:pt x="155" y="79"/>
                      <a:pt x="156" y="78"/>
                      <a:pt x="157" y="78"/>
                    </a:cubicBezTo>
                    <a:cubicBezTo>
                      <a:pt x="157" y="60"/>
                      <a:pt x="157" y="60"/>
                      <a:pt x="157" y="60"/>
                    </a:cubicBezTo>
                    <a:cubicBezTo>
                      <a:pt x="149" y="64"/>
                      <a:pt x="137" y="71"/>
                      <a:pt x="137" y="71"/>
                    </a:cubicBezTo>
                    <a:cubicBezTo>
                      <a:pt x="135" y="70"/>
                      <a:pt x="135" y="70"/>
                      <a:pt x="135" y="70"/>
                    </a:cubicBezTo>
                    <a:cubicBezTo>
                      <a:pt x="135" y="70"/>
                      <a:pt x="147" y="58"/>
                      <a:pt x="157" y="54"/>
                    </a:cubicBezTo>
                    <a:cubicBezTo>
                      <a:pt x="157" y="41"/>
                      <a:pt x="157" y="41"/>
                      <a:pt x="157" y="41"/>
                    </a:cubicBezTo>
                    <a:cubicBezTo>
                      <a:pt x="148" y="43"/>
                      <a:pt x="141" y="47"/>
                      <a:pt x="141" y="47"/>
                    </a:cubicBezTo>
                    <a:cubicBezTo>
                      <a:pt x="141" y="47"/>
                      <a:pt x="136" y="20"/>
                      <a:pt x="124" y="10"/>
                    </a:cubicBezTo>
                    <a:cubicBezTo>
                      <a:pt x="123" y="10"/>
                      <a:pt x="123" y="9"/>
                      <a:pt x="122" y="9"/>
                    </a:cubicBezTo>
                    <a:cubicBezTo>
                      <a:pt x="122" y="23"/>
                      <a:pt x="122" y="23"/>
                      <a:pt x="122" y="23"/>
                    </a:cubicBezTo>
                    <a:cubicBezTo>
                      <a:pt x="124" y="26"/>
                      <a:pt x="127" y="29"/>
                      <a:pt x="128" y="33"/>
                    </a:cubicBezTo>
                    <a:cubicBezTo>
                      <a:pt x="135" y="45"/>
                      <a:pt x="131" y="58"/>
                      <a:pt x="131" y="58"/>
                    </a:cubicBezTo>
                    <a:cubicBezTo>
                      <a:pt x="131" y="58"/>
                      <a:pt x="129" y="50"/>
                      <a:pt x="127" y="43"/>
                    </a:cubicBezTo>
                    <a:cubicBezTo>
                      <a:pt x="127" y="41"/>
                      <a:pt x="125" y="36"/>
                      <a:pt x="122" y="30"/>
                    </a:cubicBezTo>
                    <a:cubicBezTo>
                      <a:pt x="122" y="100"/>
                      <a:pt x="122" y="100"/>
                      <a:pt x="122" y="100"/>
                    </a:cubicBezTo>
                    <a:cubicBezTo>
                      <a:pt x="125" y="102"/>
                      <a:pt x="129" y="105"/>
                      <a:pt x="130" y="108"/>
                    </a:cubicBezTo>
                    <a:cubicBezTo>
                      <a:pt x="131" y="114"/>
                      <a:pt x="142" y="142"/>
                      <a:pt x="156" y="150"/>
                    </a:cubicBezTo>
                    <a:cubicBezTo>
                      <a:pt x="157" y="151"/>
                      <a:pt x="157" y="151"/>
                      <a:pt x="157" y="151"/>
                    </a:cubicBezTo>
                    <a:cubicBezTo>
                      <a:pt x="157" y="122"/>
                      <a:pt x="157" y="122"/>
                      <a:pt x="157" y="122"/>
                    </a:cubicBezTo>
                    <a:cubicBezTo>
                      <a:pt x="157" y="121"/>
                      <a:pt x="157" y="121"/>
                      <a:pt x="157" y="121"/>
                    </a:cubicBezTo>
                    <a:cubicBezTo>
                      <a:pt x="149" y="112"/>
                      <a:pt x="136" y="102"/>
                      <a:pt x="132" y="95"/>
                    </a:cubicBezTo>
                    <a:cubicBezTo>
                      <a:pt x="128" y="89"/>
                      <a:pt x="130" y="86"/>
                      <a:pt x="130" y="86"/>
                    </a:cubicBezTo>
                    <a:cubicBezTo>
                      <a:pt x="130" y="86"/>
                      <a:pt x="144" y="106"/>
                      <a:pt x="157" y="117"/>
                    </a:cubicBezTo>
                    <a:cubicBezTo>
                      <a:pt x="157" y="85"/>
                      <a:pt x="157" y="85"/>
                      <a:pt x="157" y="85"/>
                    </a:cubicBezTo>
                    <a:close/>
                    <a:moveTo>
                      <a:pt x="122" y="171"/>
                    </a:moveTo>
                    <a:cubicBezTo>
                      <a:pt x="122" y="122"/>
                      <a:pt x="122" y="122"/>
                      <a:pt x="122" y="122"/>
                    </a:cubicBezTo>
                    <a:cubicBezTo>
                      <a:pt x="124" y="125"/>
                      <a:pt x="126" y="128"/>
                      <a:pt x="127" y="131"/>
                    </a:cubicBezTo>
                    <a:cubicBezTo>
                      <a:pt x="133" y="140"/>
                      <a:pt x="130" y="152"/>
                      <a:pt x="125" y="164"/>
                    </a:cubicBezTo>
                    <a:cubicBezTo>
                      <a:pt x="125" y="167"/>
                      <a:pt x="123" y="169"/>
                      <a:pt x="122" y="171"/>
                    </a:cubicBezTo>
                    <a:close/>
                    <a:moveTo>
                      <a:pt x="122" y="9"/>
                    </a:moveTo>
                    <a:cubicBezTo>
                      <a:pt x="111" y="0"/>
                      <a:pt x="102" y="1"/>
                      <a:pt x="102" y="1"/>
                    </a:cubicBezTo>
                    <a:cubicBezTo>
                      <a:pt x="102" y="1"/>
                      <a:pt x="109" y="7"/>
                      <a:pt x="103" y="13"/>
                    </a:cubicBezTo>
                    <a:cubicBezTo>
                      <a:pt x="97" y="18"/>
                      <a:pt x="97" y="41"/>
                      <a:pt x="99" y="48"/>
                    </a:cubicBezTo>
                    <a:cubicBezTo>
                      <a:pt x="100" y="54"/>
                      <a:pt x="107" y="63"/>
                      <a:pt x="102" y="63"/>
                    </a:cubicBezTo>
                    <a:cubicBezTo>
                      <a:pt x="99" y="63"/>
                      <a:pt x="91" y="56"/>
                      <a:pt x="84" y="49"/>
                    </a:cubicBezTo>
                    <a:cubicBezTo>
                      <a:pt x="84" y="83"/>
                      <a:pt x="84" y="83"/>
                      <a:pt x="84" y="83"/>
                    </a:cubicBezTo>
                    <a:cubicBezTo>
                      <a:pt x="104" y="85"/>
                      <a:pt x="112" y="84"/>
                      <a:pt x="112" y="84"/>
                    </a:cubicBezTo>
                    <a:cubicBezTo>
                      <a:pt x="112" y="84"/>
                      <a:pt x="98" y="89"/>
                      <a:pt x="84" y="89"/>
                    </a:cubicBezTo>
                    <a:cubicBezTo>
                      <a:pt x="84" y="100"/>
                      <a:pt x="84" y="100"/>
                      <a:pt x="84" y="100"/>
                    </a:cubicBezTo>
                    <a:cubicBezTo>
                      <a:pt x="95" y="97"/>
                      <a:pt x="104" y="94"/>
                      <a:pt x="104" y="94"/>
                    </a:cubicBezTo>
                    <a:cubicBezTo>
                      <a:pt x="104" y="94"/>
                      <a:pt x="111" y="104"/>
                      <a:pt x="101" y="107"/>
                    </a:cubicBezTo>
                    <a:cubicBezTo>
                      <a:pt x="97" y="108"/>
                      <a:pt x="91" y="108"/>
                      <a:pt x="84" y="109"/>
                    </a:cubicBezTo>
                    <a:cubicBezTo>
                      <a:pt x="84" y="132"/>
                      <a:pt x="84" y="132"/>
                      <a:pt x="84" y="132"/>
                    </a:cubicBezTo>
                    <a:cubicBezTo>
                      <a:pt x="90" y="125"/>
                      <a:pt x="96" y="118"/>
                      <a:pt x="96" y="118"/>
                    </a:cubicBezTo>
                    <a:cubicBezTo>
                      <a:pt x="104" y="113"/>
                      <a:pt x="104" y="113"/>
                      <a:pt x="104" y="113"/>
                    </a:cubicBezTo>
                    <a:cubicBezTo>
                      <a:pt x="104" y="113"/>
                      <a:pt x="94" y="125"/>
                      <a:pt x="84" y="139"/>
                    </a:cubicBezTo>
                    <a:cubicBezTo>
                      <a:pt x="84" y="182"/>
                      <a:pt x="84" y="182"/>
                      <a:pt x="84" y="182"/>
                    </a:cubicBezTo>
                    <a:cubicBezTo>
                      <a:pt x="84" y="182"/>
                      <a:pt x="85" y="182"/>
                      <a:pt x="85" y="181"/>
                    </a:cubicBezTo>
                    <a:cubicBezTo>
                      <a:pt x="91" y="176"/>
                      <a:pt x="99" y="164"/>
                      <a:pt x="99" y="163"/>
                    </a:cubicBezTo>
                    <a:cubicBezTo>
                      <a:pt x="99" y="162"/>
                      <a:pt x="102" y="156"/>
                      <a:pt x="102" y="156"/>
                    </a:cubicBezTo>
                    <a:cubicBezTo>
                      <a:pt x="102" y="156"/>
                      <a:pt x="102" y="175"/>
                      <a:pt x="102" y="180"/>
                    </a:cubicBezTo>
                    <a:cubicBezTo>
                      <a:pt x="101" y="185"/>
                      <a:pt x="103" y="191"/>
                      <a:pt x="105" y="195"/>
                    </a:cubicBezTo>
                    <a:cubicBezTo>
                      <a:pt x="108" y="199"/>
                      <a:pt x="109" y="201"/>
                      <a:pt x="109" y="201"/>
                    </a:cubicBezTo>
                    <a:cubicBezTo>
                      <a:pt x="109" y="201"/>
                      <a:pt x="106" y="191"/>
                      <a:pt x="107" y="190"/>
                    </a:cubicBezTo>
                    <a:cubicBezTo>
                      <a:pt x="108" y="189"/>
                      <a:pt x="117" y="181"/>
                      <a:pt x="122" y="171"/>
                    </a:cubicBezTo>
                    <a:cubicBezTo>
                      <a:pt x="122" y="122"/>
                      <a:pt x="122" y="122"/>
                      <a:pt x="122" y="122"/>
                    </a:cubicBezTo>
                    <a:cubicBezTo>
                      <a:pt x="118" y="117"/>
                      <a:pt x="114" y="113"/>
                      <a:pt x="114" y="110"/>
                    </a:cubicBezTo>
                    <a:cubicBezTo>
                      <a:pt x="114" y="107"/>
                      <a:pt x="117" y="97"/>
                      <a:pt x="117" y="97"/>
                    </a:cubicBezTo>
                    <a:cubicBezTo>
                      <a:pt x="117" y="97"/>
                      <a:pt x="119" y="98"/>
                      <a:pt x="122" y="100"/>
                    </a:cubicBezTo>
                    <a:cubicBezTo>
                      <a:pt x="122" y="30"/>
                      <a:pt x="122" y="30"/>
                      <a:pt x="122" y="30"/>
                    </a:cubicBezTo>
                    <a:cubicBezTo>
                      <a:pt x="117" y="21"/>
                      <a:pt x="112" y="11"/>
                      <a:pt x="112" y="11"/>
                    </a:cubicBezTo>
                    <a:cubicBezTo>
                      <a:pt x="112" y="11"/>
                      <a:pt x="117" y="16"/>
                      <a:pt x="122" y="23"/>
                    </a:cubicBezTo>
                    <a:lnTo>
                      <a:pt x="122" y="9"/>
                    </a:lnTo>
                    <a:close/>
                    <a:moveTo>
                      <a:pt x="84" y="49"/>
                    </a:moveTo>
                    <a:cubicBezTo>
                      <a:pt x="78" y="43"/>
                      <a:pt x="73" y="38"/>
                      <a:pt x="72" y="37"/>
                    </a:cubicBezTo>
                    <a:cubicBezTo>
                      <a:pt x="69" y="35"/>
                      <a:pt x="42" y="20"/>
                      <a:pt x="28" y="18"/>
                    </a:cubicBezTo>
                    <a:cubicBezTo>
                      <a:pt x="15" y="16"/>
                      <a:pt x="13" y="17"/>
                      <a:pt x="13" y="17"/>
                    </a:cubicBezTo>
                    <a:cubicBezTo>
                      <a:pt x="13" y="17"/>
                      <a:pt x="19" y="32"/>
                      <a:pt x="23" y="35"/>
                    </a:cubicBezTo>
                    <a:cubicBezTo>
                      <a:pt x="26" y="39"/>
                      <a:pt x="36" y="43"/>
                      <a:pt x="31" y="46"/>
                    </a:cubicBezTo>
                    <a:cubicBezTo>
                      <a:pt x="25" y="49"/>
                      <a:pt x="3" y="39"/>
                      <a:pt x="3" y="39"/>
                    </a:cubicBezTo>
                    <a:cubicBezTo>
                      <a:pt x="3" y="39"/>
                      <a:pt x="0" y="47"/>
                      <a:pt x="0" y="56"/>
                    </a:cubicBezTo>
                    <a:cubicBezTo>
                      <a:pt x="0" y="61"/>
                      <a:pt x="0" y="61"/>
                      <a:pt x="0" y="61"/>
                    </a:cubicBezTo>
                    <a:cubicBezTo>
                      <a:pt x="0" y="69"/>
                      <a:pt x="3" y="78"/>
                      <a:pt x="11" y="85"/>
                    </a:cubicBezTo>
                    <a:cubicBezTo>
                      <a:pt x="31" y="102"/>
                      <a:pt x="45" y="107"/>
                      <a:pt x="61" y="105"/>
                    </a:cubicBezTo>
                    <a:cubicBezTo>
                      <a:pt x="68" y="105"/>
                      <a:pt x="76" y="102"/>
                      <a:pt x="84" y="100"/>
                    </a:cubicBezTo>
                    <a:cubicBezTo>
                      <a:pt x="84" y="89"/>
                      <a:pt x="84" y="89"/>
                      <a:pt x="84" y="89"/>
                    </a:cubicBezTo>
                    <a:cubicBezTo>
                      <a:pt x="80" y="89"/>
                      <a:pt x="76" y="88"/>
                      <a:pt x="73" y="87"/>
                    </a:cubicBezTo>
                    <a:cubicBezTo>
                      <a:pt x="57" y="83"/>
                      <a:pt x="42" y="73"/>
                      <a:pt x="42" y="73"/>
                    </a:cubicBezTo>
                    <a:cubicBezTo>
                      <a:pt x="42" y="73"/>
                      <a:pt x="62" y="80"/>
                      <a:pt x="83" y="83"/>
                    </a:cubicBezTo>
                    <a:cubicBezTo>
                      <a:pt x="83" y="83"/>
                      <a:pt x="84" y="83"/>
                      <a:pt x="84" y="83"/>
                    </a:cubicBezTo>
                    <a:cubicBezTo>
                      <a:pt x="84" y="49"/>
                      <a:pt x="84" y="49"/>
                      <a:pt x="84" y="49"/>
                    </a:cubicBezTo>
                    <a:close/>
                    <a:moveTo>
                      <a:pt x="84" y="109"/>
                    </a:moveTo>
                    <a:cubicBezTo>
                      <a:pt x="72" y="110"/>
                      <a:pt x="58" y="112"/>
                      <a:pt x="51" y="116"/>
                    </a:cubicBezTo>
                    <a:cubicBezTo>
                      <a:pt x="39" y="123"/>
                      <a:pt x="39" y="135"/>
                      <a:pt x="37" y="141"/>
                    </a:cubicBezTo>
                    <a:cubicBezTo>
                      <a:pt x="36" y="147"/>
                      <a:pt x="29" y="149"/>
                      <a:pt x="29" y="149"/>
                    </a:cubicBezTo>
                    <a:cubicBezTo>
                      <a:pt x="29" y="149"/>
                      <a:pt x="37" y="154"/>
                      <a:pt x="43" y="149"/>
                    </a:cubicBezTo>
                    <a:cubicBezTo>
                      <a:pt x="49" y="144"/>
                      <a:pt x="52" y="134"/>
                      <a:pt x="58" y="135"/>
                    </a:cubicBezTo>
                    <a:cubicBezTo>
                      <a:pt x="65" y="136"/>
                      <a:pt x="52" y="152"/>
                      <a:pt x="50" y="155"/>
                    </a:cubicBezTo>
                    <a:cubicBezTo>
                      <a:pt x="50" y="158"/>
                      <a:pt x="47" y="178"/>
                      <a:pt x="50" y="186"/>
                    </a:cubicBezTo>
                    <a:cubicBezTo>
                      <a:pt x="53" y="193"/>
                      <a:pt x="55" y="195"/>
                      <a:pt x="55" y="195"/>
                    </a:cubicBezTo>
                    <a:cubicBezTo>
                      <a:pt x="55" y="195"/>
                      <a:pt x="51" y="206"/>
                      <a:pt x="58" y="211"/>
                    </a:cubicBezTo>
                    <a:cubicBezTo>
                      <a:pt x="65" y="216"/>
                      <a:pt x="73" y="215"/>
                      <a:pt x="73" y="215"/>
                    </a:cubicBezTo>
                    <a:cubicBezTo>
                      <a:pt x="73" y="215"/>
                      <a:pt x="75" y="218"/>
                      <a:pt x="78" y="217"/>
                    </a:cubicBezTo>
                    <a:cubicBezTo>
                      <a:pt x="81" y="216"/>
                      <a:pt x="86" y="212"/>
                      <a:pt x="82" y="208"/>
                    </a:cubicBezTo>
                    <a:cubicBezTo>
                      <a:pt x="78" y="204"/>
                      <a:pt x="76" y="205"/>
                      <a:pt x="75" y="207"/>
                    </a:cubicBezTo>
                    <a:cubicBezTo>
                      <a:pt x="73" y="209"/>
                      <a:pt x="73" y="213"/>
                      <a:pt x="73" y="213"/>
                    </a:cubicBezTo>
                    <a:cubicBezTo>
                      <a:pt x="73" y="213"/>
                      <a:pt x="62" y="213"/>
                      <a:pt x="59" y="209"/>
                    </a:cubicBezTo>
                    <a:cubicBezTo>
                      <a:pt x="57" y="204"/>
                      <a:pt x="55" y="198"/>
                      <a:pt x="57" y="194"/>
                    </a:cubicBezTo>
                    <a:cubicBezTo>
                      <a:pt x="59" y="191"/>
                      <a:pt x="64" y="186"/>
                      <a:pt x="68" y="188"/>
                    </a:cubicBezTo>
                    <a:cubicBezTo>
                      <a:pt x="73" y="188"/>
                      <a:pt x="79" y="187"/>
                      <a:pt x="84" y="182"/>
                    </a:cubicBezTo>
                    <a:cubicBezTo>
                      <a:pt x="84" y="139"/>
                      <a:pt x="84" y="139"/>
                      <a:pt x="84" y="139"/>
                    </a:cubicBezTo>
                    <a:cubicBezTo>
                      <a:pt x="83" y="141"/>
                      <a:pt x="82" y="143"/>
                      <a:pt x="81" y="145"/>
                    </a:cubicBezTo>
                    <a:cubicBezTo>
                      <a:pt x="71" y="162"/>
                      <a:pt x="65" y="172"/>
                      <a:pt x="65" y="172"/>
                    </a:cubicBezTo>
                    <a:cubicBezTo>
                      <a:pt x="65" y="172"/>
                      <a:pt x="70" y="153"/>
                      <a:pt x="76" y="143"/>
                    </a:cubicBezTo>
                    <a:cubicBezTo>
                      <a:pt x="79" y="140"/>
                      <a:pt x="81" y="136"/>
                      <a:pt x="84" y="132"/>
                    </a:cubicBezTo>
                    <a:lnTo>
                      <a:pt x="84" y="109"/>
                    </a:lnTo>
                    <a:close/>
                  </a:path>
                </a:pathLst>
              </a:custGeom>
              <a:solidFill>
                <a:srgbClr val="4F81BD">
                  <a:lumMod val="60000"/>
                  <a:lumOff val="40000"/>
                </a:srgbClr>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smtClean="0">
                  <a:ln>
                    <a:noFill/>
                  </a:ln>
                  <a:solidFill>
                    <a:prstClr val="black"/>
                  </a:solidFill>
                  <a:effectLst/>
                  <a:uLnTx/>
                  <a:uFillTx/>
                  <a:latin typeface="Calibri" pitchFamily="34" charset="0"/>
                  <a:ea typeface="宋体" charset="-122"/>
                </a:endParaRPr>
              </a:p>
            </p:txBody>
          </p:sp>
        </p:grpSp>
        <p:sp>
          <p:nvSpPr>
            <p:cNvPr id="26" name="Freeform 1281"/>
            <p:cNvSpPr>
              <a:spLocks noEditPoints="1"/>
            </p:cNvSpPr>
            <p:nvPr/>
          </p:nvSpPr>
          <p:spPr bwMode="auto">
            <a:xfrm rot="-3656284">
              <a:off x="1293" y="662"/>
              <a:ext cx="408" cy="409"/>
            </a:xfrm>
            <a:custGeom>
              <a:avLst/>
              <a:gdLst>
                <a:gd name="T0" fmla="*/ 1528 w 247"/>
                <a:gd name="T1" fmla="*/ 1144 h 218"/>
                <a:gd name="T2" fmla="*/ 1168 w 247"/>
                <a:gd name="T3" fmla="*/ 1454 h 218"/>
                <a:gd name="T4" fmla="*/ 1168 w 247"/>
                <a:gd name="T5" fmla="*/ 1514 h 218"/>
                <a:gd name="T6" fmla="*/ 1721 w 247"/>
                <a:gd name="T7" fmla="*/ 1996 h 218"/>
                <a:gd name="T8" fmla="*/ 1758 w 247"/>
                <a:gd name="T9" fmla="*/ 1884 h 218"/>
                <a:gd name="T10" fmla="*/ 1804 w 247"/>
                <a:gd name="T11" fmla="*/ 1735 h 218"/>
                <a:gd name="T12" fmla="*/ 1369 w 247"/>
                <a:gd name="T13" fmla="*/ 891 h 218"/>
                <a:gd name="T14" fmla="*/ 1348 w 247"/>
                <a:gd name="T15" fmla="*/ 497 h 218"/>
                <a:gd name="T16" fmla="*/ 1209 w 247"/>
                <a:gd name="T17" fmla="*/ 655 h 218"/>
                <a:gd name="T18" fmla="*/ 1168 w 247"/>
                <a:gd name="T19" fmla="*/ 747 h 218"/>
                <a:gd name="T20" fmla="*/ 1146 w 247"/>
                <a:gd name="T21" fmla="*/ 979 h 218"/>
                <a:gd name="T22" fmla="*/ 1018 w 247"/>
                <a:gd name="T23" fmla="*/ 880 h 218"/>
                <a:gd name="T24" fmla="*/ 1168 w 247"/>
                <a:gd name="T25" fmla="*/ 507 h 218"/>
                <a:gd name="T26" fmla="*/ 912 w 247"/>
                <a:gd name="T27" fmla="*/ 113 h 218"/>
                <a:gd name="T28" fmla="*/ 975 w 247"/>
                <a:gd name="T29" fmla="*/ 722 h 218"/>
                <a:gd name="T30" fmla="*/ 912 w 247"/>
                <a:gd name="T31" fmla="*/ 1242 h 218"/>
                <a:gd name="T32" fmla="*/ 1168 w 247"/>
                <a:gd name="T33" fmla="*/ 1869 h 218"/>
                <a:gd name="T34" fmla="*/ 983 w 247"/>
                <a:gd name="T35" fmla="*/ 1176 h 218"/>
                <a:gd name="T36" fmla="*/ 1168 w 247"/>
                <a:gd name="T37" fmla="*/ 1049 h 218"/>
                <a:gd name="T38" fmla="*/ 946 w 247"/>
                <a:gd name="T39" fmla="*/ 1627 h 218"/>
                <a:gd name="T40" fmla="*/ 912 w 247"/>
                <a:gd name="T41" fmla="*/ 113 h 218"/>
                <a:gd name="T42" fmla="*/ 740 w 247"/>
                <a:gd name="T43" fmla="*/ 595 h 218"/>
                <a:gd name="T44" fmla="*/ 628 w 247"/>
                <a:gd name="T45" fmla="*/ 1032 h 218"/>
                <a:gd name="T46" fmla="*/ 628 w 247"/>
                <a:gd name="T47" fmla="*/ 1242 h 218"/>
                <a:gd name="T48" fmla="*/ 628 w 247"/>
                <a:gd name="T49" fmla="*/ 1355 h 218"/>
                <a:gd name="T50" fmla="*/ 775 w 247"/>
                <a:gd name="T51" fmla="*/ 1401 h 218"/>
                <a:gd name="T52" fmla="*/ 631 w 247"/>
                <a:gd name="T53" fmla="*/ 2246 h 218"/>
                <a:gd name="T54" fmla="*/ 758 w 247"/>
                <a:gd name="T55" fmla="*/ 2231 h 218"/>
                <a:gd name="T56" fmla="*/ 796 w 247"/>
                <a:gd name="T57" fmla="*/ 2351 h 218"/>
                <a:gd name="T58" fmla="*/ 849 w 247"/>
                <a:gd name="T59" fmla="*/ 1358 h 218"/>
                <a:gd name="T60" fmla="*/ 912 w 247"/>
                <a:gd name="T61" fmla="*/ 370 h 218"/>
                <a:gd name="T62" fmla="*/ 912 w 247"/>
                <a:gd name="T63" fmla="*/ 113 h 218"/>
                <a:gd name="T64" fmla="*/ 208 w 247"/>
                <a:gd name="T65" fmla="*/ 225 h 218"/>
                <a:gd name="T66" fmla="*/ 230 w 247"/>
                <a:gd name="T67" fmla="*/ 567 h 218"/>
                <a:gd name="T68" fmla="*/ 0 w 247"/>
                <a:gd name="T69" fmla="*/ 752 h 218"/>
                <a:gd name="T70" fmla="*/ 628 w 247"/>
                <a:gd name="T71" fmla="*/ 1242 h 218"/>
                <a:gd name="T72" fmla="*/ 311 w 247"/>
                <a:gd name="T73" fmla="*/ 904 h 218"/>
                <a:gd name="T74" fmla="*/ 628 w 247"/>
                <a:gd name="T75" fmla="*/ 610 h 218"/>
                <a:gd name="T76" fmla="*/ 276 w 247"/>
                <a:gd name="T77" fmla="*/ 1749 h 218"/>
                <a:gd name="T78" fmla="*/ 434 w 247"/>
                <a:gd name="T79" fmla="*/ 1672 h 218"/>
                <a:gd name="T80" fmla="*/ 410 w 247"/>
                <a:gd name="T81" fmla="*/ 2418 h 218"/>
                <a:gd name="T82" fmla="*/ 581 w 247"/>
                <a:gd name="T83" fmla="*/ 2689 h 218"/>
                <a:gd name="T84" fmla="*/ 545 w 247"/>
                <a:gd name="T85" fmla="*/ 2640 h 218"/>
                <a:gd name="T86" fmla="*/ 505 w 247"/>
                <a:gd name="T87" fmla="*/ 2330 h 218"/>
                <a:gd name="T88" fmla="*/ 603 w 247"/>
                <a:gd name="T89" fmla="*/ 1795 h 218"/>
                <a:gd name="T90" fmla="*/ 628 w 247"/>
                <a:gd name="T91" fmla="*/ 1636 h 2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218"/>
                <a:gd name="T140" fmla="*/ 247 w 247"/>
                <a:gd name="T141" fmla="*/ 218 h 2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218">
                  <a:moveTo>
                    <a:pt x="247" y="138"/>
                  </a:moveTo>
                  <a:cubicBezTo>
                    <a:pt x="247" y="138"/>
                    <a:pt x="240" y="134"/>
                    <a:pt x="240" y="129"/>
                  </a:cubicBezTo>
                  <a:cubicBezTo>
                    <a:pt x="239" y="123"/>
                    <a:pt x="228" y="99"/>
                    <a:pt x="205" y="92"/>
                  </a:cubicBezTo>
                  <a:cubicBezTo>
                    <a:pt x="182" y="84"/>
                    <a:pt x="167" y="85"/>
                    <a:pt x="162" y="86"/>
                  </a:cubicBezTo>
                  <a:cubicBezTo>
                    <a:pt x="161" y="86"/>
                    <a:pt x="159" y="86"/>
                    <a:pt x="157" y="85"/>
                  </a:cubicBezTo>
                  <a:cubicBezTo>
                    <a:pt x="157" y="117"/>
                    <a:pt x="157" y="117"/>
                    <a:pt x="157" y="117"/>
                  </a:cubicBezTo>
                  <a:cubicBezTo>
                    <a:pt x="161" y="119"/>
                    <a:pt x="163" y="121"/>
                    <a:pt x="166" y="122"/>
                  </a:cubicBezTo>
                  <a:cubicBezTo>
                    <a:pt x="182" y="130"/>
                    <a:pt x="186" y="130"/>
                    <a:pt x="186" y="130"/>
                  </a:cubicBezTo>
                  <a:cubicBezTo>
                    <a:pt x="186" y="130"/>
                    <a:pt x="166" y="130"/>
                    <a:pt x="157" y="122"/>
                  </a:cubicBezTo>
                  <a:cubicBezTo>
                    <a:pt x="157" y="151"/>
                    <a:pt x="157" y="151"/>
                    <a:pt x="157" y="151"/>
                  </a:cubicBezTo>
                  <a:cubicBezTo>
                    <a:pt x="171" y="159"/>
                    <a:pt x="184" y="167"/>
                    <a:pt x="198" y="165"/>
                  </a:cubicBezTo>
                  <a:cubicBezTo>
                    <a:pt x="211" y="164"/>
                    <a:pt x="231" y="161"/>
                    <a:pt x="231" y="161"/>
                  </a:cubicBezTo>
                  <a:cubicBezTo>
                    <a:pt x="231" y="161"/>
                    <a:pt x="218" y="157"/>
                    <a:pt x="219" y="152"/>
                  </a:cubicBezTo>
                  <a:cubicBezTo>
                    <a:pt x="219" y="147"/>
                    <a:pt x="224" y="147"/>
                    <a:pt x="227" y="149"/>
                  </a:cubicBezTo>
                  <a:cubicBezTo>
                    <a:pt x="230" y="151"/>
                    <a:pt x="236" y="152"/>
                    <a:pt x="236" y="152"/>
                  </a:cubicBezTo>
                  <a:cubicBezTo>
                    <a:pt x="236" y="152"/>
                    <a:pt x="225" y="147"/>
                    <a:pt x="225" y="143"/>
                  </a:cubicBezTo>
                  <a:cubicBezTo>
                    <a:pt x="224" y="140"/>
                    <a:pt x="225" y="136"/>
                    <a:pt x="229" y="137"/>
                  </a:cubicBezTo>
                  <a:cubicBezTo>
                    <a:pt x="234" y="138"/>
                    <a:pt x="238" y="140"/>
                    <a:pt x="242" y="140"/>
                  </a:cubicBezTo>
                  <a:cubicBezTo>
                    <a:pt x="245" y="140"/>
                    <a:pt x="247" y="138"/>
                    <a:pt x="247" y="138"/>
                  </a:cubicBezTo>
                  <a:close/>
                  <a:moveTo>
                    <a:pt x="157" y="78"/>
                  </a:moveTo>
                  <a:cubicBezTo>
                    <a:pt x="166" y="75"/>
                    <a:pt x="182" y="74"/>
                    <a:pt x="184" y="72"/>
                  </a:cubicBezTo>
                  <a:cubicBezTo>
                    <a:pt x="187" y="70"/>
                    <a:pt x="192" y="55"/>
                    <a:pt x="196" y="55"/>
                  </a:cubicBezTo>
                  <a:cubicBezTo>
                    <a:pt x="201" y="55"/>
                    <a:pt x="206" y="57"/>
                    <a:pt x="206" y="57"/>
                  </a:cubicBezTo>
                  <a:cubicBezTo>
                    <a:pt x="206" y="57"/>
                    <a:pt x="198" y="44"/>
                    <a:pt x="181" y="40"/>
                  </a:cubicBezTo>
                  <a:cubicBezTo>
                    <a:pt x="174" y="38"/>
                    <a:pt x="165" y="39"/>
                    <a:pt x="157" y="41"/>
                  </a:cubicBezTo>
                  <a:cubicBezTo>
                    <a:pt x="157" y="54"/>
                    <a:pt x="157" y="54"/>
                    <a:pt x="157" y="54"/>
                  </a:cubicBezTo>
                  <a:cubicBezTo>
                    <a:pt x="159" y="53"/>
                    <a:pt x="161" y="53"/>
                    <a:pt x="162" y="53"/>
                  </a:cubicBezTo>
                  <a:cubicBezTo>
                    <a:pt x="174" y="52"/>
                    <a:pt x="188" y="52"/>
                    <a:pt x="188" y="52"/>
                  </a:cubicBezTo>
                  <a:cubicBezTo>
                    <a:pt x="188" y="52"/>
                    <a:pt x="170" y="55"/>
                    <a:pt x="164" y="57"/>
                  </a:cubicBezTo>
                  <a:cubicBezTo>
                    <a:pt x="162" y="58"/>
                    <a:pt x="160" y="58"/>
                    <a:pt x="157" y="60"/>
                  </a:cubicBezTo>
                  <a:lnTo>
                    <a:pt x="157" y="78"/>
                  </a:lnTo>
                  <a:close/>
                  <a:moveTo>
                    <a:pt x="157" y="85"/>
                  </a:moveTo>
                  <a:cubicBezTo>
                    <a:pt x="154" y="84"/>
                    <a:pt x="151" y="82"/>
                    <a:pt x="154" y="79"/>
                  </a:cubicBezTo>
                  <a:cubicBezTo>
                    <a:pt x="155" y="79"/>
                    <a:pt x="156" y="78"/>
                    <a:pt x="157" y="78"/>
                  </a:cubicBezTo>
                  <a:cubicBezTo>
                    <a:pt x="157" y="60"/>
                    <a:pt x="157" y="60"/>
                    <a:pt x="157" y="60"/>
                  </a:cubicBezTo>
                  <a:cubicBezTo>
                    <a:pt x="149" y="64"/>
                    <a:pt x="137" y="71"/>
                    <a:pt x="137" y="71"/>
                  </a:cubicBezTo>
                  <a:cubicBezTo>
                    <a:pt x="135" y="70"/>
                    <a:pt x="135" y="70"/>
                    <a:pt x="135" y="70"/>
                  </a:cubicBezTo>
                  <a:cubicBezTo>
                    <a:pt x="135" y="70"/>
                    <a:pt x="147" y="58"/>
                    <a:pt x="157" y="54"/>
                  </a:cubicBezTo>
                  <a:cubicBezTo>
                    <a:pt x="157" y="41"/>
                    <a:pt x="157" y="41"/>
                    <a:pt x="157" y="41"/>
                  </a:cubicBezTo>
                  <a:cubicBezTo>
                    <a:pt x="148" y="43"/>
                    <a:pt x="141" y="47"/>
                    <a:pt x="141" y="47"/>
                  </a:cubicBezTo>
                  <a:cubicBezTo>
                    <a:pt x="141" y="47"/>
                    <a:pt x="136" y="20"/>
                    <a:pt x="124" y="10"/>
                  </a:cubicBezTo>
                  <a:cubicBezTo>
                    <a:pt x="123" y="10"/>
                    <a:pt x="123" y="9"/>
                    <a:pt x="122" y="9"/>
                  </a:cubicBezTo>
                  <a:cubicBezTo>
                    <a:pt x="122" y="23"/>
                    <a:pt x="122" y="23"/>
                    <a:pt x="122" y="23"/>
                  </a:cubicBezTo>
                  <a:cubicBezTo>
                    <a:pt x="124" y="26"/>
                    <a:pt x="127" y="29"/>
                    <a:pt x="128" y="33"/>
                  </a:cubicBezTo>
                  <a:cubicBezTo>
                    <a:pt x="135" y="45"/>
                    <a:pt x="131" y="58"/>
                    <a:pt x="131" y="58"/>
                  </a:cubicBezTo>
                  <a:cubicBezTo>
                    <a:pt x="131" y="58"/>
                    <a:pt x="129" y="50"/>
                    <a:pt x="127" y="43"/>
                  </a:cubicBezTo>
                  <a:cubicBezTo>
                    <a:pt x="127" y="41"/>
                    <a:pt x="125" y="36"/>
                    <a:pt x="122" y="30"/>
                  </a:cubicBezTo>
                  <a:cubicBezTo>
                    <a:pt x="122" y="100"/>
                    <a:pt x="122" y="100"/>
                    <a:pt x="122" y="100"/>
                  </a:cubicBezTo>
                  <a:cubicBezTo>
                    <a:pt x="125" y="102"/>
                    <a:pt x="129" y="105"/>
                    <a:pt x="130" y="108"/>
                  </a:cubicBezTo>
                  <a:cubicBezTo>
                    <a:pt x="131" y="114"/>
                    <a:pt x="142" y="142"/>
                    <a:pt x="156" y="150"/>
                  </a:cubicBezTo>
                  <a:cubicBezTo>
                    <a:pt x="157" y="151"/>
                    <a:pt x="157" y="151"/>
                    <a:pt x="157" y="151"/>
                  </a:cubicBezTo>
                  <a:cubicBezTo>
                    <a:pt x="157" y="122"/>
                    <a:pt x="157" y="122"/>
                    <a:pt x="157" y="122"/>
                  </a:cubicBezTo>
                  <a:cubicBezTo>
                    <a:pt x="157" y="121"/>
                    <a:pt x="157" y="121"/>
                    <a:pt x="157" y="121"/>
                  </a:cubicBezTo>
                  <a:cubicBezTo>
                    <a:pt x="149" y="112"/>
                    <a:pt x="136" y="102"/>
                    <a:pt x="132" y="95"/>
                  </a:cubicBezTo>
                  <a:cubicBezTo>
                    <a:pt x="128" y="89"/>
                    <a:pt x="130" y="86"/>
                    <a:pt x="130" y="86"/>
                  </a:cubicBezTo>
                  <a:cubicBezTo>
                    <a:pt x="130" y="86"/>
                    <a:pt x="144" y="106"/>
                    <a:pt x="157" y="117"/>
                  </a:cubicBezTo>
                  <a:cubicBezTo>
                    <a:pt x="157" y="85"/>
                    <a:pt x="157" y="85"/>
                    <a:pt x="157" y="85"/>
                  </a:cubicBezTo>
                  <a:close/>
                  <a:moveTo>
                    <a:pt x="122" y="171"/>
                  </a:moveTo>
                  <a:cubicBezTo>
                    <a:pt x="122" y="122"/>
                    <a:pt x="122" y="122"/>
                    <a:pt x="122" y="122"/>
                  </a:cubicBezTo>
                  <a:cubicBezTo>
                    <a:pt x="124" y="125"/>
                    <a:pt x="126" y="128"/>
                    <a:pt x="127" y="131"/>
                  </a:cubicBezTo>
                  <a:cubicBezTo>
                    <a:pt x="133" y="140"/>
                    <a:pt x="130" y="152"/>
                    <a:pt x="125" y="164"/>
                  </a:cubicBezTo>
                  <a:cubicBezTo>
                    <a:pt x="125" y="167"/>
                    <a:pt x="123" y="169"/>
                    <a:pt x="122" y="171"/>
                  </a:cubicBezTo>
                  <a:close/>
                  <a:moveTo>
                    <a:pt x="122" y="9"/>
                  </a:moveTo>
                  <a:cubicBezTo>
                    <a:pt x="111" y="0"/>
                    <a:pt x="102" y="1"/>
                    <a:pt x="102" y="1"/>
                  </a:cubicBezTo>
                  <a:cubicBezTo>
                    <a:pt x="102" y="1"/>
                    <a:pt x="109" y="7"/>
                    <a:pt x="103" y="13"/>
                  </a:cubicBezTo>
                  <a:cubicBezTo>
                    <a:pt x="97" y="18"/>
                    <a:pt x="97" y="41"/>
                    <a:pt x="99" y="48"/>
                  </a:cubicBezTo>
                  <a:cubicBezTo>
                    <a:pt x="100" y="54"/>
                    <a:pt x="107" y="63"/>
                    <a:pt x="102" y="63"/>
                  </a:cubicBezTo>
                  <a:cubicBezTo>
                    <a:pt x="99" y="63"/>
                    <a:pt x="91" y="56"/>
                    <a:pt x="84" y="49"/>
                  </a:cubicBezTo>
                  <a:cubicBezTo>
                    <a:pt x="84" y="83"/>
                    <a:pt x="84" y="83"/>
                    <a:pt x="84" y="83"/>
                  </a:cubicBezTo>
                  <a:cubicBezTo>
                    <a:pt x="104" y="85"/>
                    <a:pt x="112" y="84"/>
                    <a:pt x="112" y="84"/>
                  </a:cubicBezTo>
                  <a:cubicBezTo>
                    <a:pt x="112" y="84"/>
                    <a:pt x="98" y="89"/>
                    <a:pt x="84" y="89"/>
                  </a:cubicBezTo>
                  <a:cubicBezTo>
                    <a:pt x="84" y="100"/>
                    <a:pt x="84" y="100"/>
                    <a:pt x="84" y="100"/>
                  </a:cubicBezTo>
                  <a:cubicBezTo>
                    <a:pt x="95" y="97"/>
                    <a:pt x="104" y="94"/>
                    <a:pt x="104" y="94"/>
                  </a:cubicBezTo>
                  <a:cubicBezTo>
                    <a:pt x="104" y="94"/>
                    <a:pt x="111" y="104"/>
                    <a:pt x="101" y="107"/>
                  </a:cubicBezTo>
                  <a:cubicBezTo>
                    <a:pt x="97" y="108"/>
                    <a:pt x="91" y="108"/>
                    <a:pt x="84" y="109"/>
                  </a:cubicBezTo>
                  <a:cubicBezTo>
                    <a:pt x="84" y="132"/>
                    <a:pt x="84" y="132"/>
                    <a:pt x="84" y="132"/>
                  </a:cubicBezTo>
                  <a:cubicBezTo>
                    <a:pt x="90" y="125"/>
                    <a:pt x="96" y="118"/>
                    <a:pt x="96" y="118"/>
                  </a:cubicBezTo>
                  <a:cubicBezTo>
                    <a:pt x="104" y="113"/>
                    <a:pt x="104" y="113"/>
                    <a:pt x="104" y="113"/>
                  </a:cubicBezTo>
                  <a:cubicBezTo>
                    <a:pt x="104" y="113"/>
                    <a:pt x="94" y="125"/>
                    <a:pt x="84" y="139"/>
                  </a:cubicBezTo>
                  <a:cubicBezTo>
                    <a:pt x="84" y="182"/>
                    <a:pt x="84" y="182"/>
                    <a:pt x="84" y="182"/>
                  </a:cubicBezTo>
                  <a:cubicBezTo>
                    <a:pt x="84" y="182"/>
                    <a:pt x="85" y="182"/>
                    <a:pt x="85" y="181"/>
                  </a:cubicBezTo>
                  <a:cubicBezTo>
                    <a:pt x="91" y="176"/>
                    <a:pt x="99" y="164"/>
                    <a:pt x="99" y="163"/>
                  </a:cubicBezTo>
                  <a:cubicBezTo>
                    <a:pt x="99" y="162"/>
                    <a:pt x="102" y="156"/>
                    <a:pt x="102" y="156"/>
                  </a:cubicBezTo>
                  <a:cubicBezTo>
                    <a:pt x="102" y="156"/>
                    <a:pt x="102" y="175"/>
                    <a:pt x="102" y="180"/>
                  </a:cubicBezTo>
                  <a:cubicBezTo>
                    <a:pt x="101" y="185"/>
                    <a:pt x="103" y="191"/>
                    <a:pt x="105" y="195"/>
                  </a:cubicBezTo>
                  <a:cubicBezTo>
                    <a:pt x="108" y="199"/>
                    <a:pt x="109" y="201"/>
                    <a:pt x="109" y="201"/>
                  </a:cubicBezTo>
                  <a:cubicBezTo>
                    <a:pt x="109" y="201"/>
                    <a:pt x="106" y="191"/>
                    <a:pt x="107" y="190"/>
                  </a:cubicBezTo>
                  <a:cubicBezTo>
                    <a:pt x="108" y="189"/>
                    <a:pt x="117" y="181"/>
                    <a:pt x="122" y="171"/>
                  </a:cubicBezTo>
                  <a:cubicBezTo>
                    <a:pt x="122" y="122"/>
                    <a:pt x="122" y="122"/>
                    <a:pt x="122" y="122"/>
                  </a:cubicBezTo>
                  <a:cubicBezTo>
                    <a:pt x="118" y="117"/>
                    <a:pt x="114" y="113"/>
                    <a:pt x="114" y="110"/>
                  </a:cubicBezTo>
                  <a:cubicBezTo>
                    <a:pt x="114" y="107"/>
                    <a:pt x="117" y="97"/>
                    <a:pt x="117" y="97"/>
                  </a:cubicBezTo>
                  <a:cubicBezTo>
                    <a:pt x="117" y="97"/>
                    <a:pt x="119" y="98"/>
                    <a:pt x="122" y="100"/>
                  </a:cubicBezTo>
                  <a:cubicBezTo>
                    <a:pt x="122" y="30"/>
                    <a:pt x="122" y="30"/>
                    <a:pt x="122" y="30"/>
                  </a:cubicBezTo>
                  <a:cubicBezTo>
                    <a:pt x="117" y="21"/>
                    <a:pt x="112" y="11"/>
                    <a:pt x="112" y="11"/>
                  </a:cubicBezTo>
                  <a:cubicBezTo>
                    <a:pt x="112" y="11"/>
                    <a:pt x="117" y="16"/>
                    <a:pt x="122" y="23"/>
                  </a:cubicBezTo>
                  <a:lnTo>
                    <a:pt x="122" y="9"/>
                  </a:lnTo>
                  <a:close/>
                  <a:moveTo>
                    <a:pt x="84" y="49"/>
                  </a:moveTo>
                  <a:cubicBezTo>
                    <a:pt x="78" y="43"/>
                    <a:pt x="73" y="38"/>
                    <a:pt x="72" y="37"/>
                  </a:cubicBezTo>
                  <a:cubicBezTo>
                    <a:pt x="69" y="35"/>
                    <a:pt x="42" y="20"/>
                    <a:pt x="28" y="18"/>
                  </a:cubicBezTo>
                  <a:cubicBezTo>
                    <a:pt x="15" y="16"/>
                    <a:pt x="13" y="17"/>
                    <a:pt x="13" y="17"/>
                  </a:cubicBezTo>
                  <a:cubicBezTo>
                    <a:pt x="13" y="17"/>
                    <a:pt x="19" y="32"/>
                    <a:pt x="23" y="35"/>
                  </a:cubicBezTo>
                  <a:cubicBezTo>
                    <a:pt x="26" y="39"/>
                    <a:pt x="36" y="43"/>
                    <a:pt x="31" y="46"/>
                  </a:cubicBezTo>
                  <a:cubicBezTo>
                    <a:pt x="25" y="49"/>
                    <a:pt x="3" y="39"/>
                    <a:pt x="3" y="39"/>
                  </a:cubicBezTo>
                  <a:cubicBezTo>
                    <a:pt x="3" y="39"/>
                    <a:pt x="0" y="47"/>
                    <a:pt x="0" y="56"/>
                  </a:cubicBezTo>
                  <a:cubicBezTo>
                    <a:pt x="0" y="61"/>
                    <a:pt x="0" y="61"/>
                    <a:pt x="0" y="61"/>
                  </a:cubicBezTo>
                  <a:cubicBezTo>
                    <a:pt x="0" y="69"/>
                    <a:pt x="3" y="78"/>
                    <a:pt x="11" y="85"/>
                  </a:cubicBezTo>
                  <a:cubicBezTo>
                    <a:pt x="31" y="102"/>
                    <a:pt x="45" y="107"/>
                    <a:pt x="61" y="105"/>
                  </a:cubicBezTo>
                  <a:cubicBezTo>
                    <a:pt x="68" y="105"/>
                    <a:pt x="76" y="102"/>
                    <a:pt x="84" y="100"/>
                  </a:cubicBezTo>
                  <a:cubicBezTo>
                    <a:pt x="84" y="89"/>
                    <a:pt x="84" y="89"/>
                    <a:pt x="84" y="89"/>
                  </a:cubicBezTo>
                  <a:cubicBezTo>
                    <a:pt x="80" y="89"/>
                    <a:pt x="76" y="88"/>
                    <a:pt x="73" y="87"/>
                  </a:cubicBezTo>
                  <a:cubicBezTo>
                    <a:pt x="57" y="83"/>
                    <a:pt x="42" y="73"/>
                    <a:pt x="42" y="73"/>
                  </a:cubicBezTo>
                  <a:cubicBezTo>
                    <a:pt x="42" y="73"/>
                    <a:pt x="62" y="80"/>
                    <a:pt x="83" y="83"/>
                  </a:cubicBezTo>
                  <a:cubicBezTo>
                    <a:pt x="83" y="83"/>
                    <a:pt x="84" y="83"/>
                    <a:pt x="84" y="83"/>
                  </a:cubicBezTo>
                  <a:cubicBezTo>
                    <a:pt x="84" y="49"/>
                    <a:pt x="84" y="49"/>
                    <a:pt x="84" y="49"/>
                  </a:cubicBezTo>
                  <a:close/>
                  <a:moveTo>
                    <a:pt x="84" y="109"/>
                  </a:moveTo>
                  <a:cubicBezTo>
                    <a:pt x="72" y="110"/>
                    <a:pt x="58" y="112"/>
                    <a:pt x="51" y="116"/>
                  </a:cubicBezTo>
                  <a:cubicBezTo>
                    <a:pt x="39" y="123"/>
                    <a:pt x="39" y="135"/>
                    <a:pt x="37" y="141"/>
                  </a:cubicBezTo>
                  <a:cubicBezTo>
                    <a:pt x="36" y="147"/>
                    <a:pt x="29" y="149"/>
                    <a:pt x="29" y="149"/>
                  </a:cubicBezTo>
                  <a:cubicBezTo>
                    <a:pt x="29" y="149"/>
                    <a:pt x="37" y="154"/>
                    <a:pt x="43" y="149"/>
                  </a:cubicBezTo>
                  <a:cubicBezTo>
                    <a:pt x="49" y="144"/>
                    <a:pt x="52" y="134"/>
                    <a:pt x="58" y="135"/>
                  </a:cubicBezTo>
                  <a:cubicBezTo>
                    <a:pt x="65" y="136"/>
                    <a:pt x="52" y="152"/>
                    <a:pt x="50" y="155"/>
                  </a:cubicBezTo>
                  <a:cubicBezTo>
                    <a:pt x="50" y="158"/>
                    <a:pt x="47" y="178"/>
                    <a:pt x="50" y="186"/>
                  </a:cubicBezTo>
                  <a:cubicBezTo>
                    <a:pt x="53" y="193"/>
                    <a:pt x="55" y="195"/>
                    <a:pt x="55" y="195"/>
                  </a:cubicBezTo>
                  <a:cubicBezTo>
                    <a:pt x="55" y="195"/>
                    <a:pt x="51" y="206"/>
                    <a:pt x="58" y="211"/>
                  </a:cubicBezTo>
                  <a:cubicBezTo>
                    <a:pt x="65" y="216"/>
                    <a:pt x="73" y="215"/>
                    <a:pt x="73" y="215"/>
                  </a:cubicBezTo>
                  <a:cubicBezTo>
                    <a:pt x="73" y="215"/>
                    <a:pt x="75" y="218"/>
                    <a:pt x="78" y="217"/>
                  </a:cubicBezTo>
                  <a:cubicBezTo>
                    <a:pt x="81" y="216"/>
                    <a:pt x="86" y="212"/>
                    <a:pt x="82" y="208"/>
                  </a:cubicBezTo>
                  <a:cubicBezTo>
                    <a:pt x="78" y="204"/>
                    <a:pt x="76" y="205"/>
                    <a:pt x="75" y="207"/>
                  </a:cubicBezTo>
                  <a:cubicBezTo>
                    <a:pt x="73" y="209"/>
                    <a:pt x="73" y="213"/>
                    <a:pt x="73" y="213"/>
                  </a:cubicBezTo>
                  <a:cubicBezTo>
                    <a:pt x="73" y="213"/>
                    <a:pt x="62" y="213"/>
                    <a:pt x="59" y="209"/>
                  </a:cubicBezTo>
                  <a:cubicBezTo>
                    <a:pt x="57" y="204"/>
                    <a:pt x="55" y="198"/>
                    <a:pt x="57" y="194"/>
                  </a:cubicBezTo>
                  <a:cubicBezTo>
                    <a:pt x="59" y="191"/>
                    <a:pt x="64" y="186"/>
                    <a:pt x="68" y="188"/>
                  </a:cubicBezTo>
                  <a:cubicBezTo>
                    <a:pt x="73" y="188"/>
                    <a:pt x="79" y="187"/>
                    <a:pt x="84" y="182"/>
                  </a:cubicBezTo>
                  <a:cubicBezTo>
                    <a:pt x="84" y="139"/>
                    <a:pt x="84" y="139"/>
                    <a:pt x="84" y="139"/>
                  </a:cubicBezTo>
                  <a:cubicBezTo>
                    <a:pt x="83" y="141"/>
                    <a:pt x="82" y="143"/>
                    <a:pt x="81" y="145"/>
                  </a:cubicBezTo>
                  <a:cubicBezTo>
                    <a:pt x="71" y="162"/>
                    <a:pt x="65" y="172"/>
                    <a:pt x="65" y="172"/>
                  </a:cubicBezTo>
                  <a:cubicBezTo>
                    <a:pt x="65" y="172"/>
                    <a:pt x="70" y="153"/>
                    <a:pt x="76" y="143"/>
                  </a:cubicBezTo>
                  <a:cubicBezTo>
                    <a:pt x="79" y="140"/>
                    <a:pt x="81" y="136"/>
                    <a:pt x="84" y="132"/>
                  </a:cubicBezTo>
                  <a:lnTo>
                    <a:pt x="84" y="109"/>
                  </a:lnTo>
                  <a:close/>
                </a:path>
              </a:pathLst>
            </a:custGeom>
            <a:solidFill>
              <a:srgbClr val="4F81BD">
                <a:lumMod val="60000"/>
                <a:lumOff val="40000"/>
              </a:srgbClr>
            </a:solidFill>
            <a:ln w="9525">
              <a:noFill/>
              <a:round/>
              <a:headEnd/>
              <a:tailEnd/>
            </a:ln>
          </p:spPr>
          <p:txBody>
            <a:bodyPr vert="eaVert"/>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smtClean="0">
                <a:ln>
                  <a:noFill/>
                </a:ln>
                <a:solidFill>
                  <a:prstClr val="black"/>
                </a:solidFill>
                <a:effectLst/>
                <a:uLnTx/>
                <a:uFillTx/>
                <a:latin typeface="Calibri" pitchFamily="34" charset="0"/>
                <a:ea typeface="宋体" charset="-122"/>
              </a:endParaRPr>
            </a:p>
          </p:txBody>
        </p:sp>
        <p:sp>
          <p:nvSpPr>
            <p:cNvPr id="27" name="Freeform 1281"/>
            <p:cNvSpPr>
              <a:spLocks noEditPoints="1"/>
            </p:cNvSpPr>
            <p:nvPr/>
          </p:nvSpPr>
          <p:spPr bwMode="auto">
            <a:xfrm rot="-7074502">
              <a:off x="1632" y="732"/>
              <a:ext cx="227" cy="272"/>
            </a:xfrm>
            <a:custGeom>
              <a:avLst/>
              <a:gdLst>
                <a:gd name="T0" fmla="*/ 146 w 247"/>
                <a:gd name="T1" fmla="*/ 222 h 218"/>
                <a:gd name="T2" fmla="*/ 111 w 247"/>
                <a:gd name="T3" fmla="*/ 283 h 218"/>
                <a:gd name="T4" fmla="*/ 111 w 247"/>
                <a:gd name="T5" fmla="*/ 296 h 218"/>
                <a:gd name="T6" fmla="*/ 165 w 247"/>
                <a:gd name="T7" fmla="*/ 391 h 218"/>
                <a:gd name="T8" fmla="*/ 168 w 247"/>
                <a:gd name="T9" fmla="*/ 369 h 218"/>
                <a:gd name="T10" fmla="*/ 172 w 247"/>
                <a:gd name="T11" fmla="*/ 339 h 218"/>
                <a:gd name="T12" fmla="*/ 131 w 247"/>
                <a:gd name="T13" fmla="*/ 175 h 218"/>
                <a:gd name="T14" fmla="*/ 130 w 247"/>
                <a:gd name="T15" fmla="*/ 96 h 218"/>
                <a:gd name="T16" fmla="*/ 116 w 247"/>
                <a:gd name="T17" fmla="*/ 127 h 218"/>
                <a:gd name="T18" fmla="*/ 111 w 247"/>
                <a:gd name="T19" fmla="*/ 146 h 218"/>
                <a:gd name="T20" fmla="*/ 110 w 247"/>
                <a:gd name="T21" fmla="*/ 193 h 218"/>
                <a:gd name="T22" fmla="*/ 98 w 247"/>
                <a:gd name="T23" fmla="*/ 172 h 218"/>
                <a:gd name="T24" fmla="*/ 111 w 247"/>
                <a:gd name="T25" fmla="*/ 100 h 218"/>
                <a:gd name="T26" fmla="*/ 87 w 247"/>
                <a:gd name="T27" fmla="*/ 21 h 218"/>
                <a:gd name="T28" fmla="*/ 93 w 247"/>
                <a:gd name="T29" fmla="*/ 140 h 218"/>
                <a:gd name="T30" fmla="*/ 87 w 247"/>
                <a:gd name="T31" fmla="*/ 243 h 218"/>
                <a:gd name="T32" fmla="*/ 111 w 247"/>
                <a:gd name="T33" fmla="*/ 366 h 218"/>
                <a:gd name="T34" fmla="*/ 94 w 247"/>
                <a:gd name="T35" fmla="*/ 231 h 218"/>
                <a:gd name="T36" fmla="*/ 111 w 247"/>
                <a:gd name="T37" fmla="*/ 206 h 218"/>
                <a:gd name="T38" fmla="*/ 91 w 247"/>
                <a:gd name="T39" fmla="*/ 316 h 218"/>
                <a:gd name="T40" fmla="*/ 87 w 247"/>
                <a:gd name="T41" fmla="*/ 21 h 218"/>
                <a:gd name="T42" fmla="*/ 71 w 247"/>
                <a:gd name="T43" fmla="*/ 117 h 218"/>
                <a:gd name="T44" fmla="*/ 60 w 247"/>
                <a:gd name="T45" fmla="*/ 202 h 218"/>
                <a:gd name="T46" fmla="*/ 60 w 247"/>
                <a:gd name="T47" fmla="*/ 243 h 218"/>
                <a:gd name="T48" fmla="*/ 60 w 247"/>
                <a:gd name="T49" fmla="*/ 265 h 218"/>
                <a:gd name="T50" fmla="*/ 74 w 247"/>
                <a:gd name="T51" fmla="*/ 274 h 218"/>
                <a:gd name="T52" fmla="*/ 61 w 247"/>
                <a:gd name="T53" fmla="*/ 439 h 218"/>
                <a:gd name="T54" fmla="*/ 73 w 247"/>
                <a:gd name="T55" fmla="*/ 438 h 218"/>
                <a:gd name="T56" fmla="*/ 76 w 247"/>
                <a:gd name="T57" fmla="*/ 460 h 218"/>
                <a:gd name="T58" fmla="*/ 81 w 247"/>
                <a:gd name="T59" fmla="*/ 266 h 218"/>
                <a:gd name="T60" fmla="*/ 87 w 247"/>
                <a:gd name="T61" fmla="*/ 71 h 218"/>
                <a:gd name="T62" fmla="*/ 87 w 247"/>
                <a:gd name="T63" fmla="*/ 21 h 218"/>
                <a:gd name="T64" fmla="*/ 20 w 247"/>
                <a:gd name="T65" fmla="*/ 42 h 218"/>
                <a:gd name="T66" fmla="*/ 22 w 247"/>
                <a:gd name="T67" fmla="*/ 111 h 218"/>
                <a:gd name="T68" fmla="*/ 0 w 247"/>
                <a:gd name="T69" fmla="*/ 148 h 218"/>
                <a:gd name="T70" fmla="*/ 60 w 247"/>
                <a:gd name="T71" fmla="*/ 243 h 218"/>
                <a:gd name="T72" fmla="*/ 30 w 247"/>
                <a:gd name="T73" fmla="*/ 177 h 218"/>
                <a:gd name="T74" fmla="*/ 60 w 247"/>
                <a:gd name="T75" fmla="*/ 119 h 218"/>
                <a:gd name="T76" fmla="*/ 26 w 247"/>
                <a:gd name="T77" fmla="*/ 342 h 218"/>
                <a:gd name="T78" fmla="*/ 41 w 247"/>
                <a:gd name="T79" fmla="*/ 327 h 218"/>
                <a:gd name="T80" fmla="*/ 40 w 247"/>
                <a:gd name="T81" fmla="*/ 472 h 218"/>
                <a:gd name="T82" fmla="*/ 56 w 247"/>
                <a:gd name="T83" fmla="*/ 527 h 218"/>
                <a:gd name="T84" fmla="*/ 52 w 247"/>
                <a:gd name="T85" fmla="*/ 517 h 218"/>
                <a:gd name="T86" fmla="*/ 48 w 247"/>
                <a:gd name="T87" fmla="*/ 457 h 218"/>
                <a:gd name="T88" fmla="*/ 57 w 247"/>
                <a:gd name="T89" fmla="*/ 352 h 218"/>
                <a:gd name="T90" fmla="*/ 60 w 247"/>
                <a:gd name="T91" fmla="*/ 321 h 2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218"/>
                <a:gd name="T140" fmla="*/ 247 w 247"/>
                <a:gd name="T141" fmla="*/ 218 h 2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218">
                  <a:moveTo>
                    <a:pt x="247" y="138"/>
                  </a:moveTo>
                  <a:cubicBezTo>
                    <a:pt x="247" y="138"/>
                    <a:pt x="240" y="134"/>
                    <a:pt x="240" y="129"/>
                  </a:cubicBezTo>
                  <a:cubicBezTo>
                    <a:pt x="239" y="123"/>
                    <a:pt x="228" y="99"/>
                    <a:pt x="205" y="92"/>
                  </a:cubicBezTo>
                  <a:cubicBezTo>
                    <a:pt x="182" y="84"/>
                    <a:pt x="167" y="85"/>
                    <a:pt x="162" y="86"/>
                  </a:cubicBezTo>
                  <a:cubicBezTo>
                    <a:pt x="161" y="86"/>
                    <a:pt x="159" y="86"/>
                    <a:pt x="157" y="85"/>
                  </a:cubicBezTo>
                  <a:cubicBezTo>
                    <a:pt x="157" y="117"/>
                    <a:pt x="157" y="117"/>
                    <a:pt x="157" y="117"/>
                  </a:cubicBezTo>
                  <a:cubicBezTo>
                    <a:pt x="161" y="119"/>
                    <a:pt x="163" y="121"/>
                    <a:pt x="166" y="122"/>
                  </a:cubicBezTo>
                  <a:cubicBezTo>
                    <a:pt x="182" y="130"/>
                    <a:pt x="186" y="130"/>
                    <a:pt x="186" y="130"/>
                  </a:cubicBezTo>
                  <a:cubicBezTo>
                    <a:pt x="186" y="130"/>
                    <a:pt x="166" y="130"/>
                    <a:pt x="157" y="122"/>
                  </a:cubicBezTo>
                  <a:cubicBezTo>
                    <a:pt x="157" y="151"/>
                    <a:pt x="157" y="151"/>
                    <a:pt x="157" y="151"/>
                  </a:cubicBezTo>
                  <a:cubicBezTo>
                    <a:pt x="171" y="159"/>
                    <a:pt x="184" y="167"/>
                    <a:pt x="198" y="165"/>
                  </a:cubicBezTo>
                  <a:cubicBezTo>
                    <a:pt x="211" y="164"/>
                    <a:pt x="231" y="161"/>
                    <a:pt x="231" y="161"/>
                  </a:cubicBezTo>
                  <a:cubicBezTo>
                    <a:pt x="231" y="161"/>
                    <a:pt x="218" y="157"/>
                    <a:pt x="219" y="152"/>
                  </a:cubicBezTo>
                  <a:cubicBezTo>
                    <a:pt x="219" y="147"/>
                    <a:pt x="224" y="147"/>
                    <a:pt x="227" y="149"/>
                  </a:cubicBezTo>
                  <a:cubicBezTo>
                    <a:pt x="230" y="151"/>
                    <a:pt x="236" y="152"/>
                    <a:pt x="236" y="152"/>
                  </a:cubicBezTo>
                  <a:cubicBezTo>
                    <a:pt x="236" y="152"/>
                    <a:pt x="225" y="147"/>
                    <a:pt x="225" y="143"/>
                  </a:cubicBezTo>
                  <a:cubicBezTo>
                    <a:pt x="224" y="140"/>
                    <a:pt x="225" y="136"/>
                    <a:pt x="229" y="137"/>
                  </a:cubicBezTo>
                  <a:cubicBezTo>
                    <a:pt x="234" y="138"/>
                    <a:pt x="238" y="140"/>
                    <a:pt x="242" y="140"/>
                  </a:cubicBezTo>
                  <a:cubicBezTo>
                    <a:pt x="245" y="140"/>
                    <a:pt x="247" y="138"/>
                    <a:pt x="247" y="138"/>
                  </a:cubicBezTo>
                  <a:close/>
                  <a:moveTo>
                    <a:pt x="157" y="78"/>
                  </a:moveTo>
                  <a:cubicBezTo>
                    <a:pt x="166" y="75"/>
                    <a:pt x="182" y="74"/>
                    <a:pt x="184" y="72"/>
                  </a:cubicBezTo>
                  <a:cubicBezTo>
                    <a:pt x="187" y="70"/>
                    <a:pt x="192" y="55"/>
                    <a:pt x="196" y="55"/>
                  </a:cubicBezTo>
                  <a:cubicBezTo>
                    <a:pt x="201" y="55"/>
                    <a:pt x="206" y="57"/>
                    <a:pt x="206" y="57"/>
                  </a:cubicBezTo>
                  <a:cubicBezTo>
                    <a:pt x="206" y="57"/>
                    <a:pt x="198" y="44"/>
                    <a:pt x="181" y="40"/>
                  </a:cubicBezTo>
                  <a:cubicBezTo>
                    <a:pt x="174" y="38"/>
                    <a:pt x="165" y="39"/>
                    <a:pt x="157" y="41"/>
                  </a:cubicBezTo>
                  <a:cubicBezTo>
                    <a:pt x="157" y="54"/>
                    <a:pt x="157" y="54"/>
                    <a:pt x="157" y="54"/>
                  </a:cubicBezTo>
                  <a:cubicBezTo>
                    <a:pt x="159" y="53"/>
                    <a:pt x="161" y="53"/>
                    <a:pt x="162" y="53"/>
                  </a:cubicBezTo>
                  <a:cubicBezTo>
                    <a:pt x="174" y="52"/>
                    <a:pt x="188" y="52"/>
                    <a:pt x="188" y="52"/>
                  </a:cubicBezTo>
                  <a:cubicBezTo>
                    <a:pt x="188" y="52"/>
                    <a:pt x="170" y="55"/>
                    <a:pt x="164" y="57"/>
                  </a:cubicBezTo>
                  <a:cubicBezTo>
                    <a:pt x="162" y="58"/>
                    <a:pt x="160" y="58"/>
                    <a:pt x="157" y="60"/>
                  </a:cubicBezTo>
                  <a:lnTo>
                    <a:pt x="157" y="78"/>
                  </a:lnTo>
                  <a:close/>
                  <a:moveTo>
                    <a:pt x="157" y="85"/>
                  </a:moveTo>
                  <a:cubicBezTo>
                    <a:pt x="154" y="84"/>
                    <a:pt x="151" y="82"/>
                    <a:pt x="154" y="79"/>
                  </a:cubicBezTo>
                  <a:cubicBezTo>
                    <a:pt x="155" y="79"/>
                    <a:pt x="156" y="78"/>
                    <a:pt x="157" y="78"/>
                  </a:cubicBezTo>
                  <a:cubicBezTo>
                    <a:pt x="157" y="60"/>
                    <a:pt x="157" y="60"/>
                    <a:pt x="157" y="60"/>
                  </a:cubicBezTo>
                  <a:cubicBezTo>
                    <a:pt x="149" y="64"/>
                    <a:pt x="137" y="71"/>
                    <a:pt x="137" y="71"/>
                  </a:cubicBezTo>
                  <a:cubicBezTo>
                    <a:pt x="135" y="70"/>
                    <a:pt x="135" y="70"/>
                    <a:pt x="135" y="70"/>
                  </a:cubicBezTo>
                  <a:cubicBezTo>
                    <a:pt x="135" y="70"/>
                    <a:pt x="147" y="58"/>
                    <a:pt x="157" y="54"/>
                  </a:cubicBezTo>
                  <a:cubicBezTo>
                    <a:pt x="157" y="41"/>
                    <a:pt x="157" y="41"/>
                    <a:pt x="157" y="41"/>
                  </a:cubicBezTo>
                  <a:cubicBezTo>
                    <a:pt x="148" y="43"/>
                    <a:pt x="141" y="47"/>
                    <a:pt x="141" y="47"/>
                  </a:cubicBezTo>
                  <a:cubicBezTo>
                    <a:pt x="141" y="47"/>
                    <a:pt x="136" y="20"/>
                    <a:pt x="124" y="10"/>
                  </a:cubicBezTo>
                  <a:cubicBezTo>
                    <a:pt x="123" y="10"/>
                    <a:pt x="123" y="9"/>
                    <a:pt x="122" y="9"/>
                  </a:cubicBezTo>
                  <a:cubicBezTo>
                    <a:pt x="122" y="23"/>
                    <a:pt x="122" y="23"/>
                    <a:pt x="122" y="23"/>
                  </a:cubicBezTo>
                  <a:cubicBezTo>
                    <a:pt x="124" y="26"/>
                    <a:pt x="127" y="29"/>
                    <a:pt x="128" y="33"/>
                  </a:cubicBezTo>
                  <a:cubicBezTo>
                    <a:pt x="135" y="45"/>
                    <a:pt x="131" y="58"/>
                    <a:pt x="131" y="58"/>
                  </a:cubicBezTo>
                  <a:cubicBezTo>
                    <a:pt x="131" y="58"/>
                    <a:pt x="129" y="50"/>
                    <a:pt x="127" y="43"/>
                  </a:cubicBezTo>
                  <a:cubicBezTo>
                    <a:pt x="127" y="41"/>
                    <a:pt x="125" y="36"/>
                    <a:pt x="122" y="30"/>
                  </a:cubicBezTo>
                  <a:cubicBezTo>
                    <a:pt x="122" y="100"/>
                    <a:pt x="122" y="100"/>
                    <a:pt x="122" y="100"/>
                  </a:cubicBezTo>
                  <a:cubicBezTo>
                    <a:pt x="125" y="102"/>
                    <a:pt x="129" y="105"/>
                    <a:pt x="130" y="108"/>
                  </a:cubicBezTo>
                  <a:cubicBezTo>
                    <a:pt x="131" y="114"/>
                    <a:pt x="142" y="142"/>
                    <a:pt x="156" y="150"/>
                  </a:cubicBezTo>
                  <a:cubicBezTo>
                    <a:pt x="157" y="151"/>
                    <a:pt x="157" y="151"/>
                    <a:pt x="157" y="151"/>
                  </a:cubicBezTo>
                  <a:cubicBezTo>
                    <a:pt x="157" y="122"/>
                    <a:pt x="157" y="122"/>
                    <a:pt x="157" y="122"/>
                  </a:cubicBezTo>
                  <a:cubicBezTo>
                    <a:pt x="157" y="121"/>
                    <a:pt x="157" y="121"/>
                    <a:pt x="157" y="121"/>
                  </a:cubicBezTo>
                  <a:cubicBezTo>
                    <a:pt x="149" y="112"/>
                    <a:pt x="136" y="102"/>
                    <a:pt x="132" y="95"/>
                  </a:cubicBezTo>
                  <a:cubicBezTo>
                    <a:pt x="128" y="89"/>
                    <a:pt x="130" y="86"/>
                    <a:pt x="130" y="86"/>
                  </a:cubicBezTo>
                  <a:cubicBezTo>
                    <a:pt x="130" y="86"/>
                    <a:pt x="144" y="106"/>
                    <a:pt x="157" y="117"/>
                  </a:cubicBezTo>
                  <a:cubicBezTo>
                    <a:pt x="157" y="85"/>
                    <a:pt x="157" y="85"/>
                    <a:pt x="157" y="85"/>
                  </a:cubicBezTo>
                  <a:close/>
                  <a:moveTo>
                    <a:pt x="122" y="171"/>
                  </a:moveTo>
                  <a:cubicBezTo>
                    <a:pt x="122" y="122"/>
                    <a:pt x="122" y="122"/>
                    <a:pt x="122" y="122"/>
                  </a:cubicBezTo>
                  <a:cubicBezTo>
                    <a:pt x="124" y="125"/>
                    <a:pt x="126" y="128"/>
                    <a:pt x="127" y="131"/>
                  </a:cubicBezTo>
                  <a:cubicBezTo>
                    <a:pt x="133" y="140"/>
                    <a:pt x="130" y="152"/>
                    <a:pt x="125" y="164"/>
                  </a:cubicBezTo>
                  <a:cubicBezTo>
                    <a:pt x="125" y="167"/>
                    <a:pt x="123" y="169"/>
                    <a:pt x="122" y="171"/>
                  </a:cubicBezTo>
                  <a:close/>
                  <a:moveTo>
                    <a:pt x="122" y="9"/>
                  </a:moveTo>
                  <a:cubicBezTo>
                    <a:pt x="111" y="0"/>
                    <a:pt x="102" y="1"/>
                    <a:pt x="102" y="1"/>
                  </a:cubicBezTo>
                  <a:cubicBezTo>
                    <a:pt x="102" y="1"/>
                    <a:pt x="109" y="7"/>
                    <a:pt x="103" y="13"/>
                  </a:cubicBezTo>
                  <a:cubicBezTo>
                    <a:pt x="97" y="18"/>
                    <a:pt x="97" y="41"/>
                    <a:pt x="99" y="48"/>
                  </a:cubicBezTo>
                  <a:cubicBezTo>
                    <a:pt x="100" y="54"/>
                    <a:pt x="107" y="63"/>
                    <a:pt x="102" y="63"/>
                  </a:cubicBezTo>
                  <a:cubicBezTo>
                    <a:pt x="99" y="63"/>
                    <a:pt x="91" y="56"/>
                    <a:pt x="84" y="49"/>
                  </a:cubicBezTo>
                  <a:cubicBezTo>
                    <a:pt x="84" y="83"/>
                    <a:pt x="84" y="83"/>
                    <a:pt x="84" y="83"/>
                  </a:cubicBezTo>
                  <a:cubicBezTo>
                    <a:pt x="104" y="85"/>
                    <a:pt x="112" y="84"/>
                    <a:pt x="112" y="84"/>
                  </a:cubicBezTo>
                  <a:cubicBezTo>
                    <a:pt x="112" y="84"/>
                    <a:pt x="98" y="89"/>
                    <a:pt x="84" y="89"/>
                  </a:cubicBezTo>
                  <a:cubicBezTo>
                    <a:pt x="84" y="100"/>
                    <a:pt x="84" y="100"/>
                    <a:pt x="84" y="100"/>
                  </a:cubicBezTo>
                  <a:cubicBezTo>
                    <a:pt x="95" y="97"/>
                    <a:pt x="104" y="94"/>
                    <a:pt x="104" y="94"/>
                  </a:cubicBezTo>
                  <a:cubicBezTo>
                    <a:pt x="104" y="94"/>
                    <a:pt x="111" y="104"/>
                    <a:pt x="101" y="107"/>
                  </a:cubicBezTo>
                  <a:cubicBezTo>
                    <a:pt x="97" y="108"/>
                    <a:pt x="91" y="108"/>
                    <a:pt x="84" y="109"/>
                  </a:cubicBezTo>
                  <a:cubicBezTo>
                    <a:pt x="84" y="132"/>
                    <a:pt x="84" y="132"/>
                    <a:pt x="84" y="132"/>
                  </a:cubicBezTo>
                  <a:cubicBezTo>
                    <a:pt x="90" y="125"/>
                    <a:pt x="96" y="118"/>
                    <a:pt x="96" y="118"/>
                  </a:cubicBezTo>
                  <a:cubicBezTo>
                    <a:pt x="104" y="113"/>
                    <a:pt x="104" y="113"/>
                    <a:pt x="104" y="113"/>
                  </a:cubicBezTo>
                  <a:cubicBezTo>
                    <a:pt x="104" y="113"/>
                    <a:pt x="94" y="125"/>
                    <a:pt x="84" y="139"/>
                  </a:cubicBezTo>
                  <a:cubicBezTo>
                    <a:pt x="84" y="182"/>
                    <a:pt x="84" y="182"/>
                    <a:pt x="84" y="182"/>
                  </a:cubicBezTo>
                  <a:cubicBezTo>
                    <a:pt x="84" y="182"/>
                    <a:pt x="85" y="182"/>
                    <a:pt x="85" y="181"/>
                  </a:cubicBezTo>
                  <a:cubicBezTo>
                    <a:pt x="91" y="176"/>
                    <a:pt x="99" y="164"/>
                    <a:pt x="99" y="163"/>
                  </a:cubicBezTo>
                  <a:cubicBezTo>
                    <a:pt x="99" y="162"/>
                    <a:pt x="102" y="156"/>
                    <a:pt x="102" y="156"/>
                  </a:cubicBezTo>
                  <a:cubicBezTo>
                    <a:pt x="102" y="156"/>
                    <a:pt x="102" y="175"/>
                    <a:pt x="102" y="180"/>
                  </a:cubicBezTo>
                  <a:cubicBezTo>
                    <a:pt x="101" y="185"/>
                    <a:pt x="103" y="191"/>
                    <a:pt x="105" y="195"/>
                  </a:cubicBezTo>
                  <a:cubicBezTo>
                    <a:pt x="108" y="199"/>
                    <a:pt x="109" y="201"/>
                    <a:pt x="109" y="201"/>
                  </a:cubicBezTo>
                  <a:cubicBezTo>
                    <a:pt x="109" y="201"/>
                    <a:pt x="106" y="191"/>
                    <a:pt x="107" y="190"/>
                  </a:cubicBezTo>
                  <a:cubicBezTo>
                    <a:pt x="108" y="189"/>
                    <a:pt x="117" y="181"/>
                    <a:pt x="122" y="171"/>
                  </a:cubicBezTo>
                  <a:cubicBezTo>
                    <a:pt x="122" y="122"/>
                    <a:pt x="122" y="122"/>
                    <a:pt x="122" y="122"/>
                  </a:cubicBezTo>
                  <a:cubicBezTo>
                    <a:pt x="118" y="117"/>
                    <a:pt x="114" y="113"/>
                    <a:pt x="114" y="110"/>
                  </a:cubicBezTo>
                  <a:cubicBezTo>
                    <a:pt x="114" y="107"/>
                    <a:pt x="117" y="97"/>
                    <a:pt x="117" y="97"/>
                  </a:cubicBezTo>
                  <a:cubicBezTo>
                    <a:pt x="117" y="97"/>
                    <a:pt x="119" y="98"/>
                    <a:pt x="122" y="100"/>
                  </a:cubicBezTo>
                  <a:cubicBezTo>
                    <a:pt x="122" y="30"/>
                    <a:pt x="122" y="30"/>
                    <a:pt x="122" y="30"/>
                  </a:cubicBezTo>
                  <a:cubicBezTo>
                    <a:pt x="117" y="21"/>
                    <a:pt x="112" y="11"/>
                    <a:pt x="112" y="11"/>
                  </a:cubicBezTo>
                  <a:cubicBezTo>
                    <a:pt x="112" y="11"/>
                    <a:pt x="117" y="16"/>
                    <a:pt x="122" y="23"/>
                  </a:cubicBezTo>
                  <a:lnTo>
                    <a:pt x="122" y="9"/>
                  </a:lnTo>
                  <a:close/>
                  <a:moveTo>
                    <a:pt x="84" y="49"/>
                  </a:moveTo>
                  <a:cubicBezTo>
                    <a:pt x="78" y="43"/>
                    <a:pt x="73" y="38"/>
                    <a:pt x="72" y="37"/>
                  </a:cubicBezTo>
                  <a:cubicBezTo>
                    <a:pt x="69" y="35"/>
                    <a:pt x="42" y="20"/>
                    <a:pt x="28" y="18"/>
                  </a:cubicBezTo>
                  <a:cubicBezTo>
                    <a:pt x="15" y="16"/>
                    <a:pt x="13" y="17"/>
                    <a:pt x="13" y="17"/>
                  </a:cubicBezTo>
                  <a:cubicBezTo>
                    <a:pt x="13" y="17"/>
                    <a:pt x="19" y="32"/>
                    <a:pt x="23" y="35"/>
                  </a:cubicBezTo>
                  <a:cubicBezTo>
                    <a:pt x="26" y="39"/>
                    <a:pt x="36" y="43"/>
                    <a:pt x="31" y="46"/>
                  </a:cubicBezTo>
                  <a:cubicBezTo>
                    <a:pt x="25" y="49"/>
                    <a:pt x="3" y="39"/>
                    <a:pt x="3" y="39"/>
                  </a:cubicBezTo>
                  <a:cubicBezTo>
                    <a:pt x="3" y="39"/>
                    <a:pt x="0" y="47"/>
                    <a:pt x="0" y="56"/>
                  </a:cubicBezTo>
                  <a:cubicBezTo>
                    <a:pt x="0" y="61"/>
                    <a:pt x="0" y="61"/>
                    <a:pt x="0" y="61"/>
                  </a:cubicBezTo>
                  <a:cubicBezTo>
                    <a:pt x="0" y="69"/>
                    <a:pt x="3" y="78"/>
                    <a:pt x="11" y="85"/>
                  </a:cubicBezTo>
                  <a:cubicBezTo>
                    <a:pt x="31" y="102"/>
                    <a:pt x="45" y="107"/>
                    <a:pt x="61" y="105"/>
                  </a:cubicBezTo>
                  <a:cubicBezTo>
                    <a:pt x="68" y="105"/>
                    <a:pt x="76" y="102"/>
                    <a:pt x="84" y="100"/>
                  </a:cubicBezTo>
                  <a:cubicBezTo>
                    <a:pt x="84" y="89"/>
                    <a:pt x="84" y="89"/>
                    <a:pt x="84" y="89"/>
                  </a:cubicBezTo>
                  <a:cubicBezTo>
                    <a:pt x="80" y="89"/>
                    <a:pt x="76" y="88"/>
                    <a:pt x="73" y="87"/>
                  </a:cubicBezTo>
                  <a:cubicBezTo>
                    <a:pt x="57" y="83"/>
                    <a:pt x="42" y="73"/>
                    <a:pt x="42" y="73"/>
                  </a:cubicBezTo>
                  <a:cubicBezTo>
                    <a:pt x="42" y="73"/>
                    <a:pt x="62" y="80"/>
                    <a:pt x="83" y="83"/>
                  </a:cubicBezTo>
                  <a:cubicBezTo>
                    <a:pt x="83" y="83"/>
                    <a:pt x="84" y="83"/>
                    <a:pt x="84" y="83"/>
                  </a:cubicBezTo>
                  <a:cubicBezTo>
                    <a:pt x="84" y="49"/>
                    <a:pt x="84" y="49"/>
                    <a:pt x="84" y="49"/>
                  </a:cubicBezTo>
                  <a:close/>
                  <a:moveTo>
                    <a:pt x="84" y="109"/>
                  </a:moveTo>
                  <a:cubicBezTo>
                    <a:pt x="72" y="110"/>
                    <a:pt x="58" y="112"/>
                    <a:pt x="51" y="116"/>
                  </a:cubicBezTo>
                  <a:cubicBezTo>
                    <a:pt x="39" y="123"/>
                    <a:pt x="39" y="135"/>
                    <a:pt x="37" y="141"/>
                  </a:cubicBezTo>
                  <a:cubicBezTo>
                    <a:pt x="36" y="147"/>
                    <a:pt x="29" y="149"/>
                    <a:pt x="29" y="149"/>
                  </a:cubicBezTo>
                  <a:cubicBezTo>
                    <a:pt x="29" y="149"/>
                    <a:pt x="37" y="154"/>
                    <a:pt x="43" y="149"/>
                  </a:cubicBezTo>
                  <a:cubicBezTo>
                    <a:pt x="49" y="144"/>
                    <a:pt x="52" y="134"/>
                    <a:pt x="58" y="135"/>
                  </a:cubicBezTo>
                  <a:cubicBezTo>
                    <a:pt x="65" y="136"/>
                    <a:pt x="52" y="152"/>
                    <a:pt x="50" y="155"/>
                  </a:cubicBezTo>
                  <a:cubicBezTo>
                    <a:pt x="50" y="158"/>
                    <a:pt x="47" y="178"/>
                    <a:pt x="50" y="186"/>
                  </a:cubicBezTo>
                  <a:cubicBezTo>
                    <a:pt x="53" y="193"/>
                    <a:pt x="55" y="195"/>
                    <a:pt x="55" y="195"/>
                  </a:cubicBezTo>
                  <a:cubicBezTo>
                    <a:pt x="55" y="195"/>
                    <a:pt x="51" y="206"/>
                    <a:pt x="58" y="211"/>
                  </a:cubicBezTo>
                  <a:cubicBezTo>
                    <a:pt x="65" y="216"/>
                    <a:pt x="73" y="215"/>
                    <a:pt x="73" y="215"/>
                  </a:cubicBezTo>
                  <a:cubicBezTo>
                    <a:pt x="73" y="215"/>
                    <a:pt x="75" y="218"/>
                    <a:pt x="78" y="217"/>
                  </a:cubicBezTo>
                  <a:cubicBezTo>
                    <a:pt x="81" y="216"/>
                    <a:pt x="86" y="212"/>
                    <a:pt x="82" y="208"/>
                  </a:cubicBezTo>
                  <a:cubicBezTo>
                    <a:pt x="78" y="204"/>
                    <a:pt x="76" y="205"/>
                    <a:pt x="75" y="207"/>
                  </a:cubicBezTo>
                  <a:cubicBezTo>
                    <a:pt x="73" y="209"/>
                    <a:pt x="73" y="213"/>
                    <a:pt x="73" y="213"/>
                  </a:cubicBezTo>
                  <a:cubicBezTo>
                    <a:pt x="73" y="213"/>
                    <a:pt x="62" y="213"/>
                    <a:pt x="59" y="209"/>
                  </a:cubicBezTo>
                  <a:cubicBezTo>
                    <a:pt x="57" y="204"/>
                    <a:pt x="55" y="198"/>
                    <a:pt x="57" y="194"/>
                  </a:cubicBezTo>
                  <a:cubicBezTo>
                    <a:pt x="59" y="191"/>
                    <a:pt x="64" y="186"/>
                    <a:pt x="68" y="188"/>
                  </a:cubicBezTo>
                  <a:cubicBezTo>
                    <a:pt x="73" y="188"/>
                    <a:pt x="79" y="187"/>
                    <a:pt x="84" y="182"/>
                  </a:cubicBezTo>
                  <a:cubicBezTo>
                    <a:pt x="84" y="139"/>
                    <a:pt x="84" y="139"/>
                    <a:pt x="84" y="139"/>
                  </a:cubicBezTo>
                  <a:cubicBezTo>
                    <a:pt x="83" y="141"/>
                    <a:pt x="82" y="143"/>
                    <a:pt x="81" y="145"/>
                  </a:cubicBezTo>
                  <a:cubicBezTo>
                    <a:pt x="71" y="162"/>
                    <a:pt x="65" y="172"/>
                    <a:pt x="65" y="172"/>
                  </a:cubicBezTo>
                  <a:cubicBezTo>
                    <a:pt x="65" y="172"/>
                    <a:pt x="70" y="153"/>
                    <a:pt x="76" y="143"/>
                  </a:cubicBezTo>
                  <a:cubicBezTo>
                    <a:pt x="79" y="140"/>
                    <a:pt x="81" y="136"/>
                    <a:pt x="84" y="132"/>
                  </a:cubicBezTo>
                  <a:lnTo>
                    <a:pt x="84" y="109"/>
                  </a:lnTo>
                  <a:close/>
                </a:path>
              </a:pathLst>
            </a:custGeom>
            <a:solidFill>
              <a:srgbClr val="1F497D">
                <a:lumMod val="60000"/>
                <a:lumOff val="40000"/>
              </a:srgbClr>
            </a:solidFill>
            <a:ln w="9525">
              <a:noFill/>
              <a:round/>
              <a:headEnd/>
              <a:tailEnd/>
            </a:ln>
          </p:spPr>
          <p:txBody>
            <a:bodyPr vert="eaVert"/>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smtClean="0">
                <a:ln>
                  <a:noFill/>
                </a:ln>
                <a:solidFill>
                  <a:prstClr val="black"/>
                </a:solidFill>
                <a:effectLst/>
                <a:uLnTx/>
                <a:uFillTx/>
                <a:latin typeface="Calibri" pitchFamily="34" charset="0"/>
                <a:ea typeface="宋体" charset="-122"/>
              </a:endParaRPr>
            </a:p>
          </p:txBody>
        </p:sp>
        <p:sp>
          <p:nvSpPr>
            <p:cNvPr id="28" name="Freeform 1281"/>
            <p:cNvSpPr>
              <a:spLocks noEditPoints="1"/>
            </p:cNvSpPr>
            <p:nvPr/>
          </p:nvSpPr>
          <p:spPr bwMode="auto">
            <a:xfrm rot="-5787030">
              <a:off x="1909" y="772"/>
              <a:ext cx="131" cy="186"/>
            </a:xfrm>
            <a:custGeom>
              <a:avLst/>
              <a:gdLst>
                <a:gd name="T0" fmla="*/ 16 w 247"/>
                <a:gd name="T1" fmla="*/ 49 h 218"/>
                <a:gd name="T2" fmla="*/ 12 w 247"/>
                <a:gd name="T3" fmla="*/ 62 h 218"/>
                <a:gd name="T4" fmla="*/ 12 w 247"/>
                <a:gd name="T5" fmla="*/ 65 h 218"/>
                <a:gd name="T6" fmla="*/ 18 w 247"/>
                <a:gd name="T7" fmla="*/ 85 h 218"/>
                <a:gd name="T8" fmla="*/ 19 w 247"/>
                <a:gd name="T9" fmla="*/ 81 h 218"/>
                <a:gd name="T10" fmla="*/ 19 w 247"/>
                <a:gd name="T11" fmla="*/ 74 h 218"/>
                <a:gd name="T12" fmla="*/ 15 w 247"/>
                <a:gd name="T13" fmla="*/ 38 h 218"/>
                <a:gd name="T14" fmla="*/ 14 w 247"/>
                <a:gd name="T15" fmla="*/ 21 h 218"/>
                <a:gd name="T16" fmla="*/ 13 w 247"/>
                <a:gd name="T17" fmla="*/ 27 h 218"/>
                <a:gd name="T18" fmla="*/ 12 w 247"/>
                <a:gd name="T19" fmla="*/ 32 h 218"/>
                <a:gd name="T20" fmla="*/ 12 w 247"/>
                <a:gd name="T21" fmla="*/ 42 h 218"/>
                <a:gd name="T22" fmla="*/ 11 w 247"/>
                <a:gd name="T23" fmla="*/ 38 h 218"/>
                <a:gd name="T24" fmla="*/ 12 w 247"/>
                <a:gd name="T25" fmla="*/ 22 h 218"/>
                <a:gd name="T26" fmla="*/ 10 w 247"/>
                <a:gd name="T27" fmla="*/ 5 h 218"/>
                <a:gd name="T28" fmla="*/ 11 w 247"/>
                <a:gd name="T29" fmla="*/ 31 h 218"/>
                <a:gd name="T30" fmla="*/ 10 w 247"/>
                <a:gd name="T31" fmla="*/ 53 h 218"/>
                <a:gd name="T32" fmla="*/ 12 w 247"/>
                <a:gd name="T33" fmla="*/ 80 h 218"/>
                <a:gd name="T34" fmla="*/ 11 w 247"/>
                <a:gd name="T35" fmla="*/ 50 h 218"/>
                <a:gd name="T36" fmla="*/ 12 w 247"/>
                <a:gd name="T37" fmla="*/ 45 h 218"/>
                <a:gd name="T38" fmla="*/ 10 w 247"/>
                <a:gd name="T39" fmla="*/ 70 h 218"/>
                <a:gd name="T40" fmla="*/ 10 w 247"/>
                <a:gd name="T41" fmla="*/ 5 h 218"/>
                <a:gd name="T42" fmla="*/ 8 w 247"/>
                <a:gd name="T43" fmla="*/ 26 h 218"/>
                <a:gd name="T44" fmla="*/ 7 w 247"/>
                <a:gd name="T45" fmla="*/ 44 h 218"/>
                <a:gd name="T46" fmla="*/ 7 w 247"/>
                <a:gd name="T47" fmla="*/ 53 h 218"/>
                <a:gd name="T48" fmla="*/ 7 w 247"/>
                <a:gd name="T49" fmla="*/ 57 h 218"/>
                <a:gd name="T50" fmla="*/ 8 w 247"/>
                <a:gd name="T51" fmla="*/ 60 h 218"/>
                <a:gd name="T52" fmla="*/ 7 w 247"/>
                <a:gd name="T53" fmla="*/ 96 h 218"/>
                <a:gd name="T54" fmla="*/ 8 w 247"/>
                <a:gd name="T55" fmla="*/ 96 h 218"/>
                <a:gd name="T56" fmla="*/ 8 w 247"/>
                <a:gd name="T57" fmla="*/ 101 h 218"/>
                <a:gd name="T58" fmla="*/ 9 w 247"/>
                <a:gd name="T59" fmla="*/ 58 h 218"/>
                <a:gd name="T60" fmla="*/ 10 w 247"/>
                <a:gd name="T61" fmla="*/ 16 h 218"/>
                <a:gd name="T62" fmla="*/ 10 w 247"/>
                <a:gd name="T63" fmla="*/ 5 h 218"/>
                <a:gd name="T64" fmla="*/ 2 w 247"/>
                <a:gd name="T65" fmla="*/ 9 h 218"/>
                <a:gd name="T66" fmla="*/ 2 w 247"/>
                <a:gd name="T67" fmla="*/ 24 h 218"/>
                <a:gd name="T68" fmla="*/ 0 w 247"/>
                <a:gd name="T69" fmla="*/ 32 h 218"/>
                <a:gd name="T70" fmla="*/ 7 w 247"/>
                <a:gd name="T71" fmla="*/ 53 h 218"/>
                <a:gd name="T72" fmla="*/ 3 w 247"/>
                <a:gd name="T73" fmla="*/ 38 h 218"/>
                <a:gd name="T74" fmla="*/ 7 w 247"/>
                <a:gd name="T75" fmla="*/ 26 h 218"/>
                <a:gd name="T76" fmla="*/ 3 w 247"/>
                <a:gd name="T77" fmla="*/ 74 h 218"/>
                <a:gd name="T78" fmla="*/ 4 w 247"/>
                <a:gd name="T79" fmla="*/ 72 h 218"/>
                <a:gd name="T80" fmla="*/ 4 w 247"/>
                <a:gd name="T81" fmla="*/ 103 h 218"/>
                <a:gd name="T82" fmla="*/ 6 w 247"/>
                <a:gd name="T83" fmla="*/ 115 h 218"/>
                <a:gd name="T84" fmla="*/ 6 w 247"/>
                <a:gd name="T85" fmla="*/ 113 h 218"/>
                <a:gd name="T86" fmla="*/ 5 w 247"/>
                <a:gd name="T87" fmla="*/ 100 h 218"/>
                <a:gd name="T88" fmla="*/ 6 w 247"/>
                <a:gd name="T89" fmla="*/ 77 h 218"/>
                <a:gd name="T90" fmla="*/ 7 w 247"/>
                <a:gd name="T91" fmla="*/ 70 h 2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218"/>
                <a:gd name="T140" fmla="*/ 247 w 247"/>
                <a:gd name="T141" fmla="*/ 218 h 2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218">
                  <a:moveTo>
                    <a:pt x="247" y="138"/>
                  </a:moveTo>
                  <a:cubicBezTo>
                    <a:pt x="247" y="138"/>
                    <a:pt x="240" y="134"/>
                    <a:pt x="240" y="129"/>
                  </a:cubicBezTo>
                  <a:cubicBezTo>
                    <a:pt x="239" y="123"/>
                    <a:pt x="228" y="99"/>
                    <a:pt x="205" y="92"/>
                  </a:cubicBezTo>
                  <a:cubicBezTo>
                    <a:pt x="182" y="84"/>
                    <a:pt x="167" y="85"/>
                    <a:pt x="162" y="86"/>
                  </a:cubicBezTo>
                  <a:cubicBezTo>
                    <a:pt x="161" y="86"/>
                    <a:pt x="159" y="86"/>
                    <a:pt x="157" y="85"/>
                  </a:cubicBezTo>
                  <a:cubicBezTo>
                    <a:pt x="157" y="117"/>
                    <a:pt x="157" y="117"/>
                    <a:pt x="157" y="117"/>
                  </a:cubicBezTo>
                  <a:cubicBezTo>
                    <a:pt x="161" y="119"/>
                    <a:pt x="163" y="121"/>
                    <a:pt x="166" y="122"/>
                  </a:cubicBezTo>
                  <a:cubicBezTo>
                    <a:pt x="182" y="130"/>
                    <a:pt x="186" y="130"/>
                    <a:pt x="186" y="130"/>
                  </a:cubicBezTo>
                  <a:cubicBezTo>
                    <a:pt x="186" y="130"/>
                    <a:pt x="166" y="130"/>
                    <a:pt x="157" y="122"/>
                  </a:cubicBezTo>
                  <a:cubicBezTo>
                    <a:pt x="157" y="151"/>
                    <a:pt x="157" y="151"/>
                    <a:pt x="157" y="151"/>
                  </a:cubicBezTo>
                  <a:cubicBezTo>
                    <a:pt x="171" y="159"/>
                    <a:pt x="184" y="167"/>
                    <a:pt x="198" y="165"/>
                  </a:cubicBezTo>
                  <a:cubicBezTo>
                    <a:pt x="211" y="164"/>
                    <a:pt x="231" y="161"/>
                    <a:pt x="231" y="161"/>
                  </a:cubicBezTo>
                  <a:cubicBezTo>
                    <a:pt x="231" y="161"/>
                    <a:pt x="218" y="157"/>
                    <a:pt x="219" y="152"/>
                  </a:cubicBezTo>
                  <a:cubicBezTo>
                    <a:pt x="219" y="147"/>
                    <a:pt x="224" y="147"/>
                    <a:pt x="227" y="149"/>
                  </a:cubicBezTo>
                  <a:cubicBezTo>
                    <a:pt x="230" y="151"/>
                    <a:pt x="236" y="152"/>
                    <a:pt x="236" y="152"/>
                  </a:cubicBezTo>
                  <a:cubicBezTo>
                    <a:pt x="236" y="152"/>
                    <a:pt x="225" y="147"/>
                    <a:pt x="225" y="143"/>
                  </a:cubicBezTo>
                  <a:cubicBezTo>
                    <a:pt x="224" y="140"/>
                    <a:pt x="225" y="136"/>
                    <a:pt x="229" y="137"/>
                  </a:cubicBezTo>
                  <a:cubicBezTo>
                    <a:pt x="234" y="138"/>
                    <a:pt x="238" y="140"/>
                    <a:pt x="242" y="140"/>
                  </a:cubicBezTo>
                  <a:cubicBezTo>
                    <a:pt x="245" y="140"/>
                    <a:pt x="247" y="138"/>
                    <a:pt x="247" y="138"/>
                  </a:cubicBezTo>
                  <a:close/>
                  <a:moveTo>
                    <a:pt x="157" y="78"/>
                  </a:moveTo>
                  <a:cubicBezTo>
                    <a:pt x="166" y="75"/>
                    <a:pt x="182" y="74"/>
                    <a:pt x="184" y="72"/>
                  </a:cubicBezTo>
                  <a:cubicBezTo>
                    <a:pt x="187" y="70"/>
                    <a:pt x="192" y="55"/>
                    <a:pt x="196" y="55"/>
                  </a:cubicBezTo>
                  <a:cubicBezTo>
                    <a:pt x="201" y="55"/>
                    <a:pt x="206" y="57"/>
                    <a:pt x="206" y="57"/>
                  </a:cubicBezTo>
                  <a:cubicBezTo>
                    <a:pt x="206" y="57"/>
                    <a:pt x="198" y="44"/>
                    <a:pt x="181" y="40"/>
                  </a:cubicBezTo>
                  <a:cubicBezTo>
                    <a:pt x="174" y="38"/>
                    <a:pt x="165" y="39"/>
                    <a:pt x="157" y="41"/>
                  </a:cubicBezTo>
                  <a:cubicBezTo>
                    <a:pt x="157" y="54"/>
                    <a:pt x="157" y="54"/>
                    <a:pt x="157" y="54"/>
                  </a:cubicBezTo>
                  <a:cubicBezTo>
                    <a:pt x="159" y="53"/>
                    <a:pt x="161" y="53"/>
                    <a:pt x="162" y="53"/>
                  </a:cubicBezTo>
                  <a:cubicBezTo>
                    <a:pt x="174" y="52"/>
                    <a:pt x="188" y="52"/>
                    <a:pt x="188" y="52"/>
                  </a:cubicBezTo>
                  <a:cubicBezTo>
                    <a:pt x="188" y="52"/>
                    <a:pt x="170" y="55"/>
                    <a:pt x="164" y="57"/>
                  </a:cubicBezTo>
                  <a:cubicBezTo>
                    <a:pt x="162" y="58"/>
                    <a:pt x="160" y="58"/>
                    <a:pt x="157" y="60"/>
                  </a:cubicBezTo>
                  <a:lnTo>
                    <a:pt x="157" y="78"/>
                  </a:lnTo>
                  <a:close/>
                  <a:moveTo>
                    <a:pt x="157" y="85"/>
                  </a:moveTo>
                  <a:cubicBezTo>
                    <a:pt x="154" y="84"/>
                    <a:pt x="151" y="82"/>
                    <a:pt x="154" y="79"/>
                  </a:cubicBezTo>
                  <a:cubicBezTo>
                    <a:pt x="155" y="79"/>
                    <a:pt x="156" y="78"/>
                    <a:pt x="157" y="78"/>
                  </a:cubicBezTo>
                  <a:cubicBezTo>
                    <a:pt x="157" y="60"/>
                    <a:pt x="157" y="60"/>
                    <a:pt x="157" y="60"/>
                  </a:cubicBezTo>
                  <a:cubicBezTo>
                    <a:pt x="149" y="64"/>
                    <a:pt x="137" y="71"/>
                    <a:pt x="137" y="71"/>
                  </a:cubicBezTo>
                  <a:cubicBezTo>
                    <a:pt x="135" y="70"/>
                    <a:pt x="135" y="70"/>
                    <a:pt x="135" y="70"/>
                  </a:cubicBezTo>
                  <a:cubicBezTo>
                    <a:pt x="135" y="70"/>
                    <a:pt x="147" y="58"/>
                    <a:pt x="157" y="54"/>
                  </a:cubicBezTo>
                  <a:cubicBezTo>
                    <a:pt x="157" y="41"/>
                    <a:pt x="157" y="41"/>
                    <a:pt x="157" y="41"/>
                  </a:cubicBezTo>
                  <a:cubicBezTo>
                    <a:pt x="148" y="43"/>
                    <a:pt x="141" y="47"/>
                    <a:pt x="141" y="47"/>
                  </a:cubicBezTo>
                  <a:cubicBezTo>
                    <a:pt x="141" y="47"/>
                    <a:pt x="136" y="20"/>
                    <a:pt x="124" y="10"/>
                  </a:cubicBezTo>
                  <a:cubicBezTo>
                    <a:pt x="123" y="10"/>
                    <a:pt x="123" y="9"/>
                    <a:pt x="122" y="9"/>
                  </a:cubicBezTo>
                  <a:cubicBezTo>
                    <a:pt x="122" y="23"/>
                    <a:pt x="122" y="23"/>
                    <a:pt x="122" y="23"/>
                  </a:cubicBezTo>
                  <a:cubicBezTo>
                    <a:pt x="124" y="26"/>
                    <a:pt x="127" y="29"/>
                    <a:pt x="128" y="33"/>
                  </a:cubicBezTo>
                  <a:cubicBezTo>
                    <a:pt x="135" y="45"/>
                    <a:pt x="131" y="58"/>
                    <a:pt x="131" y="58"/>
                  </a:cubicBezTo>
                  <a:cubicBezTo>
                    <a:pt x="131" y="58"/>
                    <a:pt x="129" y="50"/>
                    <a:pt x="127" y="43"/>
                  </a:cubicBezTo>
                  <a:cubicBezTo>
                    <a:pt x="127" y="41"/>
                    <a:pt x="125" y="36"/>
                    <a:pt x="122" y="30"/>
                  </a:cubicBezTo>
                  <a:cubicBezTo>
                    <a:pt x="122" y="100"/>
                    <a:pt x="122" y="100"/>
                    <a:pt x="122" y="100"/>
                  </a:cubicBezTo>
                  <a:cubicBezTo>
                    <a:pt x="125" y="102"/>
                    <a:pt x="129" y="105"/>
                    <a:pt x="130" y="108"/>
                  </a:cubicBezTo>
                  <a:cubicBezTo>
                    <a:pt x="131" y="114"/>
                    <a:pt x="142" y="142"/>
                    <a:pt x="156" y="150"/>
                  </a:cubicBezTo>
                  <a:cubicBezTo>
                    <a:pt x="157" y="151"/>
                    <a:pt x="157" y="151"/>
                    <a:pt x="157" y="151"/>
                  </a:cubicBezTo>
                  <a:cubicBezTo>
                    <a:pt x="157" y="122"/>
                    <a:pt x="157" y="122"/>
                    <a:pt x="157" y="122"/>
                  </a:cubicBezTo>
                  <a:cubicBezTo>
                    <a:pt x="157" y="121"/>
                    <a:pt x="157" y="121"/>
                    <a:pt x="157" y="121"/>
                  </a:cubicBezTo>
                  <a:cubicBezTo>
                    <a:pt x="149" y="112"/>
                    <a:pt x="136" y="102"/>
                    <a:pt x="132" y="95"/>
                  </a:cubicBezTo>
                  <a:cubicBezTo>
                    <a:pt x="128" y="89"/>
                    <a:pt x="130" y="86"/>
                    <a:pt x="130" y="86"/>
                  </a:cubicBezTo>
                  <a:cubicBezTo>
                    <a:pt x="130" y="86"/>
                    <a:pt x="144" y="106"/>
                    <a:pt x="157" y="117"/>
                  </a:cubicBezTo>
                  <a:cubicBezTo>
                    <a:pt x="157" y="85"/>
                    <a:pt x="157" y="85"/>
                    <a:pt x="157" y="85"/>
                  </a:cubicBezTo>
                  <a:close/>
                  <a:moveTo>
                    <a:pt x="122" y="171"/>
                  </a:moveTo>
                  <a:cubicBezTo>
                    <a:pt x="122" y="122"/>
                    <a:pt x="122" y="122"/>
                    <a:pt x="122" y="122"/>
                  </a:cubicBezTo>
                  <a:cubicBezTo>
                    <a:pt x="124" y="125"/>
                    <a:pt x="126" y="128"/>
                    <a:pt x="127" y="131"/>
                  </a:cubicBezTo>
                  <a:cubicBezTo>
                    <a:pt x="133" y="140"/>
                    <a:pt x="130" y="152"/>
                    <a:pt x="125" y="164"/>
                  </a:cubicBezTo>
                  <a:cubicBezTo>
                    <a:pt x="125" y="167"/>
                    <a:pt x="123" y="169"/>
                    <a:pt x="122" y="171"/>
                  </a:cubicBezTo>
                  <a:close/>
                  <a:moveTo>
                    <a:pt x="122" y="9"/>
                  </a:moveTo>
                  <a:cubicBezTo>
                    <a:pt x="111" y="0"/>
                    <a:pt x="102" y="1"/>
                    <a:pt x="102" y="1"/>
                  </a:cubicBezTo>
                  <a:cubicBezTo>
                    <a:pt x="102" y="1"/>
                    <a:pt x="109" y="7"/>
                    <a:pt x="103" y="13"/>
                  </a:cubicBezTo>
                  <a:cubicBezTo>
                    <a:pt x="97" y="18"/>
                    <a:pt x="97" y="41"/>
                    <a:pt x="99" y="48"/>
                  </a:cubicBezTo>
                  <a:cubicBezTo>
                    <a:pt x="100" y="54"/>
                    <a:pt x="107" y="63"/>
                    <a:pt x="102" y="63"/>
                  </a:cubicBezTo>
                  <a:cubicBezTo>
                    <a:pt x="99" y="63"/>
                    <a:pt x="91" y="56"/>
                    <a:pt x="84" y="49"/>
                  </a:cubicBezTo>
                  <a:cubicBezTo>
                    <a:pt x="84" y="83"/>
                    <a:pt x="84" y="83"/>
                    <a:pt x="84" y="83"/>
                  </a:cubicBezTo>
                  <a:cubicBezTo>
                    <a:pt x="104" y="85"/>
                    <a:pt x="112" y="84"/>
                    <a:pt x="112" y="84"/>
                  </a:cubicBezTo>
                  <a:cubicBezTo>
                    <a:pt x="112" y="84"/>
                    <a:pt x="98" y="89"/>
                    <a:pt x="84" y="89"/>
                  </a:cubicBezTo>
                  <a:cubicBezTo>
                    <a:pt x="84" y="100"/>
                    <a:pt x="84" y="100"/>
                    <a:pt x="84" y="100"/>
                  </a:cubicBezTo>
                  <a:cubicBezTo>
                    <a:pt x="95" y="97"/>
                    <a:pt x="104" y="94"/>
                    <a:pt x="104" y="94"/>
                  </a:cubicBezTo>
                  <a:cubicBezTo>
                    <a:pt x="104" y="94"/>
                    <a:pt x="111" y="104"/>
                    <a:pt x="101" y="107"/>
                  </a:cubicBezTo>
                  <a:cubicBezTo>
                    <a:pt x="97" y="108"/>
                    <a:pt x="91" y="108"/>
                    <a:pt x="84" y="109"/>
                  </a:cubicBezTo>
                  <a:cubicBezTo>
                    <a:pt x="84" y="132"/>
                    <a:pt x="84" y="132"/>
                    <a:pt x="84" y="132"/>
                  </a:cubicBezTo>
                  <a:cubicBezTo>
                    <a:pt x="90" y="125"/>
                    <a:pt x="96" y="118"/>
                    <a:pt x="96" y="118"/>
                  </a:cubicBezTo>
                  <a:cubicBezTo>
                    <a:pt x="104" y="113"/>
                    <a:pt x="104" y="113"/>
                    <a:pt x="104" y="113"/>
                  </a:cubicBezTo>
                  <a:cubicBezTo>
                    <a:pt x="104" y="113"/>
                    <a:pt x="94" y="125"/>
                    <a:pt x="84" y="139"/>
                  </a:cubicBezTo>
                  <a:cubicBezTo>
                    <a:pt x="84" y="182"/>
                    <a:pt x="84" y="182"/>
                    <a:pt x="84" y="182"/>
                  </a:cubicBezTo>
                  <a:cubicBezTo>
                    <a:pt x="84" y="182"/>
                    <a:pt x="85" y="182"/>
                    <a:pt x="85" y="181"/>
                  </a:cubicBezTo>
                  <a:cubicBezTo>
                    <a:pt x="91" y="176"/>
                    <a:pt x="99" y="164"/>
                    <a:pt x="99" y="163"/>
                  </a:cubicBezTo>
                  <a:cubicBezTo>
                    <a:pt x="99" y="162"/>
                    <a:pt x="102" y="156"/>
                    <a:pt x="102" y="156"/>
                  </a:cubicBezTo>
                  <a:cubicBezTo>
                    <a:pt x="102" y="156"/>
                    <a:pt x="102" y="175"/>
                    <a:pt x="102" y="180"/>
                  </a:cubicBezTo>
                  <a:cubicBezTo>
                    <a:pt x="101" y="185"/>
                    <a:pt x="103" y="191"/>
                    <a:pt x="105" y="195"/>
                  </a:cubicBezTo>
                  <a:cubicBezTo>
                    <a:pt x="108" y="199"/>
                    <a:pt x="109" y="201"/>
                    <a:pt x="109" y="201"/>
                  </a:cubicBezTo>
                  <a:cubicBezTo>
                    <a:pt x="109" y="201"/>
                    <a:pt x="106" y="191"/>
                    <a:pt x="107" y="190"/>
                  </a:cubicBezTo>
                  <a:cubicBezTo>
                    <a:pt x="108" y="189"/>
                    <a:pt x="117" y="181"/>
                    <a:pt x="122" y="171"/>
                  </a:cubicBezTo>
                  <a:cubicBezTo>
                    <a:pt x="122" y="122"/>
                    <a:pt x="122" y="122"/>
                    <a:pt x="122" y="122"/>
                  </a:cubicBezTo>
                  <a:cubicBezTo>
                    <a:pt x="118" y="117"/>
                    <a:pt x="114" y="113"/>
                    <a:pt x="114" y="110"/>
                  </a:cubicBezTo>
                  <a:cubicBezTo>
                    <a:pt x="114" y="107"/>
                    <a:pt x="117" y="97"/>
                    <a:pt x="117" y="97"/>
                  </a:cubicBezTo>
                  <a:cubicBezTo>
                    <a:pt x="117" y="97"/>
                    <a:pt x="119" y="98"/>
                    <a:pt x="122" y="100"/>
                  </a:cubicBezTo>
                  <a:cubicBezTo>
                    <a:pt x="122" y="30"/>
                    <a:pt x="122" y="30"/>
                    <a:pt x="122" y="30"/>
                  </a:cubicBezTo>
                  <a:cubicBezTo>
                    <a:pt x="117" y="21"/>
                    <a:pt x="112" y="11"/>
                    <a:pt x="112" y="11"/>
                  </a:cubicBezTo>
                  <a:cubicBezTo>
                    <a:pt x="112" y="11"/>
                    <a:pt x="117" y="16"/>
                    <a:pt x="122" y="23"/>
                  </a:cubicBezTo>
                  <a:lnTo>
                    <a:pt x="122" y="9"/>
                  </a:lnTo>
                  <a:close/>
                  <a:moveTo>
                    <a:pt x="84" y="49"/>
                  </a:moveTo>
                  <a:cubicBezTo>
                    <a:pt x="78" y="43"/>
                    <a:pt x="73" y="38"/>
                    <a:pt x="72" y="37"/>
                  </a:cubicBezTo>
                  <a:cubicBezTo>
                    <a:pt x="69" y="35"/>
                    <a:pt x="42" y="20"/>
                    <a:pt x="28" y="18"/>
                  </a:cubicBezTo>
                  <a:cubicBezTo>
                    <a:pt x="15" y="16"/>
                    <a:pt x="13" y="17"/>
                    <a:pt x="13" y="17"/>
                  </a:cubicBezTo>
                  <a:cubicBezTo>
                    <a:pt x="13" y="17"/>
                    <a:pt x="19" y="32"/>
                    <a:pt x="23" y="35"/>
                  </a:cubicBezTo>
                  <a:cubicBezTo>
                    <a:pt x="26" y="39"/>
                    <a:pt x="36" y="43"/>
                    <a:pt x="31" y="46"/>
                  </a:cubicBezTo>
                  <a:cubicBezTo>
                    <a:pt x="25" y="49"/>
                    <a:pt x="3" y="39"/>
                    <a:pt x="3" y="39"/>
                  </a:cubicBezTo>
                  <a:cubicBezTo>
                    <a:pt x="3" y="39"/>
                    <a:pt x="0" y="47"/>
                    <a:pt x="0" y="56"/>
                  </a:cubicBezTo>
                  <a:cubicBezTo>
                    <a:pt x="0" y="61"/>
                    <a:pt x="0" y="61"/>
                    <a:pt x="0" y="61"/>
                  </a:cubicBezTo>
                  <a:cubicBezTo>
                    <a:pt x="0" y="69"/>
                    <a:pt x="3" y="78"/>
                    <a:pt x="11" y="85"/>
                  </a:cubicBezTo>
                  <a:cubicBezTo>
                    <a:pt x="31" y="102"/>
                    <a:pt x="45" y="107"/>
                    <a:pt x="61" y="105"/>
                  </a:cubicBezTo>
                  <a:cubicBezTo>
                    <a:pt x="68" y="105"/>
                    <a:pt x="76" y="102"/>
                    <a:pt x="84" y="100"/>
                  </a:cubicBezTo>
                  <a:cubicBezTo>
                    <a:pt x="84" y="89"/>
                    <a:pt x="84" y="89"/>
                    <a:pt x="84" y="89"/>
                  </a:cubicBezTo>
                  <a:cubicBezTo>
                    <a:pt x="80" y="89"/>
                    <a:pt x="76" y="88"/>
                    <a:pt x="73" y="87"/>
                  </a:cubicBezTo>
                  <a:cubicBezTo>
                    <a:pt x="57" y="83"/>
                    <a:pt x="42" y="73"/>
                    <a:pt x="42" y="73"/>
                  </a:cubicBezTo>
                  <a:cubicBezTo>
                    <a:pt x="42" y="73"/>
                    <a:pt x="62" y="80"/>
                    <a:pt x="83" y="83"/>
                  </a:cubicBezTo>
                  <a:cubicBezTo>
                    <a:pt x="83" y="83"/>
                    <a:pt x="84" y="83"/>
                    <a:pt x="84" y="83"/>
                  </a:cubicBezTo>
                  <a:cubicBezTo>
                    <a:pt x="84" y="49"/>
                    <a:pt x="84" y="49"/>
                    <a:pt x="84" y="49"/>
                  </a:cubicBezTo>
                  <a:close/>
                  <a:moveTo>
                    <a:pt x="84" y="109"/>
                  </a:moveTo>
                  <a:cubicBezTo>
                    <a:pt x="72" y="110"/>
                    <a:pt x="58" y="112"/>
                    <a:pt x="51" y="116"/>
                  </a:cubicBezTo>
                  <a:cubicBezTo>
                    <a:pt x="39" y="123"/>
                    <a:pt x="39" y="135"/>
                    <a:pt x="37" y="141"/>
                  </a:cubicBezTo>
                  <a:cubicBezTo>
                    <a:pt x="36" y="147"/>
                    <a:pt x="29" y="149"/>
                    <a:pt x="29" y="149"/>
                  </a:cubicBezTo>
                  <a:cubicBezTo>
                    <a:pt x="29" y="149"/>
                    <a:pt x="37" y="154"/>
                    <a:pt x="43" y="149"/>
                  </a:cubicBezTo>
                  <a:cubicBezTo>
                    <a:pt x="49" y="144"/>
                    <a:pt x="52" y="134"/>
                    <a:pt x="58" y="135"/>
                  </a:cubicBezTo>
                  <a:cubicBezTo>
                    <a:pt x="65" y="136"/>
                    <a:pt x="52" y="152"/>
                    <a:pt x="50" y="155"/>
                  </a:cubicBezTo>
                  <a:cubicBezTo>
                    <a:pt x="50" y="158"/>
                    <a:pt x="47" y="178"/>
                    <a:pt x="50" y="186"/>
                  </a:cubicBezTo>
                  <a:cubicBezTo>
                    <a:pt x="53" y="193"/>
                    <a:pt x="55" y="195"/>
                    <a:pt x="55" y="195"/>
                  </a:cubicBezTo>
                  <a:cubicBezTo>
                    <a:pt x="55" y="195"/>
                    <a:pt x="51" y="206"/>
                    <a:pt x="58" y="211"/>
                  </a:cubicBezTo>
                  <a:cubicBezTo>
                    <a:pt x="65" y="216"/>
                    <a:pt x="73" y="215"/>
                    <a:pt x="73" y="215"/>
                  </a:cubicBezTo>
                  <a:cubicBezTo>
                    <a:pt x="73" y="215"/>
                    <a:pt x="75" y="218"/>
                    <a:pt x="78" y="217"/>
                  </a:cubicBezTo>
                  <a:cubicBezTo>
                    <a:pt x="81" y="216"/>
                    <a:pt x="86" y="212"/>
                    <a:pt x="82" y="208"/>
                  </a:cubicBezTo>
                  <a:cubicBezTo>
                    <a:pt x="78" y="204"/>
                    <a:pt x="76" y="205"/>
                    <a:pt x="75" y="207"/>
                  </a:cubicBezTo>
                  <a:cubicBezTo>
                    <a:pt x="73" y="209"/>
                    <a:pt x="73" y="213"/>
                    <a:pt x="73" y="213"/>
                  </a:cubicBezTo>
                  <a:cubicBezTo>
                    <a:pt x="73" y="213"/>
                    <a:pt x="62" y="213"/>
                    <a:pt x="59" y="209"/>
                  </a:cubicBezTo>
                  <a:cubicBezTo>
                    <a:pt x="57" y="204"/>
                    <a:pt x="55" y="198"/>
                    <a:pt x="57" y="194"/>
                  </a:cubicBezTo>
                  <a:cubicBezTo>
                    <a:pt x="59" y="191"/>
                    <a:pt x="64" y="186"/>
                    <a:pt x="68" y="188"/>
                  </a:cubicBezTo>
                  <a:cubicBezTo>
                    <a:pt x="73" y="188"/>
                    <a:pt x="79" y="187"/>
                    <a:pt x="84" y="182"/>
                  </a:cubicBezTo>
                  <a:cubicBezTo>
                    <a:pt x="84" y="139"/>
                    <a:pt x="84" y="139"/>
                    <a:pt x="84" y="139"/>
                  </a:cubicBezTo>
                  <a:cubicBezTo>
                    <a:pt x="83" y="141"/>
                    <a:pt x="82" y="143"/>
                    <a:pt x="81" y="145"/>
                  </a:cubicBezTo>
                  <a:cubicBezTo>
                    <a:pt x="71" y="162"/>
                    <a:pt x="65" y="172"/>
                    <a:pt x="65" y="172"/>
                  </a:cubicBezTo>
                  <a:cubicBezTo>
                    <a:pt x="65" y="172"/>
                    <a:pt x="70" y="153"/>
                    <a:pt x="76" y="143"/>
                  </a:cubicBezTo>
                  <a:cubicBezTo>
                    <a:pt x="79" y="140"/>
                    <a:pt x="81" y="136"/>
                    <a:pt x="84" y="132"/>
                  </a:cubicBezTo>
                  <a:lnTo>
                    <a:pt x="84" y="109"/>
                  </a:lnTo>
                  <a:close/>
                </a:path>
              </a:pathLst>
            </a:custGeom>
            <a:solidFill>
              <a:srgbClr val="4F81BD">
                <a:lumMod val="60000"/>
                <a:lumOff val="40000"/>
              </a:srgbClr>
            </a:solidFill>
            <a:ln w="9525">
              <a:noFill/>
              <a:round/>
              <a:headEnd/>
              <a:tailEnd/>
            </a:ln>
          </p:spPr>
          <p:txBody>
            <a:bodyPr vert="eaVert"/>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zh-CN" sz="1800" b="0" i="0" u="none" strike="noStrike" kern="0" cap="none" spc="0" normalizeH="0" baseline="0" noProof="0" smtClean="0">
                <a:ln>
                  <a:noFill/>
                </a:ln>
                <a:solidFill>
                  <a:prstClr val="black"/>
                </a:solidFill>
                <a:effectLst/>
                <a:uLnTx/>
                <a:uFillTx/>
                <a:latin typeface="Calibri" pitchFamily="34" charset="0"/>
                <a:ea typeface="宋体" charset="-122"/>
              </a:endParaRPr>
            </a:p>
          </p:txBody>
        </p:sp>
      </p:grpSp>
    </p:spTree>
    <p:extLst>
      <p:ext uri="{BB962C8B-B14F-4D97-AF65-F5344CB8AC3E}">
        <p14:creationId xmlns:p14="http://schemas.microsoft.com/office/powerpoint/2010/main" val="467817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建 Microsoft PowerPoint 演示文稿 (2)">
  <a:themeElements>
    <a:clrScheme name="新建 Microsoft PowerPoint 演示文稿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新建 Microsoft PowerPoint 演示文稿 (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80000"/>
          <a:buFont typeface="Wingdings" pitchFamily="2" charset="2"/>
          <a:buChar char="l"/>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80000"/>
          <a:buFont typeface="Wingdings" pitchFamily="2" charset="2"/>
          <a:buChar char="l"/>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txDef>
      <a:spPr bwMode="auto">
        <a:noFill/>
        <a:ln w="9525">
          <a:noFill/>
          <a:miter lim="800000"/>
          <a:headEnd/>
          <a:tailEnd/>
        </a:ln>
        <a:effectLst>
          <a:prstShdw prst="shdw17" dist="17961" dir="2700000">
            <a:srgbClr val="2F4D71"/>
          </a:prstShdw>
        </a:effectLst>
      </a:spPr>
      <a:bodyPr wrap="square">
        <a:spAutoFit/>
      </a:bodyPr>
      <a:lstStyle>
        <a:defPPr algn="l">
          <a:buNone/>
          <a:defRPr sz="2800" b="1" dirty="0" smtClean="0">
            <a:solidFill>
              <a:srgbClr val="0062AC"/>
            </a:solidFill>
            <a:effectLst>
              <a:outerShdw blurRad="38100" dist="38100" dir="2700000" algn="tl">
                <a:srgbClr val="C0C0C0"/>
              </a:outerShdw>
            </a:effectLst>
            <a:latin typeface="微软雅黑" pitchFamily="34" charset="-122"/>
            <a:ea typeface="微软雅黑" pitchFamily="34" charset="-122"/>
          </a:defRPr>
        </a:defPPr>
      </a:lstStyle>
    </a:txDef>
  </a:objectDefaults>
  <a:extraClrSchemeLst>
    <a:extraClrScheme>
      <a:clrScheme name="新建 Microsoft PowerPoint 演示文稿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建 Microsoft PowerPoint 演示文稿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建 Microsoft PowerPoint 演示文稿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建 Microsoft PowerPoint 演示文稿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建 Microsoft PowerPoint 演示文稿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建 Microsoft PowerPoint 演示文稿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建 Microsoft PowerPoint 演示文稿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建 Microsoft PowerPoint 演示文稿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建 Microsoft PowerPoint 演示文稿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建 Microsoft PowerPoint 演示文稿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建 Microsoft PowerPoint 演示文稿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建 Microsoft PowerPoint 演示文稿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a:noFill/>
        </a:ln>
      </a:spPr>
      <a:bodyPr anchor="ctr"/>
      <a:lstStyle>
        <a:defPPr algn="ctr" eaLnBrk="1" hangingPunct="1">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a:noFill/>
        </a:ln>
      </a:spPr>
      <a:bodyPr anchor="ctr"/>
      <a:lstStyle>
        <a:defPPr algn="ctr" eaLnBrk="1" hangingPunct="1">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20140119重点工作及工作计划</Template>
  <TotalTime>5053</TotalTime>
  <Words>10171</Words>
  <Application>Microsoft Office PowerPoint</Application>
  <PresentationFormat>全屏显示(4:3)</PresentationFormat>
  <Paragraphs>789</Paragraphs>
  <Slides>91</Slides>
  <Notes>84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91</vt:i4>
      </vt:variant>
    </vt:vector>
  </HeadingPairs>
  <TitlesOfParts>
    <vt:vector size="104" baseType="lpstr">
      <vt:lpstr>方正小标宋简体</vt:lpstr>
      <vt:lpstr>黑体</vt:lpstr>
      <vt:lpstr>宋体</vt:lpstr>
      <vt:lpstr>微软雅黑</vt:lpstr>
      <vt:lpstr>Aharoni</vt:lpstr>
      <vt:lpstr>Arial</vt:lpstr>
      <vt:lpstr>Arial Black</vt:lpstr>
      <vt:lpstr>Calibri</vt:lpstr>
      <vt:lpstr>Times New Roman</vt:lpstr>
      <vt:lpstr>Wingdings</vt:lpstr>
      <vt:lpstr>新建 Microsoft PowerPoint 演示文稿 (2)</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Bo</dc:creator>
  <cp:lastModifiedBy>Windows 用户</cp:lastModifiedBy>
  <cp:revision>605</cp:revision>
  <dcterms:created xsi:type="dcterms:W3CDTF">2014-10-13T03:49:21Z</dcterms:created>
  <dcterms:modified xsi:type="dcterms:W3CDTF">2015-11-10T00:28:42Z</dcterms:modified>
</cp:coreProperties>
</file>