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2" r:id="rId3"/>
    <p:sldId id="258" r:id="rId4"/>
    <p:sldId id="263" r:id="rId5"/>
    <p:sldId id="264" r:id="rId6"/>
    <p:sldId id="265" r:id="rId7"/>
    <p:sldId id="267" r:id="rId8"/>
    <p:sldId id="266" r:id="rId9"/>
    <p:sldId id="268" r:id="rId10"/>
    <p:sldId id="269" r:id="rId11"/>
    <p:sldId id="270" r:id="rId12"/>
    <p:sldId id="271" r:id="rId13"/>
    <p:sldId id="273" r:id="rId14"/>
    <p:sldId id="274" r:id="rId15"/>
    <p:sldId id="323" r:id="rId16"/>
    <p:sldId id="275" r:id="rId17"/>
    <p:sldId id="276" r:id="rId18"/>
    <p:sldId id="324" r:id="rId19"/>
    <p:sldId id="325" r:id="rId20"/>
    <p:sldId id="326" r:id="rId21"/>
    <p:sldId id="277" r:id="rId22"/>
    <p:sldId id="278" r:id="rId23"/>
    <p:sldId id="283" r:id="rId24"/>
    <p:sldId id="279" r:id="rId25"/>
    <p:sldId id="280" r:id="rId26"/>
    <p:sldId id="281" r:id="rId27"/>
    <p:sldId id="284" r:id="rId28"/>
    <p:sldId id="285" r:id="rId29"/>
    <p:sldId id="286" r:id="rId30"/>
    <p:sldId id="287" r:id="rId31"/>
    <p:sldId id="288" r:id="rId32"/>
    <p:sldId id="289" r:id="rId33"/>
    <p:sldId id="290" r:id="rId34"/>
    <p:sldId id="292" r:id="rId35"/>
    <p:sldId id="293" r:id="rId36"/>
    <p:sldId id="298" r:id="rId37"/>
    <p:sldId id="294" r:id="rId38"/>
    <p:sldId id="299" r:id="rId39"/>
    <p:sldId id="295" r:id="rId40"/>
    <p:sldId id="300" r:id="rId41"/>
    <p:sldId id="296" r:id="rId42"/>
    <p:sldId id="297" r:id="rId43"/>
    <p:sldId id="301" r:id="rId44"/>
    <p:sldId id="314" r:id="rId45"/>
    <p:sldId id="315" r:id="rId46"/>
    <p:sldId id="313" r:id="rId47"/>
    <p:sldId id="302" r:id="rId48"/>
    <p:sldId id="310" r:id="rId49"/>
    <p:sldId id="311" r:id="rId50"/>
    <p:sldId id="312" r:id="rId51"/>
    <p:sldId id="303" r:id="rId52"/>
    <p:sldId id="304" r:id="rId53"/>
    <p:sldId id="316" r:id="rId54"/>
    <p:sldId id="320" r:id="rId55"/>
    <p:sldId id="321" r:id="rId56"/>
    <p:sldId id="317" r:id="rId57"/>
    <p:sldId id="318" r:id="rId58"/>
    <p:sldId id="319" r:id="rId59"/>
    <p:sldId id="305" r:id="rId60"/>
    <p:sldId id="306" r:id="rId61"/>
    <p:sldId id="307" r:id="rId62"/>
    <p:sldId id="308" r:id="rId63"/>
    <p:sldId id="30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1" autoAdjust="0"/>
  </p:normalViewPr>
  <p:slideViewPr>
    <p:cSldViewPr>
      <p:cViewPr varScale="1">
        <p:scale>
          <a:sx n="97" d="100"/>
          <a:sy n="97" d="100"/>
        </p:scale>
        <p:origin x="-384" y="-96"/>
      </p:cViewPr>
      <p:guideLst>
        <p:guide orient="horz" pos="2160"/>
        <p:guide pos="2880"/>
      </p:guideLst>
    </p:cSldViewPr>
  </p:slideViewPr>
  <p:outlineViewPr>
    <p:cViewPr>
      <p:scale>
        <a:sx n="33" d="100"/>
        <a:sy n="33" d="100"/>
      </p:scale>
      <p:origin x="0" y="4057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6/25/2013 Tuesday</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6/25/2013 Tuesday</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mk:@MSITStore:I:\Study\C++\STL\STL_Programmer_Guide.chm::/Sequence.shtml.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mk:@MSITStore:I:\Study\C++\STL\STL_Programmer_Guide.chm::/Sequence.shtml.ht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mk:@MSITStore:I:\Study\C++\STL\STL_Programmer_Guide.chm::/PairAssociativeContainer.shtml.htm" TargetMode="External"/><Relationship Id="rId2" Type="http://schemas.openxmlformats.org/officeDocument/2006/relationships/hyperlink" Target="mk:@MSITStore:I:\Study\C++\STL\STL_Programmer_Guide.chm::/SortedAssociativeContainer.shtml.htm" TargetMode="External"/><Relationship Id="rId1" Type="http://schemas.openxmlformats.org/officeDocument/2006/relationships/slideLayout" Target="../slideLayouts/slideLayout2.xml"/><Relationship Id="rId5" Type="http://schemas.openxmlformats.org/officeDocument/2006/relationships/hyperlink" Target="mk:@MSITStore:I:\Study\C++\STL\STL_Programmer_Guide.chm::/UniqueAssociativeContainer.shtml.htm" TargetMode="External"/><Relationship Id="rId4" Type="http://schemas.openxmlformats.org/officeDocument/2006/relationships/hyperlink" Target="mk:@MSITStore:I:\Study\C++\STL\STL_Programmer_Guide.chm::/pair.shtml.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Lecture</a:t>
            </a:r>
            <a:endParaRPr lang="en-US" b="1" dirty="0"/>
          </a:p>
        </p:txBody>
      </p:sp>
      <p:sp>
        <p:nvSpPr>
          <p:cNvPr id="3" name="Subtitle 2"/>
          <p:cNvSpPr>
            <a:spLocks noGrp="1"/>
          </p:cNvSpPr>
          <p:nvPr>
            <p:ph type="subTitle" idx="1"/>
          </p:nvPr>
        </p:nvSpPr>
        <p:spPr/>
        <p:txBody>
          <a:bodyPr/>
          <a:lstStyle/>
          <a:p>
            <a:r>
              <a:rPr lang="en-US" dirty="0" smtClean="0"/>
              <a:t>Level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const</a:t>
            </a:r>
            <a:endParaRPr lang="en-US" dirty="0"/>
          </a:p>
        </p:txBody>
      </p:sp>
      <p:sp>
        <p:nvSpPr>
          <p:cNvPr id="3" name="Content Placeholder 2"/>
          <p:cNvSpPr>
            <a:spLocks noGrp="1"/>
          </p:cNvSpPr>
          <p:nvPr>
            <p:ph idx="1"/>
          </p:nvPr>
        </p:nvSpPr>
        <p:spPr/>
        <p:txBody>
          <a:bodyPr/>
          <a:lstStyle/>
          <a:p>
            <a:r>
              <a:rPr lang="en-US" dirty="0" smtClean="0"/>
              <a:t>As function return</a:t>
            </a:r>
          </a:p>
          <a:p>
            <a:pPr lvl="1"/>
            <a:r>
              <a:rPr lang="en-US" dirty="0" smtClean="0"/>
              <a:t>Can not be modified by the user.</a:t>
            </a:r>
          </a:p>
          <a:p>
            <a:pPr>
              <a:buNone/>
            </a:pPr>
            <a:r>
              <a:rPr lang="en-US" sz="1050" dirty="0" smtClean="0">
                <a:solidFill>
                  <a:srgbClr val="0000FF"/>
                </a:solidFill>
                <a:latin typeface="NSimSun"/>
                <a:ea typeface="NSimSun"/>
              </a:rPr>
              <a:t>		const </a:t>
            </a:r>
            <a:r>
              <a:rPr lang="en-US" sz="1050" dirty="0" smtClean="0">
                <a:solidFill>
                  <a:srgbClr val="010001"/>
                </a:solidFill>
                <a:latin typeface="NSimSun"/>
                <a:ea typeface="NSimSun"/>
              </a:rPr>
              <a:t>Object* </a:t>
            </a:r>
            <a:r>
              <a:rPr lang="en-US" sz="1050" dirty="0" err="1" smtClean="0">
                <a:solidFill>
                  <a:srgbClr val="010001"/>
                </a:solidFill>
                <a:latin typeface="NSimSun"/>
                <a:ea typeface="NSimSun"/>
              </a:rPr>
              <a:t>getObject</a:t>
            </a:r>
            <a:r>
              <a:rPr lang="en-US" sz="1050" dirty="0" smtClean="0">
                <a:solidFill>
                  <a:srgbClr val="010001"/>
                </a:solidFill>
                <a:latin typeface="NSimSun"/>
                <a:ea typeface="NSimSun"/>
              </a:rPr>
              <a:t>()</a:t>
            </a:r>
          </a:p>
          <a:p>
            <a:pPr lvl="1"/>
            <a:endParaRPr lang="en-US" dirty="0" smtClean="0"/>
          </a:p>
          <a:p>
            <a:r>
              <a:rPr lang="en-US" dirty="0" smtClean="0"/>
              <a:t>As function postfix</a:t>
            </a:r>
          </a:p>
          <a:p>
            <a:pPr lvl="1"/>
            <a:r>
              <a:rPr lang="en-US" dirty="0" smtClean="0"/>
              <a:t>Can not modify member variables.</a:t>
            </a:r>
          </a:p>
          <a:p>
            <a:pPr lvl="1">
              <a:buNone/>
            </a:pPr>
            <a:r>
              <a:rPr lang="en-US" sz="1050" dirty="0" smtClean="0">
                <a:solidFill>
                  <a:srgbClr val="0000FF"/>
                </a:solidFill>
                <a:latin typeface="NSimSun"/>
                <a:ea typeface="NSimSun"/>
              </a:rPr>
              <a:t>	void</a:t>
            </a:r>
            <a:r>
              <a:rPr lang="en-US" sz="1050" dirty="0" smtClean="0">
                <a:solidFill>
                  <a:srgbClr val="010001"/>
                </a:solidFill>
                <a:latin typeface="NSimSun"/>
                <a:ea typeface="NSimSun"/>
              </a:rPr>
              <a:t> </a:t>
            </a:r>
            <a:r>
              <a:rPr lang="en-US" sz="1050" dirty="0" err="1" smtClean="0">
                <a:solidFill>
                  <a:srgbClr val="010001"/>
                </a:solidFill>
                <a:latin typeface="NSimSun"/>
                <a:ea typeface="NSimSun"/>
              </a:rPr>
              <a:t>foo</a:t>
            </a:r>
            <a:r>
              <a:rPr lang="en-US" sz="1050" dirty="0" smtClean="0">
                <a:solidFill>
                  <a:srgbClr val="010001"/>
                </a:solidFill>
                <a:latin typeface="NSimSun"/>
                <a:ea typeface="NSimSun"/>
              </a:rPr>
              <a:t>() </a:t>
            </a:r>
            <a:r>
              <a:rPr lang="en-US" sz="1050" dirty="0" smtClean="0">
                <a:solidFill>
                  <a:srgbClr val="0000FF"/>
                </a:solidFill>
                <a:latin typeface="NSimSun"/>
                <a:ea typeface="NSimSun"/>
              </a:rPr>
              <a:t>const </a:t>
            </a:r>
          </a:p>
          <a:p>
            <a:pPr lvl="1"/>
            <a:r>
              <a:rPr lang="en-US" dirty="0" smtClean="0"/>
              <a:t>Except the mutable variable.</a:t>
            </a:r>
          </a:p>
          <a:p>
            <a:pPr lvl="1"/>
            <a:endParaRPr lang="en-US" dirty="0" smtClean="0"/>
          </a:p>
          <a:p>
            <a:pPr>
              <a:buNone/>
            </a:pP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const</a:t>
            </a:r>
            <a:endParaRPr lang="en-US" dirty="0"/>
          </a:p>
        </p:txBody>
      </p:sp>
      <p:sp>
        <p:nvSpPr>
          <p:cNvPr id="3" name="Content Placeholder 2"/>
          <p:cNvSpPr>
            <a:spLocks noGrp="1"/>
          </p:cNvSpPr>
          <p:nvPr>
            <p:ph idx="1"/>
          </p:nvPr>
        </p:nvSpPr>
        <p:spPr/>
        <p:txBody>
          <a:bodyPr/>
          <a:lstStyle/>
          <a:p>
            <a:r>
              <a:rPr lang="en-US" dirty="0" smtClean="0"/>
              <a:t>Practices</a:t>
            </a:r>
          </a:p>
          <a:p>
            <a:pPr marL="612648" lvl="2" indent="-283464">
              <a:spcBef>
                <a:spcPts val="600"/>
              </a:spcBef>
              <a:buSzPct val="80000"/>
              <a:buFont typeface="Wingdings 2"/>
              <a:buChar char=""/>
            </a:pPr>
            <a:r>
              <a:rPr lang="en-US" dirty="0" smtClean="0"/>
              <a:t>Please use it </a:t>
            </a:r>
            <a:r>
              <a:rPr lang="en-US" b="1" dirty="0" smtClean="0"/>
              <a:t>as mush as possible </a:t>
            </a:r>
            <a:r>
              <a:rPr lang="en-US" dirty="0" smtClean="0"/>
              <a:t>when the target variables and instances are not allowed or not necessary to be modified.</a:t>
            </a:r>
          </a:p>
          <a:p>
            <a:pPr marL="612648" lvl="2" indent="-283464">
              <a:spcBef>
                <a:spcPts val="600"/>
              </a:spcBef>
              <a:buSzPct val="80000"/>
              <a:buFont typeface="Wingdings 2"/>
              <a:buChar char=""/>
            </a:pPr>
            <a:r>
              <a:rPr lang="en-US" dirty="0" smtClean="0"/>
              <a:t>It helps to target unexceptional modification.</a:t>
            </a:r>
          </a:p>
          <a:p>
            <a:pPr marL="612648" lvl="2" indent="-283464">
              <a:spcBef>
                <a:spcPts val="600"/>
              </a:spcBef>
              <a:buSzPct val="80000"/>
              <a:buFont typeface="Wingdings 2"/>
              <a:buChar char=""/>
            </a:pPr>
            <a:r>
              <a:rPr lang="en-US" dirty="0" smtClean="0"/>
              <a:t>It keeps your instance in safe and avoid unnecessary bugs.</a:t>
            </a:r>
          </a:p>
          <a:p>
            <a:pPr lvl="1">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Virtual functions</a:t>
            </a:r>
            <a:endParaRPr lang="en-US" dirty="0"/>
          </a:p>
        </p:txBody>
      </p:sp>
      <p:sp>
        <p:nvSpPr>
          <p:cNvPr id="3" name="Content Placeholder 2"/>
          <p:cNvSpPr>
            <a:spLocks noGrp="1"/>
          </p:cNvSpPr>
          <p:nvPr>
            <p:ph idx="1"/>
          </p:nvPr>
        </p:nvSpPr>
        <p:spPr/>
        <p:txBody>
          <a:bodyPr>
            <a:normAutofit/>
          </a:bodyPr>
          <a:lstStyle/>
          <a:p>
            <a:r>
              <a:rPr lang="en-US" dirty="0" smtClean="0"/>
              <a:t>Virtual functions</a:t>
            </a:r>
          </a:p>
          <a:p>
            <a:pPr>
              <a:buNone/>
            </a:pPr>
            <a:r>
              <a:rPr lang="en-US" sz="1200" dirty="0" smtClean="0">
                <a:solidFill>
                  <a:srgbClr val="0000FF"/>
                </a:solidFill>
                <a:latin typeface="NSimSun"/>
                <a:ea typeface="NSimSun"/>
              </a:rPr>
              <a:t>	class </a:t>
            </a:r>
            <a:r>
              <a:rPr lang="en-US" sz="1200" dirty="0" smtClean="0">
                <a:solidFill>
                  <a:srgbClr val="010001"/>
                </a:solidFill>
                <a:latin typeface="NSimSun"/>
                <a:ea typeface="NSimSun"/>
              </a:rPr>
              <a:t>Base</a:t>
            </a:r>
          </a:p>
          <a:p>
            <a:pPr>
              <a:buNone/>
            </a:pPr>
            <a:r>
              <a:rPr lang="en-US" sz="1200" dirty="0" smtClean="0">
                <a:solidFill>
                  <a:srgbClr val="010001"/>
                </a:solidFill>
                <a:latin typeface="NSimSun"/>
                <a:ea typeface="NSimSun"/>
              </a:rPr>
              <a:t>	{</a:t>
            </a:r>
          </a:p>
          <a:p>
            <a:pPr>
              <a:buNone/>
            </a:pPr>
            <a:r>
              <a:rPr lang="en-US" sz="1200" dirty="0" smtClean="0">
                <a:solidFill>
                  <a:srgbClr val="0000FF"/>
                </a:solidFill>
                <a:latin typeface="NSimSun"/>
                <a:ea typeface="NSimSun"/>
              </a:rPr>
              <a:t>	public:</a:t>
            </a:r>
          </a:p>
          <a:p>
            <a:pPr>
              <a:buNone/>
            </a:pPr>
            <a:r>
              <a:rPr lang="en-US" sz="1200" dirty="0" smtClean="0">
                <a:solidFill>
                  <a:srgbClr val="0000FF"/>
                </a:solidFill>
                <a:latin typeface="NSimSun"/>
                <a:ea typeface="NSimSun"/>
              </a:rPr>
              <a:t>		virtual void </a:t>
            </a:r>
            <a:r>
              <a:rPr lang="en-US" sz="1200" dirty="0" err="1" smtClean="0">
                <a:solidFill>
                  <a:srgbClr val="010001"/>
                </a:solidFill>
                <a:latin typeface="NSimSun"/>
                <a:ea typeface="NSimSun"/>
              </a:rPr>
              <a:t>foo</a:t>
            </a:r>
            <a:r>
              <a:rPr lang="en-US" sz="1200" dirty="0" smtClean="0">
                <a:solidFill>
                  <a:srgbClr val="010001"/>
                </a:solidFill>
                <a:latin typeface="NSimSun"/>
                <a:ea typeface="NSimSun"/>
              </a:rPr>
              <a:t>() {	</a:t>
            </a:r>
            <a:r>
              <a:rPr lang="en-US" sz="1200" dirty="0" err="1" smtClean="0">
                <a:solidFill>
                  <a:srgbClr val="010001"/>
                </a:solidFill>
                <a:latin typeface="NSimSun"/>
                <a:ea typeface="NSimSun"/>
              </a:rPr>
              <a:t>cout</a:t>
            </a:r>
            <a:r>
              <a:rPr lang="en-US" sz="1200" dirty="0" smtClean="0">
                <a:solidFill>
                  <a:srgbClr val="010001"/>
                </a:solidFill>
                <a:latin typeface="NSimSun"/>
                <a:ea typeface="NSimSun"/>
              </a:rPr>
              <a:t>&lt;&lt;</a:t>
            </a:r>
            <a:r>
              <a:rPr lang="en-US" sz="1200" dirty="0" smtClean="0">
                <a:solidFill>
                  <a:srgbClr val="A31515"/>
                </a:solidFill>
                <a:latin typeface="NSimSun"/>
                <a:ea typeface="NSimSun"/>
              </a:rPr>
              <a:t>"</a:t>
            </a:r>
            <a:r>
              <a:rPr lang="en-US" sz="1200" dirty="0" err="1" smtClean="0">
                <a:solidFill>
                  <a:srgbClr val="A31515"/>
                </a:solidFill>
                <a:latin typeface="NSimSun"/>
                <a:ea typeface="NSimSun"/>
              </a:rPr>
              <a:t>Base::foo</a:t>
            </a:r>
            <a:r>
              <a:rPr lang="en-US" sz="1200" dirty="0" smtClean="0">
                <a:solidFill>
                  <a:srgbClr val="A31515"/>
                </a:solidFill>
                <a:latin typeface="NSimSun"/>
                <a:ea typeface="NSimSun"/>
              </a:rPr>
              <a:t>()"&lt;&lt;</a:t>
            </a:r>
            <a:r>
              <a:rPr lang="en-US" sz="1200" dirty="0" err="1" smtClean="0">
                <a:solidFill>
                  <a:srgbClr val="010001"/>
                </a:solidFill>
                <a:latin typeface="NSimSun"/>
                <a:ea typeface="NSimSun"/>
              </a:rPr>
              <a:t>endl</a:t>
            </a:r>
            <a:r>
              <a:rPr lang="en-US" sz="1200" dirty="0" smtClean="0">
                <a:solidFill>
                  <a:srgbClr val="010001"/>
                </a:solidFill>
                <a:latin typeface="NSimSun"/>
                <a:ea typeface="NSimSun"/>
              </a:rPr>
              <a:t>;	}</a:t>
            </a:r>
          </a:p>
          <a:p>
            <a:pPr>
              <a:buNone/>
            </a:pPr>
            <a:r>
              <a:rPr lang="en-US" sz="1200" dirty="0" smtClean="0">
                <a:solidFill>
                  <a:srgbClr val="010001"/>
                </a:solidFill>
                <a:latin typeface="NSimSun"/>
                <a:ea typeface="NSimSun"/>
              </a:rPr>
              <a:t>	};</a:t>
            </a:r>
          </a:p>
          <a:p>
            <a:pPr>
              <a:buNone/>
            </a:pPr>
            <a:r>
              <a:rPr lang="en-US" sz="1200" dirty="0" smtClean="0">
                <a:solidFill>
                  <a:srgbClr val="0000FF"/>
                </a:solidFill>
                <a:latin typeface="NSimSun"/>
                <a:ea typeface="NSimSun"/>
              </a:rPr>
              <a:t>	class </a:t>
            </a:r>
            <a:r>
              <a:rPr lang="en-US" sz="1200" dirty="0" smtClean="0">
                <a:solidFill>
                  <a:srgbClr val="010001"/>
                </a:solidFill>
                <a:latin typeface="NSimSun"/>
                <a:ea typeface="NSimSun"/>
              </a:rPr>
              <a:t>Derived: </a:t>
            </a:r>
            <a:r>
              <a:rPr lang="en-US" sz="1200" dirty="0" smtClean="0">
                <a:solidFill>
                  <a:srgbClr val="0000FF"/>
                </a:solidFill>
                <a:latin typeface="NSimSun"/>
                <a:ea typeface="NSimSun"/>
              </a:rPr>
              <a:t>public </a:t>
            </a:r>
            <a:r>
              <a:rPr lang="en-US" sz="1200" dirty="0" smtClean="0">
                <a:solidFill>
                  <a:srgbClr val="010001"/>
                </a:solidFill>
                <a:latin typeface="NSimSun"/>
                <a:ea typeface="NSimSun"/>
              </a:rPr>
              <a:t>Base</a:t>
            </a:r>
          </a:p>
          <a:p>
            <a:pPr>
              <a:buNone/>
            </a:pPr>
            <a:r>
              <a:rPr lang="en-US" sz="1200" dirty="0" smtClean="0">
                <a:solidFill>
                  <a:srgbClr val="010001"/>
                </a:solidFill>
                <a:latin typeface="NSimSun"/>
                <a:ea typeface="NSimSun"/>
              </a:rPr>
              <a:t>	{</a:t>
            </a:r>
          </a:p>
          <a:p>
            <a:pPr>
              <a:buNone/>
            </a:pPr>
            <a:r>
              <a:rPr lang="en-US" sz="1200" dirty="0" smtClean="0">
                <a:solidFill>
                  <a:srgbClr val="0000FF"/>
                </a:solidFill>
                <a:latin typeface="NSimSun"/>
                <a:ea typeface="NSimSun"/>
              </a:rPr>
              <a:t>	public:</a:t>
            </a:r>
          </a:p>
          <a:p>
            <a:pPr>
              <a:buNone/>
            </a:pPr>
            <a:r>
              <a:rPr lang="en-US" sz="1200" dirty="0" smtClean="0">
                <a:solidFill>
                  <a:srgbClr val="0000FF"/>
                </a:solidFill>
                <a:latin typeface="NSimSun"/>
                <a:ea typeface="NSimSun"/>
              </a:rPr>
              <a:t>	 	virtual void </a:t>
            </a:r>
            <a:r>
              <a:rPr lang="en-US" sz="1200" dirty="0" err="1" smtClean="0">
                <a:solidFill>
                  <a:srgbClr val="010001"/>
                </a:solidFill>
                <a:latin typeface="NSimSun"/>
                <a:ea typeface="NSimSun"/>
              </a:rPr>
              <a:t>foo</a:t>
            </a:r>
            <a:r>
              <a:rPr lang="en-US" sz="1200" dirty="0" smtClean="0">
                <a:solidFill>
                  <a:srgbClr val="010001"/>
                </a:solidFill>
                <a:latin typeface="NSimSun"/>
                <a:ea typeface="NSimSun"/>
              </a:rPr>
              <a:t>() {	</a:t>
            </a:r>
            <a:r>
              <a:rPr lang="en-US" sz="1200" dirty="0" err="1" smtClean="0">
                <a:solidFill>
                  <a:srgbClr val="010001"/>
                </a:solidFill>
                <a:latin typeface="NSimSun"/>
                <a:ea typeface="NSimSun"/>
              </a:rPr>
              <a:t>cout</a:t>
            </a:r>
            <a:r>
              <a:rPr lang="en-US" sz="1200" dirty="0" smtClean="0">
                <a:solidFill>
                  <a:srgbClr val="010001"/>
                </a:solidFill>
                <a:latin typeface="NSimSun"/>
                <a:ea typeface="NSimSun"/>
              </a:rPr>
              <a:t>&lt;&lt;</a:t>
            </a:r>
            <a:r>
              <a:rPr lang="en-US" sz="1200" dirty="0" smtClean="0">
                <a:solidFill>
                  <a:srgbClr val="A31515"/>
                </a:solidFill>
                <a:latin typeface="NSimSun"/>
                <a:ea typeface="NSimSun"/>
              </a:rPr>
              <a:t>"</a:t>
            </a:r>
            <a:r>
              <a:rPr lang="en-US" sz="1200" dirty="0" err="1" smtClean="0">
                <a:solidFill>
                  <a:srgbClr val="A31515"/>
                </a:solidFill>
                <a:latin typeface="NSimSun"/>
                <a:ea typeface="NSimSun"/>
              </a:rPr>
              <a:t>Derived::foo</a:t>
            </a:r>
            <a:r>
              <a:rPr lang="en-US" sz="1200" dirty="0" smtClean="0">
                <a:solidFill>
                  <a:srgbClr val="A31515"/>
                </a:solidFill>
                <a:latin typeface="NSimSun"/>
                <a:ea typeface="NSimSun"/>
              </a:rPr>
              <a:t>()"&lt;&lt;</a:t>
            </a:r>
            <a:r>
              <a:rPr lang="en-US" sz="1200" dirty="0" err="1" smtClean="0">
                <a:solidFill>
                  <a:srgbClr val="010001"/>
                </a:solidFill>
                <a:latin typeface="NSimSun"/>
                <a:ea typeface="NSimSun"/>
              </a:rPr>
              <a:t>endl</a:t>
            </a:r>
            <a:r>
              <a:rPr lang="en-US" sz="1200" smtClean="0">
                <a:solidFill>
                  <a:srgbClr val="010001"/>
                </a:solidFill>
                <a:latin typeface="NSimSun"/>
                <a:ea typeface="NSimSun"/>
              </a:rPr>
              <a:t>;	}</a:t>
            </a:r>
            <a:endParaRPr lang="en-US" sz="1200" dirty="0" smtClean="0">
              <a:solidFill>
                <a:srgbClr val="010001"/>
              </a:solidFill>
              <a:latin typeface="NSimSun"/>
              <a:ea typeface="NSimSun"/>
            </a:endParaRPr>
          </a:p>
          <a:p>
            <a:pPr>
              <a:buNone/>
            </a:pPr>
            <a:r>
              <a:rPr lang="en-US" sz="1200" dirty="0" smtClean="0">
                <a:solidFill>
                  <a:srgbClr val="010001"/>
                </a:solidFill>
                <a:latin typeface="NSimSun"/>
                <a:ea typeface="NSimSun"/>
              </a:rPr>
              <a:t>	};</a:t>
            </a:r>
          </a:p>
          <a:p>
            <a:pPr>
              <a:buNone/>
            </a:pPr>
            <a:endParaRPr lang="en-US" sz="2500" dirty="0" smtClean="0">
              <a:solidFill>
                <a:srgbClr val="010001"/>
              </a:solidFill>
              <a:latin typeface="NSimSun"/>
              <a:ea typeface="NSimSun"/>
            </a:endParaRP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Virtual functions</a:t>
            </a:r>
            <a:endParaRPr lang="en-US" dirty="0"/>
          </a:p>
        </p:txBody>
      </p:sp>
      <p:sp>
        <p:nvSpPr>
          <p:cNvPr id="7" name="Content Placeholder 6"/>
          <p:cNvSpPr>
            <a:spLocks noGrp="1"/>
          </p:cNvSpPr>
          <p:nvPr>
            <p:ph idx="1"/>
          </p:nvPr>
        </p:nvSpPr>
        <p:spPr>
          <a:xfrm>
            <a:off x="1435608" y="1447800"/>
            <a:ext cx="7498080" cy="762000"/>
          </a:xfrm>
        </p:spPr>
        <p:txBody>
          <a:bodyPr/>
          <a:lstStyle/>
          <a:p>
            <a:r>
              <a:rPr lang="en-US" dirty="0" err="1" smtClean="0"/>
              <a:t>vftable</a:t>
            </a:r>
            <a:r>
              <a:rPr lang="en-US" dirty="0" smtClean="0"/>
              <a:t> &amp; </a:t>
            </a:r>
            <a:r>
              <a:rPr lang="en-US" dirty="0" err="1" smtClean="0"/>
              <a:t>vptr</a:t>
            </a:r>
            <a:endParaRPr lang="en-US" dirty="0" smtClean="0"/>
          </a:p>
          <a:p>
            <a:pPr lvl="2"/>
            <a:endParaRPr lang="en-US" dirty="0" smtClean="0"/>
          </a:p>
          <a:p>
            <a:endParaRPr lang="en-US" dirty="0"/>
          </a:p>
        </p:txBody>
      </p:sp>
      <p:pic>
        <p:nvPicPr>
          <p:cNvPr id="1031" name="Picture 7"/>
          <p:cNvPicPr>
            <a:picLocks noChangeAspect="1" noChangeArrowheads="1"/>
          </p:cNvPicPr>
          <p:nvPr/>
        </p:nvPicPr>
        <p:blipFill>
          <a:blip r:embed="rId2" cstate="print"/>
          <a:srcRect/>
          <a:stretch>
            <a:fillRect/>
          </a:stretch>
        </p:blipFill>
        <p:spPr bwMode="auto">
          <a:xfrm>
            <a:off x="2209800" y="2438400"/>
            <a:ext cx="5807869" cy="3429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Virtual functions</a:t>
            </a:r>
            <a:endParaRPr lang="en-US" dirty="0"/>
          </a:p>
        </p:txBody>
      </p:sp>
      <p:sp>
        <p:nvSpPr>
          <p:cNvPr id="3" name="Content Placeholder 2"/>
          <p:cNvSpPr>
            <a:spLocks noGrp="1"/>
          </p:cNvSpPr>
          <p:nvPr>
            <p:ph idx="1"/>
          </p:nvPr>
        </p:nvSpPr>
        <p:spPr/>
        <p:txBody>
          <a:bodyPr/>
          <a:lstStyle/>
          <a:p>
            <a:r>
              <a:rPr lang="en-US" dirty="0" smtClean="0"/>
              <a:t>Pure virtual function</a:t>
            </a:r>
          </a:p>
          <a:p>
            <a:pP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 = 0;</a:t>
            </a:r>
            <a:endParaRPr lang="en-US" sz="1400" dirty="0" smtClean="0"/>
          </a:p>
          <a:p>
            <a:r>
              <a:rPr lang="en-US" dirty="0" smtClean="0"/>
              <a:t>Abstract class</a:t>
            </a:r>
          </a:p>
          <a:p>
            <a:pPr lvl="1"/>
            <a:r>
              <a:rPr lang="en-US" sz="2000" dirty="0" smtClean="0"/>
              <a:t>The class contains pure virtual function.</a:t>
            </a:r>
          </a:p>
          <a:p>
            <a:pPr lvl="1"/>
            <a:r>
              <a:rPr lang="en-US" sz="2000" dirty="0" smtClean="0"/>
              <a:t>It can not be instanced.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Virtual functions</a:t>
            </a:r>
            <a:endParaRPr lang="en-US" dirty="0"/>
          </a:p>
        </p:txBody>
      </p:sp>
      <p:sp>
        <p:nvSpPr>
          <p:cNvPr id="3" name="Content Placeholder 2"/>
          <p:cNvSpPr>
            <a:spLocks noGrp="1"/>
          </p:cNvSpPr>
          <p:nvPr>
            <p:ph idx="1"/>
          </p:nvPr>
        </p:nvSpPr>
        <p:spPr/>
        <p:txBody>
          <a:bodyPr/>
          <a:lstStyle/>
          <a:p>
            <a:r>
              <a:rPr lang="en-US" dirty="0" smtClean="0"/>
              <a:t>Practice</a:t>
            </a:r>
          </a:p>
          <a:p>
            <a:pPr lvl="1"/>
            <a:r>
              <a:rPr lang="en-US" dirty="0" smtClean="0"/>
              <a:t>Virtual destructor</a:t>
            </a:r>
          </a:p>
          <a:p>
            <a:pPr lvl="2"/>
            <a:r>
              <a:rPr lang="en-US" sz="1400" dirty="0" smtClean="0">
                <a:solidFill>
                  <a:srgbClr val="0000FF"/>
                </a:solidFill>
                <a:latin typeface="NSimSun"/>
                <a:ea typeface="NSimSun"/>
              </a:rPr>
              <a:t>virtual ~Base</a:t>
            </a:r>
            <a:r>
              <a:rPr lang="en-US" sz="1400" dirty="0" smtClean="0">
                <a:solidFill>
                  <a:srgbClr val="010001"/>
                </a:solidFill>
                <a:latin typeface="NSimSun"/>
                <a:ea typeface="NSimSun"/>
              </a:rPr>
              <a:t>();</a:t>
            </a:r>
            <a:endParaRPr lang="en-US" sz="1400" dirty="0" smtClean="0"/>
          </a:p>
          <a:p>
            <a:pPr lvl="1"/>
            <a:r>
              <a:rPr lang="en-US" dirty="0" smtClean="0"/>
              <a:t>Always write Virtual keyword</a:t>
            </a:r>
          </a:p>
          <a:p>
            <a:pPr lvl="1"/>
            <a:r>
              <a:rPr lang="en-US" dirty="0" smtClean="0"/>
              <a:t>No virtual function calling inside </a:t>
            </a:r>
            <a:r>
              <a:rPr lang="en-US" dirty="0" err="1" smtClean="0"/>
              <a:t>Constructor&amp;destructor</a:t>
            </a:r>
            <a:r>
              <a:rPr lang="en-US" dirty="0" smtClean="0"/>
              <a:t>.</a:t>
            </a:r>
          </a:p>
          <a:p>
            <a:pPr lvl="1"/>
            <a:r>
              <a:rPr lang="en-US" dirty="0" smtClean="0"/>
              <a:t>It can’t be virtual for a </a:t>
            </a:r>
            <a:r>
              <a:rPr lang="en-US" b="1" dirty="0" smtClean="0"/>
              <a:t>static function</a:t>
            </a:r>
            <a:r>
              <a:rPr lang="en-US" dirty="0" smtClean="0"/>
              <a:t>.</a:t>
            </a:r>
          </a:p>
          <a:p>
            <a:pPr lvl="1"/>
            <a:r>
              <a:rPr lang="en-US" dirty="0" smtClean="0"/>
              <a:t>The inline function is </a:t>
            </a:r>
            <a:r>
              <a:rPr lang="en-US" b="1" dirty="0" smtClean="0"/>
              <a:t>actually</a:t>
            </a:r>
            <a:r>
              <a:rPr lang="en-US" dirty="0" smtClean="0"/>
              <a:t> </a:t>
            </a:r>
            <a:r>
              <a:rPr lang="en-US" b="1" dirty="0" smtClean="0"/>
              <a:t>not inline </a:t>
            </a:r>
            <a:r>
              <a:rPr lang="en-US" dirty="0" smtClean="0"/>
              <a:t>if it’s declared as virtual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1"/>
            <a:r>
              <a:rPr lang="en-US" dirty="0" smtClean="0"/>
              <a:t>Overload (</a:t>
            </a:r>
            <a:r>
              <a:rPr lang="zh-CN" altLang="en-US" dirty="0" smtClean="0"/>
              <a:t>重载</a:t>
            </a:r>
            <a:r>
              <a:rPr lang="en-US" dirty="0" smtClean="0"/>
              <a:t>)</a:t>
            </a:r>
          </a:p>
          <a:p>
            <a:pPr lvl="2"/>
            <a:r>
              <a:rPr lang="en-US" dirty="0" smtClean="0"/>
              <a:t>Overload Concept</a:t>
            </a:r>
          </a:p>
          <a:p>
            <a:pPr lvl="3">
              <a:buNone/>
            </a:pPr>
            <a:r>
              <a:rPr lang="en-US" dirty="0" smtClean="0"/>
              <a:t>They are actually the </a:t>
            </a:r>
            <a:r>
              <a:rPr lang="en-US" b="1" dirty="0" smtClean="0"/>
              <a:t>different functions </a:t>
            </a:r>
            <a:r>
              <a:rPr lang="en-US" dirty="0" smtClean="0"/>
              <a:t>in the </a:t>
            </a:r>
            <a:r>
              <a:rPr lang="en-US" b="1" dirty="0" smtClean="0"/>
              <a:t>same scope</a:t>
            </a:r>
            <a:r>
              <a:rPr lang="en-US" dirty="0" smtClean="0"/>
              <a:t>.</a:t>
            </a:r>
          </a:p>
          <a:p>
            <a:pPr lvl="3"/>
            <a:r>
              <a:rPr lang="en-US" dirty="0" smtClean="0"/>
              <a:t>The </a:t>
            </a:r>
            <a:r>
              <a:rPr lang="en-US" b="1" dirty="0" smtClean="0"/>
              <a:t>same scope </a:t>
            </a:r>
            <a:r>
              <a:rPr lang="en-US" dirty="0" smtClean="0"/>
              <a:t>(class, name space, global). </a:t>
            </a:r>
          </a:p>
          <a:p>
            <a:pPr lvl="3"/>
            <a:r>
              <a:rPr lang="en-US" dirty="0" smtClean="0"/>
              <a:t>The </a:t>
            </a:r>
            <a:r>
              <a:rPr lang="en-US" b="1" dirty="0" smtClean="0"/>
              <a:t>same function name</a:t>
            </a:r>
            <a:r>
              <a:rPr lang="en-US" dirty="0" smtClean="0"/>
              <a:t>.</a:t>
            </a:r>
          </a:p>
          <a:p>
            <a:pPr lvl="3"/>
            <a:r>
              <a:rPr lang="en-US" b="1" dirty="0" smtClean="0"/>
              <a:t>Different parameters</a:t>
            </a:r>
            <a:r>
              <a:rPr lang="en-US" dirty="0" smtClean="0"/>
              <a:t>. Or different const postfix.</a:t>
            </a:r>
          </a:p>
          <a:p>
            <a:pPr lvl="3"/>
            <a:endParaRPr lang="en-US" dirty="0" smtClean="0"/>
          </a:p>
          <a:p>
            <a:pPr>
              <a:buNone/>
            </a:pPr>
            <a:r>
              <a:rPr lang="en-US" sz="1500" dirty="0" smtClean="0">
                <a:solidFill>
                  <a:srgbClr val="0000FF"/>
                </a:solidFill>
                <a:latin typeface="NSimSun"/>
                <a:ea typeface="NSimSun"/>
              </a:rPr>
              <a:t>		void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err="1" smtClean="0">
                <a:solidFill>
                  <a:srgbClr val="0000FF"/>
                </a:solidFill>
                <a:latin typeface="NSimSun"/>
                <a:ea typeface="NSimSun"/>
              </a:rPr>
              <a:t>int</a:t>
            </a:r>
            <a:r>
              <a:rPr lang="en-US" sz="1500" dirty="0" smtClean="0">
                <a:solidFill>
                  <a:srgbClr val="0000FF"/>
                </a:solidFill>
                <a:latin typeface="NSimSun"/>
                <a:ea typeface="NSimSun"/>
              </a:rPr>
              <a:t> </a:t>
            </a:r>
            <a:r>
              <a:rPr lang="en-US" sz="1500" dirty="0" err="1" smtClean="0">
                <a:solidFill>
                  <a:srgbClr val="010001"/>
                </a:solidFill>
                <a:latin typeface="NSimSun"/>
                <a:ea typeface="NSimSun"/>
              </a:rPr>
              <a:t>i</a:t>
            </a:r>
            <a:r>
              <a:rPr lang="en-US" sz="1500" dirty="0" smtClean="0">
                <a:solidFill>
                  <a:srgbClr val="010001"/>
                </a:solidFill>
                <a:latin typeface="NSimSun"/>
                <a:ea typeface="NSimSun"/>
              </a:rPr>
              <a:t>);</a:t>
            </a:r>
          </a:p>
          <a:p>
            <a:pPr>
              <a:buNone/>
            </a:pPr>
            <a:r>
              <a:rPr lang="en-US" sz="1500" dirty="0" smtClean="0">
                <a:solidFill>
                  <a:srgbClr val="0000FF"/>
                </a:solidFill>
                <a:latin typeface="NSimSun"/>
                <a:ea typeface="NSimSun"/>
              </a:rPr>
              <a:t>		void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smtClean="0">
                <a:solidFill>
                  <a:srgbClr val="0000FF"/>
                </a:solidFill>
                <a:latin typeface="NSimSun"/>
                <a:ea typeface="NSimSun"/>
              </a:rPr>
              <a:t>float </a:t>
            </a:r>
            <a:r>
              <a:rPr lang="en-US" sz="1500" dirty="0" smtClean="0">
                <a:solidFill>
                  <a:srgbClr val="010001"/>
                </a:solidFill>
                <a:latin typeface="NSimSun"/>
                <a:ea typeface="NSimSun"/>
              </a:rPr>
              <a:t>f);</a:t>
            </a:r>
          </a:p>
          <a:p>
            <a:endParaRPr lang="en-US" sz="1500" dirty="0" smtClean="0">
              <a:solidFill>
                <a:srgbClr val="010001"/>
              </a:solidFill>
              <a:latin typeface="NSimSun"/>
              <a:ea typeface="NSimSun"/>
            </a:endParaRPr>
          </a:p>
          <a:p>
            <a:pPr lvl="3"/>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Overload Practice</a:t>
            </a:r>
          </a:p>
          <a:p>
            <a:pPr lvl="3"/>
            <a:r>
              <a:rPr lang="en-US" dirty="0" smtClean="0"/>
              <a:t>It works depends on the </a:t>
            </a:r>
            <a:r>
              <a:rPr lang="en-US" b="1" dirty="0" smtClean="0"/>
              <a:t>given parameters</a:t>
            </a:r>
            <a:r>
              <a:rPr lang="en-US" dirty="0" smtClean="0"/>
              <a:t>.</a:t>
            </a:r>
          </a:p>
          <a:p>
            <a:pPr>
              <a:buNone/>
            </a:pPr>
            <a:r>
              <a:rPr lang="en-US" sz="1500" dirty="0" smtClean="0">
                <a:solidFill>
                  <a:srgbClr val="0000FF"/>
                </a:solidFill>
                <a:latin typeface="NSimSun"/>
                <a:ea typeface="NSimSun"/>
              </a:rPr>
              <a:t>			</a:t>
            </a:r>
            <a:r>
              <a:rPr lang="en-US" sz="1500" dirty="0" err="1" smtClean="0">
                <a:solidFill>
                  <a:srgbClr val="0000FF"/>
                </a:solidFill>
                <a:latin typeface="NSimSun"/>
                <a:ea typeface="NSimSun"/>
              </a:rPr>
              <a:t>int</a:t>
            </a:r>
            <a:r>
              <a:rPr lang="en-US" sz="1500" dirty="0" smtClean="0">
                <a:solidFill>
                  <a:srgbClr val="0000FF"/>
                </a:solidFill>
                <a:latin typeface="NSimSun"/>
                <a:ea typeface="NSimSun"/>
              </a:rPr>
              <a:t> </a:t>
            </a:r>
            <a:r>
              <a:rPr lang="en-US" sz="1500" dirty="0" smtClean="0">
                <a:solidFill>
                  <a:srgbClr val="010001"/>
                </a:solidFill>
                <a:latin typeface="NSimSun"/>
                <a:ea typeface="NSimSun"/>
              </a:rPr>
              <a:t>iv = 1;</a:t>
            </a:r>
          </a:p>
          <a:p>
            <a:pPr>
              <a:buNone/>
            </a:pPr>
            <a:r>
              <a:rPr lang="en-US" sz="1500" dirty="0" smtClean="0">
                <a:solidFill>
                  <a:srgbClr val="0000FF"/>
                </a:solidFill>
                <a:latin typeface="NSimSun"/>
                <a:ea typeface="NSimSun"/>
              </a:rPr>
              <a:t>			float </a:t>
            </a:r>
            <a:r>
              <a:rPr lang="en-US" sz="1500" dirty="0" smtClean="0">
                <a:solidFill>
                  <a:srgbClr val="010001"/>
                </a:solidFill>
                <a:latin typeface="NSimSun"/>
                <a:ea typeface="NSimSun"/>
              </a:rPr>
              <a:t>fv = 1.0f;</a:t>
            </a:r>
          </a:p>
          <a:p>
            <a:pPr>
              <a:buNone/>
            </a:pPr>
            <a:r>
              <a:rPr lang="en-US" sz="1500" dirty="0" smtClean="0">
                <a:solidFill>
                  <a:srgbClr val="010001"/>
                </a:solidFill>
                <a:latin typeface="NSimSun"/>
                <a:ea typeface="NSimSun"/>
              </a:rPr>
              <a:t>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(iv);</a:t>
            </a:r>
          </a:p>
          <a:p>
            <a:pPr>
              <a:buNone/>
            </a:pPr>
            <a:r>
              <a:rPr lang="en-US" sz="1500" dirty="0" smtClean="0">
                <a:solidFill>
                  <a:srgbClr val="010001"/>
                </a:solidFill>
                <a:latin typeface="NSimSun"/>
                <a:ea typeface="NSimSun"/>
              </a:rPr>
              <a:t>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(fv);</a:t>
            </a:r>
            <a:endParaRPr lang="en-US" dirty="0" smtClean="0"/>
          </a:p>
          <a:p>
            <a:pPr lvl="3"/>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Overload Practice</a:t>
            </a:r>
          </a:p>
          <a:p>
            <a:pPr lvl="3"/>
            <a:r>
              <a:rPr lang="en-US" dirty="0" smtClean="0"/>
              <a:t>It won’t be compiled if you try to overload a function by only </a:t>
            </a:r>
            <a:r>
              <a:rPr lang="en-US" b="1" dirty="0" smtClean="0"/>
              <a:t>different return type</a:t>
            </a:r>
            <a:r>
              <a:rPr lang="en-US" dirty="0" smtClean="0"/>
              <a:t>.</a:t>
            </a:r>
          </a:p>
          <a:p>
            <a:pPr>
              <a:buNone/>
            </a:pPr>
            <a:r>
              <a:rPr lang="en-US" sz="1500" dirty="0" smtClean="0"/>
              <a:t>			</a:t>
            </a:r>
            <a:r>
              <a:rPr lang="en-US" sz="1500" dirty="0" smtClean="0">
                <a:solidFill>
                  <a:srgbClr val="0000FF"/>
                </a:solidFill>
                <a:latin typeface="NSimSun"/>
                <a:ea typeface="NSimSun"/>
              </a:rPr>
              <a:t>void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err="1" smtClean="0">
                <a:solidFill>
                  <a:srgbClr val="0000FF"/>
                </a:solidFill>
                <a:latin typeface="NSimSun"/>
                <a:ea typeface="NSimSun"/>
              </a:rPr>
              <a:t>int</a:t>
            </a:r>
            <a:r>
              <a:rPr lang="en-US" sz="1500" dirty="0" smtClean="0">
                <a:solidFill>
                  <a:srgbClr val="0000FF"/>
                </a:solidFill>
                <a:latin typeface="NSimSun"/>
                <a:ea typeface="NSimSun"/>
              </a:rPr>
              <a:t> </a:t>
            </a:r>
            <a:r>
              <a:rPr lang="en-US" sz="1500" dirty="0" err="1" smtClean="0">
                <a:solidFill>
                  <a:srgbClr val="010001"/>
                </a:solidFill>
                <a:latin typeface="NSimSun"/>
                <a:ea typeface="NSimSun"/>
              </a:rPr>
              <a:t>i</a:t>
            </a:r>
            <a:r>
              <a:rPr lang="en-US" sz="1500" dirty="0" smtClean="0">
                <a:solidFill>
                  <a:srgbClr val="010001"/>
                </a:solidFill>
                <a:latin typeface="NSimSun"/>
                <a:ea typeface="NSimSun"/>
              </a:rPr>
              <a:t>);</a:t>
            </a:r>
          </a:p>
          <a:p>
            <a:pPr>
              <a:buNone/>
            </a:pPr>
            <a:r>
              <a:rPr lang="en-US" sz="1500" dirty="0" smtClean="0">
                <a:solidFill>
                  <a:srgbClr val="0000FF"/>
                </a:solidFill>
                <a:latin typeface="NSimSun"/>
                <a:ea typeface="NSimSun"/>
              </a:rPr>
              <a:t>			</a:t>
            </a:r>
            <a:r>
              <a:rPr lang="en-US" sz="1500" dirty="0" err="1" smtClean="0">
                <a:solidFill>
                  <a:srgbClr val="0000FF"/>
                </a:solidFill>
                <a:latin typeface="NSimSun"/>
                <a:ea typeface="NSimSun"/>
              </a:rPr>
              <a:t>int</a:t>
            </a:r>
            <a:r>
              <a:rPr lang="en-US" sz="1500" dirty="0" smtClean="0">
                <a:solidFill>
                  <a:srgbClr val="0000FF"/>
                </a:solidFill>
                <a:latin typeface="NSimSun"/>
                <a:ea typeface="NSimSun"/>
              </a:rPr>
              <a:t>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err="1" smtClean="0">
                <a:solidFill>
                  <a:srgbClr val="0000FF"/>
                </a:solidFill>
                <a:latin typeface="NSimSun"/>
                <a:ea typeface="NSimSun"/>
              </a:rPr>
              <a:t>int</a:t>
            </a:r>
            <a:r>
              <a:rPr lang="en-US" sz="1500" dirty="0" smtClean="0">
                <a:solidFill>
                  <a:srgbClr val="0000FF"/>
                </a:solidFill>
                <a:latin typeface="NSimSun"/>
                <a:ea typeface="NSimSun"/>
              </a:rPr>
              <a:t> </a:t>
            </a:r>
            <a:r>
              <a:rPr lang="en-US" sz="1500" dirty="0" err="1" smtClean="0">
                <a:solidFill>
                  <a:srgbClr val="010001"/>
                </a:solidFill>
                <a:latin typeface="NSimSun"/>
                <a:ea typeface="NSimSun"/>
              </a:rPr>
              <a:t>i</a:t>
            </a:r>
            <a:r>
              <a:rPr lang="en-US" sz="1500" dirty="0" smtClean="0">
                <a:solidFill>
                  <a:srgbClr val="010001"/>
                </a:solidFill>
                <a:latin typeface="NSimSun"/>
                <a:ea typeface="NSimSun"/>
              </a:rPr>
              <a:t>);</a:t>
            </a:r>
            <a:endParaRPr lang="en-US" dirty="0" smtClean="0"/>
          </a:p>
          <a:p>
            <a:pPr lvl="3"/>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Overload Practice</a:t>
            </a:r>
          </a:p>
          <a:p>
            <a:pPr lvl="3"/>
            <a:r>
              <a:rPr lang="en-US" dirty="0" smtClean="0"/>
              <a:t>It won’t be compiled if you try to </a:t>
            </a:r>
            <a:r>
              <a:rPr lang="en-US" b="1" dirty="0" smtClean="0"/>
              <a:t>overload a virtual function</a:t>
            </a:r>
            <a:r>
              <a:rPr lang="en-US" dirty="0" smtClean="0"/>
              <a:t> with exactly the same declaration.</a:t>
            </a:r>
          </a:p>
          <a:p>
            <a:pPr>
              <a:buNone/>
            </a:pPr>
            <a:r>
              <a:rPr lang="en-US" sz="2000" dirty="0" smtClean="0">
                <a:solidFill>
                  <a:srgbClr val="0000FF"/>
                </a:solidFill>
                <a:latin typeface="NSimSun"/>
                <a:ea typeface="NSimSun"/>
              </a:rPr>
              <a:t>			class </a:t>
            </a:r>
            <a:r>
              <a:rPr lang="en-US" sz="2000" dirty="0" smtClean="0">
                <a:solidFill>
                  <a:srgbClr val="010001"/>
                </a:solidFill>
                <a:latin typeface="NSimSun"/>
                <a:ea typeface="NSimSun"/>
              </a:rPr>
              <a:t>Base</a:t>
            </a:r>
          </a:p>
          <a:p>
            <a:pPr>
              <a:buNone/>
            </a:pPr>
            <a:r>
              <a:rPr lang="en-US" sz="2000" dirty="0" smtClean="0">
                <a:solidFill>
                  <a:srgbClr val="010001"/>
                </a:solidFill>
                <a:latin typeface="NSimSun"/>
                <a:ea typeface="NSimSun"/>
              </a:rPr>
              <a:t>			{</a:t>
            </a:r>
          </a:p>
          <a:p>
            <a:pPr>
              <a:buNone/>
            </a:pPr>
            <a:r>
              <a:rPr lang="en-US" sz="2000" dirty="0" smtClean="0">
                <a:solidFill>
                  <a:srgbClr val="0000FF"/>
                </a:solidFill>
                <a:latin typeface="NSimSun"/>
                <a:ea typeface="NSimSun"/>
              </a:rPr>
              <a:t>			public:</a:t>
            </a:r>
          </a:p>
          <a:p>
            <a:pPr>
              <a:buNone/>
            </a:pPr>
            <a:r>
              <a:rPr lang="en-US" sz="2000" dirty="0" smtClean="0">
                <a:solidFill>
                  <a:srgbClr val="0000FF"/>
                </a:solidFill>
                <a:latin typeface="NSimSun"/>
                <a:ea typeface="NSimSun"/>
              </a:rPr>
              <a:t>			virtual void	</a:t>
            </a:r>
            <a:r>
              <a:rPr lang="en-US" sz="2000" dirty="0" err="1" smtClean="0">
                <a:solidFill>
                  <a:srgbClr val="010001"/>
                </a:solidFill>
                <a:latin typeface="NSimSun"/>
                <a:ea typeface="NSimSun"/>
              </a:rPr>
              <a:t>foo</a:t>
            </a:r>
            <a:r>
              <a:rPr lang="en-US" sz="2000" dirty="0" smtClean="0">
                <a:solidFill>
                  <a:srgbClr val="010001"/>
                </a:solidFill>
                <a:latin typeface="NSimSun"/>
                <a:ea typeface="NSimSun"/>
              </a:rPr>
              <a:t>(){}</a:t>
            </a:r>
          </a:p>
          <a:p>
            <a:pPr>
              <a:buNone/>
            </a:pPr>
            <a:r>
              <a:rPr lang="en-US" sz="2000" dirty="0" smtClean="0">
                <a:solidFill>
                  <a:srgbClr val="0000FF"/>
                </a:solidFill>
                <a:latin typeface="NSimSun"/>
                <a:ea typeface="NSimSun"/>
              </a:rPr>
              <a:t>			void		</a:t>
            </a:r>
            <a:r>
              <a:rPr lang="en-US" sz="2000" dirty="0" err="1" smtClean="0">
                <a:solidFill>
                  <a:srgbClr val="010001"/>
                </a:solidFill>
                <a:latin typeface="NSimSun"/>
                <a:ea typeface="NSimSun"/>
              </a:rPr>
              <a:t>foo</a:t>
            </a:r>
            <a:r>
              <a:rPr lang="en-US" sz="2000" dirty="0" smtClean="0">
                <a:solidFill>
                  <a:srgbClr val="010001"/>
                </a:solidFill>
                <a:latin typeface="NSimSun"/>
                <a:ea typeface="NSimSun"/>
              </a:rPr>
              <a:t>(){}</a:t>
            </a:r>
          </a:p>
          <a:p>
            <a:pPr>
              <a:buNone/>
            </a:pPr>
            <a:r>
              <a:rPr lang="en-US" sz="2000" dirty="0" smtClean="0">
                <a:solidFill>
                  <a:srgbClr val="010001"/>
                </a:solidFill>
                <a:latin typeface="NSimSun"/>
                <a:ea typeface="NSimSun"/>
              </a:rPr>
              <a:t>			}</a:t>
            </a:r>
          </a:p>
          <a:p>
            <a:pPr lvl="3"/>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level 2</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It’s a lecture contains topics on class, design pattern, template, STL, memory, overflow and some good practices. </a:t>
            </a:r>
          </a:p>
          <a:p>
            <a:r>
              <a:rPr lang="en-US" dirty="0" smtClean="0"/>
              <a:t>Goal</a:t>
            </a:r>
          </a:p>
          <a:p>
            <a:pPr lvl="1"/>
            <a:r>
              <a:rPr lang="en-US" dirty="0" smtClean="0"/>
              <a:t>The goal is to help the trainees to know the necessary C++ skill and be aware of some good practices.</a:t>
            </a:r>
          </a:p>
          <a:p>
            <a:pPr>
              <a:buNone/>
            </a:pP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Overload Practice</a:t>
            </a:r>
          </a:p>
          <a:p>
            <a:pPr lvl="3"/>
            <a:r>
              <a:rPr lang="en-US" dirty="0" smtClean="0"/>
              <a:t>Avoid overloading on a </a:t>
            </a:r>
            <a:r>
              <a:rPr lang="en-US" b="1" dirty="0" smtClean="0"/>
              <a:t>pointer and a numerical type</a:t>
            </a:r>
            <a:r>
              <a:rPr lang="en-US" dirty="0" smtClean="0"/>
              <a:t>.</a:t>
            </a:r>
          </a:p>
          <a:p>
            <a:pPr>
              <a:buNone/>
            </a:pPr>
            <a:r>
              <a:rPr lang="en-US" sz="1700" dirty="0" smtClean="0">
                <a:solidFill>
                  <a:srgbClr val="0000FF"/>
                </a:solidFill>
                <a:latin typeface="NSimSun"/>
                <a:ea typeface="NSimSun"/>
              </a:rPr>
              <a:t>			void </a:t>
            </a:r>
            <a:r>
              <a:rPr lang="en-US" sz="1700" dirty="0" err="1" smtClean="0">
                <a:solidFill>
                  <a:srgbClr val="010001"/>
                </a:solidFill>
                <a:latin typeface="NSimSun"/>
                <a:ea typeface="NSimSun"/>
              </a:rPr>
              <a:t>foo</a:t>
            </a:r>
            <a:r>
              <a:rPr lang="en-US" sz="1700" dirty="0" smtClean="0">
                <a:solidFill>
                  <a:srgbClr val="010001"/>
                </a:solidFill>
                <a:latin typeface="NSimSun"/>
                <a:ea typeface="NSimSun"/>
              </a:rPr>
              <a:t>(</a:t>
            </a:r>
            <a:r>
              <a:rPr lang="en-US" sz="1700" dirty="0" err="1" smtClean="0">
                <a:solidFill>
                  <a:srgbClr val="0000FF"/>
                </a:solidFill>
                <a:latin typeface="NSimSun"/>
                <a:ea typeface="NSimSun"/>
              </a:rPr>
              <a:t>int</a:t>
            </a:r>
            <a:r>
              <a:rPr lang="en-US" sz="1700" dirty="0" smtClean="0">
                <a:solidFill>
                  <a:srgbClr val="0000FF"/>
                </a:solidFill>
                <a:latin typeface="NSimSun"/>
                <a:ea typeface="NSimSun"/>
              </a:rPr>
              <a:t> </a:t>
            </a:r>
            <a:r>
              <a:rPr lang="en-US" sz="1700" dirty="0" smtClean="0">
                <a:solidFill>
                  <a:srgbClr val="010001"/>
                </a:solidFill>
                <a:latin typeface="NSimSun"/>
                <a:ea typeface="NSimSun"/>
              </a:rPr>
              <a:t>x);</a:t>
            </a:r>
          </a:p>
          <a:p>
            <a:pPr>
              <a:buNone/>
            </a:pPr>
            <a:r>
              <a:rPr lang="en-US" sz="1700" dirty="0" smtClean="0">
                <a:solidFill>
                  <a:srgbClr val="0000FF"/>
                </a:solidFill>
                <a:latin typeface="NSimSun"/>
                <a:ea typeface="NSimSun"/>
              </a:rPr>
              <a:t>			void </a:t>
            </a:r>
            <a:r>
              <a:rPr lang="en-US" sz="1700" dirty="0" err="1" smtClean="0">
                <a:solidFill>
                  <a:srgbClr val="010001"/>
                </a:solidFill>
                <a:latin typeface="NSimSun"/>
                <a:ea typeface="NSimSun"/>
              </a:rPr>
              <a:t>foo</a:t>
            </a:r>
            <a:r>
              <a:rPr lang="en-US" sz="1700" dirty="0" smtClean="0">
                <a:solidFill>
                  <a:srgbClr val="010001"/>
                </a:solidFill>
                <a:latin typeface="NSimSun"/>
                <a:ea typeface="NSimSun"/>
              </a:rPr>
              <a:t>(string *</a:t>
            </a:r>
            <a:r>
              <a:rPr lang="en-US" sz="1700" dirty="0" err="1" smtClean="0">
                <a:solidFill>
                  <a:srgbClr val="010001"/>
                </a:solidFill>
                <a:latin typeface="NSimSun"/>
                <a:ea typeface="NSimSun"/>
              </a:rPr>
              <a:t>ps</a:t>
            </a:r>
            <a:r>
              <a:rPr lang="en-US" sz="1700" dirty="0" smtClean="0">
                <a:solidFill>
                  <a:srgbClr val="010001"/>
                </a:solidFill>
                <a:latin typeface="NSimSun"/>
                <a:ea typeface="NSimSun"/>
              </a:rPr>
              <a:t>);</a:t>
            </a:r>
          </a:p>
          <a:p>
            <a:pPr>
              <a:buNone/>
            </a:pPr>
            <a:r>
              <a:rPr lang="en-US" sz="1700" dirty="0" smtClean="0">
                <a:solidFill>
                  <a:srgbClr val="010001"/>
                </a:solidFill>
                <a:latin typeface="NSimSun"/>
                <a:ea typeface="NSimSun"/>
              </a:rPr>
              <a:t>			f(0);         </a:t>
            </a:r>
            <a:r>
              <a:rPr lang="en-US" sz="1700" dirty="0" smtClean="0">
                <a:solidFill>
                  <a:srgbClr val="008000"/>
                </a:solidFill>
                <a:latin typeface="NSimSun"/>
                <a:ea typeface="NSimSun"/>
              </a:rPr>
              <a:t>// calls f(</a:t>
            </a:r>
            <a:r>
              <a:rPr lang="en-US" sz="1700" dirty="0" err="1" smtClean="0">
                <a:solidFill>
                  <a:srgbClr val="008000"/>
                </a:solidFill>
                <a:latin typeface="NSimSun"/>
                <a:ea typeface="NSimSun"/>
              </a:rPr>
              <a:t>int</a:t>
            </a:r>
            <a:r>
              <a:rPr lang="en-US" sz="1700" dirty="0" smtClean="0">
                <a:solidFill>
                  <a:srgbClr val="008000"/>
                </a:solidFill>
                <a:latin typeface="NSimSun"/>
                <a:ea typeface="NSimSun"/>
              </a:rPr>
              <a:t>) or f(string*)?</a:t>
            </a:r>
          </a:p>
          <a:p>
            <a:pPr lvl="3"/>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fontScale="70000" lnSpcReduction="20000"/>
          </a:bodyPr>
          <a:lstStyle/>
          <a:p>
            <a:pPr lvl="1"/>
            <a:r>
              <a:rPr lang="en-US" dirty="0" smtClean="0"/>
              <a:t>Override</a:t>
            </a:r>
            <a:r>
              <a:rPr lang="zh-CN" altLang="en-US" dirty="0" smtClean="0"/>
              <a:t>（覆盖）</a:t>
            </a:r>
            <a:endParaRPr lang="en-US" dirty="0" smtClean="0"/>
          </a:p>
          <a:p>
            <a:pPr lvl="2"/>
            <a:r>
              <a:rPr lang="en-US" dirty="0" smtClean="0"/>
              <a:t>Override Concept</a:t>
            </a:r>
          </a:p>
          <a:p>
            <a:pPr>
              <a:buNone/>
            </a:pPr>
            <a:r>
              <a:rPr lang="en-US" dirty="0" smtClean="0"/>
              <a:t>		It’s about the specific implement in the derived class.</a:t>
            </a:r>
          </a:p>
          <a:p>
            <a:pPr lvl="3"/>
            <a:r>
              <a:rPr lang="en-US" b="1" dirty="0" smtClean="0"/>
              <a:t>Different scope</a:t>
            </a:r>
            <a:r>
              <a:rPr lang="en-US" dirty="0" smtClean="0"/>
              <a:t>. (base class and derived class)</a:t>
            </a:r>
          </a:p>
          <a:p>
            <a:pPr lvl="3"/>
            <a:r>
              <a:rPr lang="en-US" dirty="0" smtClean="0"/>
              <a:t>The same </a:t>
            </a:r>
            <a:r>
              <a:rPr lang="en-US" b="1" dirty="0" smtClean="0"/>
              <a:t>function name</a:t>
            </a:r>
            <a:r>
              <a:rPr lang="en-US" dirty="0" smtClean="0"/>
              <a:t>.</a:t>
            </a:r>
          </a:p>
          <a:p>
            <a:pPr lvl="3"/>
            <a:r>
              <a:rPr lang="en-US" dirty="0" smtClean="0"/>
              <a:t>The same </a:t>
            </a:r>
            <a:r>
              <a:rPr lang="en-US" b="1" dirty="0" smtClean="0"/>
              <a:t>parameters</a:t>
            </a:r>
            <a:r>
              <a:rPr lang="en-US" dirty="0" smtClean="0"/>
              <a:t>.</a:t>
            </a:r>
          </a:p>
          <a:p>
            <a:pPr lvl="3"/>
            <a:r>
              <a:rPr lang="en-US" dirty="0" smtClean="0"/>
              <a:t>The same </a:t>
            </a:r>
            <a:r>
              <a:rPr lang="en-US" b="1" dirty="0" smtClean="0"/>
              <a:t>return type </a:t>
            </a:r>
            <a:r>
              <a:rPr lang="en-US" dirty="0" smtClean="0"/>
              <a:t>except pointer/reference to its own type.</a:t>
            </a:r>
          </a:p>
          <a:p>
            <a:pPr lvl="3"/>
            <a:r>
              <a:rPr lang="en-US" dirty="0" smtClean="0"/>
              <a:t>Virtual at least in the base class.</a:t>
            </a:r>
          </a:p>
          <a:p>
            <a:pPr>
              <a:buNone/>
            </a:pPr>
            <a:r>
              <a:rPr lang="en-US" sz="1500" dirty="0" smtClean="0">
                <a:solidFill>
                  <a:srgbClr val="0000FF"/>
                </a:solidFill>
                <a:latin typeface="NSimSun"/>
                <a:ea typeface="NSimSun"/>
              </a:rPr>
              <a:t>		class </a:t>
            </a:r>
            <a:r>
              <a:rPr lang="en-US" sz="1500" dirty="0" smtClean="0">
                <a:solidFill>
                  <a:srgbClr val="010001"/>
                </a:solidFill>
                <a:latin typeface="NSimSun"/>
                <a:ea typeface="NSimSun"/>
              </a:rPr>
              <a:t>Base</a:t>
            </a:r>
          </a:p>
          <a:p>
            <a:pPr>
              <a:buNone/>
            </a:pPr>
            <a:r>
              <a:rPr lang="en-US" sz="1500" dirty="0" smtClean="0">
                <a:solidFill>
                  <a:srgbClr val="010001"/>
                </a:solidFill>
                <a:latin typeface="NSimSun"/>
                <a:ea typeface="NSimSun"/>
              </a:rPr>
              <a:t>		{</a:t>
            </a:r>
          </a:p>
          <a:p>
            <a:pPr>
              <a:buNone/>
            </a:pPr>
            <a:r>
              <a:rPr lang="en-US" sz="1500" dirty="0" smtClean="0">
                <a:solidFill>
                  <a:srgbClr val="0000FF"/>
                </a:solidFill>
                <a:latin typeface="NSimSun"/>
                <a:ea typeface="NSimSun"/>
              </a:rPr>
              <a:t>		public:</a:t>
            </a:r>
          </a:p>
          <a:p>
            <a:pPr>
              <a:buNone/>
            </a:pPr>
            <a:r>
              <a:rPr lang="en-US" sz="1500" dirty="0" smtClean="0">
                <a:solidFill>
                  <a:srgbClr val="0000FF"/>
                </a:solidFill>
                <a:latin typeface="NSimSun"/>
                <a:ea typeface="NSimSun"/>
              </a:rPr>
              <a:t>			virtual void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smtClean="0">
                <a:solidFill>
                  <a:srgbClr val="0000FF"/>
                </a:solidFill>
                <a:latin typeface="NSimSun"/>
                <a:ea typeface="NSimSun"/>
              </a:rPr>
              <a:t>void);</a:t>
            </a:r>
          </a:p>
          <a:p>
            <a:pPr>
              <a:buNone/>
            </a:pPr>
            <a:r>
              <a:rPr lang="en-US" sz="1500" dirty="0" smtClean="0">
                <a:solidFill>
                  <a:srgbClr val="0000FF"/>
                </a:solidFill>
                <a:latin typeface="NSimSun"/>
                <a:ea typeface="NSimSun"/>
              </a:rPr>
              <a:t>			 virtual </a:t>
            </a:r>
            <a:r>
              <a:rPr lang="en-US" sz="1600" dirty="0" smtClean="0">
                <a:solidFill>
                  <a:srgbClr val="010001"/>
                </a:solidFill>
                <a:latin typeface="NSimSun"/>
                <a:ea typeface="NSimSun"/>
              </a:rPr>
              <a:t>Base*</a:t>
            </a:r>
            <a:r>
              <a:rPr lang="en-US" sz="1500" dirty="0" smtClean="0">
                <a:solidFill>
                  <a:srgbClr val="0000FF"/>
                </a:solidFill>
                <a:latin typeface="NSimSun"/>
                <a:ea typeface="NSimSun"/>
              </a:rPr>
              <a:t> </a:t>
            </a:r>
            <a:r>
              <a:rPr lang="en-US" sz="1500" dirty="0" smtClean="0">
                <a:solidFill>
                  <a:srgbClr val="010001"/>
                </a:solidFill>
                <a:latin typeface="NSimSun"/>
                <a:ea typeface="NSimSun"/>
              </a:rPr>
              <a:t>foo2(</a:t>
            </a:r>
            <a:r>
              <a:rPr lang="en-US" sz="1500" dirty="0" smtClean="0">
                <a:solidFill>
                  <a:srgbClr val="0000FF"/>
                </a:solidFill>
                <a:latin typeface="NSimSun"/>
                <a:ea typeface="NSimSun"/>
              </a:rPr>
              <a:t>void);</a:t>
            </a:r>
          </a:p>
          <a:p>
            <a:pPr>
              <a:buNone/>
            </a:pPr>
            <a:r>
              <a:rPr lang="en-US" sz="1500" dirty="0" smtClean="0">
                <a:solidFill>
                  <a:srgbClr val="0000FF"/>
                </a:solidFill>
                <a:latin typeface="NSimSun"/>
                <a:ea typeface="NSimSun"/>
              </a:rPr>
              <a:t>		}</a:t>
            </a:r>
          </a:p>
          <a:p>
            <a:pPr>
              <a:buNone/>
            </a:pPr>
            <a:r>
              <a:rPr lang="en-US" sz="1500" dirty="0" smtClean="0">
                <a:solidFill>
                  <a:srgbClr val="0000FF"/>
                </a:solidFill>
                <a:latin typeface="NSimSun"/>
                <a:ea typeface="NSimSun"/>
              </a:rPr>
              <a:t>		class </a:t>
            </a:r>
            <a:r>
              <a:rPr lang="en-US" sz="1500" dirty="0" smtClean="0">
                <a:solidFill>
                  <a:srgbClr val="010001"/>
                </a:solidFill>
                <a:latin typeface="NSimSun"/>
                <a:ea typeface="NSimSun"/>
              </a:rPr>
              <a:t>Derived : </a:t>
            </a:r>
            <a:r>
              <a:rPr lang="en-US" sz="1500" dirty="0" smtClean="0">
                <a:solidFill>
                  <a:srgbClr val="0000FF"/>
                </a:solidFill>
                <a:latin typeface="NSimSun"/>
                <a:ea typeface="NSimSun"/>
              </a:rPr>
              <a:t>public </a:t>
            </a:r>
            <a:r>
              <a:rPr lang="en-US" sz="1500" dirty="0" smtClean="0">
                <a:solidFill>
                  <a:srgbClr val="010001"/>
                </a:solidFill>
                <a:latin typeface="NSimSun"/>
                <a:ea typeface="NSimSun"/>
              </a:rPr>
              <a:t>Base</a:t>
            </a:r>
          </a:p>
          <a:p>
            <a:pPr>
              <a:buNone/>
            </a:pPr>
            <a:r>
              <a:rPr lang="en-US" sz="1500" dirty="0" smtClean="0">
                <a:solidFill>
                  <a:srgbClr val="010001"/>
                </a:solidFill>
                <a:latin typeface="NSimSun"/>
                <a:ea typeface="NSimSun"/>
              </a:rPr>
              <a:t>		{</a:t>
            </a:r>
          </a:p>
          <a:p>
            <a:pPr>
              <a:buNone/>
            </a:pPr>
            <a:r>
              <a:rPr lang="en-US" sz="1500" dirty="0" smtClean="0">
                <a:solidFill>
                  <a:srgbClr val="0000FF"/>
                </a:solidFill>
                <a:latin typeface="NSimSun"/>
                <a:ea typeface="NSimSun"/>
              </a:rPr>
              <a:t>		public:</a:t>
            </a:r>
          </a:p>
          <a:p>
            <a:pPr>
              <a:buNone/>
            </a:pPr>
            <a:r>
              <a:rPr lang="en-US" sz="1500" dirty="0" smtClean="0">
                <a:solidFill>
                  <a:srgbClr val="0000FF"/>
                </a:solidFill>
                <a:latin typeface="NSimSun"/>
                <a:ea typeface="NSimSun"/>
              </a:rPr>
              <a:t>			virtual void </a:t>
            </a:r>
            <a:r>
              <a:rPr lang="en-US" sz="1500" dirty="0" err="1" smtClean="0">
                <a:solidFill>
                  <a:srgbClr val="010001"/>
                </a:solidFill>
                <a:latin typeface="NSimSun"/>
                <a:ea typeface="NSimSun"/>
              </a:rPr>
              <a:t>foo</a:t>
            </a:r>
            <a:r>
              <a:rPr lang="en-US" sz="1500" dirty="0" smtClean="0">
                <a:solidFill>
                  <a:srgbClr val="010001"/>
                </a:solidFill>
                <a:latin typeface="NSimSun"/>
                <a:ea typeface="NSimSun"/>
              </a:rPr>
              <a:t>(</a:t>
            </a:r>
            <a:r>
              <a:rPr lang="en-US" sz="1500" dirty="0" smtClean="0">
                <a:solidFill>
                  <a:srgbClr val="0000FF"/>
                </a:solidFill>
                <a:latin typeface="NSimSun"/>
                <a:ea typeface="NSimSun"/>
              </a:rPr>
              <a:t>void);</a:t>
            </a:r>
          </a:p>
          <a:p>
            <a:pPr>
              <a:buNone/>
            </a:pPr>
            <a:r>
              <a:rPr lang="en-US" sz="1500" dirty="0" smtClean="0">
                <a:solidFill>
                  <a:srgbClr val="0000FF"/>
                </a:solidFill>
                <a:latin typeface="NSimSun"/>
                <a:ea typeface="NSimSun"/>
              </a:rPr>
              <a:t>			virtual </a:t>
            </a:r>
            <a:r>
              <a:rPr lang="en-US" sz="1600" dirty="0" smtClean="0">
                <a:solidFill>
                  <a:srgbClr val="010001"/>
                </a:solidFill>
                <a:latin typeface="NSimSun"/>
                <a:ea typeface="NSimSun"/>
              </a:rPr>
              <a:t>Derived*</a:t>
            </a:r>
            <a:r>
              <a:rPr lang="en-US" sz="1500" dirty="0" smtClean="0">
                <a:solidFill>
                  <a:srgbClr val="0000FF"/>
                </a:solidFill>
                <a:latin typeface="NSimSun"/>
                <a:ea typeface="NSimSun"/>
              </a:rPr>
              <a:t> </a:t>
            </a:r>
            <a:r>
              <a:rPr lang="en-US" sz="1500" dirty="0" smtClean="0">
                <a:solidFill>
                  <a:srgbClr val="010001"/>
                </a:solidFill>
                <a:latin typeface="NSimSun"/>
                <a:ea typeface="NSimSun"/>
              </a:rPr>
              <a:t>foo2(</a:t>
            </a:r>
            <a:r>
              <a:rPr lang="en-US" sz="1500" dirty="0" smtClean="0">
                <a:solidFill>
                  <a:srgbClr val="0000FF"/>
                </a:solidFill>
                <a:latin typeface="NSimSun"/>
                <a:ea typeface="NSimSun"/>
              </a:rPr>
              <a:t>void);</a:t>
            </a:r>
          </a:p>
          <a:p>
            <a:pPr>
              <a:buNone/>
            </a:pPr>
            <a:r>
              <a:rPr lang="en-US" sz="1500" dirty="0" smtClean="0">
                <a:solidFill>
                  <a:srgbClr val="0000FF"/>
                </a:solidFill>
                <a:latin typeface="NSimSun"/>
                <a:ea typeface="NSimSun"/>
              </a:rPr>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Override Practice</a:t>
            </a:r>
          </a:p>
          <a:p>
            <a:pPr lvl="3"/>
            <a:r>
              <a:rPr lang="en-US" dirty="0" smtClean="0"/>
              <a:t>It works depends on the </a:t>
            </a:r>
            <a:r>
              <a:rPr lang="en-US" b="1" dirty="0" smtClean="0"/>
              <a:t>real type </a:t>
            </a:r>
            <a:r>
              <a:rPr lang="en-US" dirty="0" smtClean="0"/>
              <a:t>of the instance.</a:t>
            </a:r>
          </a:p>
          <a:p>
            <a:pPr lvl="3"/>
            <a:r>
              <a:rPr lang="en-US" dirty="0" smtClean="0"/>
              <a:t>You can </a:t>
            </a:r>
            <a:r>
              <a:rPr lang="en-US" b="1" dirty="0" smtClean="0"/>
              <a:t>call the certain functions </a:t>
            </a:r>
            <a:r>
              <a:rPr lang="en-US" dirty="0" smtClean="0"/>
              <a:t>by specifying the base class type.</a:t>
            </a:r>
          </a:p>
          <a:p>
            <a:pPr>
              <a:buNone/>
            </a:pPr>
            <a:r>
              <a:rPr lang="en-US" dirty="0" smtClean="0"/>
              <a:t>			</a:t>
            </a:r>
            <a:r>
              <a:rPr lang="en-US" sz="1200" dirty="0" err="1" smtClean="0">
                <a:solidFill>
                  <a:srgbClr val="010001"/>
                </a:solidFill>
                <a:latin typeface="NSimSun"/>
                <a:ea typeface="NSimSun"/>
              </a:rPr>
              <a:t>pDerived</a:t>
            </a:r>
            <a:r>
              <a:rPr lang="en-US" sz="1200" dirty="0" smtClean="0">
                <a:solidFill>
                  <a:srgbClr val="010001"/>
                </a:solidFill>
                <a:latin typeface="NSimSun"/>
                <a:ea typeface="NSimSun"/>
              </a:rPr>
              <a:t>-&gt;</a:t>
            </a:r>
            <a:r>
              <a:rPr lang="en-US" sz="1200" dirty="0" err="1" smtClean="0">
                <a:solidFill>
                  <a:srgbClr val="010001"/>
                </a:solidFill>
                <a:latin typeface="NSimSun"/>
                <a:ea typeface="NSimSun"/>
              </a:rPr>
              <a:t>Base::foo</a:t>
            </a:r>
            <a:r>
              <a:rPr lang="en-US" sz="1200" dirty="0" smtClean="0">
                <a:solidFill>
                  <a:srgbClr val="010001"/>
                </a:solidFill>
                <a:latin typeface="NSimSun"/>
                <a:ea typeface="NSimSun"/>
              </a:rPr>
              <a:t>();	</a:t>
            </a:r>
          </a:p>
          <a:p>
            <a:pPr lvl="3"/>
            <a:r>
              <a:rPr lang="en-US" dirty="0" smtClean="0"/>
              <a:t>It won’t be compiled if their </a:t>
            </a:r>
            <a:r>
              <a:rPr lang="en-US" b="1" dirty="0" smtClean="0"/>
              <a:t>return types </a:t>
            </a:r>
            <a:r>
              <a:rPr lang="en-US" dirty="0" smtClean="0"/>
              <a:t>are different, except they return the pointer/reference to its own type.</a:t>
            </a:r>
          </a:p>
          <a:p>
            <a:pPr>
              <a:buNone/>
            </a:pPr>
            <a:r>
              <a:rPr lang="en-US" sz="1200" dirty="0" smtClean="0">
                <a:solidFill>
                  <a:srgbClr val="0000FF"/>
                </a:solidFill>
                <a:latin typeface="NSimSun"/>
                <a:ea typeface="NSimSun"/>
              </a:rPr>
              <a:t>			virtual void </a:t>
            </a:r>
            <a:r>
              <a:rPr lang="en-US" sz="1200" dirty="0" err="1" smtClean="0">
                <a:solidFill>
                  <a:srgbClr val="010001"/>
                </a:solidFill>
                <a:latin typeface="NSimSun"/>
                <a:ea typeface="NSimSun"/>
              </a:rPr>
              <a:t>Base::foo</a:t>
            </a:r>
            <a:r>
              <a:rPr lang="en-US" sz="1200" dirty="0" smtClean="0">
                <a:solidFill>
                  <a:srgbClr val="010001"/>
                </a:solidFill>
                <a:latin typeface="NSimSun"/>
                <a:ea typeface="NSimSun"/>
              </a:rPr>
              <a:t>(</a:t>
            </a:r>
            <a:r>
              <a:rPr lang="en-US" sz="1200" dirty="0" smtClean="0">
                <a:solidFill>
                  <a:srgbClr val="0000FF"/>
                </a:solidFill>
                <a:latin typeface="NSimSun"/>
                <a:ea typeface="NSimSun"/>
              </a:rPr>
              <a:t>void); 	//error</a:t>
            </a:r>
          </a:p>
          <a:p>
            <a:pPr>
              <a:buNone/>
            </a:pPr>
            <a:r>
              <a:rPr lang="en-US" sz="1200" dirty="0" smtClean="0">
                <a:solidFill>
                  <a:srgbClr val="0000FF"/>
                </a:solidFill>
                <a:latin typeface="NSimSun"/>
                <a:ea typeface="NSimSun"/>
              </a:rPr>
              <a:t>			virtual </a:t>
            </a:r>
            <a:r>
              <a:rPr lang="en-US" sz="1200" dirty="0" err="1" smtClean="0">
                <a:solidFill>
                  <a:srgbClr val="0000FF"/>
                </a:solidFill>
                <a:latin typeface="NSimSun"/>
                <a:ea typeface="NSimSun"/>
              </a:rPr>
              <a:t>int</a:t>
            </a:r>
            <a:r>
              <a:rPr lang="en-US" sz="1200" dirty="0" smtClean="0">
                <a:solidFill>
                  <a:srgbClr val="0000FF"/>
                </a:solidFill>
                <a:latin typeface="NSimSun"/>
                <a:ea typeface="NSimSun"/>
              </a:rPr>
              <a:t> </a:t>
            </a:r>
            <a:r>
              <a:rPr lang="en-US" sz="1200" dirty="0" err="1" smtClean="0">
                <a:solidFill>
                  <a:srgbClr val="010001"/>
                </a:solidFill>
                <a:latin typeface="NSimSun"/>
                <a:ea typeface="NSimSun"/>
              </a:rPr>
              <a:t>Drived::foo</a:t>
            </a:r>
            <a:r>
              <a:rPr lang="en-US" sz="1200" dirty="0" smtClean="0">
                <a:solidFill>
                  <a:srgbClr val="010001"/>
                </a:solidFill>
                <a:latin typeface="NSimSun"/>
                <a:ea typeface="NSimSun"/>
              </a:rPr>
              <a:t>(</a:t>
            </a:r>
            <a:r>
              <a:rPr lang="en-US" sz="1200" dirty="0" smtClean="0">
                <a:solidFill>
                  <a:srgbClr val="0000FF"/>
                </a:solidFill>
                <a:latin typeface="NSimSun"/>
                <a:ea typeface="NSimSun"/>
              </a:rPr>
              <a:t>void);	//error</a:t>
            </a:r>
          </a:p>
          <a:p>
            <a:endParaRPr lang="en-US" sz="1200" dirty="0" smtClean="0">
              <a:solidFill>
                <a:srgbClr val="0000FF"/>
              </a:solidFill>
              <a:latin typeface="NSimSun"/>
              <a:ea typeface="NSimSun"/>
            </a:endParaRPr>
          </a:p>
          <a:p>
            <a:pPr>
              <a:buNone/>
            </a:pPr>
            <a:r>
              <a:rPr lang="en-US" sz="1200" dirty="0" smtClean="0">
                <a:solidFill>
                  <a:srgbClr val="0000FF"/>
                </a:solidFill>
                <a:latin typeface="NSimSun"/>
                <a:ea typeface="NSimSun"/>
              </a:rPr>
              <a:t>			virtual </a:t>
            </a:r>
            <a:r>
              <a:rPr lang="en-US" sz="1200" dirty="0" smtClean="0">
                <a:solidFill>
                  <a:srgbClr val="010001"/>
                </a:solidFill>
                <a:latin typeface="NSimSun"/>
                <a:ea typeface="NSimSun"/>
              </a:rPr>
              <a:t>Base * </a:t>
            </a:r>
            <a:r>
              <a:rPr lang="en-US" sz="1200" dirty="0" err="1" smtClean="0">
                <a:solidFill>
                  <a:srgbClr val="010001"/>
                </a:solidFill>
                <a:latin typeface="NSimSun"/>
                <a:ea typeface="NSimSun"/>
              </a:rPr>
              <a:t>Base::foo</a:t>
            </a:r>
            <a:r>
              <a:rPr lang="en-US" sz="1200" dirty="0" smtClean="0">
                <a:solidFill>
                  <a:srgbClr val="010001"/>
                </a:solidFill>
                <a:latin typeface="NSimSun"/>
                <a:ea typeface="NSimSun"/>
              </a:rPr>
              <a:t>(</a:t>
            </a:r>
            <a:r>
              <a:rPr lang="en-US" sz="1200" dirty="0" smtClean="0">
                <a:solidFill>
                  <a:srgbClr val="0000FF"/>
                </a:solidFill>
                <a:latin typeface="NSimSun"/>
                <a:ea typeface="NSimSun"/>
              </a:rPr>
              <a:t>void);</a:t>
            </a:r>
          </a:p>
          <a:p>
            <a:pPr>
              <a:buNone/>
            </a:pPr>
            <a:r>
              <a:rPr lang="en-US" sz="1200" dirty="0" smtClean="0">
                <a:solidFill>
                  <a:srgbClr val="0000FF"/>
                </a:solidFill>
                <a:latin typeface="NSimSun"/>
                <a:ea typeface="NSimSun"/>
              </a:rPr>
              <a:t>			virtual </a:t>
            </a:r>
            <a:r>
              <a:rPr lang="en-US" sz="1200" dirty="0" err="1" smtClean="0">
                <a:solidFill>
                  <a:srgbClr val="010001"/>
                </a:solidFill>
                <a:latin typeface="NSimSun"/>
                <a:ea typeface="NSimSun"/>
              </a:rPr>
              <a:t>Drived</a:t>
            </a:r>
            <a:r>
              <a:rPr lang="en-US" sz="1200" dirty="0" smtClean="0">
                <a:solidFill>
                  <a:srgbClr val="010001"/>
                </a:solidFill>
                <a:latin typeface="NSimSun"/>
                <a:ea typeface="NSimSun"/>
              </a:rPr>
              <a:t> * </a:t>
            </a:r>
            <a:r>
              <a:rPr lang="en-US" sz="1200" dirty="0" err="1" smtClean="0">
                <a:solidFill>
                  <a:srgbClr val="010001"/>
                </a:solidFill>
                <a:latin typeface="NSimSun"/>
                <a:ea typeface="NSimSun"/>
              </a:rPr>
              <a:t>Drived::foo</a:t>
            </a:r>
            <a:r>
              <a:rPr lang="en-US" sz="1200" dirty="0" smtClean="0">
                <a:solidFill>
                  <a:srgbClr val="010001"/>
                </a:solidFill>
                <a:latin typeface="NSimSun"/>
                <a:ea typeface="NSimSun"/>
              </a:rPr>
              <a:t>(</a:t>
            </a:r>
            <a:r>
              <a:rPr lang="en-US" sz="1200" dirty="0" smtClean="0">
                <a:solidFill>
                  <a:srgbClr val="0000FF"/>
                </a:solidFill>
                <a:latin typeface="NSimSun"/>
                <a:ea typeface="NSimSun"/>
              </a:rPr>
              <a:t>void);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3"/>
            <a:r>
              <a:rPr lang="en-US" dirty="0" smtClean="0"/>
              <a:t>The same function name and same parameters but </a:t>
            </a:r>
            <a:r>
              <a:rPr lang="en-US" b="1" dirty="0" smtClean="0"/>
              <a:t>different default value</a:t>
            </a:r>
            <a:r>
              <a:rPr lang="en-US" dirty="0" smtClean="0"/>
              <a:t>.</a:t>
            </a:r>
          </a:p>
          <a:p>
            <a:pPr lvl="4"/>
            <a:r>
              <a:rPr lang="en-US" dirty="0" smtClean="0"/>
              <a:t>It calls the virtual function that belongs to the real instance.</a:t>
            </a:r>
          </a:p>
          <a:p>
            <a:pPr lvl="4"/>
            <a:r>
              <a:rPr lang="en-US" dirty="0" smtClean="0"/>
              <a:t>But get the default value according to the pointer type.</a:t>
            </a:r>
          </a:p>
          <a:p>
            <a:pP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Base::foo</a:t>
            </a:r>
            <a:r>
              <a:rPr lang="en-US" sz="1400" dirty="0" smtClean="0">
                <a:solidFill>
                  <a:srgbClr val="010001"/>
                </a:solidFill>
                <a:latin typeface="NSimSun"/>
                <a:ea typeface="NSimSun"/>
              </a:rPr>
              <a:t>(</a:t>
            </a:r>
            <a:r>
              <a:rPr lang="en-US" sz="1400" dirty="0" err="1" smtClean="0">
                <a:solidFill>
                  <a:srgbClr val="0000FF"/>
                </a:solidFill>
                <a:latin typeface="NSimSun"/>
                <a:ea typeface="NSimSun"/>
              </a:rPr>
              <a:t>int</a:t>
            </a:r>
            <a:r>
              <a:rPr lang="en-US" sz="1400" dirty="0" smtClean="0">
                <a:solidFill>
                  <a:srgbClr val="0000FF"/>
                </a:solidFill>
                <a:latin typeface="NSimSun"/>
                <a:ea typeface="NSimSun"/>
              </a:rPr>
              <a:t> </a:t>
            </a:r>
            <a:r>
              <a:rPr lang="en-US" sz="1400" dirty="0" err="1" smtClean="0">
                <a:solidFill>
                  <a:srgbClr val="010001"/>
                </a:solidFill>
                <a:latin typeface="NSimSun"/>
                <a:ea typeface="NSimSun"/>
              </a:rPr>
              <a:t>i</a:t>
            </a:r>
            <a:r>
              <a:rPr lang="en-US" sz="1400" dirty="0" smtClean="0">
                <a:solidFill>
                  <a:srgbClr val="010001"/>
                </a:solidFill>
                <a:latin typeface="NSimSun"/>
                <a:ea typeface="NSimSun"/>
              </a:rPr>
              <a:t> = 0);</a:t>
            </a:r>
          </a:p>
          <a:p>
            <a:pP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Drived::foo</a:t>
            </a:r>
            <a:r>
              <a:rPr lang="en-US" sz="1400" dirty="0" smtClean="0">
                <a:solidFill>
                  <a:srgbClr val="010001"/>
                </a:solidFill>
                <a:latin typeface="NSimSun"/>
                <a:ea typeface="NSimSun"/>
              </a:rPr>
              <a:t>(</a:t>
            </a:r>
            <a:r>
              <a:rPr lang="en-US" sz="1400" dirty="0" err="1" smtClean="0">
                <a:solidFill>
                  <a:srgbClr val="0000FF"/>
                </a:solidFill>
                <a:latin typeface="NSimSun"/>
                <a:ea typeface="NSimSun"/>
              </a:rPr>
              <a:t>int</a:t>
            </a:r>
            <a:r>
              <a:rPr lang="en-US" sz="1400" dirty="0" smtClean="0">
                <a:solidFill>
                  <a:srgbClr val="0000FF"/>
                </a:solidFill>
                <a:latin typeface="NSimSun"/>
                <a:ea typeface="NSimSun"/>
              </a:rPr>
              <a:t> </a:t>
            </a:r>
            <a:r>
              <a:rPr lang="en-US" sz="1400" dirty="0" err="1" smtClean="0">
                <a:solidFill>
                  <a:srgbClr val="010001"/>
                </a:solidFill>
                <a:latin typeface="NSimSun"/>
                <a:ea typeface="NSimSun"/>
              </a:rPr>
              <a:t>i</a:t>
            </a:r>
            <a:r>
              <a:rPr lang="en-US" sz="1400" dirty="0" smtClean="0">
                <a:solidFill>
                  <a:srgbClr val="010001"/>
                </a:solidFill>
                <a:latin typeface="NSimSun"/>
                <a:ea typeface="NSimSun"/>
              </a:rPr>
              <a:t> = 1);</a:t>
            </a:r>
          </a:p>
          <a:p>
            <a:pPr lvl="3"/>
            <a:r>
              <a:rPr lang="en-US" dirty="0" smtClean="0"/>
              <a:t>It will be treated as </a:t>
            </a:r>
            <a:r>
              <a:rPr lang="en-US" b="1" dirty="0" smtClean="0"/>
              <a:t>overwrite</a:t>
            </a:r>
            <a:r>
              <a:rPr lang="en-US" dirty="0" smtClean="0"/>
              <a:t> if you tries to differ them only by </a:t>
            </a:r>
            <a:r>
              <a:rPr lang="en-US" b="1" dirty="0" smtClean="0"/>
              <a:t>const postfix</a:t>
            </a:r>
            <a:r>
              <a:rPr lang="en-US" dirty="0" smtClean="0"/>
              <a:t>.</a:t>
            </a:r>
          </a:p>
          <a:p>
            <a:pP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Base::foo</a:t>
            </a:r>
            <a:r>
              <a:rPr lang="en-US" sz="1400" dirty="0" smtClean="0">
                <a:solidFill>
                  <a:srgbClr val="010001"/>
                </a:solidFill>
                <a:latin typeface="NSimSun"/>
                <a:ea typeface="NSimSun"/>
              </a:rPr>
              <a:t>(</a:t>
            </a:r>
            <a:r>
              <a:rPr lang="en-US" sz="1400" dirty="0" err="1" smtClean="0">
                <a:solidFill>
                  <a:srgbClr val="0000FF"/>
                </a:solidFill>
                <a:latin typeface="NSimSun"/>
                <a:ea typeface="NSimSun"/>
              </a:rPr>
              <a:t>int</a:t>
            </a:r>
            <a:r>
              <a:rPr lang="en-US" sz="1400" dirty="0" smtClean="0">
                <a:solidFill>
                  <a:srgbClr val="0000FF"/>
                </a:solidFill>
                <a:latin typeface="NSimSun"/>
                <a:ea typeface="NSimSun"/>
              </a:rPr>
              <a:t> </a:t>
            </a:r>
            <a:r>
              <a:rPr lang="en-US" sz="1400" dirty="0" err="1" smtClean="0">
                <a:solidFill>
                  <a:srgbClr val="010001"/>
                </a:solidFill>
                <a:latin typeface="NSimSun"/>
                <a:ea typeface="NSimSun"/>
              </a:rPr>
              <a:t>i</a:t>
            </a:r>
            <a:r>
              <a:rPr lang="en-US" sz="1400" dirty="0" smtClean="0">
                <a:solidFill>
                  <a:srgbClr val="010001"/>
                </a:solidFill>
                <a:latin typeface="NSimSun"/>
                <a:ea typeface="NSimSun"/>
              </a:rPr>
              <a:t> = 0);</a:t>
            </a:r>
          </a:p>
          <a:p>
            <a:pP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Drived::foo</a:t>
            </a:r>
            <a:r>
              <a:rPr lang="en-US" sz="1400" dirty="0" smtClean="0">
                <a:solidFill>
                  <a:srgbClr val="010001"/>
                </a:solidFill>
                <a:latin typeface="NSimSun"/>
                <a:ea typeface="NSimSun"/>
              </a:rPr>
              <a:t>(</a:t>
            </a:r>
            <a:r>
              <a:rPr lang="en-US" sz="1400" dirty="0" err="1" smtClean="0">
                <a:solidFill>
                  <a:srgbClr val="0000FF"/>
                </a:solidFill>
                <a:latin typeface="NSimSun"/>
                <a:ea typeface="NSimSun"/>
              </a:rPr>
              <a:t>int</a:t>
            </a:r>
            <a:r>
              <a:rPr lang="en-US" sz="1400" dirty="0" smtClean="0">
                <a:solidFill>
                  <a:srgbClr val="0000FF"/>
                </a:solidFill>
                <a:latin typeface="NSimSun"/>
                <a:ea typeface="NSimSun"/>
              </a:rPr>
              <a:t> </a:t>
            </a:r>
            <a:r>
              <a:rPr lang="en-US" sz="1400" dirty="0" err="1" smtClean="0">
                <a:solidFill>
                  <a:srgbClr val="010001"/>
                </a:solidFill>
                <a:latin typeface="NSimSun"/>
                <a:ea typeface="NSimSun"/>
              </a:rPr>
              <a:t>i</a:t>
            </a:r>
            <a:r>
              <a:rPr lang="en-US" sz="1400" dirty="0" smtClean="0">
                <a:solidFill>
                  <a:srgbClr val="010001"/>
                </a:solidFill>
                <a:latin typeface="NSimSun"/>
                <a:ea typeface="NSimSun"/>
              </a:rPr>
              <a:t> = 1) </a:t>
            </a:r>
            <a:r>
              <a:rPr lang="en-US" sz="1400" dirty="0" smtClean="0">
                <a:solidFill>
                  <a:srgbClr val="0000FF"/>
                </a:solidFill>
                <a:latin typeface="NSimSun"/>
                <a:ea typeface="NSimSun"/>
              </a:rPr>
              <a:t>const;</a:t>
            </a:r>
          </a:p>
          <a:p>
            <a:pPr lvl="3"/>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1"/>
            <a:r>
              <a:rPr lang="en-US" sz="2400" dirty="0" smtClean="0"/>
              <a:t>Overwrite </a:t>
            </a:r>
            <a:r>
              <a:rPr lang="zh-CN" altLang="en-US" sz="2400" dirty="0" smtClean="0"/>
              <a:t>（重写）</a:t>
            </a:r>
            <a:endParaRPr lang="en-US" sz="2400" dirty="0" smtClean="0"/>
          </a:p>
          <a:p>
            <a:pPr lvl="2"/>
            <a:r>
              <a:rPr lang="en-US" dirty="0" smtClean="0"/>
              <a:t>Overwrite Concept	</a:t>
            </a:r>
          </a:p>
          <a:p>
            <a:pPr lvl="3"/>
            <a:r>
              <a:rPr lang="en-US" dirty="0" smtClean="0"/>
              <a:t>It’s about the functions in the one scope that </a:t>
            </a:r>
            <a:r>
              <a:rPr lang="en-US" b="1" dirty="0" smtClean="0"/>
              <a:t>hide</a:t>
            </a:r>
            <a:r>
              <a:rPr lang="en-US" dirty="0" smtClean="0"/>
              <a:t> the functions with the same name </a:t>
            </a:r>
            <a:r>
              <a:rPr lang="en-US" b="1" dirty="0" smtClean="0"/>
              <a:t>in another scope</a:t>
            </a:r>
            <a:r>
              <a:rPr lang="en-US" dirty="0" smtClean="0"/>
              <a:t>.</a:t>
            </a:r>
          </a:p>
          <a:p>
            <a:pPr lvl="3"/>
            <a:r>
              <a:rPr lang="en-US" dirty="0" smtClean="0"/>
              <a:t>In </a:t>
            </a:r>
            <a:r>
              <a:rPr lang="en-US" b="1" dirty="0" smtClean="0"/>
              <a:t>different scopes</a:t>
            </a:r>
          </a:p>
          <a:p>
            <a:pPr lvl="4"/>
            <a:r>
              <a:rPr lang="en-US" dirty="0" smtClean="0"/>
              <a:t>Derived class &amp; Base class</a:t>
            </a:r>
          </a:p>
          <a:p>
            <a:pPr lvl="4"/>
            <a:r>
              <a:rPr lang="en-US" dirty="0" smtClean="0"/>
              <a:t>Class &amp; name space/global.</a:t>
            </a:r>
          </a:p>
          <a:p>
            <a:pPr lvl="4"/>
            <a:r>
              <a:rPr lang="en-US" dirty="0" smtClean="0"/>
              <a:t>Name space &amp; global scope</a:t>
            </a:r>
            <a:r>
              <a:rPr lang="en-US" dirty="0" smtClean="0"/>
              <a:t>.</a:t>
            </a:r>
          </a:p>
          <a:p>
            <a:pPr lvl="3"/>
            <a:r>
              <a:rPr lang="en-US" dirty="0" smtClean="0"/>
              <a:t>The </a:t>
            </a:r>
            <a:r>
              <a:rPr lang="en-US" b="1" dirty="0" smtClean="0"/>
              <a:t>same function name and same parameter </a:t>
            </a:r>
            <a:r>
              <a:rPr lang="en-US" dirty="0" smtClean="0"/>
              <a:t>neither with virtual.</a:t>
            </a:r>
          </a:p>
          <a:p>
            <a:pPr>
              <a:buNone/>
            </a:pPr>
            <a:r>
              <a:rPr lang="en-US" sz="1400" dirty="0" smtClean="0">
                <a:latin typeface="NSimSun"/>
                <a:ea typeface="NSimSun"/>
              </a:rPr>
              <a:t>			</a:t>
            </a:r>
            <a:r>
              <a:rPr lang="en-US" sz="1400" dirty="0" smtClean="0">
                <a:solidFill>
                  <a:srgbClr val="0000FF"/>
                </a:solidFill>
                <a:latin typeface="NSimSun"/>
                <a:ea typeface="NSimSun"/>
              </a:rPr>
              <a:t>void </a:t>
            </a:r>
            <a:r>
              <a:rPr lang="en-US" sz="1400" dirty="0" smtClean="0">
                <a:solidFill>
                  <a:srgbClr val="010001"/>
                </a:solidFill>
                <a:latin typeface="NSimSun"/>
                <a:ea typeface="NSimSun"/>
              </a:rPr>
              <a:t>Base::</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p>
          <a:p>
            <a:pPr>
              <a:buNone/>
            </a:pPr>
            <a:r>
              <a:rPr lang="en-US" sz="1400" dirty="0" smtClean="0">
                <a:solidFill>
                  <a:srgbClr val="0000FF"/>
                </a:solidFill>
                <a:latin typeface="NSimSun"/>
                <a:ea typeface="NSimSun"/>
              </a:rPr>
              <a:t>			void </a:t>
            </a:r>
            <a:r>
              <a:rPr lang="en-US" sz="1400" dirty="0" smtClean="0">
                <a:solidFill>
                  <a:srgbClr val="010001"/>
                </a:solidFill>
                <a:latin typeface="NSimSun"/>
                <a:ea typeface="NSimSun"/>
              </a:rPr>
              <a:t>Derived::</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r>
              <a:rPr lang="en-US" sz="1400" dirty="0" smtClean="0">
                <a:solidFill>
                  <a:srgbClr val="0000FF"/>
                </a:solidFill>
                <a:latin typeface="NSimSun"/>
                <a:ea typeface="NSimSun"/>
              </a:rPr>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3"/>
            <a:r>
              <a:rPr lang="en-US" dirty="0" smtClean="0"/>
              <a:t>The same function name and same parameter but </a:t>
            </a:r>
            <a:r>
              <a:rPr lang="en-US" b="1" dirty="0" smtClean="0"/>
              <a:t>different return type </a:t>
            </a:r>
            <a:r>
              <a:rPr lang="en-US" dirty="0" smtClean="0"/>
              <a:t>without virtual.</a:t>
            </a:r>
          </a:p>
          <a:p>
            <a:pPr>
              <a:buNone/>
            </a:pPr>
            <a:r>
              <a:rPr lang="en-US" sz="1400" dirty="0" smtClean="0">
                <a:latin typeface="NSimSun"/>
                <a:ea typeface="NSimSun"/>
              </a:rPr>
              <a:t>			</a:t>
            </a:r>
            <a:r>
              <a:rPr lang="en-US" sz="1400" dirty="0" smtClean="0">
                <a:solidFill>
                  <a:srgbClr val="0000FF"/>
                </a:solidFill>
                <a:latin typeface="NSimSun"/>
                <a:ea typeface="NSimSun"/>
              </a:rPr>
              <a:t>void </a:t>
            </a:r>
            <a:r>
              <a:rPr lang="en-US" sz="1400" dirty="0" err="1" smtClean="0">
                <a:solidFill>
                  <a:srgbClr val="010001"/>
                </a:solidFill>
                <a:latin typeface="NSimSun"/>
                <a:ea typeface="NSimSun"/>
              </a:rPr>
              <a:t>Base::foo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p>
          <a:p>
            <a:pPr>
              <a:buNone/>
            </a:pPr>
            <a:r>
              <a:rPr lang="en-US" sz="1400" dirty="0" smtClean="0">
                <a:solidFill>
                  <a:srgbClr val="0000FF"/>
                </a:solidFill>
                <a:latin typeface="NSimSun"/>
                <a:ea typeface="NSimSun"/>
              </a:rPr>
              <a:t>			</a:t>
            </a:r>
            <a:r>
              <a:rPr lang="en-US" sz="1400" dirty="0" err="1" smtClean="0">
                <a:solidFill>
                  <a:srgbClr val="0000FF"/>
                </a:solidFill>
                <a:latin typeface="NSimSun"/>
                <a:ea typeface="NSimSun"/>
              </a:rPr>
              <a:t>int</a:t>
            </a:r>
            <a:r>
              <a:rPr lang="en-US" sz="1400" dirty="0" smtClean="0">
                <a:solidFill>
                  <a:srgbClr val="0000FF"/>
                </a:solidFill>
                <a:latin typeface="NSimSun"/>
                <a:ea typeface="NSimSun"/>
              </a:rPr>
              <a:t> </a:t>
            </a:r>
            <a:r>
              <a:rPr lang="en-US" sz="1400" dirty="0" err="1" smtClean="0">
                <a:solidFill>
                  <a:srgbClr val="010001"/>
                </a:solidFill>
                <a:latin typeface="NSimSun"/>
                <a:ea typeface="NSimSun"/>
              </a:rPr>
              <a:t>Derived::foo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p>
          <a:p>
            <a:pPr>
              <a:buNone/>
            </a:pPr>
            <a:r>
              <a:rPr lang="en-US" sz="1400" dirty="0" smtClean="0">
                <a:latin typeface="NSimSun"/>
                <a:ea typeface="NSimSun"/>
              </a:rPr>
              <a:t>			</a:t>
            </a:r>
            <a:r>
              <a:rPr lang="en-US" sz="1400" dirty="0" smtClean="0">
                <a:solidFill>
                  <a:srgbClr val="0000FF"/>
                </a:solidFill>
                <a:latin typeface="NSimSun"/>
                <a:ea typeface="NSimSun"/>
              </a:rPr>
              <a:t>virtual void </a:t>
            </a:r>
            <a:r>
              <a:rPr lang="en-US" sz="1400" dirty="0" err="1" smtClean="0">
                <a:solidFill>
                  <a:srgbClr val="010001"/>
                </a:solidFill>
                <a:latin typeface="NSimSun"/>
                <a:ea typeface="NSimSun"/>
              </a:rPr>
              <a:t>Base::foo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	</a:t>
            </a:r>
            <a:r>
              <a:rPr lang="en-US" sz="1400" dirty="0" smtClean="0">
                <a:solidFill>
                  <a:srgbClr val="FF0000"/>
                </a:solidFill>
                <a:latin typeface="NSimSun"/>
                <a:ea typeface="NSimSun"/>
              </a:rPr>
              <a:t>//error</a:t>
            </a:r>
          </a:p>
          <a:p>
            <a:pPr>
              <a:buNone/>
            </a:pPr>
            <a:r>
              <a:rPr lang="en-US" sz="1400" dirty="0" smtClean="0">
                <a:solidFill>
                  <a:srgbClr val="0000FF"/>
                </a:solidFill>
                <a:latin typeface="NSimSun"/>
                <a:ea typeface="NSimSun"/>
              </a:rPr>
              <a:t>			virtual int </a:t>
            </a:r>
            <a:r>
              <a:rPr lang="en-US" sz="1400" dirty="0" smtClean="0">
                <a:solidFill>
                  <a:srgbClr val="010001"/>
                </a:solidFill>
                <a:latin typeface="NSimSun"/>
                <a:ea typeface="NSimSun"/>
              </a:rPr>
              <a:t>Derived::</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 </a:t>
            </a:r>
            <a:r>
              <a:rPr lang="en-US" sz="1400" dirty="0" smtClean="0">
                <a:solidFill>
                  <a:srgbClr val="FF0000"/>
                </a:solidFill>
                <a:latin typeface="NSimSun"/>
                <a:ea typeface="NSimSun"/>
              </a:rPr>
              <a:t>//error	</a:t>
            </a:r>
            <a:endParaRPr lang="en-US" sz="1400" dirty="0" smtClean="0">
              <a:solidFill>
                <a:srgbClr val="FF0000"/>
              </a:solidFill>
              <a:latin typeface="NSimSun"/>
              <a:ea typeface="NSimSun"/>
            </a:endParaRPr>
          </a:p>
          <a:p>
            <a:pPr lvl="3"/>
            <a:r>
              <a:rPr lang="en-US" dirty="0" smtClean="0"/>
              <a:t>The </a:t>
            </a:r>
            <a:r>
              <a:rPr lang="en-US" b="1" dirty="0" smtClean="0"/>
              <a:t>same function name </a:t>
            </a:r>
            <a:r>
              <a:rPr lang="en-US" dirty="0" smtClean="0"/>
              <a:t>but </a:t>
            </a:r>
            <a:r>
              <a:rPr lang="en-US" b="1" dirty="0" smtClean="0"/>
              <a:t>different parameters </a:t>
            </a:r>
            <a:r>
              <a:rPr lang="en-US" dirty="0" smtClean="0"/>
              <a:t>with either virtual or not.</a:t>
            </a:r>
          </a:p>
          <a:p>
            <a:pPr>
              <a:buNone/>
            </a:pPr>
            <a:r>
              <a:rPr lang="en-US" sz="1400" dirty="0" smtClean="0">
                <a:latin typeface="NSimSun"/>
                <a:ea typeface="NSimSun"/>
              </a:rPr>
              <a:t>			(</a:t>
            </a:r>
            <a:r>
              <a:rPr lang="en-US" sz="1400" dirty="0" smtClean="0">
                <a:solidFill>
                  <a:srgbClr val="0000FF"/>
                </a:solidFill>
                <a:latin typeface="NSimSun"/>
                <a:ea typeface="NSimSun"/>
              </a:rPr>
              <a:t>virtual) void </a:t>
            </a:r>
            <a:r>
              <a:rPr lang="en-US" sz="1400" dirty="0" smtClean="0">
                <a:solidFill>
                  <a:srgbClr val="010001"/>
                </a:solidFill>
                <a:latin typeface="NSimSun"/>
                <a:ea typeface="NSimSun"/>
              </a:rPr>
              <a:t>Base::</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p>
          <a:p>
            <a:pPr>
              <a:buNone/>
            </a:pPr>
            <a:r>
              <a:rPr lang="en-US" sz="1400" dirty="0" smtClean="0">
                <a:solidFill>
                  <a:srgbClr val="0000FF"/>
                </a:solidFill>
                <a:latin typeface="NSimSun"/>
                <a:ea typeface="NSimSun"/>
              </a:rPr>
              <a:t>			(virtual) void </a:t>
            </a:r>
            <a:r>
              <a:rPr lang="en-US" sz="1400" dirty="0" smtClean="0">
                <a:solidFill>
                  <a:srgbClr val="010001"/>
                </a:solidFill>
                <a:latin typeface="NSimSun"/>
                <a:ea typeface="NSimSun"/>
              </a:rPr>
              <a:t>Derived::</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r>
              <a:rPr lang="en-US" sz="1400" dirty="0" smtClean="0">
                <a:solidFill>
                  <a:srgbClr val="0000FF"/>
                </a:solidFill>
                <a:latin typeface="NSimSun"/>
                <a:ea typeface="NSimSun"/>
              </a:rPr>
              <a:t>int </a:t>
            </a:r>
            <a:r>
              <a:rPr lang="en-US" sz="1400" dirty="0" err="1" smtClean="0">
                <a:solidFill>
                  <a:srgbClr val="010001"/>
                </a:solidFill>
                <a:latin typeface="NSimSun"/>
                <a:ea typeface="NSimSun"/>
              </a:rPr>
              <a:t>i</a:t>
            </a:r>
            <a:r>
              <a:rPr lang="en-US" sz="1400" dirty="0" smtClean="0">
                <a:solidFill>
                  <a:srgbClr val="010001"/>
                </a:solidFill>
                <a:latin typeface="NSimSun"/>
                <a:ea typeface="NSimSun"/>
              </a:rPr>
              <a:t>);</a:t>
            </a:r>
            <a:endParaRPr lang="en-US" dirty="0" smtClean="0"/>
          </a:p>
          <a:p>
            <a:pPr lvl="3"/>
            <a:r>
              <a:rPr lang="en-US" dirty="0" smtClean="0"/>
              <a:t>The </a:t>
            </a:r>
            <a:r>
              <a:rPr lang="en-US" dirty="0" smtClean="0"/>
              <a:t>same function name and parameters but </a:t>
            </a:r>
            <a:r>
              <a:rPr lang="en-US" b="1" dirty="0" smtClean="0"/>
              <a:t>only with virtual in derived class</a:t>
            </a:r>
            <a:r>
              <a:rPr lang="en-US" dirty="0" smtClean="0"/>
              <a:t>.</a:t>
            </a:r>
          </a:p>
          <a:p>
            <a:pPr lvl="0">
              <a:buClr>
                <a:srgbClr val="3891A7"/>
              </a:buClr>
              <a:buNone/>
            </a:pPr>
            <a:r>
              <a:rPr lang="en-US" sz="1400" dirty="0" smtClean="0">
                <a:solidFill>
                  <a:prstClr val="black"/>
                </a:solidFill>
                <a:latin typeface="NSimSun"/>
                <a:ea typeface="NSimSun"/>
              </a:rPr>
              <a:t>			</a:t>
            </a:r>
            <a:r>
              <a:rPr lang="en-US" sz="1400" dirty="0" smtClean="0">
                <a:solidFill>
                  <a:srgbClr val="0000FF"/>
                </a:solidFill>
                <a:latin typeface="NSimSun"/>
                <a:ea typeface="NSimSun"/>
              </a:rPr>
              <a:t>void </a:t>
            </a:r>
            <a:r>
              <a:rPr lang="en-US" sz="1400" dirty="0" err="1" smtClean="0">
                <a:solidFill>
                  <a:srgbClr val="010001"/>
                </a:solidFill>
                <a:latin typeface="NSimSun"/>
                <a:ea typeface="NSimSun"/>
              </a:rPr>
              <a:t>Base::foo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p>
          <a:p>
            <a:pPr lvl="0">
              <a:buClr>
                <a:srgbClr val="3891A7"/>
              </a:buClr>
              <a:buNone/>
            </a:pPr>
            <a:r>
              <a:rPr lang="en-US" sz="1400" dirty="0" smtClean="0">
                <a:solidFill>
                  <a:srgbClr val="0000FF"/>
                </a:solidFill>
                <a:latin typeface="NSimSun"/>
                <a:ea typeface="NSimSun"/>
              </a:rPr>
              <a:t>			virtual void </a:t>
            </a:r>
            <a:r>
              <a:rPr lang="en-US" sz="1400" dirty="0" err="1" smtClean="0">
                <a:solidFill>
                  <a:srgbClr val="010001"/>
                </a:solidFill>
                <a:latin typeface="NSimSun"/>
                <a:ea typeface="NSimSun"/>
              </a:rPr>
              <a:t>Derived::foo</a:t>
            </a:r>
            <a:r>
              <a:rPr lang="en-US" sz="1400" dirty="0" smtClean="0">
                <a:solidFill>
                  <a:srgbClr val="010001"/>
                </a:solidFill>
                <a:latin typeface="NSimSun"/>
                <a:ea typeface="NSimSun"/>
              </a:rPr>
              <a:t>(</a:t>
            </a:r>
            <a:r>
              <a:rPr lang="en-US" sz="1400" dirty="0" smtClean="0">
                <a:solidFill>
                  <a:srgbClr val="0000FF"/>
                </a:solidFill>
                <a:latin typeface="NSimSun"/>
                <a:ea typeface="NSimSun"/>
              </a:rPr>
              <a:t>void);</a:t>
            </a:r>
            <a:endParaRPr lang="en-US" dirty="0" smtClean="0">
              <a:solidFill>
                <a:prstClr val="black"/>
              </a:solidFill>
            </a:endParaRP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p:txBody>
          <a:bodyPr>
            <a:normAutofit/>
          </a:bodyPr>
          <a:lstStyle/>
          <a:p>
            <a:pPr lvl="2"/>
            <a:r>
              <a:rPr lang="en-US" dirty="0" smtClean="0"/>
              <a:t>Overwrite Practice</a:t>
            </a:r>
          </a:p>
          <a:p>
            <a:pPr lvl="3"/>
            <a:r>
              <a:rPr lang="en-US" dirty="0" smtClean="0"/>
              <a:t>It works depends on the </a:t>
            </a:r>
            <a:r>
              <a:rPr lang="en-US" b="1" dirty="0" smtClean="0"/>
              <a:t>type of the pointer</a:t>
            </a:r>
            <a:r>
              <a:rPr lang="en-US" dirty="0" smtClean="0"/>
              <a:t>.</a:t>
            </a:r>
          </a:p>
          <a:p>
            <a:pPr>
              <a:buNone/>
            </a:pPr>
            <a:r>
              <a:rPr lang="en-US" sz="1400" dirty="0" smtClean="0">
                <a:solidFill>
                  <a:srgbClr val="010001"/>
                </a:solidFill>
                <a:latin typeface="NSimSun"/>
                <a:ea typeface="NSimSun"/>
              </a:rPr>
              <a:t>			</a:t>
            </a:r>
            <a:r>
              <a:rPr lang="en-US" sz="1400" dirty="0" err="1" smtClean="0">
                <a:solidFill>
                  <a:srgbClr val="010001"/>
                </a:solidFill>
                <a:latin typeface="NSimSun"/>
                <a:ea typeface="NSimSun"/>
              </a:rPr>
              <a:t>pBase</a:t>
            </a:r>
            <a:r>
              <a:rPr lang="en-US" sz="1400" dirty="0" smtClean="0">
                <a:solidFill>
                  <a:srgbClr val="010001"/>
                </a:solidFill>
                <a:latin typeface="NSimSun"/>
                <a:ea typeface="NSimSun"/>
              </a:rPr>
              <a:t>-&gt;</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p>
          <a:p>
            <a:pPr>
              <a:buNone/>
            </a:pPr>
            <a:r>
              <a:rPr lang="en-US" sz="1400" dirty="0" smtClean="0">
                <a:solidFill>
                  <a:srgbClr val="010001"/>
                </a:solidFill>
                <a:latin typeface="NSimSun"/>
                <a:ea typeface="NSimSun"/>
              </a:rPr>
              <a:t>			</a:t>
            </a:r>
            <a:r>
              <a:rPr lang="en-US" sz="1400" dirty="0" err="1" smtClean="0">
                <a:solidFill>
                  <a:srgbClr val="010001"/>
                </a:solidFill>
                <a:latin typeface="NSimSun"/>
                <a:ea typeface="NSimSun"/>
              </a:rPr>
              <a:t>pDerived</a:t>
            </a:r>
            <a:r>
              <a:rPr lang="en-US" sz="1400" dirty="0" smtClean="0">
                <a:solidFill>
                  <a:srgbClr val="010001"/>
                </a:solidFill>
                <a:latin typeface="NSimSun"/>
                <a:ea typeface="NSimSun"/>
              </a:rPr>
              <a:t>-&gt;</a:t>
            </a:r>
            <a:r>
              <a:rPr lang="en-US" sz="1400" dirty="0" err="1" smtClean="0">
                <a:solidFill>
                  <a:srgbClr val="010001"/>
                </a:solidFill>
                <a:latin typeface="NSimSun"/>
                <a:ea typeface="NSimSun"/>
              </a:rPr>
              <a:t>foo</a:t>
            </a:r>
            <a:r>
              <a:rPr lang="en-US" sz="1400" dirty="0" smtClean="0">
                <a:solidFill>
                  <a:srgbClr val="010001"/>
                </a:solidFill>
                <a:latin typeface="NSimSun"/>
                <a:ea typeface="NSimSun"/>
              </a:rPr>
              <a:t>();</a:t>
            </a:r>
          </a:p>
          <a:p>
            <a:pPr lvl="3"/>
            <a:r>
              <a:rPr lang="en-US" dirty="0" smtClean="0"/>
              <a:t>You won’t be able to </a:t>
            </a:r>
            <a:r>
              <a:rPr lang="en-US" b="1" dirty="0" smtClean="0"/>
              <a:t>access</a:t>
            </a:r>
            <a:r>
              <a:rPr lang="en-US" dirty="0" smtClean="0"/>
              <a:t> the base class’ function via derived class typed pointer.</a:t>
            </a:r>
          </a:p>
          <a:p>
            <a:pPr lvl="3"/>
            <a:r>
              <a:rPr lang="en-US" dirty="0" smtClean="0"/>
              <a:t>You can </a:t>
            </a:r>
            <a:r>
              <a:rPr lang="en-US" b="1" dirty="0" smtClean="0"/>
              <a:t>call the certain functions </a:t>
            </a:r>
            <a:r>
              <a:rPr lang="en-US" dirty="0" smtClean="0"/>
              <a:t>by specifying the base class type.</a:t>
            </a:r>
          </a:p>
          <a:p>
            <a:pPr>
              <a:buNone/>
            </a:pPr>
            <a:r>
              <a:rPr lang="en-US" dirty="0" smtClean="0"/>
              <a:t>			</a:t>
            </a:r>
            <a:r>
              <a:rPr lang="en-US" sz="1600" i="1" dirty="0" err="1" smtClean="0"/>
              <a:t>pDerived</a:t>
            </a:r>
            <a:r>
              <a:rPr lang="en-US" sz="1600" i="1" dirty="0" smtClean="0"/>
              <a:t>-&gt;</a:t>
            </a:r>
            <a:r>
              <a:rPr lang="en-US" sz="1600" i="1" dirty="0" err="1" smtClean="0"/>
              <a:t>Base::foo</a:t>
            </a:r>
            <a:r>
              <a:rPr lang="en-US" sz="1600" i="1" dirty="0" smtClean="0"/>
              <a: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Overload, Override, Overwrite</a:t>
            </a:r>
            <a:endParaRPr lang="en-US" dirty="0"/>
          </a:p>
        </p:txBody>
      </p:sp>
      <p:sp>
        <p:nvSpPr>
          <p:cNvPr id="3" name="Content Placeholder 2"/>
          <p:cNvSpPr>
            <a:spLocks noGrp="1"/>
          </p:cNvSpPr>
          <p:nvPr>
            <p:ph idx="1"/>
          </p:nvPr>
        </p:nvSpPr>
        <p:spPr>
          <a:xfrm>
            <a:off x="1435608" y="1447800"/>
            <a:ext cx="7498080" cy="5105400"/>
          </a:xfrm>
        </p:spPr>
        <p:txBody>
          <a:bodyPr>
            <a:normAutofit fontScale="47500" lnSpcReduction="20000"/>
          </a:bodyPr>
          <a:lstStyle/>
          <a:p>
            <a:pPr marL="365760" lvl="3" indent="-283464">
              <a:spcBef>
                <a:spcPts val="600"/>
              </a:spcBef>
              <a:buClr>
                <a:schemeClr val="accent1"/>
              </a:buClr>
              <a:buSzPct val="80000"/>
              <a:buFont typeface="Wingdings 2"/>
              <a:buChar char=""/>
            </a:pPr>
            <a:r>
              <a:rPr lang="en-US" sz="3800" dirty="0" smtClean="0"/>
              <a:t>If there are several overloaded functions in the base class, once you </a:t>
            </a:r>
            <a:r>
              <a:rPr lang="en-US" sz="3800" b="1" dirty="0" smtClean="0"/>
              <a:t>overwrite one </a:t>
            </a:r>
            <a:r>
              <a:rPr lang="en-US" sz="3800" dirty="0" smtClean="0"/>
              <a:t>of them in the derived class, </a:t>
            </a:r>
            <a:r>
              <a:rPr lang="en-US" sz="3800" b="1" dirty="0" smtClean="0"/>
              <a:t>all</a:t>
            </a:r>
            <a:r>
              <a:rPr lang="en-US" sz="3800" dirty="0" smtClean="0"/>
              <a:t> of those in the base class will </a:t>
            </a:r>
            <a:r>
              <a:rPr lang="en-US" sz="3800" b="1" dirty="0" smtClean="0"/>
              <a:t>be hidden</a:t>
            </a:r>
            <a:r>
              <a:rPr lang="en-US" sz="3800" dirty="0" smtClean="0"/>
              <a:t>.</a:t>
            </a:r>
          </a:p>
          <a:p>
            <a:pPr>
              <a:buNone/>
            </a:pPr>
            <a:r>
              <a:rPr lang="en-US" sz="2200" dirty="0" smtClean="0">
                <a:solidFill>
                  <a:srgbClr val="0000FF"/>
                </a:solidFill>
                <a:latin typeface="NSimSun"/>
                <a:ea typeface="NSimSun"/>
              </a:rPr>
              <a:t>	class </a:t>
            </a:r>
            <a:r>
              <a:rPr lang="en-US" sz="2200" dirty="0" smtClean="0">
                <a:solidFill>
                  <a:srgbClr val="010001"/>
                </a:solidFill>
                <a:latin typeface="NSimSun"/>
                <a:ea typeface="NSimSun"/>
              </a:rPr>
              <a:t>Base</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public:</a:t>
            </a:r>
          </a:p>
          <a:p>
            <a:pPr>
              <a:buNone/>
            </a:pPr>
            <a:r>
              <a:rPr lang="en-US" sz="2200" dirty="0" smtClean="0">
                <a:solidFill>
                  <a:srgbClr val="0000FF"/>
                </a:solidFill>
                <a:latin typeface="NSimSun"/>
                <a:ea typeface="NSimSun"/>
              </a:rPr>
              <a:t>		void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void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a:t>
            </a:r>
            <a:r>
              <a:rPr lang="en-US" sz="2200" dirty="0" err="1" smtClean="0">
                <a:solidFill>
                  <a:srgbClr val="0000FF"/>
                </a:solidFill>
                <a:latin typeface="NSimSun"/>
                <a:ea typeface="NSimSun"/>
              </a:rPr>
              <a:t>int</a:t>
            </a:r>
            <a:r>
              <a:rPr lang="en-US" sz="2200" dirty="0" smtClean="0">
                <a:solidFill>
                  <a:srgbClr val="0000FF"/>
                </a:solidFill>
                <a:latin typeface="NSimSun"/>
                <a:ea typeface="NSimSun"/>
              </a:rPr>
              <a:t>) {}</a:t>
            </a:r>
          </a:p>
          <a:p>
            <a:pPr>
              <a:buNone/>
            </a:pPr>
            <a:r>
              <a:rPr lang="en-US" sz="2200" dirty="0" smtClean="0">
                <a:solidFill>
                  <a:srgbClr val="0000FF"/>
                </a:solidFill>
                <a:latin typeface="NSimSun"/>
                <a:ea typeface="NSimSun"/>
              </a:rPr>
              <a:t>		void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a:t>
            </a:r>
            <a:r>
              <a:rPr lang="en-US" sz="2200" dirty="0" smtClean="0">
                <a:solidFill>
                  <a:srgbClr val="0000FF"/>
                </a:solidFill>
                <a:latin typeface="NSimSun"/>
                <a:ea typeface="NSimSun"/>
              </a:rPr>
              <a:t>float) {}</a:t>
            </a:r>
          </a:p>
          <a:p>
            <a:pPr>
              <a:buNone/>
            </a:pPr>
            <a:r>
              <a:rPr lang="en-US" sz="2200" dirty="0" smtClean="0">
                <a:solidFill>
                  <a:srgbClr val="0000FF"/>
                </a:solidFill>
                <a:latin typeface="NSimSun"/>
                <a:ea typeface="NSimSun"/>
              </a:rPr>
              <a:t>		</a:t>
            </a:r>
            <a:r>
              <a:rPr lang="en-US" sz="2200" dirty="0" err="1" smtClean="0">
                <a:solidFill>
                  <a:srgbClr val="0000FF"/>
                </a:solidFill>
                <a:latin typeface="NSimSun"/>
                <a:ea typeface="NSimSun"/>
              </a:rPr>
              <a:t>int</a:t>
            </a:r>
            <a:r>
              <a:rPr lang="en-US" sz="2200" dirty="0" smtClean="0">
                <a:solidFill>
                  <a:srgbClr val="0000FF"/>
                </a:solidFill>
                <a:latin typeface="NSimSun"/>
                <a:ea typeface="NSimSun"/>
              </a:rPr>
              <a:t>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a:t>
            </a:r>
            <a:r>
              <a:rPr lang="en-US" sz="2200" dirty="0" err="1" smtClean="0">
                <a:solidFill>
                  <a:srgbClr val="0000FF"/>
                </a:solidFill>
                <a:latin typeface="NSimSun"/>
                <a:ea typeface="NSimSun"/>
              </a:rPr>
              <a:t>int</a:t>
            </a:r>
            <a:r>
              <a:rPr lang="en-US" sz="2200" dirty="0" smtClean="0">
                <a:solidFill>
                  <a:srgbClr val="0000FF"/>
                </a:solidFill>
                <a:latin typeface="NSimSun"/>
                <a:ea typeface="NSimSun"/>
              </a:rPr>
              <a:t>, float) {return 0;}</a:t>
            </a:r>
          </a:p>
          <a:p>
            <a:pPr>
              <a:buNone/>
            </a:pPr>
            <a:r>
              <a:rPr lang="en-US" sz="2200" dirty="0" smtClean="0">
                <a:solidFill>
                  <a:srgbClr val="0000FF"/>
                </a:solidFill>
                <a:latin typeface="NSimSun"/>
                <a:ea typeface="NSimSun"/>
              </a:rPr>
              <a:t>	};</a:t>
            </a:r>
          </a:p>
          <a:p>
            <a:pPr>
              <a:buNone/>
            </a:pPr>
            <a:r>
              <a:rPr lang="en-US" sz="2200" dirty="0" smtClean="0">
                <a:solidFill>
                  <a:srgbClr val="0000FF"/>
                </a:solidFill>
                <a:latin typeface="NSimSun"/>
                <a:ea typeface="NSimSun"/>
              </a:rPr>
              <a:t>	class </a:t>
            </a:r>
            <a:r>
              <a:rPr lang="en-US" sz="2200" dirty="0" smtClean="0">
                <a:solidFill>
                  <a:srgbClr val="010001"/>
                </a:solidFill>
                <a:latin typeface="NSimSun"/>
                <a:ea typeface="NSimSun"/>
              </a:rPr>
              <a:t>Derived: </a:t>
            </a:r>
            <a:r>
              <a:rPr lang="en-US" sz="2200" dirty="0" smtClean="0">
                <a:solidFill>
                  <a:srgbClr val="0000FF"/>
                </a:solidFill>
                <a:latin typeface="NSimSun"/>
                <a:ea typeface="NSimSun"/>
              </a:rPr>
              <a:t>public </a:t>
            </a:r>
            <a:r>
              <a:rPr lang="en-US" sz="2200" dirty="0" smtClean="0">
                <a:solidFill>
                  <a:srgbClr val="010001"/>
                </a:solidFill>
                <a:latin typeface="NSimSun"/>
                <a:ea typeface="NSimSun"/>
              </a:rPr>
              <a:t>Base</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public:</a:t>
            </a:r>
          </a:p>
          <a:p>
            <a:pPr>
              <a:buNone/>
            </a:pPr>
            <a:r>
              <a:rPr lang="en-US" sz="2200" dirty="0" smtClean="0">
                <a:solidFill>
                  <a:srgbClr val="0000FF"/>
                </a:solidFill>
                <a:latin typeface="NSimSun"/>
                <a:ea typeface="NSimSun"/>
              </a:rPr>
              <a:t>		void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a:t>
            </a:r>
            <a:r>
              <a:rPr lang="en-US" sz="2200" dirty="0" smtClean="0">
                <a:solidFill>
                  <a:srgbClr val="0000FF"/>
                </a:solidFill>
                <a:latin typeface="NSimSun"/>
                <a:ea typeface="NSimSun"/>
              </a:rPr>
              <a:t>char*) {}</a:t>
            </a:r>
          </a:p>
          <a:p>
            <a:pPr>
              <a:buNone/>
            </a:pPr>
            <a:r>
              <a:rPr lang="en-US" sz="2200" dirty="0" smtClean="0">
                <a:solidFill>
                  <a:srgbClr val="0000FF"/>
                </a:solidFill>
                <a:latin typeface="NSimSun"/>
                <a:ea typeface="NSimSun"/>
              </a:rPr>
              <a:t>	};</a:t>
            </a:r>
          </a:p>
          <a:p>
            <a:pPr>
              <a:buNone/>
            </a:pPr>
            <a:r>
              <a:rPr lang="en-US" sz="2200" dirty="0" smtClean="0">
                <a:solidFill>
                  <a:srgbClr val="0000FF"/>
                </a:solidFill>
                <a:latin typeface="NSimSun"/>
                <a:ea typeface="NSimSun"/>
              </a:rPr>
              <a:t>	</a:t>
            </a:r>
            <a:r>
              <a:rPr lang="en-US" sz="2200" dirty="0" err="1" smtClean="0">
                <a:solidFill>
                  <a:srgbClr val="0000FF"/>
                </a:solidFill>
                <a:latin typeface="NSimSun"/>
                <a:ea typeface="NSimSun"/>
              </a:rPr>
              <a:t>int</a:t>
            </a:r>
            <a:r>
              <a:rPr lang="en-US" sz="2200" dirty="0" smtClean="0">
                <a:solidFill>
                  <a:srgbClr val="0000FF"/>
                </a:solidFill>
                <a:latin typeface="NSimSun"/>
                <a:ea typeface="NSimSun"/>
              </a:rPr>
              <a:t> </a:t>
            </a:r>
            <a:r>
              <a:rPr lang="en-US" sz="2200" dirty="0" smtClean="0">
                <a:solidFill>
                  <a:srgbClr val="010001"/>
                </a:solidFill>
                <a:latin typeface="NSimSun"/>
                <a:ea typeface="NSimSun"/>
              </a:rPr>
              <a:t>main()</a:t>
            </a:r>
          </a:p>
          <a:p>
            <a:pPr>
              <a:buNone/>
            </a:pPr>
            <a:r>
              <a:rPr lang="en-US" sz="2200" dirty="0" smtClean="0">
                <a:solidFill>
                  <a:srgbClr val="010001"/>
                </a:solidFill>
                <a:latin typeface="NSimSun"/>
                <a:ea typeface="NSimSun"/>
              </a:rPr>
              <a:t>	{</a:t>
            </a:r>
          </a:p>
          <a:p>
            <a:pPr>
              <a:buNone/>
            </a:pPr>
            <a:r>
              <a:rPr lang="en-US" sz="2200" dirty="0" smtClean="0">
                <a:solidFill>
                  <a:srgbClr val="010001"/>
                </a:solidFill>
                <a:latin typeface="NSimSun"/>
                <a:ea typeface="NSimSun"/>
              </a:rPr>
              <a:t>		Derived </a:t>
            </a:r>
            <a:r>
              <a:rPr lang="en-US" sz="2200" dirty="0" err="1" smtClean="0">
                <a:solidFill>
                  <a:srgbClr val="010001"/>
                </a:solidFill>
                <a:latin typeface="NSimSun"/>
                <a:ea typeface="NSimSun"/>
              </a:rPr>
              <a:t>oDerived</a:t>
            </a:r>
            <a:r>
              <a:rPr lang="en-US" sz="2200" dirty="0" smtClean="0">
                <a:solidFill>
                  <a:srgbClr val="010001"/>
                </a:solidFill>
                <a:latin typeface="NSimSun"/>
                <a:ea typeface="NSimSun"/>
              </a:rPr>
              <a:t>;</a:t>
            </a:r>
          </a:p>
          <a:p>
            <a:pPr>
              <a:buNone/>
            </a:pPr>
            <a:r>
              <a:rPr lang="en-US" sz="2200" dirty="0" smtClean="0">
                <a:solidFill>
                  <a:srgbClr val="010001"/>
                </a:solidFill>
                <a:latin typeface="NSimSun"/>
                <a:ea typeface="NSimSun"/>
              </a:rPr>
              <a:t>		</a:t>
            </a:r>
            <a:r>
              <a:rPr lang="en-US" sz="2200" dirty="0" err="1" smtClean="0">
                <a:solidFill>
                  <a:srgbClr val="010001"/>
                </a:solidFill>
                <a:latin typeface="NSimSun"/>
                <a:ea typeface="NSimSun"/>
              </a:rPr>
              <a:t>oDerived.foo</a:t>
            </a:r>
            <a:r>
              <a:rPr lang="en-US" sz="2200" dirty="0" smtClean="0">
                <a:solidFill>
                  <a:srgbClr val="010001"/>
                </a:solidFill>
                <a:latin typeface="NSimSun"/>
                <a:ea typeface="NSimSun"/>
              </a:rPr>
              <a:t>(NULL);		//access this one only</a:t>
            </a:r>
          </a:p>
          <a:p>
            <a:pPr>
              <a:buNone/>
            </a:pPr>
            <a:r>
              <a:rPr lang="en-US" sz="2200" dirty="0" smtClean="0">
                <a:solidFill>
                  <a:srgbClr val="010001"/>
                </a:solidFill>
                <a:latin typeface="NSimSun"/>
                <a:ea typeface="NSimSun"/>
              </a:rPr>
              <a:t>		</a:t>
            </a:r>
            <a:r>
              <a:rPr lang="en-US" sz="2200" dirty="0" err="1" smtClean="0">
                <a:solidFill>
                  <a:srgbClr val="010001"/>
                </a:solidFill>
                <a:latin typeface="NSimSun"/>
                <a:ea typeface="NSimSun"/>
              </a:rPr>
              <a:t>oDerived.Base::foo</a:t>
            </a:r>
            <a:r>
              <a:rPr lang="en-US" sz="2200" dirty="0" smtClean="0">
                <a:solidFill>
                  <a:srgbClr val="010001"/>
                </a:solidFill>
                <a:latin typeface="NSimSun"/>
                <a:ea typeface="NSimSun"/>
              </a:rPr>
              <a:t>(1, 1.0f);		//Type indication to access the </a:t>
            </a:r>
            <a:r>
              <a:rPr lang="en-US" sz="2200" smtClean="0">
                <a:solidFill>
                  <a:srgbClr val="010001"/>
                </a:solidFill>
                <a:latin typeface="NSimSun"/>
                <a:ea typeface="NSimSun"/>
              </a:rPr>
              <a:t>hidden functions.</a:t>
            </a:r>
            <a:endParaRPr lang="en-US" sz="2200" dirty="0" smtClean="0">
              <a:solidFill>
                <a:srgbClr val="010001"/>
              </a:solidFill>
              <a:latin typeface="NSimSun"/>
              <a:ea typeface="NSimSun"/>
            </a:endParaRPr>
          </a:p>
          <a:p>
            <a:pPr>
              <a:buNone/>
            </a:pPr>
            <a:r>
              <a:rPr lang="en-US" sz="2200" dirty="0" smtClean="0">
                <a:solidFill>
                  <a:srgbClr val="010001"/>
                </a:solidFill>
                <a:latin typeface="NSimSun"/>
                <a:ea typeface="NSimSun"/>
              </a:rPr>
              <a:t>		Base* </a:t>
            </a:r>
            <a:r>
              <a:rPr lang="en-US" sz="2200" dirty="0" err="1" smtClean="0">
                <a:solidFill>
                  <a:srgbClr val="010001"/>
                </a:solidFill>
                <a:latin typeface="NSimSun"/>
                <a:ea typeface="NSimSun"/>
              </a:rPr>
              <a:t>pBase</a:t>
            </a:r>
            <a:r>
              <a:rPr lang="en-US" sz="2200" dirty="0" smtClean="0">
                <a:solidFill>
                  <a:srgbClr val="010001"/>
                </a:solidFill>
                <a:latin typeface="NSimSun"/>
                <a:ea typeface="NSimSun"/>
              </a:rPr>
              <a:t> = &amp;</a:t>
            </a:r>
            <a:r>
              <a:rPr lang="en-US" sz="2200" dirty="0" err="1" smtClean="0">
                <a:solidFill>
                  <a:srgbClr val="010001"/>
                </a:solidFill>
                <a:latin typeface="NSimSun"/>
                <a:ea typeface="NSimSun"/>
              </a:rPr>
              <a:t>oDerived</a:t>
            </a:r>
            <a:r>
              <a:rPr lang="en-US" sz="2200" dirty="0" smtClean="0">
                <a:solidFill>
                  <a:srgbClr val="010001"/>
                </a:solidFill>
                <a:latin typeface="NSimSun"/>
                <a:ea typeface="NSimSun"/>
              </a:rPr>
              <a:t>;		//conversion to access the hidden function.	</a:t>
            </a:r>
          </a:p>
          <a:p>
            <a:pPr>
              <a:buNone/>
            </a:pPr>
            <a:r>
              <a:rPr lang="en-US" sz="2200" dirty="0" smtClean="0">
                <a:solidFill>
                  <a:srgbClr val="010001"/>
                </a:solidFill>
                <a:latin typeface="NSimSun"/>
                <a:ea typeface="NSimSun"/>
              </a:rPr>
              <a:t>		</a:t>
            </a:r>
            <a:r>
              <a:rPr lang="en-US" sz="2200" dirty="0" err="1" smtClean="0">
                <a:solidFill>
                  <a:srgbClr val="010001"/>
                </a:solidFill>
                <a:latin typeface="NSimSun"/>
                <a:ea typeface="NSimSun"/>
              </a:rPr>
              <a:t>pBase</a:t>
            </a:r>
            <a:r>
              <a:rPr lang="en-US" sz="2200" dirty="0" smtClean="0">
                <a:solidFill>
                  <a:srgbClr val="010001"/>
                </a:solidFill>
                <a:latin typeface="NSimSun"/>
                <a:ea typeface="NSimSun"/>
              </a:rPr>
              <a:t>-&gt;</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(1, 1.0f);</a:t>
            </a:r>
          </a:p>
          <a:p>
            <a:pPr>
              <a:buNone/>
            </a:pPr>
            <a:r>
              <a:rPr lang="en-US" sz="2200" dirty="0" smtClean="0">
                <a:solidFill>
                  <a:srgbClr val="010001"/>
                </a:solidFill>
                <a:latin typeface="NSimSun"/>
                <a:ea typeface="NSimSun"/>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Inheritance or Composition</a:t>
            </a:r>
            <a:endParaRPr lang="en-US" dirty="0"/>
          </a:p>
        </p:txBody>
      </p:sp>
      <p:sp>
        <p:nvSpPr>
          <p:cNvPr id="3" name="Content Placeholder 2"/>
          <p:cNvSpPr>
            <a:spLocks noGrp="1"/>
          </p:cNvSpPr>
          <p:nvPr>
            <p:ph idx="1"/>
          </p:nvPr>
        </p:nvSpPr>
        <p:spPr/>
        <p:txBody>
          <a:bodyPr>
            <a:normAutofit lnSpcReduction="10000"/>
          </a:bodyPr>
          <a:lstStyle/>
          <a:p>
            <a:r>
              <a:rPr lang="en-US" dirty="0" smtClean="0"/>
              <a:t>Inheritance or Composition.</a:t>
            </a:r>
          </a:p>
          <a:p>
            <a:pPr lvl="2"/>
            <a:r>
              <a:rPr lang="en-US" dirty="0" smtClean="0"/>
              <a:t>To derive means </a:t>
            </a:r>
            <a:r>
              <a:rPr lang="en-US" b="1" dirty="0" smtClean="0"/>
              <a:t>it is</a:t>
            </a:r>
            <a:r>
              <a:rPr lang="en-US" dirty="0" smtClean="0"/>
              <a:t>.</a:t>
            </a:r>
          </a:p>
          <a:p>
            <a:pPr lvl="2"/>
            <a:r>
              <a:rPr lang="en-US" dirty="0" smtClean="0"/>
              <a:t>To contain means </a:t>
            </a:r>
            <a:r>
              <a:rPr lang="en-US" b="1" dirty="0" smtClean="0"/>
              <a:t>it has</a:t>
            </a:r>
            <a:r>
              <a:rPr lang="en-US" dirty="0" smtClean="0"/>
              <a:t>.</a:t>
            </a:r>
          </a:p>
          <a:p>
            <a:r>
              <a:rPr lang="en-US" b="1" dirty="0" smtClean="0"/>
              <a:t>Never</a:t>
            </a:r>
            <a:r>
              <a:rPr lang="en-US" dirty="0" smtClean="0"/>
              <a:t> try to make a class that </a:t>
            </a:r>
            <a:r>
              <a:rPr lang="en-US" b="1" dirty="0" smtClean="0"/>
              <a:t>almighty</a:t>
            </a:r>
            <a:r>
              <a:rPr lang="en-US" dirty="0" smtClean="0"/>
              <a:t> for all kinds of requirements.</a:t>
            </a:r>
          </a:p>
          <a:p>
            <a:pPr lvl="3"/>
            <a:r>
              <a:rPr lang="en-US" dirty="0" smtClean="0"/>
              <a:t>It’s </a:t>
            </a:r>
            <a:r>
              <a:rPr lang="en-US" b="1" dirty="0" smtClean="0"/>
              <a:t>not team spirit</a:t>
            </a:r>
            <a:r>
              <a:rPr lang="en-US" dirty="0" smtClean="0"/>
              <a:t>.</a:t>
            </a:r>
          </a:p>
          <a:p>
            <a:pPr lvl="3"/>
            <a:r>
              <a:rPr lang="en-US" dirty="0" smtClean="0"/>
              <a:t>It’s terrible to </a:t>
            </a:r>
            <a:r>
              <a:rPr lang="en-US" b="1" dirty="0" smtClean="0"/>
              <a:t>maintain</a:t>
            </a:r>
            <a:r>
              <a:rPr lang="en-US" dirty="0" smtClean="0"/>
              <a:t> a class like this for both yourself and the others.</a:t>
            </a:r>
          </a:p>
          <a:p>
            <a:pPr lvl="3"/>
            <a:r>
              <a:rPr lang="en-US" dirty="0" smtClean="0"/>
              <a:t>There is </a:t>
            </a:r>
            <a:r>
              <a:rPr lang="en-US" b="1" dirty="0" smtClean="0"/>
              <a:t>risk to break </a:t>
            </a:r>
            <a:r>
              <a:rPr lang="en-US" dirty="0" smtClean="0"/>
              <a:t>the previous features when adding a new one.</a:t>
            </a:r>
          </a:p>
          <a:p>
            <a:pPr lvl="3"/>
            <a:r>
              <a:rPr lang="en-US" dirty="0" smtClean="0"/>
              <a:t>It would be more </a:t>
            </a:r>
            <a:r>
              <a:rPr lang="en-US" b="1" dirty="0" smtClean="0"/>
              <a:t>powerful</a:t>
            </a:r>
            <a:r>
              <a:rPr lang="en-US" dirty="0" smtClean="0"/>
              <a:t> if you could design it in an </a:t>
            </a:r>
            <a:r>
              <a:rPr lang="en-US" b="1" dirty="0" smtClean="0"/>
              <a:t>extendable structure </a:t>
            </a:r>
            <a:r>
              <a:rPr lang="en-US" dirty="0" smtClean="0"/>
              <a:t>and </a:t>
            </a:r>
            <a:r>
              <a:rPr lang="en-US" dirty="0" smtClean="0"/>
              <a:t>base on inheritance and composition.</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Multiple Inheritance </a:t>
            </a:r>
          </a:p>
        </p:txBody>
      </p:sp>
      <p:sp>
        <p:nvSpPr>
          <p:cNvPr id="3" name="Content Placeholder 2"/>
          <p:cNvSpPr>
            <a:spLocks noGrp="1"/>
          </p:cNvSpPr>
          <p:nvPr>
            <p:ph idx="1"/>
          </p:nvPr>
        </p:nvSpPr>
        <p:spPr/>
        <p:txBody>
          <a:bodyPr>
            <a:normAutofit fontScale="55000" lnSpcReduction="20000"/>
          </a:bodyPr>
          <a:lstStyle/>
          <a:p>
            <a:r>
              <a:rPr lang="en-US" sz="4400" b="1" dirty="0" smtClean="0"/>
              <a:t>Multiple Inheritance</a:t>
            </a:r>
          </a:p>
          <a:p>
            <a:pPr lvl="1"/>
            <a:r>
              <a:rPr lang="en-US" sz="3300" dirty="0" smtClean="0"/>
              <a:t>The derived class can get the functionalities from both base classes.</a:t>
            </a:r>
          </a:p>
          <a:p>
            <a:pPr>
              <a:buNone/>
            </a:pPr>
            <a:r>
              <a:rPr lang="en-US" b="1" dirty="0" smtClean="0"/>
              <a:t>	</a:t>
            </a:r>
            <a:r>
              <a:rPr lang="en-US" dirty="0" smtClean="0">
                <a:solidFill>
                  <a:srgbClr val="0000FF"/>
                </a:solidFill>
                <a:latin typeface="NSimSun"/>
                <a:ea typeface="NSimSun"/>
              </a:rPr>
              <a:t>class </a:t>
            </a:r>
            <a:r>
              <a:rPr lang="en-US" dirty="0" smtClean="0">
                <a:solidFill>
                  <a:srgbClr val="010001"/>
                </a:solidFill>
                <a:latin typeface="NSimSun"/>
                <a:ea typeface="NSimSun"/>
              </a:rPr>
              <a:t>Base1</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000FF"/>
                </a:solidFill>
                <a:latin typeface="NSimSun"/>
                <a:ea typeface="NSimSun"/>
              </a:rPr>
              <a:t>		void </a:t>
            </a:r>
            <a:r>
              <a:rPr lang="en-US" dirty="0" smtClean="0">
                <a:solidFill>
                  <a:srgbClr val="010001"/>
                </a:solidFill>
                <a:latin typeface="NSimSun"/>
                <a:ea typeface="NSimSun"/>
              </a:rPr>
              <a:t>foo1() {}</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Base2</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000FF"/>
                </a:solidFill>
                <a:latin typeface="NSimSun"/>
                <a:ea typeface="NSimSun"/>
              </a:rPr>
              <a:t>		void </a:t>
            </a:r>
            <a:r>
              <a:rPr lang="en-US" dirty="0" smtClean="0">
                <a:solidFill>
                  <a:srgbClr val="010001"/>
                </a:solidFill>
                <a:latin typeface="NSimSun"/>
                <a:ea typeface="NSimSun"/>
              </a:rPr>
              <a:t>foo2() {}</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Derived: </a:t>
            </a:r>
            <a:r>
              <a:rPr lang="en-US" dirty="0" smtClean="0">
                <a:solidFill>
                  <a:srgbClr val="0000FF"/>
                </a:solidFill>
                <a:latin typeface="NSimSun"/>
                <a:ea typeface="NSimSun"/>
              </a:rPr>
              <a:t>public </a:t>
            </a:r>
            <a:r>
              <a:rPr lang="en-US" dirty="0" smtClean="0">
                <a:solidFill>
                  <a:srgbClr val="010001"/>
                </a:solidFill>
                <a:latin typeface="NSimSun"/>
                <a:ea typeface="NSimSun"/>
              </a:rPr>
              <a:t>Base1, </a:t>
            </a:r>
            <a:r>
              <a:rPr lang="en-US" dirty="0" smtClean="0">
                <a:solidFill>
                  <a:srgbClr val="0000FF"/>
                </a:solidFill>
                <a:latin typeface="NSimSun"/>
                <a:ea typeface="NSimSun"/>
              </a:rPr>
              <a:t>public </a:t>
            </a:r>
            <a:r>
              <a:rPr lang="en-US" dirty="0" smtClean="0">
                <a:solidFill>
                  <a:srgbClr val="010001"/>
                </a:solidFill>
                <a:latin typeface="NSimSun"/>
                <a:ea typeface="NSimSun"/>
              </a:rPr>
              <a:t>Base2</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a:t>
            </a:r>
            <a:endParaRPr lang="en-US" dirty="0"/>
          </a:p>
        </p:txBody>
      </p:sp>
      <p:sp>
        <p:nvSpPr>
          <p:cNvPr id="3" name="Content Placeholder 2"/>
          <p:cNvSpPr>
            <a:spLocks noGrp="1"/>
          </p:cNvSpPr>
          <p:nvPr>
            <p:ph idx="1"/>
          </p:nvPr>
        </p:nvSpPr>
        <p:spPr/>
        <p:txBody>
          <a:bodyPr>
            <a:normAutofit/>
          </a:bodyPr>
          <a:lstStyle/>
          <a:p>
            <a:r>
              <a:rPr lang="en-US" dirty="0" smtClean="0"/>
              <a:t>1	Class</a:t>
            </a:r>
          </a:p>
          <a:p>
            <a:r>
              <a:rPr lang="en-US" dirty="0" smtClean="0"/>
              <a:t>2	Design pattern</a:t>
            </a:r>
          </a:p>
          <a:p>
            <a:r>
              <a:rPr lang="en-US" dirty="0" smtClean="0"/>
              <a:t>3	Template</a:t>
            </a:r>
          </a:p>
          <a:p>
            <a:r>
              <a:rPr lang="en-US" dirty="0" smtClean="0"/>
              <a:t>4	STL</a:t>
            </a:r>
          </a:p>
          <a:p>
            <a:r>
              <a:rPr lang="en-US" dirty="0" smtClean="0"/>
              <a:t>5	Memory</a:t>
            </a:r>
          </a:p>
          <a:p>
            <a:r>
              <a:rPr lang="en-US" dirty="0" smtClean="0"/>
              <a:t>6	Overflow</a:t>
            </a:r>
          </a:p>
          <a:p>
            <a:r>
              <a:rPr lang="en-US" dirty="0" smtClean="0"/>
              <a:t>7	Good practices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Multiple Inheritance </a:t>
            </a:r>
            <a:endParaRPr lang="en-US" dirty="0"/>
          </a:p>
        </p:txBody>
      </p:sp>
      <p:sp>
        <p:nvSpPr>
          <p:cNvPr id="3" name="Content Placeholder 2"/>
          <p:cNvSpPr>
            <a:spLocks noGrp="1"/>
          </p:cNvSpPr>
          <p:nvPr>
            <p:ph idx="1"/>
          </p:nvPr>
        </p:nvSpPr>
        <p:spPr/>
        <p:txBody>
          <a:bodyPr>
            <a:normAutofit fontScale="55000" lnSpcReduction="20000"/>
          </a:bodyPr>
          <a:lstStyle/>
          <a:p>
            <a:r>
              <a:rPr lang="en-US" sz="5100" dirty="0" smtClean="0"/>
              <a:t>Ambiguity</a:t>
            </a:r>
            <a:r>
              <a:rPr lang="en-US" sz="2900" b="1" dirty="0" smtClean="0"/>
              <a:t> </a:t>
            </a:r>
            <a:r>
              <a:rPr lang="en-US" sz="5100" dirty="0" smtClean="0"/>
              <a:t>Issues</a:t>
            </a:r>
          </a:p>
          <a:p>
            <a:pPr lvl="1"/>
            <a:r>
              <a:rPr lang="en-US" sz="2900" dirty="0" smtClean="0"/>
              <a:t>Base1::foo() or Base2::foo() ?</a:t>
            </a:r>
          </a:p>
          <a:p>
            <a:pPr>
              <a:buNone/>
            </a:pPr>
            <a:r>
              <a:rPr lang="en-US" sz="2200" dirty="0" smtClean="0">
                <a:solidFill>
                  <a:srgbClr val="0000FF"/>
                </a:solidFill>
                <a:latin typeface="NSimSun"/>
                <a:ea typeface="NSimSun"/>
              </a:rPr>
              <a:t>	class </a:t>
            </a:r>
            <a:r>
              <a:rPr lang="en-US" sz="2200" dirty="0" smtClean="0">
                <a:solidFill>
                  <a:srgbClr val="010001"/>
                </a:solidFill>
                <a:latin typeface="NSimSun"/>
                <a:ea typeface="NSimSun"/>
              </a:rPr>
              <a:t>Base1</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public:</a:t>
            </a:r>
          </a:p>
          <a:p>
            <a:pPr>
              <a:buNone/>
            </a:pPr>
            <a:r>
              <a:rPr lang="en-US" sz="2200" dirty="0" smtClean="0">
                <a:solidFill>
                  <a:srgbClr val="0000FF"/>
                </a:solidFill>
                <a:latin typeface="NSimSun"/>
                <a:ea typeface="NSimSun"/>
              </a:rPr>
              <a:t>		void </a:t>
            </a:r>
            <a:r>
              <a:rPr lang="en-US" sz="2200" dirty="0" err="1" smtClean="0">
                <a:solidFill>
                  <a:srgbClr val="010001"/>
                </a:solidFill>
                <a:latin typeface="NSimSun"/>
                <a:ea typeface="NSimSun"/>
              </a:rPr>
              <a:t>foo</a:t>
            </a:r>
            <a:r>
              <a:rPr lang="en-US" sz="2200" dirty="0" smtClean="0">
                <a:solidFill>
                  <a:srgbClr val="010001"/>
                </a:solidFill>
                <a:latin typeface="NSimSun"/>
                <a:ea typeface="NSimSun"/>
              </a:rPr>
              <a:t>() {}</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class </a:t>
            </a:r>
            <a:r>
              <a:rPr lang="en-US" sz="2200" dirty="0" smtClean="0">
                <a:solidFill>
                  <a:srgbClr val="010001"/>
                </a:solidFill>
                <a:latin typeface="NSimSun"/>
                <a:ea typeface="NSimSun"/>
              </a:rPr>
              <a:t>Base2</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public:</a:t>
            </a:r>
          </a:p>
          <a:p>
            <a:pPr lvl="1">
              <a:buNone/>
            </a:pPr>
            <a:r>
              <a:rPr lang="en-US" sz="1800" dirty="0" smtClean="0">
                <a:solidFill>
                  <a:srgbClr val="0000FF"/>
                </a:solidFill>
                <a:latin typeface="NSimSun"/>
                <a:ea typeface="NSimSun"/>
              </a:rPr>
              <a:t>	void </a:t>
            </a:r>
            <a:r>
              <a:rPr lang="en-US" sz="1800" dirty="0" err="1" smtClean="0">
                <a:solidFill>
                  <a:srgbClr val="010001"/>
                </a:solidFill>
                <a:latin typeface="NSimSun"/>
                <a:ea typeface="NSimSun"/>
              </a:rPr>
              <a:t>foo</a:t>
            </a:r>
            <a:r>
              <a:rPr lang="en-US" sz="1800" dirty="0" smtClean="0">
                <a:solidFill>
                  <a:srgbClr val="010001"/>
                </a:solidFill>
                <a:latin typeface="NSimSun"/>
                <a:ea typeface="NSimSun"/>
              </a:rPr>
              <a:t>() {}</a:t>
            </a:r>
          </a:p>
          <a:p>
            <a:pPr>
              <a:buNone/>
            </a:pPr>
            <a:r>
              <a:rPr lang="en-US" sz="2200" dirty="0" smtClean="0">
                <a:solidFill>
                  <a:srgbClr val="010001"/>
                </a:solidFill>
                <a:latin typeface="NSimSun"/>
                <a:ea typeface="NSimSun"/>
              </a:rPr>
              <a:t>	};</a:t>
            </a:r>
          </a:p>
          <a:p>
            <a:pPr>
              <a:buNone/>
            </a:pPr>
            <a:r>
              <a:rPr lang="en-US" sz="2200" dirty="0" smtClean="0">
                <a:solidFill>
                  <a:srgbClr val="0000FF"/>
                </a:solidFill>
                <a:latin typeface="NSimSun"/>
                <a:ea typeface="NSimSun"/>
              </a:rPr>
              <a:t>	class </a:t>
            </a:r>
            <a:r>
              <a:rPr lang="en-US" sz="2200" dirty="0" smtClean="0">
                <a:solidFill>
                  <a:srgbClr val="010001"/>
                </a:solidFill>
                <a:latin typeface="NSimSun"/>
                <a:ea typeface="NSimSun"/>
              </a:rPr>
              <a:t>Derived: </a:t>
            </a:r>
            <a:r>
              <a:rPr lang="en-US" sz="2200" dirty="0" smtClean="0">
                <a:solidFill>
                  <a:srgbClr val="0000FF"/>
                </a:solidFill>
                <a:latin typeface="NSimSun"/>
                <a:ea typeface="NSimSun"/>
              </a:rPr>
              <a:t>public </a:t>
            </a:r>
            <a:r>
              <a:rPr lang="en-US" sz="2200" dirty="0" smtClean="0">
                <a:solidFill>
                  <a:srgbClr val="010001"/>
                </a:solidFill>
                <a:latin typeface="NSimSun"/>
                <a:ea typeface="NSimSun"/>
              </a:rPr>
              <a:t>Base1, </a:t>
            </a:r>
            <a:r>
              <a:rPr lang="en-US" sz="2200" dirty="0" smtClean="0">
                <a:solidFill>
                  <a:srgbClr val="0000FF"/>
                </a:solidFill>
                <a:latin typeface="NSimSun"/>
                <a:ea typeface="NSimSun"/>
              </a:rPr>
              <a:t>public </a:t>
            </a:r>
            <a:r>
              <a:rPr lang="en-US" sz="2200" dirty="0" smtClean="0">
                <a:solidFill>
                  <a:srgbClr val="010001"/>
                </a:solidFill>
                <a:latin typeface="NSimSun"/>
                <a:ea typeface="NSimSun"/>
              </a:rPr>
              <a:t>Base2</a:t>
            </a:r>
          </a:p>
          <a:p>
            <a:pPr>
              <a:buNone/>
            </a:pPr>
            <a:r>
              <a:rPr lang="en-US" sz="2200" dirty="0" smtClean="0">
                <a:solidFill>
                  <a:srgbClr val="010001"/>
                </a:solidFill>
                <a:latin typeface="NSimSun"/>
                <a:ea typeface="NSimSun"/>
              </a:rPr>
              <a:t>	{</a:t>
            </a:r>
          </a:p>
          <a:p>
            <a:pPr>
              <a:buNone/>
            </a:pPr>
            <a:r>
              <a:rPr lang="en-US" sz="2200" dirty="0" smtClean="0">
                <a:solidFill>
                  <a:srgbClr val="010001"/>
                </a:solidFill>
                <a:latin typeface="NSimSun"/>
                <a:ea typeface="NSimSun"/>
              </a:rPr>
              <a:t>	};</a:t>
            </a:r>
          </a:p>
          <a:p>
            <a:endParaRPr lang="en-US" sz="2200" dirty="0" smtClean="0">
              <a:solidFill>
                <a:srgbClr val="010001"/>
              </a:solidFill>
              <a:latin typeface="NSimSun"/>
              <a:ea typeface="NSimSun"/>
            </a:endParaRPr>
          </a:p>
          <a:p>
            <a:pPr>
              <a:buNone/>
            </a:pPr>
            <a:r>
              <a:rPr lang="en-US" sz="2200" dirty="0" smtClean="0">
                <a:solidFill>
                  <a:srgbClr val="010001"/>
                </a:solidFill>
                <a:latin typeface="NSimSun"/>
                <a:ea typeface="NSimSun"/>
              </a:rPr>
              <a:t>	Derived </a:t>
            </a:r>
            <a:r>
              <a:rPr lang="en-US" sz="2200" dirty="0" err="1" smtClean="0">
                <a:solidFill>
                  <a:srgbClr val="010001"/>
                </a:solidFill>
                <a:latin typeface="NSimSun"/>
                <a:ea typeface="NSimSun"/>
              </a:rPr>
              <a:t>oDerived</a:t>
            </a:r>
            <a:r>
              <a:rPr lang="en-US" sz="2200" dirty="0" smtClean="0">
                <a:solidFill>
                  <a:srgbClr val="010001"/>
                </a:solidFill>
                <a:latin typeface="NSimSun"/>
                <a:ea typeface="NSimSun"/>
              </a:rPr>
              <a:t>;</a:t>
            </a:r>
          </a:p>
          <a:p>
            <a:pPr>
              <a:buNone/>
            </a:pPr>
            <a:r>
              <a:rPr lang="en-US" sz="2200" dirty="0" smtClean="0">
                <a:solidFill>
                  <a:srgbClr val="010001"/>
                </a:solidFill>
                <a:latin typeface="NSimSun"/>
                <a:ea typeface="NSimSun"/>
              </a:rPr>
              <a:t>	oDerived.Base1::foo();</a:t>
            </a:r>
          </a:p>
          <a:p>
            <a:pPr>
              <a:buNone/>
            </a:pPr>
            <a:r>
              <a:rPr lang="en-US" sz="2200" dirty="0" smtClean="0">
                <a:solidFill>
                  <a:srgbClr val="010001"/>
                </a:solidFill>
                <a:latin typeface="NSimSun"/>
                <a:ea typeface="NSimSun"/>
              </a:rPr>
              <a:t>	oDerived.Base2::foo();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Multiple Inheritance </a:t>
            </a:r>
            <a:endParaRPr lang="en-US" dirty="0"/>
          </a:p>
        </p:txBody>
      </p:sp>
      <p:sp>
        <p:nvSpPr>
          <p:cNvPr id="3" name="Content Placeholder 2"/>
          <p:cNvSpPr>
            <a:spLocks noGrp="1"/>
          </p:cNvSpPr>
          <p:nvPr>
            <p:ph idx="1"/>
          </p:nvPr>
        </p:nvSpPr>
        <p:spPr/>
        <p:txBody>
          <a:bodyPr>
            <a:normAutofit fontScale="32500" lnSpcReduction="20000"/>
          </a:bodyPr>
          <a:lstStyle/>
          <a:p>
            <a:r>
              <a:rPr lang="en-US" sz="6000" dirty="0" smtClean="0"/>
              <a:t>Diamond inheritance problem</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Base0</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000FF"/>
                </a:solidFill>
                <a:latin typeface="NSimSun"/>
                <a:ea typeface="NSimSun"/>
              </a:rPr>
              <a:t>		void 	</a:t>
            </a:r>
            <a:r>
              <a:rPr lang="en-US" sz="3100" dirty="0" err="1" smtClean="0">
                <a:solidFill>
                  <a:srgbClr val="010001"/>
                </a:solidFill>
                <a:latin typeface="NSimSun"/>
                <a:ea typeface="NSimSun"/>
              </a:rPr>
              <a:t>baseFoo</a:t>
            </a:r>
            <a:r>
              <a:rPr lang="en-US" sz="3100" dirty="0" smtClean="0">
                <a:solidFill>
                  <a:srgbClr val="010001"/>
                </a:solidFill>
                <a:latin typeface="NSimSun"/>
                <a:ea typeface="NSimSun"/>
              </a:rPr>
              <a:t>() {};</a:t>
            </a:r>
          </a:p>
          <a:p>
            <a:pPr>
              <a:buNone/>
            </a:pPr>
            <a:r>
              <a:rPr lang="en-US" dirty="0" smtClean="0">
                <a:solidFill>
                  <a:srgbClr val="0000FF"/>
                </a:solidFill>
                <a:latin typeface="NSimSun"/>
                <a:ea typeface="NSimSun"/>
              </a:rPr>
              <a:t>		</a:t>
            </a:r>
            <a:r>
              <a:rPr lang="en-US" dirty="0" err="1" smtClean="0">
                <a:solidFill>
                  <a:srgbClr val="0000FF"/>
                </a:solidFill>
                <a:latin typeface="NSimSun"/>
                <a:ea typeface="NSimSun"/>
              </a:rPr>
              <a:t>int</a:t>
            </a:r>
            <a:r>
              <a:rPr lang="en-US" dirty="0" smtClean="0">
                <a:solidFill>
                  <a:srgbClr val="0000FF"/>
                </a:solidFill>
                <a:latin typeface="NSimSun"/>
                <a:ea typeface="NSimSun"/>
              </a:rPr>
              <a:t> 	</a:t>
            </a:r>
            <a:r>
              <a:rPr lang="en-US" dirty="0" err="1" smtClean="0">
                <a:solidFill>
                  <a:srgbClr val="010001"/>
                </a:solidFill>
                <a:latin typeface="NSimSun"/>
                <a:ea typeface="NSimSun"/>
              </a:rPr>
              <a:t>mValue</a:t>
            </a:r>
            <a:r>
              <a:rPr lang="en-US" dirty="0" smtClean="0">
                <a:solidFill>
                  <a:srgbClr val="010001"/>
                </a:solidFill>
                <a:latin typeface="NSimSun"/>
                <a:ea typeface="NSimSun"/>
              </a:rPr>
              <a:t>;</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Base1: </a:t>
            </a:r>
            <a:r>
              <a:rPr lang="en-US" dirty="0" smtClean="0">
                <a:solidFill>
                  <a:srgbClr val="0000FF"/>
                </a:solidFill>
                <a:latin typeface="NSimSun"/>
                <a:ea typeface="NSimSun"/>
              </a:rPr>
              <a:t>public </a:t>
            </a:r>
            <a:r>
              <a:rPr lang="en-US" dirty="0" smtClean="0">
                <a:solidFill>
                  <a:srgbClr val="010001"/>
                </a:solidFill>
                <a:latin typeface="NSimSun"/>
                <a:ea typeface="NSimSun"/>
              </a:rPr>
              <a:t>Base0</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000FF"/>
                </a:solidFill>
                <a:latin typeface="NSimSun"/>
                <a:ea typeface="NSimSun"/>
              </a:rPr>
              <a:t>		void 	</a:t>
            </a:r>
            <a:r>
              <a:rPr lang="en-US" dirty="0" err="1" smtClean="0">
                <a:solidFill>
                  <a:srgbClr val="010001"/>
                </a:solidFill>
                <a:latin typeface="NSimSun"/>
                <a:ea typeface="NSimSun"/>
              </a:rPr>
              <a:t>foo</a:t>
            </a:r>
            <a:r>
              <a:rPr lang="en-US" dirty="0" smtClean="0">
                <a:solidFill>
                  <a:srgbClr val="010001"/>
                </a:solidFill>
                <a:latin typeface="NSimSun"/>
                <a:ea typeface="NSimSun"/>
              </a:rPr>
              <a:t>() {}</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Base2: </a:t>
            </a:r>
            <a:r>
              <a:rPr lang="en-US" dirty="0" smtClean="0">
                <a:solidFill>
                  <a:srgbClr val="0000FF"/>
                </a:solidFill>
                <a:latin typeface="NSimSun"/>
                <a:ea typeface="NSimSun"/>
              </a:rPr>
              <a:t>public </a:t>
            </a:r>
            <a:r>
              <a:rPr lang="en-US" dirty="0" smtClean="0">
                <a:solidFill>
                  <a:srgbClr val="010001"/>
                </a:solidFill>
                <a:latin typeface="NSimSun"/>
                <a:ea typeface="NSimSun"/>
              </a:rPr>
              <a:t>Base0</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000FF"/>
                </a:solidFill>
                <a:latin typeface="NSimSun"/>
                <a:ea typeface="NSimSun"/>
              </a:rPr>
              <a:t>		void 	</a:t>
            </a:r>
            <a:r>
              <a:rPr lang="en-US" dirty="0" err="1" smtClean="0">
                <a:solidFill>
                  <a:srgbClr val="010001"/>
                </a:solidFill>
                <a:latin typeface="NSimSun"/>
                <a:ea typeface="NSimSun"/>
              </a:rPr>
              <a:t>foo</a:t>
            </a:r>
            <a:r>
              <a:rPr lang="en-US" dirty="0" smtClean="0">
                <a:solidFill>
                  <a:srgbClr val="010001"/>
                </a:solidFill>
                <a:latin typeface="NSimSun"/>
                <a:ea typeface="NSimSun"/>
              </a:rPr>
              <a:t>() {}</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smtClean="0">
                <a:solidFill>
                  <a:srgbClr val="010001"/>
                </a:solidFill>
                <a:latin typeface="NSimSun"/>
                <a:ea typeface="NSimSun"/>
              </a:rPr>
              <a:t>Derived: </a:t>
            </a:r>
            <a:r>
              <a:rPr lang="en-US" dirty="0" smtClean="0">
                <a:solidFill>
                  <a:srgbClr val="0000FF"/>
                </a:solidFill>
                <a:latin typeface="NSimSun"/>
                <a:ea typeface="NSimSun"/>
              </a:rPr>
              <a:t>public </a:t>
            </a:r>
            <a:r>
              <a:rPr lang="en-US" dirty="0" smtClean="0">
                <a:solidFill>
                  <a:srgbClr val="010001"/>
                </a:solidFill>
                <a:latin typeface="NSimSun"/>
                <a:ea typeface="NSimSun"/>
              </a:rPr>
              <a:t>Base1, </a:t>
            </a:r>
            <a:r>
              <a:rPr lang="en-US" dirty="0" smtClean="0">
                <a:solidFill>
                  <a:srgbClr val="0000FF"/>
                </a:solidFill>
                <a:latin typeface="NSimSun"/>
                <a:ea typeface="NSimSun"/>
              </a:rPr>
              <a:t>public </a:t>
            </a:r>
            <a:r>
              <a:rPr lang="en-US" dirty="0" smtClean="0">
                <a:solidFill>
                  <a:srgbClr val="010001"/>
                </a:solidFill>
                <a:latin typeface="NSimSun"/>
                <a:ea typeface="NSimSun"/>
              </a:rPr>
              <a:t>Base2</a:t>
            </a:r>
          </a:p>
          <a:p>
            <a:pPr>
              <a:buNone/>
            </a:pPr>
            <a:r>
              <a:rPr lang="en-US" dirty="0" smtClean="0">
                <a:solidFill>
                  <a:srgbClr val="010001"/>
                </a:solidFill>
                <a:latin typeface="NSimSun"/>
                <a:ea typeface="NSimSun"/>
              </a:rPr>
              <a:t>	{</a:t>
            </a:r>
          </a:p>
          <a:p>
            <a:pPr>
              <a:buNone/>
            </a:pPr>
            <a:r>
              <a:rPr lang="en-US" dirty="0" smtClean="0">
                <a:solidFill>
                  <a:srgbClr val="010001"/>
                </a:solidFill>
                <a:latin typeface="NSimSun"/>
                <a:ea typeface="NSimSun"/>
              </a:rPr>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Multiple Inheritance </a:t>
            </a:r>
            <a:endParaRPr lang="en-US" dirty="0"/>
          </a:p>
        </p:txBody>
      </p:sp>
      <p:sp>
        <p:nvSpPr>
          <p:cNvPr id="3" name="Content Placeholder 2"/>
          <p:cNvSpPr>
            <a:spLocks noGrp="1"/>
          </p:cNvSpPr>
          <p:nvPr>
            <p:ph idx="1"/>
          </p:nvPr>
        </p:nvSpPr>
        <p:spPr/>
        <p:txBody>
          <a:bodyPr/>
          <a:lstStyle/>
          <a:p>
            <a:pPr lvl="1"/>
            <a:r>
              <a:rPr lang="en-US" dirty="0" smtClean="0"/>
              <a:t>Member</a:t>
            </a:r>
          </a:p>
          <a:p>
            <a:pPr lvl="2"/>
            <a:r>
              <a:rPr lang="en-US" sz="1600" dirty="0" err="1" smtClean="0">
                <a:solidFill>
                  <a:srgbClr val="010001"/>
                </a:solidFill>
                <a:latin typeface="NSimSun"/>
                <a:ea typeface="NSimSun"/>
              </a:rPr>
              <a:t>oDerived.mValue</a:t>
            </a:r>
            <a:r>
              <a:rPr lang="en-US" sz="1600" dirty="0" smtClean="0">
                <a:solidFill>
                  <a:srgbClr val="010001"/>
                </a:solidFill>
                <a:latin typeface="NSimSun"/>
                <a:ea typeface="NSimSun"/>
              </a:rPr>
              <a:t> = 0;	// Not Compiling</a:t>
            </a:r>
          </a:p>
          <a:p>
            <a:pPr lvl="2"/>
            <a:r>
              <a:rPr lang="en-US" sz="1600" dirty="0" smtClean="0">
                <a:solidFill>
                  <a:srgbClr val="010001"/>
                </a:solidFill>
                <a:latin typeface="NSimSun"/>
                <a:ea typeface="NSimSun"/>
              </a:rPr>
              <a:t>oDerived.Base1::mValue = 0;//Compling</a:t>
            </a:r>
          </a:p>
          <a:p>
            <a:pPr lvl="2"/>
            <a:endParaRPr lang="en-US" dirty="0" smtClean="0"/>
          </a:p>
          <a:p>
            <a:pPr lvl="1"/>
            <a:r>
              <a:rPr lang="en-US" dirty="0" smtClean="0"/>
              <a:t>Function</a:t>
            </a:r>
          </a:p>
          <a:p>
            <a:pPr lvl="2"/>
            <a:r>
              <a:rPr lang="en-US" sz="1600" dirty="0" err="1" smtClean="0">
                <a:solidFill>
                  <a:srgbClr val="010001"/>
                </a:solidFill>
                <a:latin typeface="NSimSun"/>
                <a:ea typeface="NSimSun"/>
              </a:rPr>
              <a:t>oDerived.baseFoo</a:t>
            </a:r>
            <a:r>
              <a:rPr lang="en-US" sz="1600" dirty="0" smtClean="0">
                <a:solidFill>
                  <a:srgbClr val="010001"/>
                </a:solidFill>
                <a:latin typeface="NSimSun"/>
                <a:ea typeface="NSimSun"/>
              </a:rPr>
              <a:t>();	  // Not Compiling</a:t>
            </a:r>
          </a:p>
          <a:p>
            <a:pPr lvl="2"/>
            <a:r>
              <a:rPr lang="en-US" sz="1600" dirty="0" smtClean="0">
                <a:solidFill>
                  <a:srgbClr val="010001"/>
                </a:solidFill>
                <a:latin typeface="NSimSun"/>
                <a:ea typeface="NSimSun"/>
              </a:rPr>
              <a:t>oDerived.Base1::baseFoo(); //</a:t>
            </a:r>
            <a:r>
              <a:rPr lang="en-US" sz="1600" dirty="0" err="1" smtClean="0">
                <a:solidFill>
                  <a:srgbClr val="010001"/>
                </a:solidFill>
                <a:latin typeface="NSimSun"/>
                <a:ea typeface="NSimSun"/>
              </a:rPr>
              <a:t>Compling</a:t>
            </a:r>
            <a:endParaRPr lang="en-US" sz="1600" dirty="0" smtClean="0">
              <a:solidFill>
                <a:srgbClr val="010001"/>
              </a:solidFill>
              <a:latin typeface="NSimSun"/>
              <a:ea typeface="NSimSun"/>
            </a:endParaRPr>
          </a:p>
          <a:p>
            <a:pPr lvl="1"/>
            <a:endParaRPr lang="en-US" dirty="0" smtClean="0"/>
          </a:p>
          <a:p>
            <a:pPr lvl="1"/>
            <a:r>
              <a:rPr lang="en-US" dirty="0" smtClean="0"/>
              <a:t>Pointer</a:t>
            </a:r>
          </a:p>
          <a:p>
            <a:pPr lvl="2"/>
            <a:r>
              <a:rPr lang="en-US" sz="1600" dirty="0" smtClean="0">
                <a:solidFill>
                  <a:srgbClr val="010001"/>
                </a:solidFill>
                <a:latin typeface="NSimSun"/>
                <a:ea typeface="NSimSun"/>
              </a:rPr>
              <a:t>Base0* pBase0 = &amp;</a:t>
            </a:r>
            <a:r>
              <a:rPr lang="en-US" sz="1600" dirty="0" err="1" smtClean="0">
                <a:solidFill>
                  <a:srgbClr val="010001"/>
                </a:solidFill>
                <a:latin typeface="NSimSun"/>
                <a:ea typeface="NSimSun"/>
              </a:rPr>
              <a:t>oDerived</a:t>
            </a:r>
            <a:r>
              <a:rPr lang="en-US" sz="1600" dirty="0" smtClean="0">
                <a:solidFill>
                  <a:srgbClr val="010001"/>
                </a:solidFill>
                <a:latin typeface="NSimSun"/>
                <a:ea typeface="NSimSun"/>
              </a:rPr>
              <a:t>;	 // Not Compiling</a:t>
            </a:r>
          </a:p>
          <a:p>
            <a:pPr lvl="2"/>
            <a:r>
              <a:rPr lang="en-US" sz="1600" dirty="0" smtClean="0">
                <a:solidFill>
                  <a:srgbClr val="010001"/>
                </a:solidFill>
                <a:latin typeface="NSimSun"/>
                <a:ea typeface="NSimSun"/>
              </a:rPr>
              <a:t>Base0* pBase0 = (Base1*)&amp;</a:t>
            </a:r>
            <a:r>
              <a:rPr lang="en-US" sz="1600" dirty="0" err="1" smtClean="0">
                <a:solidFill>
                  <a:srgbClr val="010001"/>
                </a:solidFill>
                <a:latin typeface="NSimSun"/>
                <a:ea typeface="NSimSun"/>
              </a:rPr>
              <a:t>oDerived</a:t>
            </a:r>
            <a:r>
              <a:rPr lang="en-US" sz="1600" dirty="0" smtClean="0">
                <a:solidFill>
                  <a:srgbClr val="010001"/>
                </a:solidFill>
                <a:latin typeface="NSimSun"/>
                <a:ea typeface="NSimSun"/>
              </a:rPr>
              <a:t>; //</a:t>
            </a:r>
            <a:r>
              <a:rPr lang="en-US" sz="1600" dirty="0" err="1" smtClean="0">
                <a:solidFill>
                  <a:srgbClr val="010001"/>
                </a:solidFill>
                <a:latin typeface="NSimSun"/>
                <a:ea typeface="NSimSun"/>
              </a:rPr>
              <a:t>Compling</a:t>
            </a:r>
            <a:endParaRPr lang="en-US" sz="1600" dirty="0" smtClean="0">
              <a:solidFill>
                <a:srgbClr val="010001"/>
              </a:solidFill>
              <a:latin typeface="NSimSun"/>
              <a:ea typeface="NSimSun"/>
            </a:endParaRPr>
          </a:p>
          <a:p>
            <a:endParaRPr lang="en-US" sz="1600" dirty="0" smtClean="0">
              <a:solidFill>
                <a:srgbClr val="010001"/>
              </a:solidFill>
              <a:latin typeface="NSimSun"/>
              <a:ea typeface="NSimSun"/>
            </a:endParaRPr>
          </a:p>
          <a:p>
            <a:pPr lvl="2"/>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 Multiple Inheritance </a:t>
            </a:r>
            <a:endParaRPr lang="en-US" dirty="0"/>
          </a:p>
        </p:txBody>
      </p:sp>
      <p:sp>
        <p:nvSpPr>
          <p:cNvPr id="3" name="Content Placeholder 2"/>
          <p:cNvSpPr>
            <a:spLocks noGrp="1"/>
          </p:cNvSpPr>
          <p:nvPr>
            <p:ph idx="1"/>
          </p:nvPr>
        </p:nvSpPr>
        <p:spPr>
          <a:xfrm>
            <a:off x="1435608" y="1447800"/>
            <a:ext cx="7498080" cy="5181600"/>
          </a:xfrm>
        </p:spPr>
        <p:txBody>
          <a:bodyPr>
            <a:normAutofit fontScale="25000" lnSpcReduction="20000"/>
          </a:bodyPr>
          <a:lstStyle/>
          <a:p>
            <a:r>
              <a:rPr lang="en-US" sz="6000" b="1" dirty="0" smtClean="0"/>
              <a:t>virtual Base Classes </a:t>
            </a:r>
          </a:p>
          <a:p>
            <a:pPr lvl="1"/>
            <a:r>
              <a:rPr lang="en-US" sz="5500" dirty="0" smtClean="0"/>
              <a:t>The problem of duplicate </a:t>
            </a:r>
            <a:r>
              <a:rPr lang="en-US" sz="5500" dirty="0" err="1" smtClean="0"/>
              <a:t>subobjects</a:t>
            </a:r>
            <a:r>
              <a:rPr lang="en-US" sz="5500" dirty="0" smtClean="0"/>
              <a:t> is resolved with virtual inheritance. When a base class is inherited as virtual, only one </a:t>
            </a:r>
            <a:r>
              <a:rPr lang="en-US" sz="5500" dirty="0" err="1" smtClean="0"/>
              <a:t>subobject</a:t>
            </a:r>
            <a:r>
              <a:rPr lang="en-US" sz="5500" dirty="0" smtClean="0"/>
              <a:t> will appear in the derived class.</a:t>
            </a:r>
          </a:p>
          <a:p>
            <a:pPr>
              <a:buNone/>
            </a:pPr>
            <a:r>
              <a:rPr lang="en-US" sz="4900" dirty="0" smtClean="0">
                <a:solidFill>
                  <a:srgbClr val="0000FF"/>
                </a:solidFill>
                <a:latin typeface="NSimSun"/>
                <a:ea typeface="NSimSun"/>
              </a:rPr>
              <a:t>	class </a:t>
            </a:r>
            <a:r>
              <a:rPr lang="en-US" sz="4900" dirty="0" smtClean="0">
                <a:solidFill>
                  <a:srgbClr val="010001"/>
                </a:solidFill>
                <a:latin typeface="NSimSun"/>
                <a:ea typeface="NSimSun"/>
              </a:rPr>
              <a:t>Base0</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public:</a:t>
            </a:r>
          </a:p>
          <a:p>
            <a:pPr>
              <a:buNone/>
            </a:pPr>
            <a:r>
              <a:rPr lang="en-US" sz="4900" dirty="0" smtClean="0">
                <a:solidFill>
                  <a:srgbClr val="0000FF"/>
                </a:solidFill>
                <a:latin typeface="NSimSun"/>
                <a:ea typeface="NSimSun"/>
              </a:rPr>
              <a:t>		void </a:t>
            </a:r>
            <a:r>
              <a:rPr lang="en-US" sz="4900" dirty="0" err="1" smtClean="0">
                <a:solidFill>
                  <a:srgbClr val="010001"/>
                </a:solidFill>
                <a:latin typeface="NSimSun"/>
                <a:ea typeface="NSimSun"/>
              </a:rPr>
              <a:t>baseFoo</a:t>
            </a: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a:t>
            </a:r>
            <a:r>
              <a:rPr lang="en-US" sz="4900" dirty="0" err="1" smtClean="0">
                <a:solidFill>
                  <a:srgbClr val="0000FF"/>
                </a:solidFill>
                <a:latin typeface="NSimSun"/>
                <a:ea typeface="NSimSun"/>
              </a:rPr>
              <a:t>int</a:t>
            </a:r>
            <a:r>
              <a:rPr lang="en-US" sz="4900" dirty="0" smtClean="0">
                <a:solidFill>
                  <a:srgbClr val="0000FF"/>
                </a:solidFill>
                <a:latin typeface="NSimSun"/>
                <a:ea typeface="NSimSun"/>
              </a:rPr>
              <a:t> </a:t>
            </a:r>
            <a:r>
              <a:rPr lang="en-US" sz="4900" dirty="0" err="1" smtClean="0">
                <a:solidFill>
                  <a:srgbClr val="010001"/>
                </a:solidFill>
                <a:latin typeface="NSimSun"/>
                <a:ea typeface="NSimSun"/>
              </a:rPr>
              <a:t>mValue</a:t>
            </a:r>
            <a:r>
              <a:rPr lang="en-US" sz="4900" dirty="0" smtClean="0">
                <a:solidFill>
                  <a:srgbClr val="010001"/>
                </a:solidFill>
                <a:latin typeface="NSimSun"/>
                <a:ea typeface="NSimSun"/>
              </a:rPr>
              <a:t> ;</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class </a:t>
            </a:r>
            <a:r>
              <a:rPr lang="en-US" sz="4900" dirty="0" smtClean="0">
                <a:solidFill>
                  <a:srgbClr val="010001"/>
                </a:solidFill>
                <a:latin typeface="NSimSun"/>
                <a:ea typeface="NSimSun"/>
              </a:rPr>
              <a:t>Base1: </a:t>
            </a:r>
            <a:r>
              <a:rPr lang="en-US" sz="4900" dirty="0" smtClean="0">
                <a:solidFill>
                  <a:srgbClr val="0000FF"/>
                </a:solidFill>
                <a:latin typeface="NSimSun"/>
                <a:ea typeface="NSimSun"/>
              </a:rPr>
              <a:t>virtual public </a:t>
            </a:r>
            <a:r>
              <a:rPr lang="en-US" sz="4900" dirty="0" smtClean="0">
                <a:solidFill>
                  <a:srgbClr val="010001"/>
                </a:solidFill>
                <a:latin typeface="NSimSun"/>
                <a:ea typeface="NSimSun"/>
              </a:rPr>
              <a:t>Base0</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public:</a:t>
            </a:r>
          </a:p>
          <a:p>
            <a:pPr>
              <a:buNone/>
            </a:pPr>
            <a:r>
              <a:rPr lang="en-US" sz="4900" dirty="0" smtClean="0">
                <a:solidFill>
                  <a:srgbClr val="0000FF"/>
                </a:solidFill>
                <a:latin typeface="NSimSun"/>
                <a:ea typeface="NSimSun"/>
              </a:rPr>
              <a:t>		void </a:t>
            </a:r>
            <a:r>
              <a:rPr lang="en-US" sz="4900" dirty="0" err="1" smtClean="0">
                <a:solidFill>
                  <a:srgbClr val="010001"/>
                </a:solidFill>
                <a:latin typeface="NSimSun"/>
                <a:ea typeface="NSimSun"/>
              </a:rPr>
              <a:t>foo</a:t>
            </a:r>
            <a:r>
              <a:rPr lang="en-US" sz="4900" dirty="0" smtClean="0">
                <a:solidFill>
                  <a:srgbClr val="010001"/>
                </a:solidFill>
                <a:latin typeface="NSimSun"/>
                <a:ea typeface="NSimSun"/>
              </a:rPr>
              <a:t>() {}</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class </a:t>
            </a:r>
            <a:r>
              <a:rPr lang="en-US" sz="4900" dirty="0" smtClean="0">
                <a:solidFill>
                  <a:srgbClr val="010001"/>
                </a:solidFill>
                <a:latin typeface="NSimSun"/>
                <a:ea typeface="NSimSun"/>
              </a:rPr>
              <a:t>Base2: </a:t>
            </a:r>
            <a:r>
              <a:rPr lang="en-US" sz="4900" dirty="0" smtClean="0">
                <a:solidFill>
                  <a:srgbClr val="0000FF"/>
                </a:solidFill>
                <a:latin typeface="NSimSun"/>
                <a:ea typeface="NSimSun"/>
              </a:rPr>
              <a:t>virtual public </a:t>
            </a:r>
            <a:r>
              <a:rPr lang="en-US" sz="4900" dirty="0" smtClean="0">
                <a:solidFill>
                  <a:srgbClr val="010001"/>
                </a:solidFill>
                <a:latin typeface="NSimSun"/>
                <a:ea typeface="NSimSun"/>
              </a:rPr>
              <a:t>Base0</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public:</a:t>
            </a:r>
          </a:p>
          <a:p>
            <a:pPr>
              <a:buNone/>
            </a:pPr>
            <a:r>
              <a:rPr lang="en-US" sz="4900" dirty="0" smtClean="0">
                <a:solidFill>
                  <a:srgbClr val="0000FF"/>
                </a:solidFill>
                <a:latin typeface="NSimSun"/>
                <a:ea typeface="NSimSun"/>
              </a:rPr>
              <a:t>		void </a:t>
            </a:r>
            <a:r>
              <a:rPr lang="en-US" sz="4900" dirty="0" err="1" smtClean="0">
                <a:solidFill>
                  <a:srgbClr val="010001"/>
                </a:solidFill>
                <a:latin typeface="NSimSun"/>
                <a:ea typeface="NSimSun"/>
              </a:rPr>
              <a:t>foo</a:t>
            </a:r>
            <a:r>
              <a:rPr lang="en-US" sz="4900" dirty="0" smtClean="0">
                <a:solidFill>
                  <a:srgbClr val="010001"/>
                </a:solidFill>
                <a:latin typeface="NSimSun"/>
                <a:ea typeface="NSimSun"/>
              </a:rPr>
              <a:t>() {}</a:t>
            </a:r>
          </a:p>
          <a:p>
            <a:pPr>
              <a:buNone/>
            </a:pPr>
            <a:r>
              <a:rPr lang="en-US" sz="4900" dirty="0" smtClean="0">
                <a:solidFill>
                  <a:srgbClr val="010001"/>
                </a:solidFill>
                <a:latin typeface="NSimSun"/>
                <a:ea typeface="NSimSun"/>
              </a:rPr>
              <a:t>	};</a:t>
            </a:r>
          </a:p>
          <a:p>
            <a:pPr>
              <a:buNone/>
            </a:pPr>
            <a:r>
              <a:rPr lang="en-US" sz="4900" dirty="0" smtClean="0">
                <a:solidFill>
                  <a:srgbClr val="0000FF"/>
                </a:solidFill>
                <a:latin typeface="NSimSun"/>
                <a:ea typeface="NSimSun"/>
              </a:rPr>
              <a:t>	class </a:t>
            </a:r>
            <a:r>
              <a:rPr lang="en-US" sz="4900" dirty="0" smtClean="0">
                <a:solidFill>
                  <a:srgbClr val="010001"/>
                </a:solidFill>
                <a:latin typeface="NSimSun"/>
                <a:ea typeface="NSimSun"/>
              </a:rPr>
              <a:t>Derived: </a:t>
            </a:r>
            <a:r>
              <a:rPr lang="en-US" sz="4900" dirty="0" smtClean="0">
                <a:solidFill>
                  <a:srgbClr val="0000FF"/>
                </a:solidFill>
                <a:latin typeface="NSimSun"/>
                <a:ea typeface="NSimSun"/>
              </a:rPr>
              <a:t>public </a:t>
            </a:r>
            <a:r>
              <a:rPr lang="en-US" sz="4900" dirty="0" smtClean="0">
                <a:solidFill>
                  <a:srgbClr val="010001"/>
                </a:solidFill>
                <a:latin typeface="NSimSun"/>
                <a:ea typeface="NSimSun"/>
              </a:rPr>
              <a:t>Base1, </a:t>
            </a:r>
            <a:r>
              <a:rPr lang="en-US" sz="4900" dirty="0" smtClean="0">
                <a:solidFill>
                  <a:srgbClr val="0000FF"/>
                </a:solidFill>
                <a:latin typeface="NSimSun"/>
                <a:ea typeface="NSimSun"/>
              </a:rPr>
              <a:t>public </a:t>
            </a:r>
            <a:r>
              <a:rPr lang="en-US" sz="4900" dirty="0" smtClean="0">
                <a:solidFill>
                  <a:srgbClr val="010001"/>
                </a:solidFill>
                <a:latin typeface="NSimSun"/>
                <a:ea typeface="NSimSun"/>
              </a:rPr>
              <a:t>Base2</a:t>
            </a:r>
          </a:p>
          <a:p>
            <a:pPr>
              <a:buNone/>
            </a:pPr>
            <a:r>
              <a:rPr lang="en-US" sz="4900" dirty="0" smtClean="0">
                <a:solidFill>
                  <a:srgbClr val="010001"/>
                </a:solidFill>
                <a:latin typeface="NSimSun"/>
                <a:ea typeface="NSimSun"/>
              </a:rPr>
              <a:t>	{</a:t>
            </a:r>
          </a:p>
          <a:p>
            <a:pPr>
              <a:buNone/>
            </a:pPr>
            <a:r>
              <a:rPr lang="en-US" sz="4900" dirty="0" smtClean="0">
                <a:solidFill>
                  <a:srgbClr val="010001"/>
                </a:solidFill>
                <a:latin typeface="NSimSun"/>
                <a:ea typeface="NSimSun"/>
              </a:rPr>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Friend</a:t>
            </a:r>
            <a:endParaRPr lang="en-US" dirty="0"/>
          </a:p>
        </p:txBody>
      </p:sp>
      <p:sp>
        <p:nvSpPr>
          <p:cNvPr id="3" name="Content Placeholder 2"/>
          <p:cNvSpPr>
            <a:spLocks noGrp="1"/>
          </p:cNvSpPr>
          <p:nvPr>
            <p:ph idx="1"/>
          </p:nvPr>
        </p:nvSpPr>
        <p:spPr/>
        <p:txBody>
          <a:bodyPr>
            <a:normAutofit/>
          </a:bodyPr>
          <a:lstStyle/>
          <a:p>
            <a:r>
              <a:rPr lang="en-US" dirty="0" smtClean="0"/>
              <a:t>The friend is able to access the protected and private members from the out side.</a:t>
            </a:r>
          </a:p>
          <a:p>
            <a:r>
              <a:rPr lang="en-US" dirty="0" smtClean="0"/>
              <a:t>Friend class</a:t>
            </a:r>
          </a:p>
          <a:p>
            <a:r>
              <a:rPr lang="en-US" dirty="0" smtClean="0"/>
              <a:t>Friend function</a:t>
            </a:r>
          </a:p>
          <a:p>
            <a:pPr>
              <a:buNone/>
            </a:pPr>
            <a:r>
              <a:rPr lang="en-US" sz="1600" dirty="0" smtClean="0">
                <a:solidFill>
                  <a:srgbClr val="0000FF"/>
                </a:solidFill>
                <a:latin typeface="NSimSun"/>
                <a:ea typeface="NSimSun"/>
              </a:rPr>
              <a:t>	class </a:t>
            </a:r>
            <a:r>
              <a:rPr lang="en-US" sz="1600" dirty="0" smtClean="0">
                <a:solidFill>
                  <a:srgbClr val="010001"/>
                </a:solidFill>
                <a:latin typeface="NSimSun"/>
                <a:ea typeface="NSimSun"/>
              </a:rPr>
              <a:t>Object</a:t>
            </a:r>
          </a:p>
          <a:p>
            <a:pPr>
              <a:buNone/>
            </a:pPr>
            <a:r>
              <a:rPr lang="en-US" sz="1600" dirty="0" smtClean="0">
                <a:solidFill>
                  <a:srgbClr val="010001"/>
                </a:solidFill>
                <a:latin typeface="NSimSun"/>
                <a:ea typeface="NSimSun"/>
              </a:rPr>
              <a:t>	{</a:t>
            </a:r>
          </a:p>
          <a:p>
            <a:pPr>
              <a:buNone/>
            </a:pPr>
            <a:r>
              <a:rPr lang="en-US" sz="1600" dirty="0" smtClean="0">
                <a:solidFill>
                  <a:srgbClr val="0000FF"/>
                </a:solidFill>
                <a:latin typeface="NSimSun"/>
                <a:ea typeface="NSimSun"/>
              </a:rPr>
              <a:t>		friend class </a:t>
            </a:r>
            <a:r>
              <a:rPr lang="en-US" sz="1600" dirty="0" err="1" smtClean="0">
                <a:solidFill>
                  <a:srgbClr val="010001"/>
                </a:solidFill>
                <a:latin typeface="NSimSun"/>
                <a:ea typeface="NSimSun"/>
              </a:rPr>
              <a:t>ObjectFriend</a:t>
            </a:r>
            <a:r>
              <a:rPr lang="en-US" sz="1600" dirty="0" smtClean="0">
                <a:solidFill>
                  <a:srgbClr val="010001"/>
                </a:solidFill>
                <a:latin typeface="NSimSun"/>
                <a:ea typeface="NSimSun"/>
              </a:rPr>
              <a:t>;</a:t>
            </a:r>
          </a:p>
          <a:p>
            <a:pPr>
              <a:buNone/>
            </a:pPr>
            <a:r>
              <a:rPr lang="en-US" sz="1600" dirty="0" smtClean="0">
                <a:solidFill>
                  <a:srgbClr val="0000FF"/>
                </a:solidFill>
                <a:latin typeface="NSimSun"/>
                <a:ea typeface="NSimSun"/>
              </a:rPr>
              <a:t>		friend void </a:t>
            </a:r>
            <a:r>
              <a:rPr lang="en-US" sz="1600" dirty="0" err="1" smtClean="0">
                <a:solidFill>
                  <a:srgbClr val="010001"/>
                </a:solidFill>
                <a:latin typeface="NSimSun"/>
                <a:ea typeface="NSimSun"/>
              </a:rPr>
              <a:t>gFriendFoo</a:t>
            </a:r>
            <a:r>
              <a:rPr lang="en-US" sz="1600" dirty="0" smtClean="0">
                <a:solidFill>
                  <a:srgbClr val="010001"/>
                </a:solidFill>
                <a:latin typeface="NSimSun"/>
                <a:ea typeface="NSimSun"/>
              </a:rPr>
              <a:t>(Object* </a:t>
            </a:r>
            <a:r>
              <a:rPr lang="en-US" sz="1600" dirty="0" err="1" smtClean="0">
                <a:solidFill>
                  <a:srgbClr val="010001"/>
                </a:solidFill>
                <a:latin typeface="NSimSun"/>
                <a:ea typeface="NSimSun"/>
              </a:rPr>
              <a:t>obj</a:t>
            </a:r>
            <a:r>
              <a:rPr lang="en-US" sz="1600" dirty="0" smtClean="0">
                <a:solidFill>
                  <a:srgbClr val="010001"/>
                </a:solidFill>
                <a:latin typeface="NSimSun"/>
                <a:ea typeface="NSimSun"/>
              </a:rPr>
              <a:t>);</a:t>
            </a:r>
          </a:p>
          <a:p>
            <a:pPr>
              <a:buNone/>
            </a:pPr>
            <a:r>
              <a:rPr lang="en-US" sz="1600" dirty="0" smtClean="0">
                <a:solidFill>
                  <a:srgbClr val="010001"/>
                </a:solidFill>
                <a:latin typeface="NSimSun"/>
                <a:ea typeface="NSimSun"/>
              </a:rPr>
              <a:t>	}</a:t>
            </a:r>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a:t>
            </a:r>
            <a:br>
              <a:rPr lang="en-US" dirty="0" smtClean="0"/>
            </a:br>
            <a:r>
              <a:rPr lang="en-US" dirty="0" smtClean="0"/>
              <a:t>Friend</a:t>
            </a:r>
            <a:endParaRPr lang="en-US" dirty="0"/>
          </a:p>
        </p:txBody>
      </p:sp>
      <p:sp>
        <p:nvSpPr>
          <p:cNvPr id="3" name="Content Placeholder 2"/>
          <p:cNvSpPr>
            <a:spLocks noGrp="1"/>
          </p:cNvSpPr>
          <p:nvPr>
            <p:ph idx="1"/>
          </p:nvPr>
        </p:nvSpPr>
        <p:spPr/>
        <p:txBody>
          <a:bodyPr/>
          <a:lstStyle/>
          <a:p>
            <a:r>
              <a:rPr lang="en-US" dirty="0" smtClean="0"/>
              <a:t>Practice</a:t>
            </a:r>
          </a:p>
          <a:p>
            <a:pPr lvl="1"/>
            <a:r>
              <a:rPr lang="en-US" dirty="0" smtClean="0"/>
              <a:t>Friend is not something very good for OO design.</a:t>
            </a:r>
          </a:p>
          <a:p>
            <a:pPr lvl="1"/>
            <a:r>
              <a:rPr lang="en-US" dirty="0" smtClean="0"/>
              <a:t>Friend is good if the design is good.</a:t>
            </a:r>
          </a:p>
          <a:p>
            <a:pPr lvl="1"/>
            <a:r>
              <a:rPr lang="en-US" dirty="0" smtClean="0"/>
              <a:t>Do not over use friend, only use friend when there is a good reason.</a:t>
            </a:r>
          </a:p>
          <a:p>
            <a:pPr lvl="1"/>
            <a:r>
              <a:rPr lang="en-US" dirty="0" smtClean="0"/>
              <a:t>Good examples</a:t>
            </a:r>
          </a:p>
          <a:p>
            <a:pPr lvl="2"/>
            <a:r>
              <a:rPr lang="en-US" dirty="0" smtClean="0"/>
              <a:t>Component and specific component factory.</a:t>
            </a:r>
          </a:p>
          <a:p>
            <a:pPr lvl="2"/>
            <a:r>
              <a:rPr lang="en-US" dirty="0" smtClean="0"/>
              <a:t>Math class and Math utility functions.</a:t>
            </a:r>
          </a:p>
          <a:p>
            <a:pPr lvl="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sz="4400" dirty="0" smtClean="0"/>
              <a:t> Interface</a:t>
            </a:r>
            <a:endParaRPr lang="en-US" dirty="0"/>
          </a:p>
        </p:txBody>
      </p:sp>
      <p:sp>
        <p:nvSpPr>
          <p:cNvPr id="3" name="Content Placeholder 2"/>
          <p:cNvSpPr>
            <a:spLocks noGrp="1"/>
          </p:cNvSpPr>
          <p:nvPr>
            <p:ph idx="1"/>
          </p:nvPr>
        </p:nvSpPr>
        <p:spPr/>
        <p:txBody>
          <a:bodyPr>
            <a:normAutofit fontScale="77500" lnSpcReduction="20000"/>
          </a:bodyPr>
          <a:lstStyle/>
          <a:p>
            <a:r>
              <a:rPr lang="en-US" sz="4200" dirty="0" smtClean="0"/>
              <a:t>Interface</a:t>
            </a:r>
          </a:p>
          <a:p>
            <a:pPr lvl="2"/>
            <a:r>
              <a:rPr lang="en-US" dirty="0" smtClean="0"/>
              <a:t>What is interface?</a:t>
            </a:r>
          </a:p>
          <a:p>
            <a:pPr lvl="3"/>
            <a:r>
              <a:rPr lang="en-US" dirty="0" smtClean="0"/>
              <a:t>It’s a class with only </a:t>
            </a:r>
            <a:r>
              <a:rPr lang="en-US" b="1" dirty="0" smtClean="0"/>
              <a:t>abstract functions</a:t>
            </a:r>
            <a:r>
              <a:rPr lang="en-US" dirty="0" smtClean="0"/>
              <a:t>. It indicates the </a:t>
            </a:r>
            <a:r>
              <a:rPr lang="en-US" b="1" dirty="0" smtClean="0"/>
              <a:t>features</a:t>
            </a:r>
            <a:r>
              <a:rPr lang="en-US" dirty="0" smtClean="0"/>
              <a:t> that it should have but </a:t>
            </a:r>
            <a:r>
              <a:rPr lang="en-US" b="1" dirty="0" smtClean="0"/>
              <a:t>without implement</a:t>
            </a:r>
            <a:r>
              <a:rPr lang="en-US" dirty="0" smtClean="0"/>
              <a:t>. It’s up to the derived class to implement.</a:t>
            </a:r>
          </a:p>
          <a:p>
            <a:pPr lvl="2"/>
            <a:r>
              <a:rPr lang="en-US" dirty="0" smtClean="0"/>
              <a:t>What’s the Major difference from class?</a:t>
            </a:r>
          </a:p>
          <a:p>
            <a:pPr lvl="3"/>
            <a:r>
              <a:rPr lang="en-US" dirty="0" smtClean="0"/>
              <a:t>Only provides </a:t>
            </a:r>
            <a:r>
              <a:rPr lang="en-US" b="1" dirty="0" smtClean="0"/>
              <a:t>interface without any implement</a:t>
            </a:r>
            <a:r>
              <a:rPr lang="en-US" dirty="0" smtClean="0"/>
              <a:t>.</a:t>
            </a:r>
          </a:p>
          <a:p>
            <a:pPr lvl="2"/>
            <a:r>
              <a:rPr lang="en-US" dirty="0" smtClean="0"/>
              <a:t>Why use it?</a:t>
            </a:r>
          </a:p>
          <a:p>
            <a:pPr lvl="3"/>
            <a:r>
              <a:rPr lang="en-US" dirty="0" smtClean="0"/>
              <a:t>It groups the feature in a </a:t>
            </a:r>
            <a:r>
              <a:rPr lang="en-US" b="1" dirty="0" smtClean="0"/>
              <a:t>clear structure</a:t>
            </a:r>
            <a:r>
              <a:rPr lang="en-US" dirty="0" smtClean="0"/>
              <a:t>.</a:t>
            </a:r>
          </a:p>
          <a:p>
            <a:pPr lvl="3"/>
            <a:r>
              <a:rPr lang="en-US" b="1" dirty="0" smtClean="0"/>
              <a:t>Reduce the dependences </a:t>
            </a:r>
            <a:r>
              <a:rPr lang="en-US" dirty="0" smtClean="0"/>
              <a:t>between modules.</a:t>
            </a:r>
          </a:p>
          <a:p>
            <a:pPr lvl="4"/>
            <a:r>
              <a:rPr lang="en-US" dirty="0" smtClean="0"/>
              <a:t>It helps to avoid including high level header files among the </a:t>
            </a:r>
            <a:r>
              <a:rPr lang="en-US" b="1" dirty="0" smtClean="0"/>
              <a:t>multiple projects</a:t>
            </a:r>
            <a:r>
              <a:rPr lang="en-US" dirty="0" smtClean="0"/>
              <a:t>.</a:t>
            </a:r>
          </a:p>
          <a:p>
            <a:pPr lvl="4"/>
            <a:r>
              <a:rPr lang="en-US" dirty="0" smtClean="0"/>
              <a:t>It helps the functions &amp; modules to </a:t>
            </a:r>
            <a:r>
              <a:rPr lang="en-US" b="1" dirty="0" smtClean="0"/>
              <a:t>narrow down </a:t>
            </a:r>
            <a:r>
              <a:rPr lang="en-US" dirty="0" smtClean="0"/>
              <a:t>the input parameters as specific types. It just limits the complication.</a:t>
            </a:r>
          </a:p>
          <a:p>
            <a:pPr lvl="3"/>
            <a:r>
              <a:rPr lang="en-US" dirty="0" smtClean="0"/>
              <a:t>It’s a good solution to avoid introduce </a:t>
            </a:r>
            <a:r>
              <a:rPr lang="en-US" b="1" dirty="0" smtClean="0"/>
              <a:t>high level </a:t>
            </a:r>
            <a:r>
              <a:rPr lang="en-US" dirty="0" smtClean="0"/>
              <a:t>stuff to the </a:t>
            </a:r>
            <a:r>
              <a:rPr lang="en-US" b="1" dirty="0" smtClean="0"/>
              <a:t>low level</a:t>
            </a:r>
            <a:r>
              <a:rPr lang="en-US" dirty="0" smtClean="0"/>
              <a:t>.</a:t>
            </a:r>
          </a:p>
          <a:p>
            <a:pPr lvl="2"/>
            <a:r>
              <a:rPr lang="en-US" dirty="0" smtClean="0"/>
              <a:t>It’s a useful solution for </a:t>
            </a:r>
            <a:r>
              <a:rPr lang="en-US" b="1" dirty="0" smtClean="0"/>
              <a:t>cross-platform</a:t>
            </a:r>
            <a:r>
              <a:rPr lang="en-US" dirty="0" smtClean="0"/>
              <a:t>.</a:t>
            </a:r>
          </a:p>
          <a:p>
            <a:pPr lvl="2"/>
            <a:r>
              <a:rPr lang="en-US" dirty="0" smtClean="0"/>
              <a:t>It makes your system </a:t>
            </a:r>
            <a:r>
              <a:rPr lang="en-US" b="1" dirty="0" smtClean="0"/>
              <a:t>more extendable</a:t>
            </a:r>
            <a:r>
              <a:rPr lang="en-US" dirty="0" smtClean="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Singleton</a:t>
            </a:r>
            <a:endParaRPr lang="en-US" dirty="0"/>
          </a:p>
        </p:txBody>
      </p:sp>
      <p:sp>
        <p:nvSpPr>
          <p:cNvPr id="3" name="Content Placeholder 2"/>
          <p:cNvSpPr>
            <a:spLocks noGrp="1"/>
          </p:cNvSpPr>
          <p:nvPr>
            <p:ph idx="1"/>
          </p:nvPr>
        </p:nvSpPr>
        <p:spPr/>
        <p:txBody>
          <a:bodyPr/>
          <a:lstStyle/>
          <a:p>
            <a:r>
              <a:rPr lang="en-US" dirty="0" smtClean="0"/>
              <a:t>Singleton</a:t>
            </a:r>
          </a:p>
          <a:p>
            <a:pPr lvl="2"/>
            <a:r>
              <a:rPr lang="en-US" dirty="0" smtClean="0"/>
              <a:t>Concept</a:t>
            </a:r>
          </a:p>
          <a:p>
            <a:pPr lvl="3"/>
            <a:r>
              <a:rPr lang="en-US" dirty="0" smtClean="0"/>
              <a:t>It’s for something that is designed to have </a:t>
            </a:r>
            <a:r>
              <a:rPr lang="en-US" b="1" dirty="0" smtClean="0"/>
              <a:t>only one instance</a:t>
            </a:r>
            <a:r>
              <a:rPr lang="en-US" dirty="0" smtClean="0"/>
              <a:t> at the same time.</a:t>
            </a:r>
          </a:p>
          <a:p>
            <a:pPr lvl="2"/>
            <a:r>
              <a:rPr lang="en-US" dirty="0" smtClean="0"/>
              <a:t>Practice</a:t>
            </a:r>
          </a:p>
          <a:p>
            <a:pPr lvl="3"/>
            <a:r>
              <a:rPr lang="en-US" dirty="0" smtClean="0"/>
              <a:t>Components</a:t>
            </a:r>
          </a:p>
          <a:p>
            <a:pPr lvl="4"/>
            <a:r>
              <a:rPr lang="en-US" dirty="0" smtClean="0"/>
              <a:t>static member pointer to itself</a:t>
            </a:r>
          </a:p>
          <a:p>
            <a:pPr lvl="4"/>
            <a:r>
              <a:rPr lang="en-US" dirty="0" smtClean="0"/>
              <a:t>static </a:t>
            </a:r>
            <a:r>
              <a:rPr lang="en-US" dirty="0" err="1" smtClean="0"/>
              <a:t>sCreateInstance</a:t>
            </a:r>
            <a:r>
              <a:rPr lang="en-US" dirty="0" smtClean="0"/>
              <a:t>()</a:t>
            </a:r>
          </a:p>
          <a:p>
            <a:pPr lvl="4"/>
            <a:r>
              <a:rPr lang="en-US" dirty="0" smtClean="0"/>
              <a:t>static </a:t>
            </a:r>
            <a:r>
              <a:rPr lang="en-US" dirty="0" err="1" smtClean="0"/>
              <a:t>sDestroyInstance</a:t>
            </a:r>
            <a:r>
              <a:rPr lang="en-US" dirty="0" smtClean="0"/>
              <a:t>()</a:t>
            </a:r>
          </a:p>
          <a:p>
            <a:pPr lvl="4"/>
            <a:r>
              <a:rPr lang="en-US" dirty="0" smtClean="0"/>
              <a:t>static </a:t>
            </a:r>
            <a:r>
              <a:rPr lang="en-US" dirty="0" err="1" smtClean="0"/>
              <a:t>sGetInstance</a:t>
            </a:r>
            <a:r>
              <a:rPr lang="en-US" dirty="0" smtClean="0"/>
              <a: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Singleton</a:t>
            </a:r>
            <a:endParaRPr lang="en-US" dirty="0"/>
          </a:p>
        </p:txBody>
      </p:sp>
      <p:sp>
        <p:nvSpPr>
          <p:cNvPr id="3" name="Content Placeholder 2"/>
          <p:cNvSpPr>
            <a:spLocks noGrp="1"/>
          </p:cNvSpPr>
          <p:nvPr>
            <p:ph idx="1"/>
          </p:nvPr>
        </p:nvSpPr>
        <p:spPr/>
        <p:txBody>
          <a:bodyPr/>
          <a:lstStyle/>
          <a:p>
            <a:pPr lvl="2"/>
            <a:r>
              <a:rPr lang="en-US" dirty="0" smtClean="0"/>
              <a:t>Cautions</a:t>
            </a:r>
          </a:p>
          <a:p>
            <a:pPr lvl="3"/>
            <a:r>
              <a:rPr lang="en-US" dirty="0" smtClean="0"/>
              <a:t>It’s not good to </a:t>
            </a:r>
            <a:r>
              <a:rPr lang="en-US" b="1" dirty="0" smtClean="0"/>
              <a:t>create</a:t>
            </a:r>
            <a:r>
              <a:rPr lang="en-US" dirty="0" smtClean="0"/>
              <a:t> the singleton instance in the </a:t>
            </a:r>
            <a:r>
              <a:rPr lang="en-US" b="1" dirty="0" err="1" smtClean="0"/>
              <a:t>sGetInstance</a:t>
            </a:r>
            <a:r>
              <a:rPr lang="en-US" dirty="0" smtClean="0"/>
              <a:t>() function.</a:t>
            </a:r>
          </a:p>
          <a:p>
            <a:pPr lvl="3"/>
            <a:r>
              <a:rPr lang="en-US" dirty="0" smtClean="0"/>
              <a:t>It’s not good to </a:t>
            </a:r>
            <a:r>
              <a:rPr lang="en-US" b="1" dirty="0" smtClean="0"/>
              <a:t>assign</a:t>
            </a:r>
            <a:r>
              <a:rPr lang="en-US" dirty="0" smtClean="0"/>
              <a:t> the singleton instance pointer in the </a:t>
            </a:r>
            <a:r>
              <a:rPr lang="en-US" b="1" dirty="0" smtClean="0"/>
              <a:t>constructor</a:t>
            </a:r>
            <a:r>
              <a:rPr lang="en-US" dirty="0" smtClean="0"/>
              <a:t>.</a:t>
            </a:r>
          </a:p>
          <a:p>
            <a:pPr lvl="3"/>
            <a:r>
              <a:rPr lang="en-US" dirty="0" smtClean="0"/>
              <a:t>It’s better to call </a:t>
            </a:r>
            <a:r>
              <a:rPr lang="en-US" b="1" dirty="0" err="1" smtClean="0"/>
              <a:t>sCreateInstacne</a:t>
            </a:r>
            <a:r>
              <a:rPr lang="en-US" dirty="0" smtClean="0"/>
              <a:t>() explicitly at the </a:t>
            </a:r>
            <a:r>
              <a:rPr lang="en-US" b="1" dirty="0" smtClean="0"/>
              <a:t>beginning</a:t>
            </a:r>
            <a:r>
              <a:rPr lang="en-US" dirty="0" smtClean="0"/>
              <a:t> of its designed life scope.</a:t>
            </a:r>
          </a:p>
          <a:p>
            <a:pPr lvl="3"/>
            <a:r>
              <a:rPr lang="en-US" dirty="0" smtClean="0"/>
              <a:t>Please do not forget to call </a:t>
            </a:r>
            <a:r>
              <a:rPr lang="en-US" b="1" dirty="0" err="1" smtClean="0"/>
              <a:t>sDestroyInstance</a:t>
            </a:r>
            <a:r>
              <a:rPr lang="en-US" dirty="0" smtClean="0"/>
              <a:t>() at the </a:t>
            </a:r>
            <a:r>
              <a:rPr lang="en-US" b="1" dirty="0" smtClean="0"/>
              <a:t>end</a:t>
            </a:r>
            <a:r>
              <a:rPr lang="en-US" dirty="0" smtClean="0"/>
              <a:t> of its life designed life scope.</a:t>
            </a:r>
          </a:p>
          <a:p>
            <a:pPr lvl="3"/>
            <a:r>
              <a:rPr lang="en-US" dirty="0" smtClean="0"/>
              <a:t>It’s better to declare its </a:t>
            </a:r>
            <a:r>
              <a:rPr lang="en-US" b="1" dirty="0" smtClean="0"/>
              <a:t>constructors and destructors as</a:t>
            </a:r>
            <a:r>
              <a:rPr lang="en-US" dirty="0" smtClean="0"/>
              <a:t> </a:t>
            </a:r>
            <a:r>
              <a:rPr lang="en-US" b="1" dirty="0" smtClean="0"/>
              <a:t>private </a:t>
            </a:r>
            <a:r>
              <a:rPr lang="en-US" dirty="0" smtClean="0"/>
              <a:t>to prevent being called by the other. Then, the singleton can only be created by </a:t>
            </a:r>
            <a:r>
              <a:rPr lang="en-US" dirty="0" err="1" smtClean="0"/>
              <a:t>sCreateInstance</a:t>
            </a:r>
            <a:r>
              <a:rPr lang="en-US" dirty="0" smtClean="0"/>
              <a:t>() and destroyed by </a:t>
            </a:r>
            <a:r>
              <a:rPr lang="en-US" dirty="0" err="1" smtClean="0"/>
              <a:t>sDestroyInstance</a:t>
            </a:r>
            <a:r>
              <a:rPr lang="en-US" dirty="0" smtClean="0"/>
              <a: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Factory</a:t>
            </a:r>
            <a:endParaRPr lang="en-US" dirty="0"/>
          </a:p>
        </p:txBody>
      </p:sp>
      <p:sp>
        <p:nvSpPr>
          <p:cNvPr id="3" name="Content Placeholder 2"/>
          <p:cNvSpPr>
            <a:spLocks noGrp="1"/>
          </p:cNvSpPr>
          <p:nvPr>
            <p:ph idx="1"/>
          </p:nvPr>
        </p:nvSpPr>
        <p:spPr>
          <a:xfrm>
            <a:off x="1435608" y="1447800"/>
            <a:ext cx="7498080" cy="5257800"/>
          </a:xfrm>
        </p:spPr>
        <p:txBody>
          <a:bodyPr>
            <a:normAutofit fontScale="47500" lnSpcReduction="20000"/>
          </a:bodyPr>
          <a:lstStyle/>
          <a:p>
            <a:r>
              <a:rPr lang="en-US" sz="6000" dirty="0" smtClean="0"/>
              <a:t>Factory class</a:t>
            </a:r>
          </a:p>
          <a:p>
            <a:pPr lvl="1"/>
            <a:r>
              <a:rPr lang="en-US" sz="3400" dirty="0" smtClean="0"/>
              <a:t>The specific factory is the class that responsible to create specific object instance.</a:t>
            </a:r>
          </a:p>
          <a:p>
            <a:pPr>
              <a:buNone/>
            </a:pPr>
            <a:r>
              <a:rPr lang="en-US" dirty="0" smtClean="0">
                <a:solidFill>
                  <a:srgbClr val="0000FF"/>
                </a:solidFill>
                <a:latin typeface="NSimSun"/>
                <a:ea typeface="NSimSun"/>
              </a:rPr>
              <a:t>	</a:t>
            </a:r>
            <a:r>
              <a:rPr lang="en-US" dirty="0" err="1" smtClean="0">
                <a:solidFill>
                  <a:srgbClr val="0000FF"/>
                </a:solidFill>
                <a:latin typeface="NSimSun"/>
                <a:ea typeface="NSimSun"/>
              </a:rPr>
              <a:t>typedef</a:t>
            </a:r>
            <a:r>
              <a:rPr lang="en-US" dirty="0" smtClean="0">
                <a:solidFill>
                  <a:srgbClr val="0000FF"/>
                </a:solidFill>
                <a:latin typeface="NSimSun"/>
                <a:ea typeface="NSimSun"/>
              </a:rPr>
              <a:t> </a:t>
            </a:r>
            <a:r>
              <a:rPr lang="en-US" dirty="0" err="1" smtClean="0">
                <a:solidFill>
                  <a:srgbClr val="0000FF"/>
                </a:solidFill>
                <a:latin typeface="NSimSun"/>
                <a:ea typeface="NSimSun"/>
              </a:rPr>
              <a:t>int</a:t>
            </a:r>
            <a:r>
              <a:rPr lang="en-US" dirty="0" smtClean="0">
                <a:solidFill>
                  <a:srgbClr val="0000FF"/>
                </a:solidFill>
                <a:latin typeface="NSimSun"/>
                <a:ea typeface="NSimSun"/>
              </a:rPr>
              <a:t> </a:t>
            </a:r>
            <a:r>
              <a:rPr lang="en-US" dirty="0" err="1" smtClean="0">
                <a:solidFill>
                  <a:srgbClr val="010001"/>
                </a:solidFill>
                <a:latin typeface="NSimSun"/>
                <a:ea typeface="NSimSun"/>
              </a:rPr>
              <a:t>Object_Type</a:t>
            </a:r>
            <a:r>
              <a:rPr lang="en-US" dirty="0" smtClean="0">
                <a:solidFill>
                  <a:srgbClr val="010001"/>
                </a:solidFill>
                <a:latin typeface="NSimSun"/>
                <a:ea typeface="NSimSun"/>
              </a:rPr>
              <a:t>;</a:t>
            </a:r>
          </a:p>
          <a:p>
            <a:pPr>
              <a:buNone/>
            </a:pPr>
            <a:r>
              <a:rPr lang="en-US" dirty="0" smtClean="0">
                <a:solidFill>
                  <a:srgbClr val="0000FF"/>
                </a:solidFill>
                <a:latin typeface="NSimSun"/>
                <a:ea typeface="NSimSun"/>
              </a:rPr>
              <a:t>	class </a:t>
            </a:r>
            <a:r>
              <a:rPr lang="en-US" dirty="0" err="1" smtClean="0">
                <a:solidFill>
                  <a:srgbClr val="010001"/>
                </a:solidFill>
                <a:latin typeface="NSimSun"/>
                <a:ea typeface="NSimSun"/>
              </a:rPr>
              <a:t>ObjectAFactory</a:t>
            </a:r>
            <a:r>
              <a:rPr lang="en-US" dirty="0" smtClean="0">
                <a:solidFill>
                  <a:srgbClr val="010001"/>
                </a:solidFill>
                <a:latin typeface="NSimSun"/>
                <a:ea typeface="NSimSun"/>
              </a:rPr>
              <a:t>;</a:t>
            </a:r>
          </a:p>
          <a:p>
            <a:pPr>
              <a:buNone/>
            </a:pPr>
            <a:r>
              <a:rPr lang="en-US" dirty="0" smtClean="0">
                <a:solidFill>
                  <a:srgbClr val="0000FF"/>
                </a:solidFill>
                <a:latin typeface="NSimSun"/>
                <a:ea typeface="NSimSun"/>
              </a:rPr>
              <a:t>	class </a:t>
            </a:r>
            <a:r>
              <a:rPr lang="en-US" dirty="0" err="1" smtClean="0">
                <a:solidFill>
                  <a:srgbClr val="010001"/>
                </a:solidFill>
                <a:latin typeface="NSimSun"/>
                <a:ea typeface="NSimSun"/>
              </a:rPr>
              <a:t>ObjectA</a:t>
            </a:r>
            <a:r>
              <a:rPr lang="en-US" dirty="0" smtClean="0">
                <a:solidFill>
                  <a:srgbClr val="010001"/>
                </a:solidFill>
                <a:latin typeface="NSimSun"/>
                <a:ea typeface="NSimSun"/>
              </a:rPr>
              <a:t>: </a:t>
            </a:r>
            <a:r>
              <a:rPr lang="en-US" dirty="0" smtClean="0">
                <a:solidFill>
                  <a:srgbClr val="0000FF"/>
                </a:solidFill>
                <a:latin typeface="NSimSun"/>
                <a:ea typeface="NSimSun"/>
              </a:rPr>
              <a:t>public </a:t>
            </a:r>
            <a:r>
              <a:rPr lang="en-US" dirty="0" smtClean="0">
                <a:solidFill>
                  <a:srgbClr val="010001"/>
                </a:solidFill>
                <a:latin typeface="NSimSun"/>
                <a:ea typeface="NSimSun"/>
              </a:rPr>
              <a:t>Object</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friend class </a:t>
            </a:r>
            <a:r>
              <a:rPr lang="en-US" dirty="0" err="1" smtClean="0">
                <a:solidFill>
                  <a:srgbClr val="010001"/>
                </a:solidFill>
                <a:latin typeface="NSimSun"/>
                <a:ea typeface="NSimSun"/>
              </a:rPr>
              <a:t>ObjectAFactory</a:t>
            </a:r>
            <a:r>
              <a:rPr lang="en-US" dirty="0" smtClean="0">
                <a:solidFill>
                  <a:srgbClr val="010001"/>
                </a:solidFill>
                <a:latin typeface="NSimSun"/>
                <a:ea typeface="NSimSun"/>
              </a:rPr>
              <a:t>;</a:t>
            </a:r>
          </a:p>
          <a:p>
            <a:pPr>
              <a:buNone/>
            </a:pPr>
            <a:r>
              <a:rPr lang="en-US" dirty="0" smtClean="0">
                <a:solidFill>
                  <a:srgbClr val="0000FF"/>
                </a:solidFill>
                <a:latin typeface="NSimSun"/>
                <a:ea typeface="NSimSun"/>
              </a:rPr>
              <a:t>	protected:</a:t>
            </a:r>
          </a:p>
          <a:p>
            <a:pPr>
              <a:buNone/>
            </a:pPr>
            <a:r>
              <a:rPr lang="en-US" dirty="0" smtClean="0">
                <a:solidFill>
                  <a:srgbClr val="010001"/>
                </a:solidFill>
                <a:latin typeface="NSimSun"/>
                <a:ea typeface="NSimSun"/>
              </a:rPr>
              <a:t>		</a:t>
            </a:r>
            <a:r>
              <a:rPr lang="en-US" dirty="0" err="1" smtClean="0">
                <a:solidFill>
                  <a:srgbClr val="010001"/>
                </a:solidFill>
                <a:latin typeface="NSimSun"/>
                <a:ea typeface="NSimSun"/>
              </a:rPr>
              <a:t>ObjectA</a:t>
            </a:r>
            <a:r>
              <a:rPr lang="en-US" dirty="0" smtClean="0">
                <a:solidFill>
                  <a:srgbClr val="010001"/>
                </a:solidFill>
                <a:latin typeface="NSimSun"/>
                <a:ea typeface="NSimSun"/>
              </a:rPr>
              <a:t>(); // prevent unexceptional construction.</a:t>
            </a:r>
          </a:p>
          <a:p>
            <a:pPr>
              <a:buNone/>
            </a:pPr>
            <a:r>
              <a:rPr lang="en-US" dirty="0" smtClean="0">
                <a:solidFill>
                  <a:srgbClr val="010001"/>
                </a:solidFill>
                <a:latin typeface="NSimSun"/>
                <a:ea typeface="NSimSun"/>
              </a:rPr>
              <a:t>		~</a:t>
            </a:r>
            <a:r>
              <a:rPr lang="en-US" dirty="0" err="1" smtClean="0">
                <a:solidFill>
                  <a:srgbClr val="010001"/>
                </a:solidFill>
                <a:latin typeface="NSimSun"/>
                <a:ea typeface="NSimSun"/>
              </a:rPr>
              <a:t>ObjectA</a:t>
            </a:r>
            <a:r>
              <a:rPr lang="en-US" dirty="0" smtClean="0">
                <a:solidFill>
                  <a:srgbClr val="010001"/>
                </a:solidFill>
                <a:latin typeface="NSimSun"/>
                <a:ea typeface="NSimSun"/>
              </a:rPr>
              <a:t>();</a:t>
            </a: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class </a:t>
            </a:r>
            <a:r>
              <a:rPr lang="en-US" dirty="0" err="1" smtClean="0">
                <a:solidFill>
                  <a:srgbClr val="010001"/>
                </a:solidFill>
                <a:latin typeface="NSimSun"/>
                <a:ea typeface="NSimSun"/>
              </a:rPr>
              <a:t>ObjectAFactory</a:t>
            </a:r>
            <a:r>
              <a:rPr lang="en-US" dirty="0" smtClean="0">
                <a:solidFill>
                  <a:srgbClr val="010001"/>
                </a:solidFill>
                <a:latin typeface="NSimSun"/>
                <a:ea typeface="NSimSun"/>
              </a:rPr>
              <a:t>: </a:t>
            </a:r>
            <a:r>
              <a:rPr lang="en-US" dirty="0" smtClean="0">
                <a:solidFill>
                  <a:srgbClr val="0000FF"/>
                </a:solidFill>
                <a:latin typeface="NSimSun"/>
                <a:ea typeface="NSimSun"/>
              </a:rPr>
              <a:t>public </a:t>
            </a:r>
            <a:r>
              <a:rPr lang="en-US" dirty="0" err="1" smtClean="0">
                <a:solidFill>
                  <a:srgbClr val="010001"/>
                </a:solidFill>
                <a:latin typeface="NSimSun"/>
                <a:ea typeface="NSimSun"/>
              </a:rPr>
              <a:t>ObjectFactory</a:t>
            </a:r>
            <a:endParaRPr lang="en-US" dirty="0" smtClean="0">
              <a:solidFill>
                <a:srgbClr val="010001"/>
              </a:solidFill>
              <a:latin typeface="NSimSun"/>
              <a:ea typeface="NSimSun"/>
            </a:endParaRPr>
          </a:p>
          <a:p>
            <a:pPr>
              <a:buNone/>
            </a:pPr>
            <a:r>
              <a:rPr lang="en-US" dirty="0" smtClean="0">
                <a:solidFill>
                  <a:srgbClr val="010001"/>
                </a:solidFill>
                <a:latin typeface="NSimSun"/>
                <a:ea typeface="NSimSun"/>
              </a:rPr>
              <a:t>	{</a:t>
            </a:r>
          </a:p>
          <a:p>
            <a:pPr>
              <a:buNone/>
            </a:pPr>
            <a:r>
              <a:rPr lang="en-US" dirty="0" smtClean="0">
                <a:solidFill>
                  <a:srgbClr val="0000FF"/>
                </a:solidFill>
                <a:latin typeface="NSimSun"/>
                <a:ea typeface="NSimSun"/>
              </a:rPr>
              <a:t>	public:</a:t>
            </a:r>
          </a:p>
          <a:p>
            <a:pPr>
              <a:buNone/>
            </a:pPr>
            <a:r>
              <a:rPr lang="en-US" dirty="0" smtClean="0">
                <a:solidFill>
                  <a:srgbClr val="010001"/>
                </a:solidFill>
                <a:latin typeface="NSimSun"/>
                <a:ea typeface="NSimSun"/>
              </a:rPr>
              <a:t>		</a:t>
            </a:r>
            <a:r>
              <a:rPr lang="en-US" dirty="0" smtClean="0">
                <a:solidFill>
                  <a:srgbClr val="0000FF"/>
                </a:solidFill>
                <a:latin typeface="NSimSun"/>
                <a:ea typeface="NSimSun"/>
              </a:rPr>
              <a:t>virtual 	</a:t>
            </a:r>
            <a:r>
              <a:rPr lang="en-US" dirty="0" err="1" smtClean="0">
                <a:solidFill>
                  <a:srgbClr val="010001"/>
                </a:solidFill>
                <a:latin typeface="NSimSun"/>
                <a:ea typeface="NSimSun"/>
              </a:rPr>
              <a:t>ObjectA</a:t>
            </a:r>
            <a:r>
              <a:rPr lang="en-US" dirty="0" smtClean="0">
                <a:solidFill>
                  <a:srgbClr val="010001"/>
                </a:solidFill>
                <a:latin typeface="NSimSun"/>
                <a:ea typeface="NSimSun"/>
              </a:rPr>
              <a:t>*		create();</a:t>
            </a:r>
          </a:p>
          <a:p>
            <a:pPr>
              <a:buNone/>
            </a:pPr>
            <a:r>
              <a:rPr lang="en-US" dirty="0" smtClean="0">
                <a:solidFill>
                  <a:srgbClr val="0000FF"/>
                </a:solidFill>
                <a:latin typeface="NSimSun"/>
                <a:ea typeface="NSimSun"/>
              </a:rPr>
              <a:t>		virtual 	void		</a:t>
            </a:r>
            <a:r>
              <a:rPr lang="en-US" dirty="0" smtClean="0">
                <a:solidFill>
                  <a:srgbClr val="010001"/>
                </a:solidFill>
                <a:latin typeface="NSimSun"/>
                <a:ea typeface="NSimSun"/>
              </a:rPr>
              <a:t>destroy(</a:t>
            </a:r>
            <a:r>
              <a:rPr lang="en-US" dirty="0" err="1" smtClean="0">
                <a:solidFill>
                  <a:srgbClr val="010001"/>
                </a:solidFill>
                <a:latin typeface="NSimSun"/>
                <a:ea typeface="NSimSun"/>
              </a:rPr>
              <a:t>ObjectA</a:t>
            </a:r>
            <a:r>
              <a:rPr lang="en-US" dirty="0" smtClean="0">
                <a:solidFill>
                  <a:srgbClr val="010001"/>
                </a:solidFill>
                <a:latin typeface="NSimSun"/>
                <a:ea typeface="NSimSun"/>
              </a:rPr>
              <a:t>* </a:t>
            </a:r>
            <a:r>
              <a:rPr lang="en-US" dirty="0" err="1" smtClean="0">
                <a:solidFill>
                  <a:srgbClr val="010001"/>
                </a:solidFill>
                <a:latin typeface="NSimSun"/>
                <a:ea typeface="NSimSun"/>
              </a:rPr>
              <a:t>obj</a:t>
            </a:r>
            <a:r>
              <a:rPr lang="en-US" dirty="0" smtClean="0">
                <a:solidFill>
                  <a:srgbClr val="010001"/>
                </a:solidFill>
                <a:latin typeface="NSimSun"/>
                <a:ea typeface="NSimSun"/>
              </a:rPr>
              <a:t>);</a:t>
            </a:r>
          </a:p>
          <a:p>
            <a:pPr>
              <a:buNone/>
            </a:pPr>
            <a:r>
              <a:rPr lang="en-US" dirty="0" smtClean="0">
                <a:solidFill>
                  <a:srgbClr val="010001"/>
                </a:solidFill>
                <a:latin typeface="NSimSun"/>
                <a:ea typeface="NSimSun"/>
              </a:rPr>
              <a:t>		</a:t>
            </a:r>
            <a:r>
              <a:rPr lang="en-US" dirty="0" smtClean="0">
                <a:solidFill>
                  <a:srgbClr val="0000FF"/>
                </a:solidFill>
                <a:latin typeface="NSimSun"/>
                <a:ea typeface="NSimSun"/>
              </a:rPr>
              <a:t>virtual 	</a:t>
            </a:r>
            <a:r>
              <a:rPr lang="en-US" dirty="0" err="1" smtClean="0">
                <a:solidFill>
                  <a:srgbClr val="010001"/>
                </a:solidFill>
                <a:latin typeface="NSimSun"/>
                <a:ea typeface="NSimSun"/>
              </a:rPr>
              <a:t>Object_Type</a:t>
            </a:r>
            <a:r>
              <a:rPr lang="en-US" dirty="0" smtClean="0">
                <a:solidFill>
                  <a:srgbClr val="010001"/>
                </a:solidFill>
                <a:latin typeface="NSimSun"/>
                <a:ea typeface="NSimSun"/>
              </a:rPr>
              <a:t>	</a:t>
            </a:r>
            <a:r>
              <a:rPr lang="en-US" dirty="0" err="1" smtClean="0">
                <a:solidFill>
                  <a:srgbClr val="010001"/>
                </a:solidFill>
                <a:latin typeface="NSimSun"/>
                <a:ea typeface="NSimSun"/>
              </a:rPr>
              <a:t>getType</a:t>
            </a:r>
            <a:r>
              <a:rPr lang="en-US" dirty="0" smtClean="0">
                <a:solidFill>
                  <a:srgbClr val="010001"/>
                </a:solidFill>
                <a:latin typeface="NSimSun"/>
                <a:ea typeface="NSimSun"/>
              </a:rPr>
              <a:t>();</a:t>
            </a:r>
          </a:p>
          <a:p>
            <a:pPr>
              <a:buNone/>
            </a:pPr>
            <a:r>
              <a:rPr lang="en-US" dirty="0" smtClean="0">
                <a:solidFill>
                  <a:srgbClr val="010001"/>
                </a:solidFill>
                <a:latin typeface="NSimSun"/>
                <a:ea typeface="NSimSu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members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Public, projected or private</a:t>
            </a:r>
          </a:p>
          <a:p>
            <a:pPr lvl="1"/>
            <a:r>
              <a:rPr lang="en-US" dirty="0" smtClean="0"/>
              <a:t>Usually, all the </a:t>
            </a:r>
            <a:r>
              <a:rPr lang="en-US" b="1" dirty="0" smtClean="0"/>
              <a:t>member variables </a:t>
            </a:r>
            <a:r>
              <a:rPr lang="en-US" dirty="0" smtClean="0"/>
              <a:t>should be declared as </a:t>
            </a:r>
            <a:r>
              <a:rPr lang="en-US" b="1" dirty="0" smtClean="0"/>
              <a:t>protect or private</a:t>
            </a:r>
            <a:r>
              <a:rPr lang="en-US" dirty="0" smtClean="0"/>
              <a:t>.</a:t>
            </a:r>
          </a:p>
          <a:p>
            <a:pPr lvl="2"/>
            <a:r>
              <a:rPr lang="en-US" dirty="0" smtClean="0"/>
              <a:t>Protect it from the </a:t>
            </a:r>
            <a:r>
              <a:rPr lang="en-US" b="1" dirty="0" smtClean="0"/>
              <a:t>out side</a:t>
            </a:r>
            <a:r>
              <a:rPr lang="en-US" dirty="0" smtClean="0"/>
              <a:t>.</a:t>
            </a:r>
          </a:p>
          <a:p>
            <a:pPr lvl="2"/>
            <a:r>
              <a:rPr lang="en-US" dirty="0" smtClean="0"/>
              <a:t>Private it from the </a:t>
            </a:r>
            <a:r>
              <a:rPr lang="en-US" b="1" dirty="0" smtClean="0"/>
              <a:t>derived</a:t>
            </a:r>
            <a:r>
              <a:rPr lang="en-US" dirty="0" smtClean="0"/>
              <a:t> if necessarily.</a:t>
            </a:r>
          </a:p>
          <a:p>
            <a:pPr lvl="2"/>
            <a:r>
              <a:rPr lang="en-US" dirty="0" smtClean="0"/>
              <a:t>It’s easier to </a:t>
            </a:r>
            <a:r>
              <a:rPr lang="en-US" b="1" dirty="0" smtClean="0"/>
              <a:t>monitor and validate </a:t>
            </a:r>
            <a:r>
              <a:rPr lang="en-US" dirty="0" smtClean="0"/>
              <a:t>your member variables from being modified.</a:t>
            </a:r>
          </a:p>
          <a:p>
            <a:pPr lvl="2"/>
            <a:r>
              <a:rPr lang="en-US" dirty="0" smtClean="0"/>
              <a:t>It’s easier for you to </a:t>
            </a:r>
            <a:r>
              <a:rPr lang="en-US" b="1" dirty="0" smtClean="0"/>
              <a:t>upgrade</a:t>
            </a:r>
            <a:r>
              <a:rPr lang="en-US" dirty="0" smtClean="0"/>
              <a:t> your class if you want to do rename or remove.</a:t>
            </a:r>
          </a:p>
          <a:p>
            <a:pPr lvl="1"/>
            <a:r>
              <a:rPr lang="en-US" dirty="0" smtClean="0"/>
              <a:t>Only </a:t>
            </a:r>
            <a:r>
              <a:rPr lang="en-US" b="1" dirty="0" smtClean="0"/>
              <a:t>expose</a:t>
            </a:r>
            <a:r>
              <a:rPr lang="en-US" dirty="0" smtClean="0"/>
              <a:t> the interfaces that are necessarily to be so.</a:t>
            </a:r>
          </a:p>
          <a:p>
            <a:pPr lvl="2"/>
            <a:r>
              <a:rPr lang="en-US" dirty="0" smtClean="0"/>
              <a:t>It’s easier and more </a:t>
            </a:r>
            <a:r>
              <a:rPr lang="en-US" b="1" dirty="0" smtClean="0"/>
              <a:t>straightforward</a:t>
            </a:r>
            <a:r>
              <a:rPr lang="en-US" dirty="0" smtClean="0"/>
              <a:t> for the others to use your class.</a:t>
            </a:r>
          </a:p>
          <a:p>
            <a:pPr lvl="2"/>
            <a:r>
              <a:rPr lang="en-US" dirty="0" smtClean="0"/>
              <a:t>It prevents the others from </a:t>
            </a:r>
            <a:r>
              <a:rPr lang="en-US" b="1" dirty="0" smtClean="0"/>
              <a:t>misusing</a:t>
            </a:r>
            <a:r>
              <a:rPr lang="en-US" dirty="0" smtClean="0"/>
              <a:t> your class by calling the internal functions that may against your design.</a:t>
            </a:r>
          </a:p>
          <a:p>
            <a:pPr lvl="2"/>
            <a:r>
              <a:rPr lang="en-US" dirty="0" smtClean="0"/>
              <a:t>It’s easier for you to </a:t>
            </a:r>
            <a:r>
              <a:rPr lang="en-US" b="1" dirty="0" smtClean="0"/>
              <a:t>upgrade</a:t>
            </a:r>
            <a:r>
              <a:rPr lang="en-US" dirty="0" smtClean="0"/>
              <a:t> your class by modifying the internal functions but still keeping the same exposed interfaces.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Factory</a:t>
            </a:r>
            <a:endParaRPr lang="en-US" dirty="0"/>
          </a:p>
        </p:txBody>
      </p:sp>
      <p:sp>
        <p:nvSpPr>
          <p:cNvPr id="3" name="Content Placeholder 2"/>
          <p:cNvSpPr>
            <a:spLocks noGrp="1"/>
          </p:cNvSpPr>
          <p:nvPr>
            <p:ph idx="1"/>
          </p:nvPr>
        </p:nvSpPr>
        <p:spPr/>
        <p:txBody>
          <a:bodyPr>
            <a:normAutofit/>
          </a:bodyPr>
          <a:lstStyle/>
          <a:p>
            <a:r>
              <a:rPr lang="en-US" dirty="0" smtClean="0"/>
              <a:t>Practice</a:t>
            </a:r>
          </a:p>
          <a:p>
            <a:pPr lvl="1"/>
            <a:r>
              <a:rPr lang="en-US" dirty="0" smtClean="0"/>
              <a:t>Separate data parsing and object functionality.</a:t>
            </a:r>
          </a:p>
          <a:p>
            <a:pPr lvl="1"/>
            <a:r>
              <a:rPr lang="en-US" dirty="0" smtClean="0"/>
              <a:t>Better structure to maintain the objects.</a:t>
            </a:r>
          </a:p>
          <a:p>
            <a:pPr>
              <a:buNone/>
            </a:pPr>
            <a:r>
              <a:rPr lang="nn-NO" sz="1800" dirty="0" smtClean="0">
                <a:solidFill>
                  <a:srgbClr val="0000FF"/>
                </a:solidFill>
                <a:latin typeface="NSimSun"/>
                <a:ea typeface="NSimSun"/>
              </a:rPr>
              <a:t>	for(int </a:t>
            </a:r>
            <a:r>
              <a:rPr lang="nn-NO" sz="1800" dirty="0" smtClean="0">
                <a:solidFill>
                  <a:srgbClr val="010001"/>
                </a:solidFill>
                <a:latin typeface="NSimSun"/>
                <a:ea typeface="NSimSun"/>
              </a:rPr>
              <a:t>i = 0; i &lt; objectResNum; ++i)</a:t>
            </a:r>
          </a:p>
          <a:p>
            <a:pPr>
              <a:buNone/>
            </a:pPr>
            <a:r>
              <a:rPr lang="en-US" sz="1800" dirty="0" smtClean="0">
                <a:solidFill>
                  <a:srgbClr val="010001"/>
                </a:solidFill>
                <a:latin typeface="NSimSun"/>
                <a:ea typeface="NSimSun"/>
              </a:rPr>
              <a:t>	{</a:t>
            </a:r>
          </a:p>
          <a:p>
            <a:pPr>
              <a:buNone/>
            </a:pPr>
            <a:r>
              <a:rPr lang="en-US" sz="1800" dirty="0" smtClean="0">
                <a:solidFill>
                  <a:srgbClr val="010001"/>
                </a:solidFill>
                <a:latin typeface="NSimSun"/>
                <a:ea typeface="NSimSun"/>
              </a:rPr>
              <a:t>		</a:t>
            </a:r>
            <a:r>
              <a:rPr lang="en-US" sz="1800" dirty="0" err="1" smtClean="0">
                <a:solidFill>
                  <a:srgbClr val="010001"/>
                </a:solidFill>
                <a:latin typeface="NSimSun"/>
                <a:ea typeface="NSimSun"/>
              </a:rPr>
              <a:t>objectRes</a:t>
            </a:r>
            <a:r>
              <a:rPr lang="en-US" sz="1800" dirty="0" smtClean="0">
                <a:solidFill>
                  <a:srgbClr val="010001"/>
                </a:solidFill>
                <a:latin typeface="NSimSun"/>
                <a:ea typeface="NSimSun"/>
              </a:rPr>
              <a:t> = </a:t>
            </a:r>
            <a:r>
              <a:rPr lang="en-US" sz="1800" dirty="0" err="1" smtClean="0">
                <a:solidFill>
                  <a:srgbClr val="010001"/>
                </a:solidFill>
                <a:latin typeface="NSimSun"/>
                <a:ea typeface="NSimSun"/>
              </a:rPr>
              <a:t>objectResList</a:t>
            </a:r>
            <a:r>
              <a:rPr lang="en-US" sz="1800" dirty="0" smtClean="0">
                <a:solidFill>
                  <a:srgbClr val="010001"/>
                </a:solidFill>
                <a:latin typeface="NSimSun"/>
                <a:ea typeface="NSimSun"/>
              </a:rPr>
              <a:t>[</a:t>
            </a:r>
            <a:r>
              <a:rPr lang="en-US" sz="1800" dirty="0" err="1" smtClean="0">
                <a:solidFill>
                  <a:srgbClr val="010001"/>
                </a:solidFill>
                <a:latin typeface="NSimSun"/>
                <a:ea typeface="NSimSun"/>
              </a:rPr>
              <a:t>i</a:t>
            </a:r>
            <a:r>
              <a:rPr lang="en-US" sz="1800" dirty="0" smtClean="0">
                <a:solidFill>
                  <a:srgbClr val="010001"/>
                </a:solidFill>
                <a:latin typeface="NSimSun"/>
                <a:ea typeface="NSimSun"/>
              </a:rPr>
              <a:t>];</a:t>
            </a:r>
          </a:p>
          <a:p>
            <a:pPr>
              <a:buNone/>
            </a:pPr>
            <a:r>
              <a:rPr lang="en-US" sz="1800" dirty="0" smtClean="0">
                <a:solidFill>
                  <a:srgbClr val="010001"/>
                </a:solidFill>
                <a:latin typeface="NSimSun"/>
                <a:ea typeface="NSimSun"/>
              </a:rPr>
              <a:t>		</a:t>
            </a:r>
            <a:r>
              <a:rPr lang="en-US" sz="1800" dirty="0" err="1" smtClean="0">
                <a:solidFill>
                  <a:srgbClr val="010001"/>
                </a:solidFill>
                <a:latin typeface="NSimSun"/>
                <a:ea typeface="NSimSun"/>
              </a:rPr>
              <a:t>ObjectFactory</a:t>
            </a:r>
            <a:r>
              <a:rPr lang="en-US" sz="1800" dirty="0" smtClean="0">
                <a:solidFill>
                  <a:srgbClr val="010001"/>
                </a:solidFill>
                <a:latin typeface="NSimSun"/>
                <a:ea typeface="NSimSun"/>
              </a:rPr>
              <a:t>* factory = 	</a:t>
            </a:r>
            <a:r>
              <a:rPr lang="en-US" sz="1800" dirty="0" err="1" smtClean="0">
                <a:solidFill>
                  <a:srgbClr val="010001"/>
                </a:solidFill>
                <a:latin typeface="NSimSun"/>
                <a:ea typeface="NSimSun"/>
              </a:rPr>
              <a:t>ObjectFactoryManager::getObjectFactory</a:t>
            </a:r>
            <a:r>
              <a:rPr lang="en-US" sz="1800" dirty="0" smtClean="0">
                <a:solidFill>
                  <a:srgbClr val="010001"/>
                </a:solidFill>
                <a:latin typeface="NSimSun"/>
                <a:ea typeface="NSimSun"/>
              </a:rPr>
              <a:t>(</a:t>
            </a:r>
            <a:r>
              <a:rPr lang="en-US" sz="1800" dirty="0" err="1" smtClean="0">
                <a:solidFill>
                  <a:srgbClr val="010001"/>
                </a:solidFill>
                <a:latin typeface="NSimSun"/>
                <a:ea typeface="NSimSun"/>
              </a:rPr>
              <a:t>objectRes</a:t>
            </a:r>
            <a:r>
              <a:rPr lang="en-US" sz="1800" dirty="0" smtClean="0">
                <a:solidFill>
                  <a:srgbClr val="010001"/>
                </a:solidFill>
                <a:latin typeface="NSimSun"/>
                <a:ea typeface="NSimSun"/>
              </a:rPr>
              <a:t>-&gt;</a:t>
            </a:r>
            <a:r>
              <a:rPr lang="en-US" sz="1800" dirty="0" err="1" smtClean="0">
                <a:solidFill>
                  <a:srgbClr val="010001"/>
                </a:solidFill>
                <a:latin typeface="NSimSun"/>
                <a:ea typeface="NSimSun"/>
              </a:rPr>
              <a:t>getType</a:t>
            </a:r>
            <a:r>
              <a:rPr lang="en-US" sz="1800" dirty="0" smtClean="0">
                <a:solidFill>
                  <a:srgbClr val="010001"/>
                </a:solidFill>
                <a:latin typeface="NSimSun"/>
                <a:ea typeface="NSimSun"/>
              </a:rPr>
              <a:t>());</a:t>
            </a:r>
          </a:p>
          <a:p>
            <a:pPr>
              <a:buNone/>
            </a:pPr>
            <a:r>
              <a:rPr lang="en-US" sz="1800" dirty="0" smtClean="0">
                <a:solidFill>
                  <a:srgbClr val="010001"/>
                </a:solidFill>
                <a:latin typeface="NSimSun"/>
                <a:ea typeface="NSimSun"/>
              </a:rPr>
              <a:t>		Object* </a:t>
            </a:r>
            <a:r>
              <a:rPr lang="en-US" sz="1800" dirty="0" err="1" smtClean="0">
                <a:solidFill>
                  <a:srgbClr val="010001"/>
                </a:solidFill>
                <a:latin typeface="NSimSun"/>
                <a:ea typeface="NSimSun"/>
              </a:rPr>
              <a:t>object</a:t>
            </a:r>
            <a:r>
              <a:rPr lang="en-US" sz="1800" dirty="0" smtClean="0">
                <a:solidFill>
                  <a:srgbClr val="010001"/>
                </a:solidFill>
                <a:latin typeface="NSimSun"/>
                <a:ea typeface="NSimSun"/>
              </a:rPr>
              <a:t> = factory-&gt;create(</a:t>
            </a:r>
            <a:r>
              <a:rPr lang="en-US" sz="1800" dirty="0" err="1" smtClean="0">
                <a:solidFill>
                  <a:srgbClr val="010001"/>
                </a:solidFill>
                <a:latin typeface="NSimSun"/>
                <a:ea typeface="NSimSun"/>
              </a:rPr>
              <a:t>objectRes</a:t>
            </a:r>
            <a:r>
              <a:rPr lang="en-US" sz="1800" dirty="0" smtClean="0">
                <a:solidFill>
                  <a:srgbClr val="010001"/>
                </a:solidFill>
                <a:latin typeface="NSimSun"/>
                <a:ea typeface="NSimSun"/>
              </a:rPr>
              <a:t> );</a:t>
            </a:r>
          </a:p>
          <a:p>
            <a:pPr>
              <a:buNone/>
            </a:pPr>
            <a:r>
              <a:rPr lang="en-US" sz="1800" dirty="0" smtClean="0">
                <a:solidFill>
                  <a:srgbClr val="010001"/>
                </a:solidFill>
                <a:latin typeface="NSimSun"/>
                <a:ea typeface="NSimSun"/>
              </a:rPr>
              <a:t>		</a:t>
            </a:r>
            <a:r>
              <a:rPr lang="en-US" sz="1800" dirty="0" err="1" smtClean="0">
                <a:solidFill>
                  <a:srgbClr val="010001"/>
                </a:solidFill>
                <a:latin typeface="NSimSun"/>
                <a:ea typeface="NSimSun"/>
              </a:rPr>
              <a:t>addObject</a:t>
            </a:r>
            <a:r>
              <a:rPr lang="en-US" sz="1800" dirty="0" smtClean="0">
                <a:solidFill>
                  <a:srgbClr val="010001"/>
                </a:solidFill>
                <a:latin typeface="NSimSun"/>
                <a:ea typeface="NSimSun"/>
              </a:rPr>
              <a:t>(object);</a:t>
            </a:r>
          </a:p>
          <a:p>
            <a:pPr>
              <a:buNone/>
            </a:pPr>
            <a:r>
              <a:rPr lang="en-US" sz="1800" dirty="0" smtClean="0">
                <a:solidFill>
                  <a:srgbClr val="010001"/>
                </a:solidFill>
                <a:latin typeface="NSimSun"/>
                <a:ea typeface="NSimSun"/>
              </a:rPr>
              <a:t>	}</a:t>
            </a:r>
          </a:p>
          <a:p>
            <a:pPr lvl="2"/>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Callback</a:t>
            </a:r>
            <a:endParaRPr lang="en-US" dirty="0"/>
          </a:p>
        </p:txBody>
      </p:sp>
      <p:sp>
        <p:nvSpPr>
          <p:cNvPr id="3" name="Content Placeholder 2"/>
          <p:cNvSpPr>
            <a:spLocks noGrp="1"/>
          </p:cNvSpPr>
          <p:nvPr>
            <p:ph idx="1"/>
          </p:nvPr>
        </p:nvSpPr>
        <p:spPr/>
        <p:txBody>
          <a:bodyPr/>
          <a:lstStyle/>
          <a:p>
            <a:r>
              <a:rPr lang="en-US" dirty="0" smtClean="0"/>
              <a:t>Callback</a:t>
            </a:r>
          </a:p>
          <a:p>
            <a:pPr lvl="1"/>
            <a:r>
              <a:rPr lang="en-US" dirty="0" smtClean="0"/>
              <a:t>It’s an architecture to notify the others when certain event is triggered.</a:t>
            </a:r>
          </a:p>
          <a:p>
            <a:pPr>
              <a:buNone/>
            </a:pPr>
            <a:r>
              <a:rPr lang="en-US" sz="2400" dirty="0" smtClean="0">
                <a:solidFill>
                  <a:srgbClr val="0000FF"/>
                </a:solidFill>
                <a:latin typeface="NSimSun"/>
                <a:ea typeface="NSimSun"/>
              </a:rPr>
              <a:t>	class </a:t>
            </a:r>
            <a:r>
              <a:rPr lang="en-US" sz="2400" dirty="0" err="1" smtClean="0">
                <a:solidFill>
                  <a:srgbClr val="010001"/>
                </a:solidFill>
                <a:latin typeface="NSimSun"/>
                <a:ea typeface="NSimSun"/>
              </a:rPr>
              <a:t>IOListener</a:t>
            </a:r>
            <a:endParaRPr lang="en-US" sz="2400" dirty="0" smtClean="0">
              <a:solidFill>
                <a:srgbClr val="010001"/>
              </a:solidFill>
              <a:latin typeface="NSimSun"/>
              <a:ea typeface="NSimSun"/>
            </a:endParaRPr>
          </a:p>
          <a:p>
            <a:pPr>
              <a:buNone/>
            </a:pPr>
            <a:r>
              <a:rPr lang="en-US" sz="2400" dirty="0" smtClean="0">
                <a:solidFill>
                  <a:srgbClr val="010001"/>
                </a:solidFill>
                <a:latin typeface="NSimSun"/>
                <a:ea typeface="NSimSun"/>
              </a:rPr>
              <a:t>	{</a:t>
            </a:r>
          </a:p>
          <a:p>
            <a:pPr>
              <a:buNone/>
            </a:pPr>
            <a:r>
              <a:rPr lang="en-US" sz="2400" dirty="0" smtClean="0">
                <a:solidFill>
                  <a:srgbClr val="0000FF"/>
                </a:solidFill>
                <a:latin typeface="NSimSun"/>
                <a:ea typeface="NSimSun"/>
              </a:rPr>
              <a:t>		virtual void </a:t>
            </a:r>
            <a:r>
              <a:rPr lang="en-US" sz="2400" dirty="0" err="1" smtClean="0">
                <a:solidFill>
                  <a:srgbClr val="010001"/>
                </a:solidFill>
                <a:latin typeface="NSimSun"/>
                <a:ea typeface="NSimSun"/>
              </a:rPr>
              <a:t>onInput</a:t>
            </a:r>
            <a:r>
              <a:rPr lang="en-US" sz="2400" dirty="0" smtClean="0">
                <a:solidFill>
                  <a:srgbClr val="010001"/>
                </a:solidFill>
                <a:latin typeface="NSimSun"/>
                <a:ea typeface="NSimSun"/>
              </a:rPr>
              <a:t>(void* input) = 0;</a:t>
            </a:r>
          </a:p>
          <a:p>
            <a:pPr>
              <a:buNone/>
            </a:pPr>
            <a:r>
              <a:rPr lang="en-US" sz="2400" dirty="0" smtClean="0">
                <a:solidFill>
                  <a:srgbClr val="0000FF"/>
                </a:solidFill>
                <a:latin typeface="NSimSun"/>
                <a:ea typeface="NSimSun"/>
              </a:rPr>
              <a:t>		virtual void </a:t>
            </a:r>
            <a:r>
              <a:rPr lang="en-US" sz="2400" dirty="0" err="1" smtClean="0">
                <a:solidFill>
                  <a:srgbClr val="010001"/>
                </a:solidFill>
                <a:latin typeface="NSimSun"/>
                <a:ea typeface="NSimSun"/>
              </a:rPr>
              <a:t>onOutput</a:t>
            </a:r>
            <a:r>
              <a:rPr lang="en-US" sz="2400" dirty="0" smtClean="0">
                <a:solidFill>
                  <a:srgbClr val="010001"/>
                </a:solidFill>
                <a:latin typeface="NSimSun"/>
                <a:ea typeface="NSimSun"/>
              </a:rPr>
              <a:t>(void* output) = 0;</a:t>
            </a:r>
          </a:p>
          <a:p>
            <a:pPr>
              <a:buNone/>
            </a:pPr>
            <a:r>
              <a:rPr lang="en-US" sz="2400" dirty="0" smtClean="0">
                <a:solidFill>
                  <a:srgbClr val="010001"/>
                </a:solidFill>
                <a:latin typeface="NSimSun"/>
                <a:ea typeface="NSimSun"/>
              </a:rPr>
              <a:t>	}</a:t>
            </a:r>
          </a:p>
          <a:p>
            <a:pPr lvl="1"/>
            <a:r>
              <a:rPr lang="en-US" dirty="0" smtClean="0"/>
              <a:t>It is an interface.</a:t>
            </a:r>
          </a:p>
          <a:p>
            <a:pPr lvl="1"/>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design patterns</a:t>
            </a:r>
            <a:br>
              <a:rPr lang="en-US" dirty="0" smtClean="0"/>
            </a:br>
            <a:r>
              <a:rPr lang="en-US" dirty="0" smtClean="0"/>
              <a:t> Abstraction</a:t>
            </a:r>
            <a:endParaRPr lang="en-US" dirty="0"/>
          </a:p>
        </p:txBody>
      </p:sp>
      <p:sp>
        <p:nvSpPr>
          <p:cNvPr id="3" name="Content Placeholder 2"/>
          <p:cNvSpPr>
            <a:spLocks noGrp="1"/>
          </p:cNvSpPr>
          <p:nvPr>
            <p:ph idx="1"/>
          </p:nvPr>
        </p:nvSpPr>
        <p:spPr/>
        <p:txBody>
          <a:bodyPr/>
          <a:lstStyle/>
          <a:p>
            <a:r>
              <a:rPr lang="en-US" dirty="0" smtClean="0"/>
              <a:t>Abstraction</a:t>
            </a:r>
          </a:p>
          <a:p>
            <a:pPr lvl="1"/>
            <a:r>
              <a:rPr lang="en-US" sz="1800" dirty="0" smtClean="0"/>
              <a:t>It’s an architecture to call customized functions in a module when the user is not allowed to modify it. </a:t>
            </a:r>
          </a:p>
          <a:p>
            <a:pPr lvl="1"/>
            <a:r>
              <a:rPr lang="en-US" sz="1800" dirty="0" smtClean="0"/>
              <a:t>For example some module wants to log some important information.</a:t>
            </a:r>
          </a:p>
          <a:p>
            <a:pPr lvl="2"/>
            <a:r>
              <a:rPr lang="en-US" sz="1400" dirty="0" smtClean="0"/>
              <a:t>It doesn’t limit the log method. </a:t>
            </a:r>
          </a:p>
          <a:p>
            <a:pPr lvl="2"/>
            <a:r>
              <a:rPr lang="en-US" sz="1400" dirty="0" smtClean="0"/>
              <a:t>It provides an abstraction for the user to implement the customized log function. </a:t>
            </a:r>
          </a:p>
          <a:p>
            <a:pPr lvl="2"/>
            <a:r>
              <a:rPr lang="en-US" sz="1400" dirty="0" smtClean="0"/>
              <a:t>The user can write a class base on the </a:t>
            </a:r>
            <a:r>
              <a:rPr lang="en-US" sz="1400" dirty="0" err="1" smtClean="0"/>
              <a:t>Ilog</a:t>
            </a:r>
            <a:r>
              <a:rPr lang="en-US" sz="1400" dirty="0" smtClean="0"/>
              <a:t> to log to anywhere.</a:t>
            </a:r>
          </a:p>
          <a:p>
            <a:pPr>
              <a:buNone/>
            </a:pPr>
            <a:r>
              <a:rPr lang="en-US" sz="1050" dirty="0" smtClean="0">
                <a:solidFill>
                  <a:srgbClr val="0000FF"/>
                </a:solidFill>
                <a:latin typeface="NSimSun"/>
                <a:ea typeface="NSimSun"/>
              </a:rPr>
              <a:t>		class </a:t>
            </a:r>
            <a:r>
              <a:rPr lang="en-US" sz="1050" dirty="0" err="1" smtClean="0">
                <a:solidFill>
                  <a:srgbClr val="010001"/>
                </a:solidFill>
                <a:latin typeface="NSimSun"/>
                <a:ea typeface="NSimSun"/>
              </a:rPr>
              <a:t>ILog</a:t>
            </a:r>
            <a:endParaRPr lang="en-US" sz="1050" dirty="0" smtClean="0">
              <a:solidFill>
                <a:srgbClr val="010001"/>
              </a:solidFill>
              <a:latin typeface="NSimSun"/>
              <a:ea typeface="NSimSun"/>
            </a:endParaRPr>
          </a:p>
          <a:p>
            <a:pPr>
              <a:buNone/>
            </a:pPr>
            <a:r>
              <a:rPr lang="en-US" sz="1050" dirty="0" smtClean="0">
                <a:solidFill>
                  <a:srgbClr val="010001"/>
                </a:solidFill>
                <a:latin typeface="NSimSun"/>
                <a:ea typeface="NSimSun"/>
              </a:rPr>
              <a:t>		{</a:t>
            </a:r>
          </a:p>
          <a:p>
            <a:pPr>
              <a:buNone/>
            </a:pPr>
            <a:r>
              <a:rPr lang="en-US" sz="1050" dirty="0" smtClean="0">
                <a:solidFill>
                  <a:srgbClr val="010001"/>
                </a:solidFill>
                <a:latin typeface="NSimSun"/>
                <a:ea typeface="NSimSun"/>
              </a:rPr>
              <a:t>		</a:t>
            </a:r>
            <a:r>
              <a:rPr lang="en-US" sz="1050" dirty="0" smtClean="0">
                <a:solidFill>
                  <a:srgbClr val="0000FF"/>
                </a:solidFill>
                <a:latin typeface="NSimSun"/>
                <a:ea typeface="NSimSun"/>
              </a:rPr>
              <a:t>public</a:t>
            </a:r>
            <a:r>
              <a:rPr lang="en-US" sz="1050" dirty="0" smtClean="0">
                <a:solidFill>
                  <a:srgbClr val="010001"/>
                </a:solidFill>
                <a:latin typeface="NSimSun"/>
                <a:ea typeface="NSimSun"/>
              </a:rPr>
              <a:t>:</a:t>
            </a:r>
          </a:p>
          <a:p>
            <a:pPr>
              <a:buNone/>
            </a:pPr>
            <a:r>
              <a:rPr lang="en-US" sz="1050" dirty="0" smtClean="0">
                <a:solidFill>
                  <a:srgbClr val="0000FF"/>
                </a:solidFill>
                <a:latin typeface="NSimSun"/>
                <a:ea typeface="NSimSun"/>
              </a:rPr>
              <a:t>			virtual </a:t>
            </a:r>
            <a:r>
              <a:rPr lang="en-US" sz="1050" dirty="0" smtClean="0">
                <a:solidFill>
                  <a:srgbClr val="010001"/>
                </a:solidFill>
                <a:latin typeface="NSimSun"/>
                <a:ea typeface="NSimSun"/>
              </a:rPr>
              <a:t>write(</a:t>
            </a:r>
            <a:r>
              <a:rPr lang="en-US" sz="1050" dirty="0" smtClean="0">
                <a:solidFill>
                  <a:srgbClr val="0000FF"/>
                </a:solidFill>
                <a:latin typeface="NSimSun"/>
                <a:ea typeface="NSimSun"/>
              </a:rPr>
              <a:t>void* </a:t>
            </a:r>
            <a:r>
              <a:rPr lang="en-US" sz="1050" dirty="0" smtClean="0">
                <a:solidFill>
                  <a:srgbClr val="010001"/>
                </a:solidFill>
                <a:latin typeface="NSimSun"/>
                <a:ea typeface="NSimSun"/>
              </a:rPr>
              <a:t>buffer, </a:t>
            </a:r>
            <a:r>
              <a:rPr lang="en-US" sz="1050" dirty="0" err="1" smtClean="0">
                <a:solidFill>
                  <a:srgbClr val="0000FF"/>
                </a:solidFill>
                <a:latin typeface="NSimSun"/>
                <a:ea typeface="NSimSun"/>
              </a:rPr>
              <a:t>int</a:t>
            </a:r>
            <a:r>
              <a:rPr lang="en-US" sz="1050" dirty="0" smtClean="0">
                <a:solidFill>
                  <a:srgbClr val="0000FF"/>
                </a:solidFill>
                <a:latin typeface="NSimSun"/>
                <a:ea typeface="NSimSun"/>
              </a:rPr>
              <a:t> </a:t>
            </a:r>
            <a:r>
              <a:rPr lang="en-US" sz="1050" dirty="0" err="1" smtClean="0">
                <a:solidFill>
                  <a:srgbClr val="010001"/>
                </a:solidFill>
                <a:latin typeface="NSimSun"/>
                <a:ea typeface="NSimSun"/>
              </a:rPr>
              <a:t>len</a:t>
            </a:r>
            <a:r>
              <a:rPr lang="en-US" sz="1050" dirty="0" smtClean="0">
                <a:solidFill>
                  <a:srgbClr val="010001"/>
                </a:solidFill>
                <a:latin typeface="NSimSun"/>
                <a:ea typeface="NSimSun"/>
              </a:rPr>
              <a:t>) = 0;</a:t>
            </a:r>
          </a:p>
          <a:p>
            <a:pPr>
              <a:buNone/>
            </a:pPr>
            <a:r>
              <a:rPr lang="en-US" sz="1050" dirty="0" smtClean="0">
                <a:solidFill>
                  <a:srgbClr val="010001"/>
                </a:solidFill>
                <a:latin typeface="NSimSun"/>
                <a:ea typeface="NSimSun"/>
              </a:rPr>
              <a:t>		}</a:t>
            </a:r>
          </a:p>
          <a:p>
            <a:pPr lvl="1"/>
            <a:r>
              <a:rPr lang="en-US" sz="1800" dirty="0" smtClean="0"/>
              <a:t>Advantages</a:t>
            </a:r>
          </a:p>
          <a:p>
            <a:pPr lvl="2"/>
            <a:r>
              <a:rPr lang="en-US" sz="1400" dirty="0" smtClean="0"/>
              <a:t>More Flexibility</a:t>
            </a:r>
          </a:p>
          <a:p>
            <a:pPr lvl="2"/>
            <a:r>
              <a:rPr lang="en-US" sz="1400" dirty="0" smtClean="0"/>
              <a:t>Less dependency</a:t>
            </a:r>
          </a:p>
          <a:p>
            <a:pPr lvl="2"/>
            <a:endParaRPr lang="en-US" sz="1400" dirty="0" smtClean="0"/>
          </a:p>
          <a:p>
            <a:pPr lvl="1"/>
            <a:endParaRPr lang="en-US" sz="18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pPr lvl="0"/>
            <a:r>
              <a:rPr lang="en-US" dirty="0" smtClean="0"/>
              <a:t>Template</a:t>
            </a:r>
          </a:p>
          <a:p>
            <a:pPr lvl="1"/>
            <a:r>
              <a:rPr lang="en-US" sz="2400" dirty="0" smtClean="0"/>
              <a:t>Concept</a:t>
            </a:r>
          </a:p>
          <a:p>
            <a:pPr lvl="2"/>
            <a:r>
              <a:rPr lang="en-US" dirty="0" smtClean="0"/>
              <a:t>The </a:t>
            </a:r>
            <a:r>
              <a:rPr lang="en-US" b="1" dirty="0" smtClean="0"/>
              <a:t>same implement </a:t>
            </a:r>
            <a:r>
              <a:rPr lang="en-US" dirty="0" smtClean="0"/>
              <a:t>for </a:t>
            </a:r>
            <a:r>
              <a:rPr lang="en-US" b="1" dirty="0" smtClean="0"/>
              <a:t>different types of variables</a:t>
            </a:r>
            <a:r>
              <a:rPr lang="en-US" dirty="0" smtClean="0"/>
              <a:t>.</a:t>
            </a:r>
          </a:p>
          <a:p>
            <a:pPr lvl="2"/>
            <a:r>
              <a:rPr lang="en-US" dirty="0" smtClean="0"/>
              <a:t>The Difference from the </a:t>
            </a:r>
            <a:r>
              <a:rPr lang="en-US" b="1" dirty="0" smtClean="0"/>
              <a:t>virtual function</a:t>
            </a:r>
            <a:r>
              <a:rPr lang="en-US" dirty="0" smtClean="0"/>
              <a:t>:</a:t>
            </a:r>
          </a:p>
          <a:p>
            <a:pPr lvl="3"/>
            <a:r>
              <a:rPr lang="en-US" dirty="0" smtClean="0"/>
              <a:t>Virtual function provides the </a:t>
            </a:r>
            <a:r>
              <a:rPr lang="en-US" b="1" dirty="0" smtClean="0"/>
              <a:t>different implement </a:t>
            </a:r>
            <a:r>
              <a:rPr lang="en-US" dirty="0" smtClean="0"/>
              <a:t>for the </a:t>
            </a:r>
            <a:r>
              <a:rPr lang="en-US" b="1" dirty="0" smtClean="0"/>
              <a:t>same parameters </a:t>
            </a:r>
            <a:r>
              <a:rPr lang="en-US" dirty="0" smtClean="0"/>
              <a:t>according to the real instance type.</a:t>
            </a:r>
          </a:p>
          <a:p>
            <a:pPr lvl="3"/>
            <a:r>
              <a:rPr lang="en-US" dirty="0" smtClean="0"/>
              <a:t>Virtual function is dynamic binding.</a:t>
            </a:r>
          </a:p>
          <a:p>
            <a:pPr lvl="3"/>
            <a:r>
              <a:rPr lang="en-US" dirty="0" smtClean="0"/>
              <a:t>Template is Static binding.</a:t>
            </a:r>
          </a:p>
          <a:p>
            <a:pPr lvl="2">
              <a:buNone/>
            </a:pPr>
            <a:r>
              <a:rPr lang="en-US" dirty="0" smtClean="0"/>
              <a:t>	</a:t>
            </a:r>
          </a:p>
          <a:p>
            <a:pPr lvl="2">
              <a:buNone/>
            </a:pPr>
            <a:r>
              <a:rPr lang="en-US" dirty="0" smtClean="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fontScale="70000" lnSpcReduction="20000"/>
          </a:bodyPr>
          <a:lstStyle/>
          <a:p>
            <a:pPr lvl="1"/>
            <a:r>
              <a:rPr lang="en-US" sz="2400" dirty="0" smtClean="0"/>
              <a:t>Practice	</a:t>
            </a:r>
          </a:p>
          <a:p>
            <a:pPr lvl="2"/>
            <a:r>
              <a:rPr lang="en-US" dirty="0" smtClean="0"/>
              <a:t>Consider if you need template when you are writing/ going to write </a:t>
            </a:r>
            <a:r>
              <a:rPr lang="en-US" b="1" dirty="0" smtClean="0"/>
              <a:t>similar codes </a:t>
            </a:r>
            <a:r>
              <a:rPr lang="en-US" dirty="0" smtClean="0"/>
              <a:t>for different input parameter types.</a:t>
            </a:r>
          </a:p>
          <a:p>
            <a:pPr lvl="2"/>
            <a:r>
              <a:rPr lang="en-US" dirty="0" smtClean="0"/>
              <a:t>Function Template </a:t>
            </a:r>
          </a:p>
          <a:p>
            <a:pPr lvl="3"/>
            <a:r>
              <a:rPr lang="en-US" i="1" dirty="0" smtClean="0"/>
              <a:t>template&lt;</a:t>
            </a:r>
            <a:r>
              <a:rPr lang="en-US" i="1" dirty="0" err="1" smtClean="0"/>
              <a:t>typename</a:t>
            </a:r>
            <a:r>
              <a:rPr lang="en-US" i="1" dirty="0" smtClean="0"/>
              <a:t> T&gt;</a:t>
            </a:r>
            <a:endParaRPr lang="en-US" sz="3400" i="1" dirty="0" smtClean="0"/>
          </a:p>
          <a:p>
            <a:pPr lvl="3"/>
            <a:r>
              <a:rPr lang="en-US" i="1" dirty="0" smtClean="0"/>
              <a:t>void </a:t>
            </a:r>
            <a:r>
              <a:rPr lang="en-US" i="1" dirty="0" err="1" smtClean="0"/>
              <a:t>foo</a:t>
            </a:r>
            <a:r>
              <a:rPr lang="en-US" i="1" dirty="0" smtClean="0"/>
              <a:t>(const T&amp; para1)</a:t>
            </a:r>
            <a:endParaRPr lang="en-US" sz="3400" i="1" dirty="0" smtClean="0"/>
          </a:p>
          <a:p>
            <a:pPr lvl="3"/>
            <a:r>
              <a:rPr lang="en-US" i="1" dirty="0" smtClean="0"/>
              <a:t>{</a:t>
            </a:r>
            <a:endParaRPr lang="en-US" sz="3400" i="1" dirty="0" smtClean="0"/>
          </a:p>
          <a:p>
            <a:pPr lvl="3"/>
            <a:r>
              <a:rPr lang="en-US" i="1" dirty="0" smtClean="0"/>
              <a:t>}</a:t>
            </a:r>
            <a:endParaRPr lang="en-US" sz="3400" i="1" dirty="0" smtClean="0"/>
          </a:p>
          <a:p>
            <a:pPr lvl="2"/>
            <a:r>
              <a:rPr lang="en-US" dirty="0" smtClean="0"/>
              <a:t>Class Template </a:t>
            </a:r>
          </a:p>
          <a:p>
            <a:pPr lvl="3"/>
            <a:r>
              <a:rPr lang="en-US" i="1" dirty="0" smtClean="0"/>
              <a:t>template&lt;</a:t>
            </a:r>
            <a:r>
              <a:rPr lang="en-US" i="1" dirty="0" err="1" smtClean="0"/>
              <a:t>typename</a:t>
            </a:r>
            <a:r>
              <a:rPr lang="en-US" i="1" dirty="0" smtClean="0"/>
              <a:t> T&gt; </a:t>
            </a:r>
            <a:endParaRPr lang="en-US" sz="3400" i="1" dirty="0" smtClean="0"/>
          </a:p>
          <a:p>
            <a:pPr lvl="3"/>
            <a:r>
              <a:rPr lang="en-US" i="1" dirty="0" smtClean="0"/>
              <a:t>class Dummy</a:t>
            </a:r>
            <a:endParaRPr lang="en-US" sz="3400" i="1" dirty="0" smtClean="0"/>
          </a:p>
          <a:p>
            <a:pPr lvl="3"/>
            <a:r>
              <a:rPr lang="en-US" i="1" dirty="0" smtClean="0"/>
              <a:t>{</a:t>
            </a:r>
            <a:endParaRPr lang="en-US" sz="3400" i="1" dirty="0" smtClean="0"/>
          </a:p>
          <a:p>
            <a:pPr lvl="3"/>
            <a:r>
              <a:rPr lang="en-US" i="1" dirty="0" smtClean="0"/>
              <a:t>public:</a:t>
            </a:r>
            <a:endParaRPr lang="en-US" sz="3400" i="1" dirty="0" smtClean="0"/>
          </a:p>
          <a:p>
            <a:pPr lvl="3"/>
            <a:r>
              <a:rPr lang="en-US" i="1" dirty="0" smtClean="0"/>
              <a:t>	Dummy(T * _value)</a:t>
            </a:r>
            <a:endParaRPr lang="en-US" sz="3400" i="1" dirty="0" smtClean="0"/>
          </a:p>
          <a:p>
            <a:pPr lvl="3"/>
            <a:r>
              <a:rPr lang="en-US" i="1" dirty="0" smtClean="0"/>
              <a:t>	: </a:t>
            </a:r>
            <a:r>
              <a:rPr lang="en-US" i="1" dirty="0" err="1" smtClean="0"/>
              <a:t>mValue</a:t>
            </a:r>
            <a:r>
              <a:rPr lang="en-US" i="1" dirty="0" smtClean="0"/>
              <a:t>(_value)</a:t>
            </a:r>
            <a:endParaRPr lang="en-US" sz="3400" i="1" dirty="0" smtClean="0"/>
          </a:p>
          <a:p>
            <a:pPr lvl="3"/>
            <a:r>
              <a:rPr lang="en-US" i="1" dirty="0" smtClean="0"/>
              <a:t>	{}</a:t>
            </a:r>
            <a:endParaRPr lang="en-US" sz="3400" i="1" dirty="0" smtClean="0"/>
          </a:p>
          <a:p>
            <a:pPr lvl="3"/>
            <a:r>
              <a:rPr lang="en-US" i="1" dirty="0" smtClean="0"/>
              <a:t>private:</a:t>
            </a:r>
            <a:endParaRPr lang="en-US" sz="3400" i="1" dirty="0" smtClean="0"/>
          </a:p>
          <a:p>
            <a:pPr lvl="3"/>
            <a:r>
              <a:rPr lang="en-US" i="1" dirty="0" smtClean="0"/>
              <a:t>	T*	</a:t>
            </a:r>
            <a:r>
              <a:rPr lang="en-US" i="1" dirty="0" err="1" smtClean="0"/>
              <a:t>mValue</a:t>
            </a:r>
            <a:r>
              <a:rPr lang="en-US" i="1" dirty="0" smtClean="0"/>
              <a:t>;</a:t>
            </a:r>
            <a:endParaRPr lang="en-US" sz="3400" i="1" dirty="0" smtClean="0"/>
          </a:p>
          <a:p>
            <a:pPr lvl="3"/>
            <a:r>
              <a:rPr lang="en-US" i="1" dirty="0" smtClean="0"/>
              <a:t>};</a:t>
            </a:r>
            <a:endParaRPr lang="en-US" sz="3400" i="1"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lnSpcReduction="10000"/>
          </a:bodyPr>
          <a:lstStyle/>
          <a:p>
            <a:pPr lvl="2"/>
            <a:r>
              <a:rPr lang="en-US" dirty="0" smtClean="0"/>
              <a:t>Keywords </a:t>
            </a:r>
            <a:r>
              <a:rPr lang="en-US" dirty="0" err="1" smtClean="0"/>
              <a:t>typename</a:t>
            </a:r>
            <a:r>
              <a:rPr lang="en-US" dirty="0" smtClean="0"/>
              <a:t> &amp; class</a:t>
            </a:r>
          </a:p>
          <a:p>
            <a:pPr lvl="4"/>
            <a:r>
              <a:rPr lang="en-US" i="1" dirty="0" smtClean="0"/>
              <a:t>template&lt;</a:t>
            </a:r>
            <a:r>
              <a:rPr lang="en-US" i="1" dirty="0" err="1" smtClean="0"/>
              <a:t>typename</a:t>
            </a:r>
            <a:r>
              <a:rPr lang="en-US" i="1" dirty="0" smtClean="0"/>
              <a:t> T&gt; and template&lt;class T&gt;</a:t>
            </a:r>
          </a:p>
          <a:p>
            <a:pPr lvl="3"/>
            <a:r>
              <a:rPr lang="en-US" dirty="0" smtClean="0"/>
              <a:t>They are </a:t>
            </a:r>
            <a:r>
              <a:rPr lang="en-US" b="1" dirty="0" smtClean="0"/>
              <a:t>almost the same</a:t>
            </a:r>
            <a:r>
              <a:rPr lang="en-US" dirty="0" smtClean="0"/>
              <a:t>.</a:t>
            </a:r>
          </a:p>
          <a:p>
            <a:pPr lvl="3"/>
            <a:r>
              <a:rPr lang="en-US" dirty="0" err="1" smtClean="0"/>
              <a:t>typename</a:t>
            </a:r>
            <a:r>
              <a:rPr lang="en-US" dirty="0" smtClean="0"/>
              <a:t> is more </a:t>
            </a:r>
            <a:r>
              <a:rPr lang="en-US" b="1" dirty="0" smtClean="0"/>
              <a:t>dedicated</a:t>
            </a:r>
            <a:r>
              <a:rPr lang="en-US" dirty="0" smtClean="0"/>
              <a:t> to template.</a:t>
            </a:r>
          </a:p>
          <a:p>
            <a:pPr lvl="3"/>
            <a:r>
              <a:rPr lang="en-US" dirty="0" err="1" smtClean="0"/>
              <a:t>typename</a:t>
            </a:r>
            <a:r>
              <a:rPr lang="en-US" dirty="0" smtClean="0"/>
              <a:t> can indicate types that belong to another type in template.</a:t>
            </a:r>
          </a:p>
          <a:p>
            <a:pPr lvl="4"/>
            <a:r>
              <a:rPr lang="en-US" i="1" dirty="0" err="1" smtClean="0"/>
              <a:t>typedef</a:t>
            </a:r>
            <a:r>
              <a:rPr lang="en-US" i="1" dirty="0" smtClean="0"/>
              <a:t> </a:t>
            </a:r>
            <a:r>
              <a:rPr lang="en-US" i="1" dirty="0" err="1" smtClean="0"/>
              <a:t>typename</a:t>
            </a:r>
            <a:r>
              <a:rPr lang="en-US" i="1" dirty="0" smtClean="0"/>
              <a:t> T::</a:t>
            </a:r>
            <a:r>
              <a:rPr lang="en-US" b="1" i="1" dirty="0" smtClean="0"/>
              <a:t>SubType</a:t>
            </a:r>
            <a:r>
              <a:rPr lang="en-US" i="1" dirty="0" smtClean="0"/>
              <a:t> T_SUBTYPE;</a:t>
            </a:r>
          </a:p>
          <a:p>
            <a:pPr lvl="4"/>
            <a:r>
              <a:rPr lang="en-US" i="1" dirty="0" err="1" smtClean="0"/>
              <a:t>typename</a:t>
            </a:r>
            <a:r>
              <a:rPr lang="en-US" i="1" dirty="0" smtClean="0"/>
              <a:t> T::SubType </a:t>
            </a:r>
            <a:r>
              <a:rPr lang="en-US" i="1" dirty="0" err="1" smtClean="0"/>
              <a:t>subType</a:t>
            </a:r>
            <a:r>
              <a:rPr lang="en-US" i="1" dirty="0" smtClean="0"/>
              <a:t>;</a:t>
            </a:r>
          </a:p>
          <a:p>
            <a:pPr lvl="4"/>
            <a:endParaRPr lang="en-US" i="1" dirty="0" smtClean="0"/>
          </a:p>
          <a:p>
            <a:pPr lvl="3"/>
            <a:r>
              <a:rPr lang="en-US" i="1" dirty="0" smtClean="0"/>
              <a:t>void </a:t>
            </a:r>
            <a:r>
              <a:rPr lang="en-US" i="1" dirty="0" err="1" smtClean="0"/>
              <a:t>foo</a:t>
            </a:r>
            <a:r>
              <a:rPr lang="en-US" i="1" dirty="0" smtClean="0"/>
              <a:t>(const T&amp; para1)</a:t>
            </a:r>
            <a:endParaRPr lang="en-US" sz="3400" i="1" dirty="0" smtClean="0"/>
          </a:p>
          <a:p>
            <a:pPr lvl="3"/>
            <a:r>
              <a:rPr lang="en-US" i="1" dirty="0" smtClean="0"/>
              <a:t>{</a:t>
            </a:r>
          </a:p>
          <a:p>
            <a:pPr lvl="4"/>
            <a:r>
              <a:rPr lang="en-US" i="1" dirty="0" err="1" smtClean="0"/>
              <a:t>typename</a:t>
            </a:r>
            <a:r>
              <a:rPr lang="en-US" i="1" dirty="0" smtClean="0"/>
              <a:t> T::SubType </a:t>
            </a:r>
            <a:r>
              <a:rPr lang="en-US" i="1" dirty="0" err="1" smtClean="0"/>
              <a:t>subType</a:t>
            </a:r>
            <a:r>
              <a:rPr lang="en-US" i="1" dirty="0" smtClean="0"/>
              <a:t>;</a:t>
            </a:r>
          </a:p>
          <a:p>
            <a:pPr lvl="4"/>
            <a:r>
              <a:rPr lang="en-US" i="1" dirty="0" err="1" smtClean="0"/>
              <a:t>subType.foo</a:t>
            </a:r>
            <a:r>
              <a:rPr lang="en-US" i="1" dirty="0" smtClean="0"/>
              <a:t>();</a:t>
            </a:r>
          </a:p>
          <a:p>
            <a:pPr lvl="3"/>
            <a:r>
              <a:rPr lang="en-US" i="1" dirty="0" smtClean="0"/>
              <a:t>}</a:t>
            </a:r>
            <a:endParaRPr lang="en-US" sz="3400" i="1"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 </a:t>
            </a:r>
            <a:r>
              <a:rPr lang="en-US" sz="4400" dirty="0" smtClean="0"/>
              <a:t>Basic concept</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Memory		</a:t>
            </a:r>
          </a:p>
          <a:p>
            <a:pPr lvl="1"/>
            <a:r>
              <a:rPr lang="en-US" sz="2400" dirty="0" smtClean="0"/>
              <a:t>Basic concept</a:t>
            </a:r>
          </a:p>
          <a:p>
            <a:pPr lvl="2"/>
            <a:r>
              <a:rPr lang="en-US" dirty="0" smtClean="0"/>
              <a:t>Stack</a:t>
            </a:r>
          </a:p>
          <a:p>
            <a:pPr lvl="3"/>
            <a:r>
              <a:rPr lang="en-US" dirty="0" smtClean="0"/>
              <a:t>Controlled </a:t>
            </a:r>
            <a:r>
              <a:rPr lang="en-US" b="1" dirty="0" smtClean="0"/>
              <a:t>by the compiler</a:t>
            </a:r>
            <a:r>
              <a:rPr lang="en-US" dirty="0" smtClean="0"/>
              <a:t>, store the </a:t>
            </a:r>
            <a:r>
              <a:rPr lang="en-US" b="1" dirty="0" smtClean="0"/>
              <a:t>parameters</a:t>
            </a:r>
            <a:r>
              <a:rPr lang="en-US" dirty="0" smtClean="0"/>
              <a:t>, temporary </a:t>
            </a:r>
            <a:r>
              <a:rPr lang="en-US" b="1" dirty="0" smtClean="0"/>
              <a:t>variables</a:t>
            </a:r>
            <a:r>
              <a:rPr lang="en-US" dirty="0" smtClean="0"/>
              <a:t> for functions. </a:t>
            </a:r>
          </a:p>
          <a:p>
            <a:pPr lvl="3"/>
            <a:r>
              <a:rPr lang="en-US" b="1" dirty="0" smtClean="0"/>
              <a:t>First in last out</a:t>
            </a:r>
            <a:r>
              <a:rPr lang="en-US" dirty="0" smtClean="0"/>
              <a:t>. It’s fast but limited.</a:t>
            </a:r>
          </a:p>
          <a:p>
            <a:pPr lvl="3"/>
            <a:r>
              <a:rPr lang="en-US" dirty="0" err="1" smtClean="0"/>
              <a:t>s_malloc</a:t>
            </a:r>
            <a:r>
              <a:rPr lang="en-US" dirty="0" smtClean="0"/>
              <a:t>() or </a:t>
            </a:r>
            <a:r>
              <a:rPr lang="en-US" dirty="0" err="1" smtClean="0"/>
              <a:t>VirtualAlloc</a:t>
            </a:r>
            <a:r>
              <a:rPr lang="en-US" dirty="0" smtClean="0"/>
              <a:t>() to allocate stack memory manually.</a:t>
            </a:r>
          </a:p>
          <a:p>
            <a:pPr lvl="2"/>
            <a:r>
              <a:rPr lang="en-US" dirty="0" smtClean="0"/>
              <a:t>Heap</a:t>
            </a:r>
          </a:p>
          <a:p>
            <a:pPr lvl="3"/>
            <a:r>
              <a:rPr lang="en-US" dirty="0" smtClean="0"/>
              <a:t>Controlled </a:t>
            </a:r>
            <a:r>
              <a:rPr lang="en-US" b="1" dirty="0" smtClean="0"/>
              <a:t>by the programmers</a:t>
            </a:r>
            <a:r>
              <a:rPr lang="en-US" dirty="0" smtClean="0"/>
              <a:t>, store anything you want.</a:t>
            </a:r>
          </a:p>
          <a:p>
            <a:pPr lvl="3"/>
            <a:r>
              <a:rPr lang="en-US" b="1" dirty="0" smtClean="0"/>
              <a:t>Random order</a:t>
            </a:r>
            <a:r>
              <a:rPr lang="en-US" dirty="0" smtClean="0"/>
              <a:t>. It’s flexible but slow.</a:t>
            </a:r>
          </a:p>
          <a:p>
            <a:pPr lvl="3"/>
            <a:r>
              <a:rPr lang="en-US" dirty="0" err="1" smtClean="0"/>
              <a:t>Malloc</a:t>
            </a:r>
            <a:r>
              <a:rPr lang="en-US" dirty="0" smtClean="0"/>
              <a:t>/free, new/delete</a:t>
            </a:r>
          </a:p>
          <a:p>
            <a:pPr lvl="2"/>
            <a:r>
              <a:rPr lang="en-US" dirty="0" smtClean="0"/>
              <a:t>Static</a:t>
            </a:r>
          </a:p>
          <a:p>
            <a:pPr lvl="3"/>
            <a:r>
              <a:rPr lang="en-US" dirty="0" smtClean="0"/>
              <a:t>Store the </a:t>
            </a:r>
            <a:r>
              <a:rPr lang="en-US" b="1" dirty="0" smtClean="0"/>
              <a:t>global</a:t>
            </a:r>
            <a:r>
              <a:rPr lang="en-US" dirty="0" smtClean="0"/>
              <a:t> variables and </a:t>
            </a:r>
            <a:r>
              <a:rPr lang="en-US" b="1" dirty="0" smtClean="0"/>
              <a:t>static</a:t>
            </a:r>
            <a:r>
              <a:rPr lang="en-US" dirty="0" smtClean="0"/>
              <a:t> variables.</a:t>
            </a:r>
          </a:p>
          <a:p>
            <a:pPr lvl="2"/>
            <a:r>
              <a:rPr lang="en-US" dirty="0" smtClean="0"/>
              <a:t>Const</a:t>
            </a:r>
          </a:p>
          <a:p>
            <a:pPr lvl="3"/>
            <a:r>
              <a:rPr lang="en-US" dirty="0" smtClean="0"/>
              <a:t>Store the </a:t>
            </a:r>
            <a:r>
              <a:rPr lang="en-US" b="1" dirty="0" smtClean="0"/>
              <a:t>const strings</a:t>
            </a:r>
            <a:r>
              <a:rPr lang="en-US" dirty="0" smtClean="0"/>
              <a:t>.</a:t>
            </a:r>
          </a:p>
          <a:p>
            <a:pPr lvl="2"/>
            <a:r>
              <a:rPr lang="en-US" dirty="0" smtClean="0"/>
              <a:t>Code</a:t>
            </a:r>
          </a:p>
          <a:p>
            <a:pPr lvl="3"/>
            <a:r>
              <a:rPr lang="en-US" dirty="0" smtClean="0"/>
              <a:t>Store the </a:t>
            </a:r>
            <a:r>
              <a:rPr lang="en-US" b="1" dirty="0" err="1" smtClean="0"/>
              <a:t>binarized</a:t>
            </a:r>
            <a:r>
              <a:rPr lang="en-US" b="1" dirty="0" smtClean="0"/>
              <a:t> codes</a:t>
            </a:r>
            <a:r>
              <a:rPr lang="en-US" dirty="0" smtClean="0"/>
              <a: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 </a:t>
            </a:r>
            <a:r>
              <a:rPr lang="en-US" sz="4000" dirty="0" smtClean="0"/>
              <a:t>More concept</a:t>
            </a:r>
            <a:endParaRPr lang="en-US" dirty="0"/>
          </a:p>
        </p:txBody>
      </p:sp>
      <p:sp>
        <p:nvSpPr>
          <p:cNvPr id="3" name="Content Placeholder 2"/>
          <p:cNvSpPr>
            <a:spLocks noGrp="1"/>
          </p:cNvSpPr>
          <p:nvPr>
            <p:ph idx="1"/>
          </p:nvPr>
        </p:nvSpPr>
        <p:spPr/>
        <p:txBody>
          <a:bodyPr>
            <a:normAutofit fontScale="70000" lnSpcReduction="20000"/>
          </a:bodyPr>
          <a:lstStyle/>
          <a:p>
            <a:pPr lvl="1"/>
            <a:r>
              <a:rPr lang="en-US" sz="2400" dirty="0" smtClean="0"/>
              <a:t>More Concepts</a:t>
            </a:r>
          </a:p>
          <a:p>
            <a:pPr lvl="2"/>
            <a:r>
              <a:rPr lang="en-US" dirty="0" smtClean="0"/>
              <a:t>Always keep in mind that the memory revolution is for the users </a:t>
            </a:r>
            <a:r>
              <a:rPr lang="en-US" b="1" dirty="0" smtClean="0"/>
              <a:t>not for the programmers</a:t>
            </a:r>
            <a:r>
              <a:rPr lang="en-US" dirty="0" smtClean="0"/>
              <a:t>.</a:t>
            </a:r>
          </a:p>
          <a:p>
            <a:pPr lvl="2"/>
            <a:r>
              <a:rPr lang="en-US" dirty="0" smtClean="0"/>
              <a:t>The </a:t>
            </a:r>
            <a:r>
              <a:rPr lang="en-US" b="1" dirty="0" smtClean="0"/>
              <a:t>consoles</a:t>
            </a:r>
            <a:r>
              <a:rPr lang="en-US" dirty="0" smtClean="0"/>
              <a:t> are even short at memory.</a:t>
            </a:r>
          </a:p>
          <a:p>
            <a:pPr lvl="3"/>
            <a:r>
              <a:rPr lang="en-US" dirty="0" smtClean="0"/>
              <a:t>NDS:	4MB</a:t>
            </a:r>
          </a:p>
          <a:p>
            <a:pPr lvl="3"/>
            <a:r>
              <a:rPr lang="en-US" dirty="0" smtClean="0"/>
              <a:t>PSP:	24MB(Game) + 8MB(OS)</a:t>
            </a:r>
          </a:p>
          <a:p>
            <a:pPr lvl="3"/>
            <a:r>
              <a:rPr lang="en-US" dirty="0" smtClean="0"/>
              <a:t>WII:	16MB + 52MB</a:t>
            </a:r>
          </a:p>
          <a:p>
            <a:pPr lvl="3"/>
            <a:r>
              <a:rPr lang="en-US" dirty="0" smtClean="0"/>
              <a:t>3DS: 	64MB</a:t>
            </a:r>
          </a:p>
          <a:p>
            <a:pPr lvl="3"/>
            <a:r>
              <a:rPr lang="en-US" dirty="0" smtClean="0"/>
              <a:t>PS2:	32MB</a:t>
            </a:r>
          </a:p>
          <a:p>
            <a:pPr lvl="3"/>
            <a:r>
              <a:rPr lang="en-US" dirty="0" smtClean="0"/>
              <a:t>PS3:	256MB + 256MB</a:t>
            </a:r>
          </a:p>
          <a:p>
            <a:pPr lvl="3"/>
            <a:r>
              <a:rPr lang="en-US" dirty="0" smtClean="0"/>
              <a:t>XBOX360	512MB</a:t>
            </a:r>
          </a:p>
          <a:p>
            <a:pPr lvl="2"/>
            <a:r>
              <a:rPr lang="en-US" dirty="0" smtClean="0"/>
              <a:t>Memory </a:t>
            </a:r>
            <a:r>
              <a:rPr lang="en-US" b="1" dirty="0" smtClean="0"/>
              <a:t>budget</a:t>
            </a:r>
            <a:r>
              <a:rPr lang="en-US" dirty="0" smtClean="0"/>
              <a:t> is very important. The application won’t be delivered if running out of memory.</a:t>
            </a:r>
          </a:p>
          <a:p>
            <a:pPr lvl="2"/>
            <a:r>
              <a:rPr lang="en-US" dirty="0" smtClean="0"/>
              <a:t>Always consider the memory occupation of your </a:t>
            </a:r>
            <a:r>
              <a:rPr lang="en-US" b="1" dirty="0" smtClean="0"/>
              <a:t>features</a:t>
            </a:r>
            <a:r>
              <a:rPr lang="en-US" dirty="0" smtClean="0"/>
              <a:t>. Have it in you TDD.</a:t>
            </a:r>
          </a:p>
          <a:p>
            <a:pPr lvl="2"/>
            <a:r>
              <a:rPr lang="en-US" dirty="0" smtClean="0"/>
              <a:t>There will be </a:t>
            </a:r>
            <a:r>
              <a:rPr lang="en-US" b="1" dirty="0" smtClean="0"/>
              <a:t>memory leak </a:t>
            </a:r>
            <a:r>
              <a:rPr lang="en-US" dirty="0" smtClean="0"/>
              <a:t>if missing </a:t>
            </a:r>
            <a:r>
              <a:rPr lang="en-US" dirty="0" err="1" smtClean="0"/>
              <a:t>deallocation</a:t>
            </a:r>
            <a:r>
              <a:rPr lang="en-US" dirty="0" smtClean="0"/>
              <a:t>.</a:t>
            </a:r>
          </a:p>
          <a:p>
            <a:pPr lvl="2"/>
            <a:r>
              <a:rPr lang="en-US" dirty="0" smtClean="0"/>
              <a:t>There will be </a:t>
            </a:r>
            <a:r>
              <a:rPr lang="en-US" b="1" dirty="0" smtClean="0"/>
              <a:t>memory fragment </a:t>
            </a:r>
            <a:r>
              <a:rPr lang="en-US" dirty="0" smtClean="0"/>
              <a:t>if allocating stuff arbitrarily especially to </a:t>
            </a:r>
            <a:r>
              <a:rPr lang="en-US" dirty="0" err="1" smtClean="0"/>
              <a:t>malloc</a:t>
            </a:r>
            <a:r>
              <a:rPr lang="en-US" dirty="0" smtClean="0"/>
              <a:t> memory for global stuff in the middle of the runtime.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 </a:t>
            </a:r>
            <a:r>
              <a:rPr lang="en-US" sz="4400" dirty="0" smtClean="0"/>
              <a:t>Utilities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sz="2400" dirty="0" smtClean="0"/>
              <a:t>Utilities</a:t>
            </a:r>
          </a:p>
          <a:p>
            <a:pPr lvl="2"/>
            <a:r>
              <a:rPr lang="en-US" dirty="0" err="1" smtClean="0"/>
              <a:t>Malloc</a:t>
            </a:r>
            <a:r>
              <a:rPr lang="en-US" dirty="0" smtClean="0"/>
              <a:t> &amp; free</a:t>
            </a:r>
          </a:p>
          <a:p>
            <a:pPr lvl="3"/>
            <a:r>
              <a:rPr lang="en-US" dirty="0" smtClean="0"/>
              <a:t>Allocate and free memory only.</a:t>
            </a:r>
          </a:p>
          <a:p>
            <a:pPr lvl="2"/>
            <a:r>
              <a:rPr lang="en-US" dirty="0" smtClean="0"/>
              <a:t>New &amp; delete</a:t>
            </a:r>
          </a:p>
          <a:p>
            <a:pPr lvl="3"/>
            <a:r>
              <a:rPr lang="en-US" dirty="0" smtClean="0"/>
              <a:t>Allocate and free memory.</a:t>
            </a:r>
          </a:p>
          <a:p>
            <a:pPr lvl="3"/>
            <a:r>
              <a:rPr lang="en-US" dirty="0" smtClean="0"/>
              <a:t>Call constructor and destructor.</a:t>
            </a:r>
          </a:p>
          <a:p>
            <a:pPr lvl="2"/>
            <a:r>
              <a:rPr lang="en-US" dirty="0" smtClean="0"/>
              <a:t>Replacement new</a:t>
            </a:r>
          </a:p>
          <a:p>
            <a:pPr lvl="3"/>
            <a:r>
              <a:rPr lang="en-US" dirty="0" smtClean="0"/>
              <a:t>Call constructor with existing memory buffer.</a:t>
            </a:r>
          </a:p>
          <a:p>
            <a:pPr lvl="2"/>
            <a:r>
              <a:rPr lang="en-US" dirty="0" smtClean="0"/>
              <a:t>Memory system</a:t>
            </a:r>
          </a:p>
          <a:p>
            <a:pPr lvl="3"/>
            <a:r>
              <a:rPr lang="en-US" dirty="0" smtClean="0"/>
              <a:t>There is always a memory system for each game project.</a:t>
            </a:r>
          </a:p>
          <a:p>
            <a:pPr lvl="3"/>
            <a:r>
              <a:rPr lang="en-US" dirty="0" smtClean="0"/>
              <a:t>Please obey the rules.</a:t>
            </a:r>
          </a:p>
          <a:p>
            <a:pPr lvl="2"/>
            <a:r>
              <a:rPr lang="en-US" dirty="0" smtClean="0"/>
              <a:t>Memory profiler tool.</a:t>
            </a:r>
          </a:p>
          <a:p>
            <a:pPr lvl="3"/>
            <a:r>
              <a:rPr lang="en-US" dirty="0" smtClean="0"/>
              <a:t>A tool parse the memory log, helps to check the memory status.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 </a:t>
            </a:r>
            <a:r>
              <a:rPr lang="en-US" sz="4400" dirty="0" smtClean="0"/>
              <a:t>Practice</a:t>
            </a:r>
            <a:endParaRPr lang="en-US" dirty="0"/>
          </a:p>
        </p:txBody>
      </p:sp>
      <p:sp>
        <p:nvSpPr>
          <p:cNvPr id="3" name="Content Placeholder 2"/>
          <p:cNvSpPr>
            <a:spLocks noGrp="1"/>
          </p:cNvSpPr>
          <p:nvPr>
            <p:ph idx="1"/>
          </p:nvPr>
        </p:nvSpPr>
        <p:spPr/>
        <p:txBody>
          <a:bodyPr>
            <a:normAutofit fontScale="92500" lnSpcReduction="20000"/>
          </a:bodyPr>
          <a:lstStyle/>
          <a:p>
            <a:pPr lvl="1"/>
            <a:r>
              <a:rPr lang="en-US" sz="2400" dirty="0" smtClean="0"/>
              <a:t>Practice</a:t>
            </a:r>
          </a:p>
          <a:p>
            <a:pPr lvl="2"/>
            <a:r>
              <a:rPr lang="en-US" dirty="0" smtClean="0"/>
              <a:t>Check if the memory </a:t>
            </a:r>
            <a:r>
              <a:rPr lang="en-US" b="1" dirty="0" smtClean="0"/>
              <a:t>allocated successfully</a:t>
            </a:r>
            <a:r>
              <a:rPr lang="en-US" dirty="0" smtClean="0"/>
              <a:t>. Usually it’s done by memory system.</a:t>
            </a:r>
          </a:p>
          <a:p>
            <a:pPr lvl="2"/>
            <a:r>
              <a:rPr lang="en-US" b="1" dirty="0" smtClean="0"/>
              <a:t>Initialize</a:t>
            </a:r>
            <a:r>
              <a:rPr lang="en-US" dirty="0" smtClean="0"/>
              <a:t> the allocated memory. (buffer)</a:t>
            </a:r>
          </a:p>
          <a:p>
            <a:pPr lvl="2"/>
            <a:r>
              <a:rPr lang="en-US" dirty="0" smtClean="0"/>
              <a:t>Always </a:t>
            </a:r>
            <a:r>
              <a:rPr lang="en-US" b="1" dirty="0" smtClean="0"/>
              <a:t>destruct</a:t>
            </a:r>
            <a:r>
              <a:rPr lang="en-US" dirty="0" smtClean="0"/>
              <a:t> your feature properly.</a:t>
            </a:r>
          </a:p>
          <a:p>
            <a:pPr lvl="2"/>
            <a:r>
              <a:rPr lang="en-US" dirty="0" smtClean="0"/>
              <a:t>Always </a:t>
            </a:r>
            <a:r>
              <a:rPr lang="en-US" b="1" dirty="0" smtClean="0"/>
              <a:t>destroy</a:t>
            </a:r>
            <a:r>
              <a:rPr lang="en-US" dirty="0" smtClean="0"/>
              <a:t> the instance that you created.</a:t>
            </a:r>
          </a:p>
          <a:p>
            <a:pPr lvl="2"/>
            <a:r>
              <a:rPr lang="en-US" dirty="0" smtClean="0"/>
              <a:t>Delete [] XXX for </a:t>
            </a:r>
            <a:r>
              <a:rPr lang="en-US" b="1" dirty="0" smtClean="0"/>
              <a:t>array</a:t>
            </a:r>
            <a:r>
              <a:rPr lang="en-US" dirty="0" smtClean="0"/>
              <a:t>.</a:t>
            </a:r>
          </a:p>
          <a:p>
            <a:pPr lvl="2"/>
            <a:r>
              <a:rPr lang="en-US" dirty="0" smtClean="0"/>
              <a:t>Don’t forget to </a:t>
            </a:r>
            <a:r>
              <a:rPr lang="en-US" b="1" dirty="0" smtClean="0"/>
              <a:t>release</a:t>
            </a:r>
            <a:r>
              <a:rPr lang="en-US" dirty="0" smtClean="0"/>
              <a:t> the instances in the instance </a:t>
            </a:r>
            <a:r>
              <a:rPr lang="en-US" b="1" dirty="0" smtClean="0"/>
              <a:t>array</a:t>
            </a:r>
            <a:r>
              <a:rPr lang="en-US" dirty="0" smtClean="0"/>
              <a:t>.</a:t>
            </a:r>
          </a:p>
          <a:p>
            <a:pPr lvl="2"/>
            <a:r>
              <a:rPr lang="en-US" dirty="0" smtClean="0"/>
              <a:t>Always </a:t>
            </a:r>
            <a:r>
              <a:rPr lang="en-US" b="1" dirty="0" smtClean="0"/>
              <a:t>arrange</a:t>
            </a:r>
            <a:r>
              <a:rPr lang="en-US" dirty="0" smtClean="0"/>
              <a:t> your new/</a:t>
            </a:r>
            <a:r>
              <a:rPr lang="en-US" dirty="0" err="1" smtClean="0"/>
              <a:t>malloc</a:t>
            </a:r>
            <a:r>
              <a:rPr lang="en-US" dirty="0" smtClean="0"/>
              <a:t> and delete/free smartly. It would be easier to maintain if you obey the rule that </a:t>
            </a:r>
            <a:r>
              <a:rPr lang="en-US" b="1" dirty="0" smtClean="0"/>
              <a:t>the one who allocate the memory should free it</a:t>
            </a:r>
            <a:r>
              <a:rPr lang="en-US" dirty="0" smtClean="0"/>
              <a:t>.</a:t>
            </a:r>
          </a:p>
          <a:p>
            <a:pPr lvl="2"/>
            <a:r>
              <a:rPr lang="en-US" dirty="0" smtClean="0"/>
              <a:t>Always allocate the </a:t>
            </a:r>
            <a:r>
              <a:rPr lang="en-US" b="1" dirty="0" smtClean="0"/>
              <a:t>global stuff earlier</a:t>
            </a:r>
            <a:r>
              <a:rPr lang="en-US" dirty="0" smtClean="0"/>
              <a:t> than the others.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static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Static members</a:t>
            </a:r>
          </a:p>
          <a:p>
            <a:pPr>
              <a:buNone/>
            </a:pPr>
            <a:r>
              <a:rPr lang="en-US" sz="1200" dirty="0" smtClean="0">
                <a:solidFill>
                  <a:srgbClr val="0000FF"/>
                </a:solidFill>
                <a:latin typeface="NSimSun"/>
                <a:ea typeface="NSimSun"/>
              </a:rPr>
              <a:t>		class </a:t>
            </a:r>
            <a:r>
              <a:rPr lang="en-US" sz="1200" dirty="0" smtClean="0">
                <a:solidFill>
                  <a:srgbClr val="010001"/>
                </a:solidFill>
                <a:latin typeface="NSimSun"/>
                <a:ea typeface="NSimSun"/>
              </a:rPr>
              <a:t>Base</a:t>
            </a:r>
          </a:p>
          <a:p>
            <a:pPr>
              <a:buNone/>
            </a:pPr>
            <a:r>
              <a:rPr lang="en-US" sz="1200" dirty="0" smtClean="0">
                <a:solidFill>
                  <a:srgbClr val="010001"/>
                </a:solidFill>
                <a:latin typeface="NSimSun"/>
                <a:ea typeface="NSimSun"/>
              </a:rPr>
              <a:t>		{</a:t>
            </a:r>
          </a:p>
          <a:p>
            <a:pPr>
              <a:buNone/>
            </a:pPr>
            <a:r>
              <a:rPr lang="en-US" sz="1200" dirty="0" smtClean="0">
                <a:solidFill>
                  <a:srgbClr val="010001"/>
                </a:solidFill>
                <a:latin typeface="NSimSun"/>
                <a:ea typeface="NSimSun"/>
              </a:rPr>
              <a:t>		</a:t>
            </a:r>
            <a:r>
              <a:rPr lang="en-US" sz="1200" dirty="0" smtClean="0">
                <a:solidFill>
                  <a:srgbClr val="0000FF"/>
                </a:solidFill>
                <a:latin typeface="NSimSun"/>
                <a:ea typeface="NSimSun"/>
              </a:rPr>
              <a:t>public:</a:t>
            </a:r>
          </a:p>
          <a:p>
            <a:pPr>
              <a:buNone/>
            </a:pPr>
            <a:r>
              <a:rPr lang="en-US" sz="1200" dirty="0" smtClean="0">
                <a:solidFill>
                  <a:srgbClr val="0000FF"/>
                </a:solidFill>
                <a:latin typeface="NSimSun"/>
                <a:ea typeface="NSimSun"/>
              </a:rPr>
              <a:t>		  static </a:t>
            </a:r>
            <a:r>
              <a:rPr lang="en-US" sz="1200" dirty="0" err="1" smtClean="0">
                <a:solidFill>
                  <a:srgbClr val="0000FF"/>
                </a:solidFill>
                <a:latin typeface="NSimSun"/>
                <a:ea typeface="NSimSun"/>
              </a:rPr>
              <a:t>int</a:t>
            </a:r>
            <a:r>
              <a:rPr lang="en-US" sz="1200" dirty="0" smtClean="0">
                <a:solidFill>
                  <a:srgbClr val="0000FF"/>
                </a:solidFill>
                <a:latin typeface="NSimSun"/>
                <a:ea typeface="NSimSun"/>
              </a:rPr>
              <a:t> </a:t>
            </a:r>
            <a:r>
              <a:rPr lang="en-US" sz="1200" dirty="0" err="1" smtClean="0">
                <a:solidFill>
                  <a:srgbClr val="010001"/>
                </a:solidFill>
                <a:latin typeface="NSimSun"/>
                <a:ea typeface="NSimSun"/>
              </a:rPr>
              <a:t>msValue</a:t>
            </a:r>
            <a:r>
              <a:rPr lang="en-US" sz="1200" dirty="0" smtClean="0">
                <a:solidFill>
                  <a:srgbClr val="010001"/>
                </a:solidFill>
                <a:latin typeface="NSimSun"/>
                <a:ea typeface="NSimSun"/>
              </a:rPr>
              <a:t>;</a:t>
            </a:r>
          </a:p>
          <a:p>
            <a:pPr>
              <a:buNone/>
            </a:pPr>
            <a:r>
              <a:rPr lang="en-US" sz="1200" dirty="0" smtClean="0">
                <a:solidFill>
                  <a:srgbClr val="010001"/>
                </a:solidFill>
                <a:latin typeface="NSimSun"/>
                <a:ea typeface="NSimSun"/>
              </a:rPr>
              <a:t>		};</a:t>
            </a:r>
          </a:p>
          <a:p>
            <a:pPr>
              <a:buNone/>
            </a:pPr>
            <a:endParaRPr lang="en-US" sz="1200" dirty="0" smtClean="0">
              <a:solidFill>
                <a:srgbClr val="010001"/>
              </a:solidFill>
              <a:latin typeface="NSimSun"/>
              <a:ea typeface="NSimSun"/>
            </a:endParaRPr>
          </a:p>
          <a:p>
            <a:pPr lvl="1"/>
            <a:r>
              <a:rPr lang="en-US" dirty="0" smtClean="0"/>
              <a:t>Scope: It’s working for one class instead of one instance.</a:t>
            </a:r>
          </a:p>
          <a:p>
            <a:pPr lvl="2"/>
            <a:r>
              <a:rPr lang="en-US" sz="1400" dirty="0" smtClean="0">
                <a:solidFill>
                  <a:srgbClr val="010001"/>
                </a:solidFill>
                <a:latin typeface="NSimSun"/>
                <a:ea typeface="NSimSun"/>
              </a:rPr>
              <a:t>Base:: </a:t>
            </a:r>
            <a:r>
              <a:rPr lang="en-US" sz="1400" dirty="0" err="1" smtClean="0">
                <a:solidFill>
                  <a:srgbClr val="010001"/>
                </a:solidFill>
                <a:latin typeface="NSimSun"/>
                <a:ea typeface="NSimSun"/>
              </a:rPr>
              <a:t>msValue</a:t>
            </a:r>
            <a:r>
              <a:rPr lang="en-US" sz="1400" dirty="0" smtClean="0">
                <a:solidFill>
                  <a:srgbClr val="010001"/>
                </a:solidFill>
                <a:latin typeface="NSimSun"/>
                <a:ea typeface="NSimSun"/>
              </a:rPr>
              <a:t>;</a:t>
            </a:r>
          </a:p>
          <a:p>
            <a:pPr lvl="2"/>
            <a:r>
              <a:rPr lang="en-US" sz="1400" dirty="0" err="1" smtClean="0">
                <a:solidFill>
                  <a:srgbClr val="010001"/>
                </a:solidFill>
                <a:latin typeface="NSimSun"/>
                <a:ea typeface="NSimSun"/>
              </a:rPr>
              <a:t>pBase</a:t>
            </a:r>
            <a:r>
              <a:rPr lang="en-US" sz="1400" dirty="0" smtClean="0">
                <a:solidFill>
                  <a:srgbClr val="010001"/>
                </a:solidFill>
                <a:latin typeface="NSimSun"/>
                <a:ea typeface="NSimSun"/>
              </a:rPr>
              <a:t>-&gt; </a:t>
            </a:r>
            <a:r>
              <a:rPr lang="en-US" sz="1400" dirty="0" err="1" smtClean="0">
                <a:solidFill>
                  <a:srgbClr val="010001"/>
                </a:solidFill>
                <a:latin typeface="NSimSun"/>
                <a:ea typeface="NSimSun"/>
              </a:rPr>
              <a:t>msValue</a:t>
            </a:r>
            <a:r>
              <a:rPr lang="en-US" sz="1400" dirty="0" smtClean="0">
                <a:solidFill>
                  <a:srgbClr val="010001"/>
                </a:solidFill>
                <a:latin typeface="NSimSun"/>
                <a:ea typeface="NSimSun"/>
              </a:rPr>
              <a:t>;</a:t>
            </a:r>
          </a:p>
          <a:p>
            <a:pPr lvl="2"/>
            <a:endParaRPr lang="en-US" sz="1400" dirty="0" smtClean="0"/>
          </a:p>
          <a:p>
            <a:pPr lvl="1"/>
            <a:r>
              <a:rPr lang="en-US" dirty="0" smtClean="0"/>
              <a:t>Initialization</a:t>
            </a:r>
          </a:p>
          <a:p>
            <a:pPr lvl="2"/>
            <a:r>
              <a:rPr lang="en-US" dirty="0" smtClean="0"/>
              <a:t>In </a:t>
            </a:r>
            <a:r>
              <a:rPr lang="en-US" dirty="0" err="1" smtClean="0"/>
              <a:t>cpp</a:t>
            </a:r>
            <a:r>
              <a:rPr lang="en-US" dirty="0" smtClean="0"/>
              <a:t> file.</a:t>
            </a:r>
          </a:p>
          <a:p>
            <a:pPr>
              <a:buNone/>
            </a:pPr>
            <a:r>
              <a:rPr lang="en-US" sz="1500" dirty="0" smtClean="0">
                <a:solidFill>
                  <a:srgbClr val="0000FF"/>
                </a:solidFill>
                <a:latin typeface="NSimSun"/>
                <a:ea typeface="NSimSun"/>
              </a:rPr>
              <a:t>		</a:t>
            </a:r>
            <a:r>
              <a:rPr lang="en-US" sz="1500" dirty="0" err="1" smtClean="0">
                <a:solidFill>
                  <a:srgbClr val="0000FF"/>
                </a:solidFill>
                <a:latin typeface="NSimSun"/>
                <a:ea typeface="NSimSun"/>
              </a:rPr>
              <a:t>int</a:t>
            </a:r>
            <a:r>
              <a:rPr lang="en-US" sz="1500" dirty="0" err="1" smtClean="0">
                <a:solidFill>
                  <a:srgbClr val="010001"/>
                </a:solidFill>
                <a:latin typeface="NSimSun"/>
                <a:ea typeface="NSimSun"/>
              </a:rPr>
              <a:t>Base::msValue</a:t>
            </a:r>
            <a:r>
              <a:rPr lang="en-US" sz="1500" dirty="0" smtClean="0">
                <a:solidFill>
                  <a:srgbClr val="010001"/>
                </a:solidFill>
                <a:latin typeface="NSimSun"/>
                <a:ea typeface="NSimSun"/>
              </a:rPr>
              <a:t> = 0;</a:t>
            </a:r>
          </a:p>
          <a:p>
            <a:pPr lvl="2"/>
            <a:r>
              <a:rPr lang="en-US" sz="2500" dirty="0" smtClean="0"/>
              <a:t>in h file for static const </a:t>
            </a:r>
            <a:r>
              <a:rPr lang="en-US" sz="2500" dirty="0" err="1" smtClean="0"/>
              <a:t>int</a:t>
            </a:r>
            <a:r>
              <a:rPr lang="en-US" sz="2500" dirty="0" smtClean="0"/>
              <a:t>/char/etc.</a:t>
            </a:r>
          </a:p>
          <a:p>
            <a:pPr>
              <a:buNone/>
            </a:pPr>
            <a:r>
              <a:rPr lang="en-US" sz="1700" dirty="0" smtClean="0">
                <a:solidFill>
                  <a:srgbClr val="0000FF"/>
                </a:solidFill>
                <a:latin typeface="NSimSun"/>
                <a:ea typeface="NSimSun"/>
              </a:rPr>
              <a:t>		static const </a:t>
            </a:r>
            <a:r>
              <a:rPr lang="en-US" sz="1700" dirty="0" err="1" smtClean="0">
                <a:solidFill>
                  <a:srgbClr val="0000FF"/>
                </a:solidFill>
                <a:latin typeface="NSimSun"/>
                <a:ea typeface="NSimSun"/>
              </a:rPr>
              <a:t>int</a:t>
            </a:r>
            <a:r>
              <a:rPr lang="en-US" sz="1700" dirty="0" smtClean="0">
                <a:solidFill>
                  <a:srgbClr val="0000FF"/>
                </a:solidFill>
                <a:latin typeface="NSimSun"/>
                <a:ea typeface="NSimSun"/>
              </a:rPr>
              <a:t> </a:t>
            </a:r>
            <a:r>
              <a:rPr lang="en-US" sz="1700" dirty="0" err="1" smtClean="0">
                <a:solidFill>
                  <a:srgbClr val="010001"/>
                </a:solidFill>
                <a:latin typeface="NSimSun"/>
                <a:ea typeface="NSimSun"/>
              </a:rPr>
              <a:t>iValue</a:t>
            </a:r>
            <a:r>
              <a:rPr lang="en-US" sz="1700" dirty="0" smtClean="0">
                <a:solidFill>
                  <a:srgbClr val="010001"/>
                </a:solidFill>
                <a:latin typeface="NSimSun"/>
                <a:ea typeface="NSimSun"/>
              </a:rPr>
              <a:t> = 0;	(Not recommended)</a:t>
            </a:r>
          </a:p>
          <a:p>
            <a:pPr>
              <a:buNone/>
            </a:pPr>
            <a:endParaRPr lang="en-US" sz="1700" dirty="0" smtClean="0">
              <a:solidFill>
                <a:srgbClr val="010001"/>
              </a:solidFill>
              <a:latin typeface="NSimSun"/>
              <a:ea typeface="NSimSun"/>
            </a:endParaRPr>
          </a:p>
          <a:p>
            <a:pPr lvl="1"/>
            <a:r>
              <a:rPr lang="en-US" dirty="0" smtClean="0"/>
              <a:t>Derived class share the static members from Base class. </a:t>
            </a:r>
          </a:p>
          <a:p>
            <a:pPr lvl="2">
              <a:buClr>
                <a:srgbClr val="FEB80A"/>
              </a:buClr>
              <a:buNone/>
            </a:pPr>
            <a:r>
              <a:rPr lang="en-US" sz="1500" dirty="0" smtClean="0">
                <a:solidFill>
                  <a:srgbClr val="010001"/>
                </a:solidFill>
                <a:latin typeface="NSimSun"/>
                <a:ea typeface="NSimSun"/>
              </a:rPr>
              <a:t>	Base:: </a:t>
            </a:r>
            <a:r>
              <a:rPr lang="en-US" sz="1500" dirty="0" err="1" smtClean="0">
                <a:solidFill>
                  <a:srgbClr val="010001"/>
                </a:solidFill>
                <a:latin typeface="NSimSun"/>
                <a:ea typeface="NSimSun"/>
              </a:rPr>
              <a:t>msValue</a:t>
            </a:r>
            <a:r>
              <a:rPr lang="en-US" sz="1500" dirty="0" smtClean="0">
                <a:solidFill>
                  <a:srgbClr val="010001"/>
                </a:solidFill>
                <a:latin typeface="NSimSun"/>
                <a:ea typeface="NSimSun"/>
              </a:rPr>
              <a:t>;</a:t>
            </a:r>
          </a:p>
          <a:p>
            <a:pPr lvl="2">
              <a:buClr>
                <a:srgbClr val="FEB80A"/>
              </a:buClr>
              <a:buNone/>
            </a:pPr>
            <a:r>
              <a:rPr lang="en-US" sz="1400" dirty="0" smtClean="0"/>
              <a:t>	</a:t>
            </a:r>
            <a:r>
              <a:rPr lang="en-US" sz="1500" dirty="0" smtClean="0">
                <a:solidFill>
                  <a:srgbClr val="010001"/>
                </a:solidFill>
                <a:latin typeface="NSimSun"/>
                <a:ea typeface="NSimSun"/>
              </a:rPr>
              <a:t>Derived</a:t>
            </a:r>
            <a:r>
              <a:rPr lang="en-US" sz="1600" dirty="0" smtClean="0">
                <a:solidFill>
                  <a:srgbClr val="010001"/>
                </a:solidFill>
                <a:latin typeface="NSimSun"/>
                <a:ea typeface="NSimSun"/>
              </a:rPr>
              <a:t>:: </a:t>
            </a:r>
            <a:r>
              <a:rPr lang="en-US" sz="1600" dirty="0" err="1" smtClean="0">
                <a:solidFill>
                  <a:srgbClr val="010001"/>
                </a:solidFill>
                <a:latin typeface="NSimSun"/>
                <a:ea typeface="NSimSun"/>
              </a:rPr>
              <a:t>msValue</a:t>
            </a:r>
            <a:r>
              <a:rPr lang="en-US" sz="1600" dirty="0" smtClean="0">
                <a:solidFill>
                  <a:srgbClr val="010001"/>
                </a:solidFill>
                <a:latin typeface="NSimSun"/>
                <a:ea typeface="NSimSun"/>
              </a:rPr>
              <a:t>;</a:t>
            </a:r>
          </a:p>
          <a:p>
            <a:pPr lvl="2">
              <a:buClr>
                <a:srgbClr val="FEB80A"/>
              </a:buClr>
            </a:pPr>
            <a:endParaRPr lang="en-US" sz="1500" dirty="0" smtClean="0">
              <a:solidFill>
                <a:srgbClr val="010001"/>
              </a:solidFill>
              <a:latin typeface="NSimSun"/>
              <a:ea typeface="NSimSun"/>
            </a:endParaRPr>
          </a:p>
          <a:p>
            <a:pPr lvl="1"/>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 </a:t>
            </a:r>
            <a:r>
              <a:rPr lang="en-US" sz="4400" dirty="0" smtClean="0"/>
              <a:t>Practice</a:t>
            </a:r>
            <a:endParaRPr lang="en-US" dirty="0"/>
          </a:p>
        </p:txBody>
      </p:sp>
      <p:sp>
        <p:nvSpPr>
          <p:cNvPr id="3" name="Content Placeholder 2"/>
          <p:cNvSpPr>
            <a:spLocks noGrp="1"/>
          </p:cNvSpPr>
          <p:nvPr>
            <p:ph idx="1"/>
          </p:nvPr>
        </p:nvSpPr>
        <p:spPr/>
        <p:txBody>
          <a:bodyPr>
            <a:normAutofit fontScale="92500" lnSpcReduction="20000"/>
          </a:bodyPr>
          <a:lstStyle/>
          <a:p>
            <a:pPr lvl="2"/>
            <a:r>
              <a:rPr lang="en-US" b="1" dirty="0" smtClean="0"/>
              <a:t>Reserve</a:t>
            </a:r>
            <a:r>
              <a:rPr lang="en-US" dirty="0" smtClean="0"/>
              <a:t> enough items for your containers to avoid </a:t>
            </a:r>
            <a:r>
              <a:rPr lang="en-US" b="1" dirty="0" smtClean="0"/>
              <a:t>reallocation</a:t>
            </a:r>
            <a:r>
              <a:rPr lang="en-US" dirty="0" smtClean="0"/>
              <a:t>.</a:t>
            </a:r>
          </a:p>
          <a:p>
            <a:pPr lvl="2"/>
            <a:r>
              <a:rPr lang="en-US" b="1" dirty="0" smtClean="0"/>
              <a:t>Virtual Destructors </a:t>
            </a:r>
            <a:r>
              <a:rPr lang="en-US" dirty="0" smtClean="0"/>
              <a:t>for the base classes.</a:t>
            </a:r>
          </a:p>
          <a:p>
            <a:pPr lvl="2"/>
            <a:r>
              <a:rPr lang="en-US" dirty="0" smtClean="0"/>
              <a:t>Avoid accessing </a:t>
            </a:r>
            <a:r>
              <a:rPr lang="en-US" b="1" dirty="0" smtClean="0"/>
              <a:t>invalid memory</a:t>
            </a:r>
            <a:r>
              <a:rPr lang="en-US" dirty="0" smtClean="0"/>
              <a:t>.</a:t>
            </a:r>
          </a:p>
          <a:p>
            <a:pPr lvl="3"/>
            <a:r>
              <a:rPr lang="en-US" dirty="0" smtClean="0"/>
              <a:t>Do not return </a:t>
            </a:r>
            <a:r>
              <a:rPr lang="en-US" b="1" dirty="0" smtClean="0"/>
              <a:t>pointer or reference </a:t>
            </a:r>
            <a:r>
              <a:rPr lang="en-US" dirty="0" smtClean="0"/>
              <a:t>that refers to </a:t>
            </a:r>
            <a:r>
              <a:rPr lang="en-US" b="1" dirty="0" smtClean="0"/>
              <a:t>temp</a:t>
            </a:r>
            <a:r>
              <a:rPr lang="en-US" dirty="0" smtClean="0"/>
              <a:t> </a:t>
            </a:r>
            <a:r>
              <a:rPr lang="en-US" b="1" dirty="0" smtClean="0"/>
              <a:t>value</a:t>
            </a:r>
            <a:r>
              <a:rPr lang="en-US" dirty="0" smtClean="0"/>
              <a:t> in the functions (from the stack).</a:t>
            </a:r>
          </a:p>
          <a:p>
            <a:pPr lvl="3"/>
            <a:r>
              <a:rPr lang="en-US" dirty="0" smtClean="0"/>
              <a:t>Be careful if the </a:t>
            </a:r>
            <a:r>
              <a:rPr lang="en-US" b="1" dirty="0" smtClean="0"/>
              <a:t>pointer</a:t>
            </a:r>
            <a:r>
              <a:rPr lang="en-US" dirty="0" smtClean="0"/>
              <a:t> points to the stuff that is in a different life scope or smaller </a:t>
            </a:r>
            <a:r>
              <a:rPr lang="en-US" b="1" dirty="0" smtClean="0"/>
              <a:t>life scope</a:t>
            </a:r>
            <a:r>
              <a:rPr lang="en-US" dirty="0" smtClean="0"/>
              <a:t>.</a:t>
            </a:r>
          </a:p>
          <a:p>
            <a:pPr lvl="3"/>
            <a:r>
              <a:rPr lang="en-US" dirty="0" smtClean="0"/>
              <a:t>Do not forget to </a:t>
            </a:r>
            <a:r>
              <a:rPr lang="en-US" b="1" dirty="0" smtClean="0"/>
              <a:t>set pointer as NULL </a:t>
            </a:r>
            <a:r>
              <a:rPr lang="en-US" dirty="0" smtClean="0"/>
              <a:t>when it’s released.</a:t>
            </a:r>
          </a:p>
          <a:p>
            <a:pPr lvl="3"/>
            <a:r>
              <a:rPr lang="en-US" dirty="0" smtClean="0"/>
              <a:t>When destroying your instance, </a:t>
            </a:r>
            <a:r>
              <a:rPr lang="en-US" b="1" dirty="0" smtClean="0"/>
              <a:t>notify</a:t>
            </a:r>
            <a:r>
              <a:rPr lang="en-US" dirty="0" smtClean="0"/>
              <a:t> the others if your instance is referenced by them. (</a:t>
            </a:r>
            <a:r>
              <a:rPr lang="en-US" dirty="0" err="1" smtClean="0"/>
              <a:t>setXXX</a:t>
            </a:r>
            <a:r>
              <a:rPr lang="en-US" dirty="0" smtClean="0"/>
              <a:t>(), </a:t>
            </a:r>
            <a:r>
              <a:rPr lang="en-US" dirty="0" err="1" smtClean="0"/>
              <a:t>unsetXXX</a:t>
            </a:r>
            <a:r>
              <a:rPr lang="en-US" dirty="0" smtClean="0"/>
              <a:t>(), </a:t>
            </a:r>
            <a:r>
              <a:rPr lang="en-US" dirty="0" err="1" smtClean="0"/>
              <a:t>registerXXX</a:t>
            </a:r>
            <a:r>
              <a:rPr lang="en-US" dirty="0" smtClean="0"/>
              <a:t>(), </a:t>
            </a:r>
            <a:r>
              <a:rPr lang="en-US" dirty="0" err="1" smtClean="0"/>
              <a:t>unregisterXXX</a:t>
            </a:r>
            <a:r>
              <a:rPr lang="en-US" dirty="0" smtClean="0"/>
              <a:t>())</a:t>
            </a:r>
          </a:p>
          <a:p>
            <a:pPr lvl="3"/>
            <a:r>
              <a:rPr lang="en-US" dirty="0" smtClean="0"/>
              <a:t>Always </a:t>
            </a:r>
            <a:r>
              <a:rPr lang="en-US" b="1" dirty="0" smtClean="0"/>
              <a:t>check NULL</a:t>
            </a:r>
            <a:r>
              <a:rPr lang="en-US" dirty="0" smtClean="0"/>
              <a:t> before using pointers especially the pointer from the outside.</a:t>
            </a:r>
          </a:p>
          <a:p>
            <a:pPr lvl="2"/>
            <a:r>
              <a:rPr lang="en-US" b="1" dirty="0" smtClean="0"/>
              <a:t>Maintain and trace </a:t>
            </a:r>
            <a:r>
              <a:rPr lang="en-US" dirty="0" smtClean="0"/>
              <a:t>all the pointers that points to allocated memory.</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Overflow		</a:t>
            </a:r>
            <a:r>
              <a:rPr lang="en-US" b="1" dirty="0" smtClean="0"/>
              <a:t>[Level 1]</a:t>
            </a:r>
            <a:endParaRPr lang="en-US" dirty="0" smtClean="0"/>
          </a:p>
          <a:p>
            <a:pPr lvl="1"/>
            <a:r>
              <a:rPr lang="en-US" dirty="0" smtClean="0"/>
              <a:t>Type</a:t>
            </a:r>
          </a:p>
          <a:p>
            <a:pPr lvl="2"/>
            <a:r>
              <a:rPr lang="en-US" dirty="0" smtClean="0"/>
              <a:t>Be careful of the range of each type, make sure that you are using </a:t>
            </a:r>
            <a:r>
              <a:rPr lang="en-US" b="1" dirty="0" smtClean="0"/>
              <a:t>proper type to store you values</a:t>
            </a:r>
            <a:r>
              <a:rPr lang="en-US" dirty="0" smtClean="0"/>
              <a:t>.</a:t>
            </a:r>
          </a:p>
          <a:p>
            <a:pPr lvl="3"/>
            <a:r>
              <a:rPr lang="en-US" dirty="0" smtClean="0"/>
              <a:t>#define SHRT_MIN    (-32768)        /* minimum (signed) short value */</a:t>
            </a:r>
          </a:p>
          <a:p>
            <a:pPr lvl="3"/>
            <a:r>
              <a:rPr lang="en-US" dirty="0" smtClean="0"/>
              <a:t>#define SHRT_MAX      32767         /* maximum (signed) short value */</a:t>
            </a:r>
          </a:p>
          <a:p>
            <a:pPr lvl="3"/>
            <a:r>
              <a:rPr lang="en-US" dirty="0" smtClean="0"/>
              <a:t>#define USHRT_MAX     0xffff        /* maximum unsigned short value */</a:t>
            </a:r>
          </a:p>
          <a:p>
            <a:pPr lvl="3"/>
            <a:r>
              <a:rPr lang="en-US" dirty="0" smtClean="0"/>
              <a:t>#define INT_MIN     (-2147483647 - 1) /* minimum (signed) </a:t>
            </a:r>
            <a:r>
              <a:rPr lang="en-US" dirty="0" err="1" smtClean="0"/>
              <a:t>int</a:t>
            </a:r>
            <a:r>
              <a:rPr lang="en-US" dirty="0" smtClean="0"/>
              <a:t> value */</a:t>
            </a:r>
          </a:p>
          <a:p>
            <a:pPr lvl="3"/>
            <a:r>
              <a:rPr lang="en-US" dirty="0" smtClean="0"/>
              <a:t>#define INT_MAX       2147483647    /* maximum (signed) </a:t>
            </a:r>
            <a:r>
              <a:rPr lang="en-US" dirty="0" err="1" smtClean="0"/>
              <a:t>int</a:t>
            </a:r>
            <a:r>
              <a:rPr lang="en-US" dirty="0" smtClean="0"/>
              <a:t> value */</a:t>
            </a:r>
          </a:p>
          <a:p>
            <a:pPr lvl="3"/>
            <a:r>
              <a:rPr lang="en-US" dirty="0" smtClean="0"/>
              <a:t>#define UINT_MAX      0xffffffff    /* maximum unsigned </a:t>
            </a:r>
            <a:r>
              <a:rPr lang="en-US" dirty="0" err="1" smtClean="0"/>
              <a:t>int</a:t>
            </a:r>
            <a:r>
              <a:rPr lang="en-US" dirty="0" smtClean="0"/>
              <a:t> value */</a:t>
            </a:r>
          </a:p>
          <a:p>
            <a:pPr lvl="3"/>
            <a:r>
              <a:rPr lang="en-US" dirty="0" smtClean="0"/>
              <a:t>#define LONG_MIN    (-2147483647L - 1) /* minimum (signed) long value */</a:t>
            </a:r>
          </a:p>
          <a:p>
            <a:pPr lvl="3"/>
            <a:r>
              <a:rPr lang="en-US" dirty="0" smtClean="0"/>
              <a:t>#define LONG_MAX      2147483647L   /* maximum (signed) long value */</a:t>
            </a:r>
          </a:p>
          <a:p>
            <a:pPr lvl="3"/>
            <a:r>
              <a:rPr lang="en-US" dirty="0" smtClean="0"/>
              <a:t>#define ULONG_MAX     0xffffffffUL  /* maximum unsigned long value */</a:t>
            </a:r>
          </a:p>
          <a:p>
            <a:pPr lvl="3"/>
            <a:r>
              <a:rPr lang="en-US" dirty="0" smtClean="0"/>
              <a:t>#define LLONG_MAX     9223372036854775807i64       /* maximum signed long </a:t>
            </a:r>
            <a:r>
              <a:rPr lang="en-US" dirty="0" err="1" smtClean="0"/>
              <a:t>long</a:t>
            </a:r>
            <a:r>
              <a:rPr lang="en-US" dirty="0" smtClean="0"/>
              <a:t> </a:t>
            </a:r>
            <a:r>
              <a:rPr lang="en-US" dirty="0" err="1" smtClean="0"/>
              <a:t>int</a:t>
            </a:r>
            <a:r>
              <a:rPr lang="en-US" dirty="0" smtClean="0"/>
              <a:t> value */</a:t>
            </a:r>
          </a:p>
          <a:p>
            <a:pPr lvl="3"/>
            <a:r>
              <a:rPr lang="en-US" dirty="0" smtClean="0"/>
              <a:t>#define LLONG_MIN   (-9223372036854775807i64 - 1)  /* minimum signed long </a:t>
            </a:r>
            <a:r>
              <a:rPr lang="en-US" dirty="0" err="1" smtClean="0"/>
              <a:t>long</a:t>
            </a:r>
            <a:r>
              <a:rPr lang="en-US" dirty="0" smtClean="0"/>
              <a:t> </a:t>
            </a:r>
            <a:r>
              <a:rPr lang="en-US" dirty="0" err="1" smtClean="0"/>
              <a:t>int</a:t>
            </a:r>
            <a:r>
              <a:rPr lang="en-US" dirty="0" smtClean="0"/>
              <a:t> value */</a:t>
            </a:r>
          </a:p>
          <a:p>
            <a:pPr lvl="3"/>
            <a:r>
              <a:rPr lang="en-US" dirty="0" smtClean="0"/>
              <a:t>#define ULLONG_MAX    0xffffffffffffffffui64       /* maximum unsigned long </a:t>
            </a:r>
            <a:r>
              <a:rPr lang="en-US" dirty="0" err="1" smtClean="0"/>
              <a:t>long</a:t>
            </a:r>
            <a:r>
              <a:rPr lang="en-US" dirty="0" smtClean="0"/>
              <a:t> </a:t>
            </a:r>
            <a:r>
              <a:rPr lang="en-US" dirty="0" err="1" smtClean="0"/>
              <a:t>int</a:t>
            </a:r>
            <a:r>
              <a:rPr lang="en-US" dirty="0" smtClean="0"/>
              <a:t> value */</a:t>
            </a:r>
          </a:p>
          <a:p>
            <a:pPr lvl="0"/>
            <a:r>
              <a:rPr lang="en-US" dirty="0" smtClean="0"/>
              <a:t>Array</a:t>
            </a:r>
          </a:p>
          <a:p>
            <a:pPr lvl="1"/>
            <a:r>
              <a:rPr lang="en-US" dirty="0" smtClean="0"/>
              <a:t>Be careful if the index is within the </a:t>
            </a:r>
            <a:r>
              <a:rPr lang="en-US" b="1" dirty="0" smtClean="0"/>
              <a:t>range</a:t>
            </a:r>
            <a:r>
              <a:rPr lang="en-US" dirty="0" smtClean="0"/>
              <a:t>.	[0, count - 1]</a:t>
            </a:r>
          </a:p>
          <a:p>
            <a:pPr lvl="2"/>
            <a:r>
              <a:rPr lang="en-US" i="1" dirty="0" err="1" smtClean="0"/>
              <a:t>valueTable</a:t>
            </a:r>
            <a:r>
              <a:rPr lang="en-US" i="1" dirty="0" smtClean="0"/>
              <a:t>[</a:t>
            </a:r>
            <a:r>
              <a:rPr lang="en-US" i="1" dirty="0" err="1" smtClean="0"/>
              <a:t>indexTable</a:t>
            </a:r>
            <a:r>
              <a:rPr lang="en-US" i="1" dirty="0" smtClean="0"/>
              <a:t>[index]];</a:t>
            </a:r>
          </a:p>
          <a:p>
            <a:pPr lvl="0"/>
            <a:r>
              <a:rPr lang="en-US" dirty="0" smtClean="0"/>
              <a:t>Stack</a:t>
            </a:r>
          </a:p>
          <a:p>
            <a:pPr lvl="1"/>
            <a:r>
              <a:rPr lang="en-US" dirty="0" smtClean="0"/>
              <a:t>Be careful if </a:t>
            </a:r>
            <a:r>
              <a:rPr lang="en-US" b="1" dirty="0" smtClean="0"/>
              <a:t>recursive</a:t>
            </a:r>
            <a:r>
              <a:rPr lang="en-US" dirty="0" smtClean="0"/>
              <a:t> function will run out of the stack.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a:t>
            </a:r>
            <a:endParaRPr lang="en-US" dirty="0"/>
          </a:p>
        </p:txBody>
      </p:sp>
      <p:sp>
        <p:nvSpPr>
          <p:cNvPr id="3" name="Content Placeholder 2"/>
          <p:cNvSpPr>
            <a:spLocks noGrp="1"/>
          </p:cNvSpPr>
          <p:nvPr>
            <p:ph idx="1"/>
          </p:nvPr>
        </p:nvSpPr>
        <p:spPr/>
        <p:txBody>
          <a:bodyPr/>
          <a:lstStyle/>
          <a:p>
            <a:r>
              <a:rPr lang="en-US" dirty="0" smtClean="0"/>
              <a:t>Standard Template Library</a:t>
            </a:r>
          </a:p>
          <a:p>
            <a:pPr lvl="1"/>
            <a:r>
              <a:rPr lang="en-US" dirty="0" smtClean="0"/>
              <a:t>The STL is a </a:t>
            </a:r>
            <a:r>
              <a:rPr lang="en-US" i="1" dirty="0" smtClean="0"/>
              <a:t>generic</a:t>
            </a:r>
            <a:r>
              <a:rPr lang="en-US" dirty="0" smtClean="0"/>
              <a:t> library.</a:t>
            </a:r>
          </a:p>
          <a:p>
            <a:pPr lvl="1"/>
            <a:r>
              <a:rPr lang="en-US" dirty="0" smtClean="0"/>
              <a:t>Almost every component in the STL is a template.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br>
              <a:rPr lang="en-US" b="1" dirty="0" smtClean="0"/>
            </a:br>
            <a:endParaRPr lang="en-US" dirty="0"/>
          </a:p>
        </p:txBody>
      </p:sp>
      <p:sp>
        <p:nvSpPr>
          <p:cNvPr id="3" name="Content Placeholder 2"/>
          <p:cNvSpPr>
            <a:spLocks noGrp="1"/>
          </p:cNvSpPr>
          <p:nvPr>
            <p:ph idx="1"/>
          </p:nvPr>
        </p:nvSpPr>
        <p:spPr/>
        <p:txBody>
          <a:bodyPr/>
          <a:lstStyle/>
          <a:p>
            <a:r>
              <a:rPr lang="en-US" sz="2200" dirty="0" smtClean="0"/>
              <a:t>A Container is an object that stores other objects (its </a:t>
            </a:r>
            <a:r>
              <a:rPr lang="en-US" sz="2200" i="1" dirty="0" smtClean="0"/>
              <a:t>elements</a:t>
            </a:r>
            <a:r>
              <a:rPr lang="en-US" sz="2200" dirty="0" smtClean="0"/>
              <a:t>), and that has methods for accessing its elements. </a:t>
            </a:r>
          </a:p>
          <a:p>
            <a:r>
              <a:rPr lang="en-US" sz="2200" b="1" dirty="0" smtClean="0"/>
              <a:t>vector&lt;T, </a:t>
            </a:r>
            <a:r>
              <a:rPr lang="en-US" sz="2200" b="1" dirty="0" err="1" smtClean="0"/>
              <a:t>Alloc</a:t>
            </a:r>
            <a:r>
              <a:rPr lang="en-US" sz="2200" b="1" dirty="0" smtClean="0"/>
              <a:t>&gt;</a:t>
            </a:r>
          </a:p>
          <a:p>
            <a:pPr lvl="1"/>
            <a:r>
              <a:rPr lang="en-US" sz="1800" dirty="0" smtClean="0"/>
              <a:t>Description</a:t>
            </a:r>
            <a:endParaRPr lang="en-US" sz="1800" b="1" dirty="0" smtClean="0"/>
          </a:p>
          <a:p>
            <a:pPr lvl="1">
              <a:buNone/>
            </a:pPr>
            <a:r>
              <a:rPr lang="en-US" sz="1800" dirty="0" smtClean="0"/>
              <a:t>A vector is a </a:t>
            </a:r>
            <a:r>
              <a:rPr lang="en-US" sz="1800" dirty="0" smtClean="0">
                <a:hlinkClick r:id="rId2" action="ppaction://hlinkfile"/>
              </a:rPr>
              <a:t>Sequence</a:t>
            </a:r>
            <a:r>
              <a:rPr lang="en-US" sz="1800" dirty="0" smtClean="0"/>
              <a:t> that supports random access to elements, constant time insertion and removal of elements at the end, and linear time insertion and removal of elements at the beginning or in the middle. The number of elements in a vector may vary dynamically; memory management is automatic. Vector is the simplest of the STL container classes, and in many cases the most efficient. </a:t>
            </a:r>
            <a:endParaRPr lang="en-US" sz="1800" b="1" dirty="0" smtClean="0"/>
          </a:p>
          <a:p>
            <a:pPr lvl="1">
              <a:buNone/>
            </a:pPr>
            <a:r>
              <a:rPr lang="en-US" sz="1800" dirty="0" smtClean="0"/>
              <a:t>	</a:t>
            </a:r>
          </a:p>
          <a:p>
            <a:pPr lvl="1">
              <a:buNone/>
            </a:pPr>
            <a:r>
              <a:rPr lang="en-US" sz="1800" dirty="0" smtClean="0"/>
              <a:t>	vector&lt;</a:t>
            </a:r>
            <a:r>
              <a:rPr lang="en-US" sz="1800" dirty="0" err="1" smtClean="0"/>
              <a:t>int</a:t>
            </a:r>
            <a:r>
              <a:rPr lang="en-US" sz="1800" dirty="0" smtClean="0"/>
              <a:t>&gt; V; </a:t>
            </a:r>
          </a:p>
          <a:p>
            <a:pPr lvl="1">
              <a:buNone/>
            </a:pPr>
            <a:r>
              <a:rPr lang="en-US" sz="1800" dirty="0" smtClean="0"/>
              <a:t>	</a:t>
            </a:r>
            <a:r>
              <a:rPr lang="en-US" sz="1800" dirty="0" err="1" smtClean="0"/>
              <a:t>V.insert</a:t>
            </a:r>
            <a:r>
              <a:rPr lang="en-US" sz="1800" dirty="0" smtClean="0"/>
              <a:t>(</a:t>
            </a:r>
            <a:r>
              <a:rPr lang="en-US" sz="1800" dirty="0" err="1" smtClean="0"/>
              <a:t>V.begin</a:t>
            </a:r>
            <a:r>
              <a:rPr lang="en-US" sz="1800" dirty="0" smtClean="0"/>
              <a:t>(), 3); </a:t>
            </a:r>
          </a:p>
          <a:p>
            <a:pPr lvl="1">
              <a:buNone/>
            </a:pPr>
            <a:r>
              <a:rPr lang="en-US" sz="1800" dirty="0" smtClean="0"/>
              <a:t>	assert(</a:t>
            </a:r>
            <a:r>
              <a:rPr lang="en-US" sz="1800" dirty="0" err="1" smtClean="0"/>
              <a:t>V.size</a:t>
            </a:r>
            <a:r>
              <a:rPr lang="en-US" sz="1800" dirty="0" smtClean="0"/>
              <a:t>() == 1 &amp;&amp; </a:t>
            </a:r>
            <a:r>
              <a:rPr lang="en-US" sz="1800" dirty="0" err="1" smtClean="0"/>
              <a:t>V.capacity</a:t>
            </a:r>
            <a:r>
              <a:rPr lang="en-US" sz="1800" dirty="0" smtClean="0"/>
              <a:t>() &gt;= 1 &amp;&amp; V[0] == 3); </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Sample</a:t>
            </a:r>
          </a:p>
          <a:p>
            <a:pPr>
              <a:buNone/>
            </a:pPr>
            <a:r>
              <a:rPr lang="en-US" sz="2300" dirty="0" smtClean="0">
                <a:solidFill>
                  <a:srgbClr val="010001"/>
                </a:solidFill>
                <a:latin typeface="NSimSun"/>
                <a:ea typeface="NSimSun"/>
              </a:rPr>
              <a:t>	</a:t>
            </a:r>
            <a:r>
              <a:rPr lang="en-US" sz="2300" dirty="0" err="1" smtClean="0">
                <a:solidFill>
                  <a:srgbClr val="010001"/>
                </a:solidFill>
                <a:latin typeface="NSimSun"/>
                <a:ea typeface="NSimSun"/>
              </a:rPr>
              <a:t>std::vector</a:t>
            </a:r>
            <a:r>
              <a:rPr lang="en-US" sz="2300" dirty="0" smtClean="0">
                <a:solidFill>
                  <a:srgbClr val="010001"/>
                </a:solidFill>
                <a:latin typeface="NSimSun"/>
                <a:ea typeface="NSimSun"/>
              </a:rPr>
              <a:t>&lt;</a:t>
            </a:r>
            <a:r>
              <a:rPr lang="en-US" sz="2300" dirty="0" err="1" smtClean="0">
                <a:solidFill>
                  <a:srgbClr val="0000FF"/>
                </a:solidFill>
                <a:latin typeface="NSimSun"/>
                <a:ea typeface="NSimSun"/>
              </a:rPr>
              <a:t>int</a:t>
            </a:r>
            <a:r>
              <a:rPr lang="en-US" sz="2300" dirty="0" smtClean="0">
                <a:solidFill>
                  <a:srgbClr val="0000FF"/>
                </a:solidFill>
                <a:latin typeface="NSimSun"/>
                <a:ea typeface="NSimSun"/>
              </a:rPr>
              <a:t>&gt; </a:t>
            </a:r>
            <a:r>
              <a:rPr lang="en-US" sz="2300" dirty="0" smtClean="0">
                <a:solidFill>
                  <a:srgbClr val="010001"/>
                </a:solidFill>
                <a:latin typeface="NSimSun"/>
                <a:ea typeface="NSimSun"/>
              </a:rPr>
              <a:t>V;</a:t>
            </a:r>
          </a:p>
          <a:p>
            <a:pPr>
              <a:buNone/>
            </a:pPr>
            <a:r>
              <a:rPr lang="en-US" sz="2300" dirty="0" smtClean="0">
                <a:solidFill>
                  <a:srgbClr val="010001"/>
                </a:solidFill>
                <a:latin typeface="NSimSun"/>
                <a:ea typeface="NSimSun"/>
              </a:rPr>
              <a:t>	</a:t>
            </a:r>
            <a:r>
              <a:rPr lang="en-US" sz="2300" dirty="0" err="1" smtClean="0">
                <a:solidFill>
                  <a:srgbClr val="010001"/>
                </a:solidFill>
                <a:latin typeface="NSimSun"/>
                <a:ea typeface="NSimSun"/>
              </a:rPr>
              <a:t>V.reserve</a:t>
            </a:r>
            <a:r>
              <a:rPr lang="en-US" sz="2300" dirty="0" smtClean="0">
                <a:solidFill>
                  <a:srgbClr val="010001"/>
                </a:solidFill>
                <a:latin typeface="NSimSun"/>
                <a:ea typeface="NSimSun"/>
              </a:rPr>
              <a:t>(10);</a:t>
            </a:r>
          </a:p>
          <a:p>
            <a:pPr>
              <a:buNone/>
            </a:pPr>
            <a:r>
              <a:rPr lang="en-US" sz="2300" dirty="0" smtClean="0">
                <a:solidFill>
                  <a:srgbClr val="010001"/>
                </a:solidFill>
                <a:latin typeface="NSimSun"/>
                <a:ea typeface="NSimSun"/>
              </a:rPr>
              <a:t>	</a:t>
            </a:r>
            <a:r>
              <a:rPr lang="en-US" sz="2300" dirty="0" err="1" smtClean="0">
                <a:solidFill>
                  <a:srgbClr val="010001"/>
                </a:solidFill>
                <a:latin typeface="NSimSun"/>
                <a:ea typeface="NSimSun"/>
              </a:rPr>
              <a:t>V.push_back</a:t>
            </a:r>
            <a:r>
              <a:rPr lang="en-US" sz="2300" dirty="0" smtClean="0">
                <a:solidFill>
                  <a:srgbClr val="010001"/>
                </a:solidFill>
                <a:latin typeface="NSimSun"/>
                <a:ea typeface="NSimSun"/>
              </a:rPr>
              <a:t>(1);</a:t>
            </a:r>
          </a:p>
          <a:p>
            <a:pPr>
              <a:buNone/>
            </a:pPr>
            <a:r>
              <a:rPr lang="en-US" sz="2300" dirty="0" smtClean="0">
                <a:solidFill>
                  <a:srgbClr val="010001"/>
                </a:solidFill>
                <a:latin typeface="NSimSun"/>
                <a:ea typeface="NSimSun"/>
              </a:rPr>
              <a:t>	</a:t>
            </a:r>
            <a:r>
              <a:rPr lang="en-US" sz="2300" dirty="0" err="1" smtClean="0">
                <a:solidFill>
                  <a:srgbClr val="010001"/>
                </a:solidFill>
                <a:latin typeface="NSimSun"/>
                <a:ea typeface="NSimSun"/>
              </a:rPr>
              <a:t>V.push_back</a:t>
            </a:r>
            <a:r>
              <a:rPr lang="en-US" sz="2300" dirty="0" smtClean="0">
                <a:solidFill>
                  <a:srgbClr val="010001"/>
                </a:solidFill>
                <a:latin typeface="NSimSun"/>
                <a:ea typeface="NSimSun"/>
              </a:rPr>
              <a:t>(2);</a:t>
            </a:r>
          </a:p>
          <a:p>
            <a:pPr>
              <a:buNone/>
            </a:pPr>
            <a:r>
              <a:rPr lang="en-US" sz="2300" dirty="0" smtClean="0">
                <a:solidFill>
                  <a:srgbClr val="010001"/>
                </a:solidFill>
                <a:latin typeface="NSimSun"/>
                <a:ea typeface="NSimSun"/>
              </a:rPr>
              <a:t>	V[0] = 3;</a:t>
            </a:r>
          </a:p>
          <a:p>
            <a:pPr>
              <a:buNone/>
            </a:pPr>
            <a:r>
              <a:rPr lang="en-US" sz="2300" dirty="0" smtClean="0">
                <a:solidFill>
                  <a:srgbClr val="0000FF"/>
                </a:solidFill>
                <a:latin typeface="NSimSun"/>
                <a:ea typeface="NSimSun"/>
              </a:rPr>
              <a:t>	</a:t>
            </a:r>
            <a:r>
              <a:rPr lang="en-US" sz="2300" dirty="0" err="1" smtClean="0">
                <a:solidFill>
                  <a:srgbClr val="0000FF"/>
                </a:solidFill>
                <a:latin typeface="NSimSun"/>
                <a:ea typeface="NSimSun"/>
              </a:rPr>
              <a:t>int</a:t>
            </a:r>
            <a:r>
              <a:rPr lang="en-US" sz="2300" dirty="0" smtClean="0">
                <a:solidFill>
                  <a:srgbClr val="0000FF"/>
                </a:solidFill>
                <a:latin typeface="NSimSun"/>
                <a:ea typeface="NSimSun"/>
              </a:rPr>
              <a:t> </a:t>
            </a:r>
            <a:r>
              <a:rPr lang="en-US" sz="2300" dirty="0" smtClean="0">
                <a:solidFill>
                  <a:srgbClr val="010001"/>
                </a:solidFill>
                <a:latin typeface="NSimSun"/>
                <a:ea typeface="NSimSun"/>
              </a:rPr>
              <a:t>value = 0;</a:t>
            </a:r>
          </a:p>
          <a:p>
            <a:pPr>
              <a:buNone/>
            </a:pPr>
            <a:r>
              <a:rPr lang="en-US" sz="2300" dirty="0" smtClean="0">
                <a:solidFill>
                  <a:srgbClr val="010001"/>
                </a:solidFill>
                <a:latin typeface="NSimSun"/>
                <a:ea typeface="NSimSun"/>
              </a:rPr>
              <a:t>	</a:t>
            </a:r>
            <a:r>
              <a:rPr lang="en-US" sz="2300" dirty="0" err="1" smtClean="0">
                <a:solidFill>
                  <a:srgbClr val="010001"/>
                </a:solidFill>
                <a:latin typeface="NSimSun"/>
                <a:ea typeface="NSimSun"/>
              </a:rPr>
              <a:t>std::vector</a:t>
            </a:r>
            <a:r>
              <a:rPr lang="en-US" sz="2300" dirty="0" smtClean="0">
                <a:solidFill>
                  <a:srgbClr val="010001"/>
                </a:solidFill>
                <a:latin typeface="NSimSun"/>
                <a:ea typeface="NSimSun"/>
              </a:rPr>
              <a:t>&lt;</a:t>
            </a:r>
            <a:r>
              <a:rPr lang="en-US" sz="2300" dirty="0" err="1" smtClean="0">
                <a:solidFill>
                  <a:srgbClr val="0000FF"/>
                </a:solidFill>
                <a:latin typeface="NSimSun"/>
                <a:ea typeface="NSimSun"/>
              </a:rPr>
              <a:t>int</a:t>
            </a:r>
            <a:r>
              <a:rPr lang="en-US" sz="2300" dirty="0" smtClean="0">
                <a:solidFill>
                  <a:srgbClr val="0000FF"/>
                </a:solidFill>
                <a:latin typeface="NSimSun"/>
                <a:ea typeface="NSimSun"/>
              </a:rPr>
              <a:t>&gt;::</a:t>
            </a:r>
            <a:r>
              <a:rPr lang="en-US" sz="2300" dirty="0" err="1" smtClean="0">
                <a:solidFill>
                  <a:srgbClr val="010001"/>
                </a:solidFill>
                <a:latin typeface="NSimSun"/>
                <a:ea typeface="NSimSun"/>
              </a:rPr>
              <a:t>iterator</a:t>
            </a:r>
            <a:r>
              <a:rPr lang="en-US" sz="2300" dirty="0" smtClean="0">
                <a:solidFill>
                  <a:srgbClr val="010001"/>
                </a:solidFill>
                <a:latin typeface="NSimSun"/>
                <a:ea typeface="NSimSun"/>
              </a:rPr>
              <a:t> it = </a:t>
            </a:r>
            <a:r>
              <a:rPr lang="en-US" sz="2300" dirty="0" err="1" smtClean="0">
                <a:solidFill>
                  <a:srgbClr val="010001"/>
                </a:solidFill>
                <a:latin typeface="NSimSun"/>
                <a:ea typeface="NSimSun"/>
              </a:rPr>
              <a:t>V.begin</a:t>
            </a:r>
            <a:r>
              <a:rPr lang="en-US" sz="2300" dirty="0" smtClean="0">
                <a:solidFill>
                  <a:srgbClr val="010001"/>
                </a:solidFill>
                <a:latin typeface="NSimSun"/>
                <a:ea typeface="NSimSun"/>
              </a:rPr>
              <a:t>();</a:t>
            </a:r>
          </a:p>
          <a:p>
            <a:pPr>
              <a:buNone/>
            </a:pPr>
            <a:r>
              <a:rPr lang="en-US" sz="2300" dirty="0" smtClean="0">
                <a:solidFill>
                  <a:srgbClr val="0000FF"/>
                </a:solidFill>
                <a:latin typeface="NSimSun"/>
                <a:ea typeface="NSimSun"/>
              </a:rPr>
              <a:t>	for(; </a:t>
            </a:r>
            <a:r>
              <a:rPr lang="en-US" sz="2300" dirty="0" smtClean="0">
                <a:solidFill>
                  <a:srgbClr val="010001"/>
                </a:solidFill>
                <a:latin typeface="NSimSun"/>
                <a:ea typeface="NSimSun"/>
              </a:rPr>
              <a:t>it != </a:t>
            </a:r>
            <a:r>
              <a:rPr lang="en-US" sz="2300" dirty="0" err="1" smtClean="0">
                <a:solidFill>
                  <a:srgbClr val="010001"/>
                </a:solidFill>
                <a:latin typeface="NSimSun"/>
                <a:ea typeface="NSimSun"/>
              </a:rPr>
              <a:t>V.end</a:t>
            </a:r>
            <a:r>
              <a:rPr lang="en-US" sz="2300" dirty="0" smtClean="0">
                <a:solidFill>
                  <a:srgbClr val="010001"/>
                </a:solidFill>
                <a:latin typeface="NSimSun"/>
                <a:ea typeface="NSimSun"/>
              </a:rPr>
              <a:t>(); ++it)</a:t>
            </a:r>
          </a:p>
          <a:p>
            <a:pPr>
              <a:buNone/>
            </a:pPr>
            <a:r>
              <a:rPr lang="en-US" sz="2300" dirty="0" smtClean="0">
                <a:solidFill>
                  <a:srgbClr val="010001"/>
                </a:solidFill>
                <a:latin typeface="NSimSun"/>
                <a:ea typeface="NSimSun"/>
              </a:rPr>
              <a:t>	{</a:t>
            </a:r>
          </a:p>
          <a:p>
            <a:pPr>
              <a:buNone/>
            </a:pPr>
            <a:r>
              <a:rPr lang="en-US" sz="2300" dirty="0" smtClean="0">
                <a:solidFill>
                  <a:srgbClr val="010001"/>
                </a:solidFill>
                <a:latin typeface="NSimSun"/>
                <a:ea typeface="NSimSun"/>
              </a:rPr>
              <a:t>		value = *it;</a:t>
            </a:r>
          </a:p>
          <a:p>
            <a:pPr>
              <a:buNone/>
            </a:pPr>
            <a:r>
              <a:rPr lang="en-US" sz="2300" dirty="0" smtClean="0">
                <a:solidFill>
                  <a:srgbClr val="010001"/>
                </a:solidFill>
                <a:latin typeface="NSimSun"/>
                <a:ea typeface="NSimSun"/>
              </a:rPr>
              <a:t>	}</a:t>
            </a:r>
          </a:p>
          <a:p>
            <a:pPr lvl="1"/>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endParaRPr lang="en-US" dirty="0"/>
          </a:p>
        </p:txBody>
      </p:sp>
      <p:sp>
        <p:nvSpPr>
          <p:cNvPr id="3" name="Content Placeholder 2"/>
          <p:cNvSpPr>
            <a:spLocks noGrp="1"/>
          </p:cNvSpPr>
          <p:nvPr>
            <p:ph idx="1"/>
          </p:nvPr>
        </p:nvSpPr>
        <p:spPr/>
        <p:txBody>
          <a:bodyPr>
            <a:normAutofit/>
          </a:bodyPr>
          <a:lstStyle/>
          <a:p>
            <a:pPr lvl="1"/>
            <a:r>
              <a:rPr lang="en-US" smtClean="0"/>
              <a:t>Delete one element</a:t>
            </a:r>
            <a:endParaRPr lang="en-US" dirty="0" smtClean="0"/>
          </a:p>
          <a:p>
            <a:pPr marL="0">
              <a:spcBef>
                <a:spcPts val="0"/>
              </a:spcBef>
              <a:buNone/>
            </a:pPr>
            <a:r>
              <a:rPr lang="en-US" sz="2000" kern="0" dirty="0" smtClean="0">
                <a:latin typeface="NSimSun"/>
                <a:ea typeface="SimSun"/>
              </a:rPr>
              <a:t>	</a:t>
            </a:r>
            <a:r>
              <a:rPr lang="en-US" sz="2000" kern="0" dirty="0" smtClean="0">
                <a:solidFill>
                  <a:srgbClr val="000000"/>
                </a:solidFill>
                <a:latin typeface="NSimSun"/>
                <a:ea typeface="SimSun"/>
              </a:rPr>
              <a:t>vector</a:t>
            </a:r>
            <a:r>
              <a:rPr lang="en-US" sz="2000" kern="0" dirty="0" smtClean="0">
                <a:latin typeface="NSimSun"/>
                <a:ea typeface="SimSun"/>
              </a:rPr>
              <a:t>&lt;</a:t>
            </a:r>
            <a:r>
              <a:rPr lang="en-US" sz="2000" kern="0" dirty="0" err="1" smtClean="0">
                <a:solidFill>
                  <a:srgbClr val="0000FF"/>
                </a:solidFill>
                <a:latin typeface="NSimSun"/>
                <a:ea typeface="SimSun"/>
              </a:rPr>
              <a:t>int</a:t>
            </a:r>
            <a:r>
              <a:rPr lang="en-US" sz="2000" kern="0" dirty="0" smtClean="0">
                <a:latin typeface="NSimSun"/>
                <a:ea typeface="SimSun"/>
              </a:rPr>
              <a:t>&gt;::</a:t>
            </a:r>
            <a:r>
              <a:rPr lang="en-US" sz="2000" kern="0" dirty="0" err="1" smtClean="0">
                <a:solidFill>
                  <a:srgbClr val="000000"/>
                </a:solidFill>
                <a:latin typeface="NSimSun"/>
                <a:ea typeface="SimSun"/>
              </a:rPr>
              <a:t>iterator</a:t>
            </a:r>
            <a:r>
              <a:rPr lang="en-US" sz="2000" kern="0" dirty="0" smtClean="0">
                <a:latin typeface="NSimSun"/>
                <a:ea typeface="SimSun"/>
              </a:rPr>
              <a:t> </a:t>
            </a:r>
            <a:r>
              <a:rPr lang="en-US" sz="2000" kern="0" dirty="0" smtClean="0">
                <a:solidFill>
                  <a:srgbClr val="000000"/>
                </a:solidFill>
                <a:latin typeface="NSimSun"/>
                <a:ea typeface="SimSun"/>
              </a:rPr>
              <a:t>it</a:t>
            </a:r>
            <a:r>
              <a:rPr lang="en-US" sz="2000" kern="0" dirty="0" smtClean="0">
                <a:latin typeface="NSimSun"/>
                <a:ea typeface="SimSun"/>
              </a:rPr>
              <a:t> = </a:t>
            </a:r>
            <a:r>
              <a:rPr lang="en-US" sz="2000" kern="0" dirty="0" err="1" smtClean="0">
                <a:solidFill>
                  <a:srgbClr val="000000"/>
                </a:solidFill>
                <a:latin typeface="NSimSun"/>
                <a:ea typeface="SimSun"/>
              </a:rPr>
              <a:t>c</a:t>
            </a:r>
            <a:r>
              <a:rPr lang="en-US" sz="2000" kern="0" dirty="0" err="1" smtClean="0">
                <a:latin typeface="NSimSun"/>
                <a:ea typeface="SimSun"/>
              </a:rPr>
              <a:t>.</a:t>
            </a:r>
            <a:r>
              <a:rPr lang="en-US" sz="2000" kern="0" dirty="0" err="1" smtClean="0">
                <a:solidFill>
                  <a:srgbClr val="000000"/>
                </a:solidFill>
                <a:latin typeface="NSimSun"/>
                <a:ea typeface="SimSun"/>
              </a:rPr>
              <a:t>begin</a:t>
            </a:r>
            <a:r>
              <a:rPr lang="en-US" sz="2000" kern="0" dirty="0" smtClean="0">
                <a:latin typeface="NSimSun"/>
                <a:ea typeface="SimSun"/>
              </a:rPr>
              <a:t>(); </a:t>
            </a:r>
          </a:p>
          <a:p>
            <a:pPr marL="0">
              <a:spcBef>
                <a:spcPts val="0"/>
              </a:spcBef>
              <a:buNone/>
            </a:pPr>
            <a:r>
              <a:rPr lang="en-US" sz="2000" kern="0" dirty="0" smtClean="0">
                <a:solidFill>
                  <a:srgbClr val="0000FF"/>
                </a:solidFill>
                <a:latin typeface="NSimSun"/>
                <a:ea typeface="SimSun"/>
              </a:rPr>
              <a:t>	for</a:t>
            </a:r>
            <a:r>
              <a:rPr lang="en-US" sz="2000" kern="0" dirty="0" smtClean="0">
                <a:latin typeface="NSimSun"/>
                <a:ea typeface="SimSun"/>
              </a:rPr>
              <a:t> ( ;</a:t>
            </a:r>
            <a:r>
              <a:rPr lang="en-US" sz="2000" kern="0" dirty="0" smtClean="0">
                <a:solidFill>
                  <a:srgbClr val="000000"/>
                </a:solidFill>
                <a:latin typeface="NSimSun"/>
                <a:ea typeface="SimSun"/>
              </a:rPr>
              <a:t>it</a:t>
            </a:r>
            <a:r>
              <a:rPr lang="en-US" sz="2000" kern="0" dirty="0" smtClean="0">
                <a:latin typeface="NSimSun"/>
                <a:ea typeface="SimSun"/>
              </a:rPr>
              <a:t> != </a:t>
            </a:r>
            <a:r>
              <a:rPr lang="en-US" sz="2000" kern="0" dirty="0" err="1" smtClean="0">
                <a:solidFill>
                  <a:srgbClr val="000000"/>
                </a:solidFill>
                <a:latin typeface="NSimSun"/>
                <a:ea typeface="SimSun"/>
              </a:rPr>
              <a:t>c</a:t>
            </a:r>
            <a:r>
              <a:rPr lang="en-US" sz="2000" kern="0" dirty="0" err="1" smtClean="0">
                <a:latin typeface="NSimSun"/>
                <a:ea typeface="SimSun"/>
              </a:rPr>
              <a:t>.</a:t>
            </a:r>
            <a:r>
              <a:rPr lang="en-US" sz="2000" kern="0" dirty="0" err="1" smtClean="0">
                <a:solidFill>
                  <a:srgbClr val="000000"/>
                </a:solidFill>
                <a:latin typeface="NSimSun"/>
                <a:ea typeface="SimSun"/>
              </a:rPr>
              <a:t>end</a:t>
            </a:r>
            <a:r>
              <a:rPr lang="en-US" sz="2000" kern="0" dirty="0" smtClean="0">
                <a:latin typeface="NSimSun"/>
                <a:ea typeface="SimSun"/>
              </a:rPr>
              <a:t>(); )</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r>
              <a:rPr lang="en-US" sz="2000" kern="0" dirty="0" smtClean="0">
                <a:solidFill>
                  <a:srgbClr val="0000FF"/>
                </a:solidFill>
                <a:latin typeface="NSimSun"/>
                <a:ea typeface="SimSun"/>
              </a:rPr>
              <a:t>if</a:t>
            </a:r>
            <a:r>
              <a:rPr lang="en-US" sz="2000" kern="0" dirty="0" smtClean="0">
                <a:latin typeface="NSimSun"/>
                <a:ea typeface="SimSun"/>
              </a:rPr>
              <a:t> ((*</a:t>
            </a:r>
            <a:r>
              <a:rPr lang="en-US" sz="2000" kern="0" dirty="0" smtClean="0">
                <a:solidFill>
                  <a:srgbClr val="000000"/>
                </a:solidFill>
                <a:latin typeface="NSimSun"/>
                <a:ea typeface="SimSun"/>
              </a:rPr>
              <a:t>it</a:t>
            </a:r>
            <a:r>
              <a:rPr lang="en-US" sz="2000" kern="0" dirty="0" smtClean="0">
                <a:latin typeface="NSimSun"/>
                <a:ea typeface="SimSun"/>
              </a:rPr>
              <a:t>) == </a:t>
            </a:r>
            <a:r>
              <a:rPr lang="en-US" sz="2000" kern="0" dirty="0" err="1" smtClean="0">
                <a:solidFill>
                  <a:srgbClr val="000000"/>
                </a:solidFill>
                <a:latin typeface="NSimSun"/>
                <a:ea typeface="SimSun"/>
              </a:rPr>
              <a:t>i</a:t>
            </a:r>
            <a:r>
              <a:rPr lang="en-US" sz="2000" kern="0" dirty="0" smtClean="0">
                <a:latin typeface="NSimSun"/>
                <a:ea typeface="SimSun"/>
              </a:rPr>
              <a:t>)</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r>
              <a:rPr lang="en-US" sz="2000" kern="0" dirty="0" err="1" smtClean="0">
                <a:solidFill>
                  <a:srgbClr val="000000"/>
                </a:solidFill>
                <a:latin typeface="NSimSun"/>
                <a:ea typeface="SimSun"/>
              </a:rPr>
              <a:t>v</a:t>
            </a:r>
            <a:r>
              <a:rPr lang="en-US" sz="2000" kern="0" dirty="0" err="1" smtClean="0">
                <a:latin typeface="NSimSun"/>
                <a:ea typeface="SimSun"/>
              </a:rPr>
              <a:t>.</a:t>
            </a:r>
            <a:r>
              <a:rPr lang="en-US" sz="2000" kern="0" dirty="0" err="1" smtClean="0">
                <a:solidFill>
                  <a:srgbClr val="000000"/>
                </a:solidFill>
                <a:latin typeface="NSimSun"/>
                <a:ea typeface="SimSun"/>
              </a:rPr>
              <a:t>erase</a:t>
            </a:r>
            <a:r>
              <a:rPr lang="en-US" sz="2000" kern="0" dirty="0" smtClean="0">
                <a:latin typeface="NSimSun"/>
                <a:ea typeface="SimSun"/>
              </a:rPr>
              <a:t>(</a:t>
            </a:r>
            <a:r>
              <a:rPr lang="en-US" sz="2000" kern="0" dirty="0" smtClean="0">
                <a:solidFill>
                  <a:srgbClr val="000000"/>
                </a:solidFill>
                <a:latin typeface="NSimSun"/>
                <a:ea typeface="SimSun"/>
              </a:rPr>
              <a:t>it</a:t>
            </a:r>
            <a:r>
              <a:rPr lang="en-US" sz="2000" kern="0" dirty="0" smtClean="0">
                <a:latin typeface="NSimSun"/>
                <a:ea typeface="SimSun"/>
              </a:rPr>
              <a:t>++);</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r>
              <a:rPr lang="en-US" sz="2000" kern="0" dirty="0" smtClean="0">
                <a:solidFill>
                  <a:srgbClr val="0000FF"/>
                </a:solidFill>
                <a:latin typeface="NSimSun"/>
                <a:ea typeface="SimSun"/>
              </a:rPr>
              <a:t>else</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r>
              <a:rPr lang="en-US" sz="2000" kern="0" dirty="0" smtClean="0">
                <a:solidFill>
                  <a:srgbClr val="000000"/>
                </a:solidFill>
                <a:latin typeface="NSimSun"/>
                <a:ea typeface="SimSun"/>
              </a:rPr>
              <a:t>it</a:t>
            </a:r>
            <a:r>
              <a:rPr lang="en-US" sz="2000" kern="0" dirty="0" smtClean="0">
                <a:latin typeface="NSimSun"/>
                <a:ea typeface="SimSun"/>
              </a:rPr>
              <a:t>;</a:t>
            </a:r>
            <a:endParaRPr lang="en-US" sz="2000" kern="100" dirty="0" smtClean="0">
              <a:latin typeface="Times New Roman"/>
              <a:ea typeface="SimSun"/>
            </a:endParaRPr>
          </a:p>
          <a:p>
            <a:pPr marL="0">
              <a:spcBef>
                <a:spcPts val="0"/>
              </a:spcBef>
              <a:buNone/>
            </a:pPr>
            <a:r>
              <a:rPr lang="en-US" sz="2000" kern="0" dirty="0" smtClean="0">
                <a:latin typeface="NSimSun"/>
                <a:ea typeface="SimSun"/>
              </a:rPr>
              <a:t>	}</a:t>
            </a:r>
            <a:endParaRPr lang="en-US" sz="2000" kern="100" dirty="0" smtClean="0">
              <a:latin typeface="Times New Roman"/>
              <a:ea typeface="SimSun"/>
            </a:endParaRPr>
          </a:p>
          <a:p>
            <a:pPr lvl="2"/>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list&lt;T, </a:t>
            </a:r>
            <a:r>
              <a:rPr lang="en-US" b="1" dirty="0" err="1" smtClean="0"/>
              <a:t>Alloc</a:t>
            </a:r>
            <a:r>
              <a:rPr lang="en-US" b="1" dirty="0" smtClean="0"/>
              <a:t>&gt;</a:t>
            </a:r>
          </a:p>
          <a:p>
            <a:pPr lvl="1"/>
            <a:r>
              <a:rPr lang="en-US" dirty="0" smtClean="0"/>
              <a:t>Description</a:t>
            </a:r>
          </a:p>
          <a:p>
            <a:pPr lvl="2"/>
            <a:r>
              <a:rPr lang="en-US" dirty="0" smtClean="0"/>
              <a:t>A list is a doubly linked list. That is, it is a </a:t>
            </a:r>
            <a:r>
              <a:rPr lang="en-US" dirty="0" smtClean="0">
                <a:hlinkClick r:id="rId2" action="ppaction://hlinkfile"/>
              </a:rPr>
              <a:t>Sequence</a:t>
            </a:r>
            <a:r>
              <a:rPr lang="en-US" dirty="0" smtClean="0"/>
              <a:t> that supports both forward and backward traversal, and (amortized) constant time insertion and removal of elements at the beginning or the end, or in the middle. </a:t>
            </a:r>
          </a:p>
          <a:p>
            <a:pPr lvl="1"/>
            <a:r>
              <a:rPr lang="en-US" dirty="0" smtClean="0"/>
              <a:t>Example</a:t>
            </a:r>
          </a:p>
          <a:p>
            <a:pPr lvl="2"/>
            <a:r>
              <a:rPr lang="en-US" dirty="0" smtClean="0"/>
              <a:t>list&lt;</a:t>
            </a:r>
            <a:r>
              <a:rPr lang="en-US" dirty="0" err="1" smtClean="0"/>
              <a:t>int</a:t>
            </a:r>
            <a:r>
              <a:rPr lang="en-US" dirty="0" smtClean="0"/>
              <a:t>&gt; L; </a:t>
            </a:r>
          </a:p>
          <a:p>
            <a:pPr lvl="2"/>
            <a:r>
              <a:rPr lang="en-US" dirty="0" err="1" smtClean="0"/>
              <a:t>L.push_back</a:t>
            </a:r>
            <a:r>
              <a:rPr lang="en-US" dirty="0" smtClean="0"/>
              <a:t>(0); </a:t>
            </a:r>
          </a:p>
          <a:p>
            <a:pPr lvl="2"/>
            <a:r>
              <a:rPr lang="en-US" dirty="0" err="1" smtClean="0"/>
              <a:t>L.push_front</a:t>
            </a:r>
            <a:r>
              <a:rPr lang="en-US" dirty="0" smtClean="0"/>
              <a:t>(1); </a:t>
            </a:r>
          </a:p>
          <a:p>
            <a:pPr lvl="2"/>
            <a:r>
              <a:rPr lang="en-US" dirty="0" err="1" smtClean="0"/>
              <a:t>L.insert</a:t>
            </a:r>
            <a:r>
              <a:rPr lang="en-US" dirty="0" smtClean="0"/>
              <a:t>(++</a:t>
            </a:r>
            <a:r>
              <a:rPr lang="en-US" dirty="0" err="1" smtClean="0"/>
              <a:t>L.begin</a:t>
            </a:r>
            <a:r>
              <a:rPr lang="en-US" dirty="0" smtClean="0"/>
              <a:t>(), 2); </a:t>
            </a:r>
          </a:p>
          <a:p>
            <a:pPr lvl="2"/>
            <a:r>
              <a:rPr lang="en-US" dirty="0" smtClean="0"/>
              <a:t>// The values are 1 2 0</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endParaRPr lang="en-US" dirty="0"/>
          </a:p>
        </p:txBody>
      </p:sp>
      <p:sp>
        <p:nvSpPr>
          <p:cNvPr id="3" name="Content Placeholder 2"/>
          <p:cNvSpPr>
            <a:spLocks noGrp="1"/>
          </p:cNvSpPr>
          <p:nvPr>
            <p:ph idx="1"/>
          </p:nvPr>
        </p:nvSpPr>
        <p:spPr/>
        <p:txBody>
          <a:bodyPr>
            <a:normAutofit/>
          </a:bodyPr>
          <a:lstStyle/>
          <a:p>
            <a:r>
              <a:rPr lang="en-US" b="1" dirty="0" smtClean="0"/>
              <a:t>map&lt;Key, Data, Compare, </a:t>
            </a:r>
            <a:r>
              <a:rPr lang="en-US" b="1" dirty="0" err="1" smtClean="0"/>
              <a:t>Alloc</a:t>
            </a:r>
            <a:r>
              <a:rPr lang="en-US" b="1" dirty="0" smtClean="0"/>
              <a:t>&gt;</a:t>
            </a:r>
          </a:p>
          <a:p>
            <a:pPr lvl="1"/>
            <a:r>
              <a:rPr lang="en-US" b="1" dirty="0" smtClean="0"/>
              <a:t>Description</a:t>
            </a:r>
          </a:p>
          <a:p>
            <a:pPr lvl="2"/>
            <a:r>
              <a:rPr lang="en-US" dirty="0" smtClean="0"/>
              <a:t>Map is a </a:t>
            </a:r>
            <a:r>
              <a:rPr lang="en-US" dirty="0" smtClean="0">
                <a:hlinkClick r:id="rId2" action="ppaction://hlinkfile"/>
              </a:rPr>
              <a:t>Sorted Associative Container</a:t>
            </a:r>
            <a:r>
              <a:rPr lang="en-US" dirty="0" smtClean="0"/>
              <a:t> that associates objects of type Key with objects of type Data. </a:t>
            </a:r>
          </a:p>
          <a:p>
            <a:pPr lvl="2"/>
            <a:r>
              <a:rPr lang="en-US" dirty="0" smtClean="0"/>
              <a:t>Map is a </a:t>
            </a:r>
            <a:r>
              <a:rPr lang="en-US" dirty="0" smtClean="0">
                <a:hlinkClick r:id="rId3" action="ppaction://hlinkfile"/>
              </a:rPr>
              <a:t>Pair Associative Container</a:t>
            </a:r>
            <a:r>
              <a:rPr lang="en-US" dirty="0" smtClean="0"/>
              <a:t>, meaning that its value type is </a:t>
            </a:r>
            <a:r>
              <a:rPr lang="en-US" dirty="0" smtClean="0">
                <a:hlinkClick r:id="rId4" action="ppaction://hlinkfile"/>
              </a:rPr>
              <a:t>pair</a:t>
            </a:r>
            <a:r>
              <a:rPr lang="en-US" dirty="0" smtClean="0"/>
              <a:t>&lt;const Key, Data&gt;. </a:t>
            </a:r>
          </a:p>
          <a:p>
            <a:pPr lvl="2"/>
            <a:r>
              <a:rPr lang="en-US" dirty="0" smtClean="0"/>
              <a:t>It is also a </a:t>
            </a:r>
            <a:r>
              <a:rPr lang="en-US" dirty="0" smtClean="0">
                <a:hlinkClick r:id="rId5" action="ppaction://hlinkfile"/>
              </a:rPr>
              <a:t>Unique Associative Container</a:t>
            </a:r>
            <a:r>
              <a:rPr lang="en-US" dirty="0" smtClean="0"/>
              <a:t>, meaning that no two elements have the same key. </a:t>
            </a:r>
            <a:endParaRPr lang="en-US" b="1"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STL</a:t>
            </a:r>
            <a:br>
              <a:rPr lang="en-US" dirty="0" smtClean="0"/>
            </a:br>
            <a:r>
              <a:rPr lang="en-US" b="1" dirty="0" smtClean="0"/>
              <a:t>Container</a:t>
            </a:r>
            <a:endParaRPr lang="en-US" dirty="0"/>
          </a:p>
        </p:txBody>
      </p:sp>
      <p:sp>
        <p:nvSpPr>
          <p:cNvPr id="3" name="Content Placeholder 2"/>
          <p:cNvSpPr>
            <a:spLocks noGrp="1"/>
          </p:cNvSpPr>
          <p:nvPr>
            <p:ph idx="1"/>
          </p:nvPr>
        </p:nvSpPr>
        <p:spPr/>
        <p:txBody>
          <a:bodyPr>
            <a:normAutofit/>
          </a:bodyPr>
          <a:lstStyle/>
          <a:p>
            <a:pPr lvl="1"/>
            <a:r>
              <a:rPr lang="en-US" b="1" dirty="0" smtClean="0"/>
              <a:t>Example</a:t>
            </a:r>
          </a:p>
          <a:p>
            <a:pPr>
              <a:buNone/>
            </a:pPr>
            <a:r>
              <a:rPr lang="en-US" sz="1700" dirty="0" smtClean="0">
                <a:latin typeface="NSimSun"/>
                <a:ea typeface="NSimSun"/>
              </a:rPr>
              <a:t>	  </a:t>
            </a:r>
            <a:r>
              <a:rPr lang="en-US" sz="1700" dirty="0" smtClean="0">
                <a:solidFill>
                  <a:srgbClr val="010001"/>
                </a:solidFill>
                <a:latin typeface="NSimSun"/>
                <a:ea typeface="NSimSun"/>
              </a:rPr>
              <a:t>map&lt;</a:t>
            </a:r>
            <a:r>
              <a:rPr lang="en-US" sz="1700" dirty="0" smtClean="0">
                <a:solidFill>
                  <a:srgbClr val="0000FF"/>
                </a:solidFill>
                <a:latin typeface="NSimSun"/>
                <a:ea typeface="NSimSun"/>
              </a:rPr>
              <a:t>const char*, </a:t>
            </a:r>
            <a:r>
              <a:rPr lang="en-US" sz="1700" dirty="0" err="1" smtClean="0">
                <a:solidFill>
                  <a:srgbClr val="0000FF"/>
                </a:solidFill>
                <a:latin typeface="NSimSun"/>
                <a:ea typeface="NSimSun"/>
              </a:rPr>
              <a:t>int</a:t>
            </a:r>
            <a:r>
              <a:rPr lang="en-US" sz="1700" dirty="0" smtClean="0">
                <a:solidFill>
                  <a:srgbClr val="010001"/>
                </a:solidFill>
                <a:latin typeface="NSimSun"/>
                <a:ea typeface="NSimSun"/>
              </a:rPr>
              <a:t>&gt; months;</a:t>
            </a:r>
          </a:p>
          <a:p>
            <a:pPr>
              <a:buNone/>
            </a:pPr>
            <a:r>
              <a:rPr lang="en-US" sz="1700" dirty="0" smtClean="0">
                <a:solidFill>
                  <a:srgbClr val="010001"/>
                </a:solidFill>
                <a:latin typeface="NSimSun"/>
                <a:ea typeface="NSimSun"/>
              </a:rPr>
              <a:t>	  months[</a:t>
            </a:r>
            <a:r>
              <a:rPr lang="en-US" sz="1700" dirty="0" smtClean="0">
                <a:solidFill>
                  <a:srgbClr val="A31515"/>
                </a:solidFill>
                <a:latin typeface="NSimSun"/>
                <a:ea typeface="NSimSun"/>
              </a:rPr>
              <a:t>"</a:t>
            </a:r>
            <a:r>
              <a:rPr lang="en-US" sz="1700" dirty="0" err="1" smtClean="0">
                <a:solidFill>
                  <a:srgbClr val="A31515"/>
                </a:solidFill>
                <a:latin typeface="NSimSun"/>
                <a:ea typeface="NSimSun"/>
              </a:rPr>
              <a:t>january</a:t>
            </a:r>
            <a:r>
              <a:rPr lang="en-US" sz="1700" dirty="0" smtClean="0">
                <a:solidFill>
                  <a:srgbClr val="A31515"/>
                </a:solidFill>
                <a:latin typeface="NSimSun"/>
                <a:ea typeface="NSimSun"/>
              </a:rPr>
              <a:t>"] = 31;</a:t>
            </a:r>
          </a:p>
          <a:p>
            <a:pPr>
              <a:buNone/>
            </a:pPr>
            <a:r>
              <a:rPr lang="en-US" sz="1700" dirty="0" smtClean="0">
                <a:solidFill>
                  <a:srgbClr val="A31515"/>
                </a:solidFill>
                <a:latin typeface="NSimSun"/>
                <a:ea typeface="NSimSun"/>
              </a:rPr>
              <a:t>	  </a:t>
            </a:r>
            <a:r>
              <a:rPr lang="en-US" sz="1700" dirty="0" smtClean="0">
                <a:solidFill>
                  <a:srgbClr val="010001"/>
                </a:solidFill>
                <a:latin typeface="NSimSun"/>
                <a:ea typeface="NSimSun"/>
              </a:rPr>
              <a:t>months[</a:t>
            </a:r>
            <a:r>
              <a:rPr lang="en-US" sz="1700" dirty="0" smtClean="0">
                <a:solidFill>
                  <a:srgbClr val="A31515"/>
                </a:solidFill>
                <a:latin typeface="NSimSun"/>
                <a:ea typeface="NSimSun"/>
              </a:rPr>
              <a:t>"</a:t>
            </a:r>
            <a:r>
              <a:rPr lang="en-US" sz="1700" dirty="0" err="1" smtClean="0">
                <a:solidFill>
                  <a:srgbClr val="A31515"/>
                </a:solidFill>
                <a:latin typeface="NSimSun"/>
                <a:ea typeface="NSimSun"/>
              </a:rPr>
              <a:t>february</a:t>
            </a:r>
            <a:r>
              <a:rPr lang="en-US" sz="1700" dirty="0" smtClean="0">
                <a:solidFill>
                  <a:srgbClr val="A31515"/>
                </a:solidFill>
                <a:latin typeface="NSimSun"/>
                <a:ea typeface="NSimSun"/>
              </a:rPr>
              <a:t>"] = 28;</a:t>
            </a:r>
          </a:p>
          <a:p>
            <a:pPr>
              <a:buNone/>
            </a:pPr>
            <a:r>
              <a:rPr lang="en-US" sz="1700" dirty="0" smtClean="0">
                <a:solidFill>
                  <a:srgbClr val="A31515"/>
                </a:solidFill>
                <a:latin typeface="NSimSun"/>
                <a:ea typeface="NSimSun"/>
              </a:rPr>
              <a:t>	  </a:t>
            </a:r>
            <a:r>
              <a:rPr lang="en-US" sz="1700" dirty="0" smtClean="0">
                <a:solidFill>
                  <a:srgbClr val="010001"/>
                </a:solidFill>
                <a:latin typeface="NSimSun"/>
                <a:ea typeface="NSimSun"/>
              </a:rPr>
              <a:t>months[</a:t>
            </a:r>
            <a:r>
              <a:rPr lang="en-US" sz="1700" dirty="0" smtClean="0">
                <a:solidFill>
                  <a:srgbClr val="A31515"/>
                </a:solidFill>
                <a:latin typeface="NSimSun"/>
                <a:ea typeface="NSimSun"/>
              </a:rPr>
              <a:t>"march"] = 31;</a:t>
            </a:r>
          </a:p>
          <a:p>
            <a:pPr>
              <a:buNone/>
            </a:pPr>
            <a:r>
              <a:rPr lang="en-US" sz="1700" dirty="0" smtClean="0">
                <a:solidFill>
                  <a:srgbClr val="A31515"/>
                </a:solidFill>
                <a:latin typeface="NSimSun"/>
                <a:ea typeface="NSimSun"/>
              </a:rPr>
              <a:t>	</a:t>
            </a:r>
          </a:p>
          <a:p>
            <a:pPr>
              <a:buNone/>
            </a:pPr>
            <a:r>
              <a:rPr lang="en-US" sz="1700" dirty="0" smtClean="0">
                <a:solidFill>
                  <a:srgbClr val="A31515"/>
                </a:solidFill>
                <a:latin typeface="NSimSun"/>
                <a:ea typeface="NSimSun"/>
              </a:rPr>
              <a:t>	  </a:t>
            </a:r>
            <a:r>
              <a:rPr lang="en-US" sz="1700" dirty="0" smtClean="0">
                <a:solidFill>
                  <a:srgbClr val="010001"/>
                </a:solidFill>
                <a:latin typeface="NSimSun"/>
                <a:ea typeface="NSimSun"/>
              </a:rPr>
              <a:t>map&lt;</a:t>
            </a:r>
            <a:r>
              <a:rPr lang="en-US" sz="1700" dirty="0" smtClean="0">
                <a:solidFill>
                  <a:srgbClr val="0000FF"/>
                </a:solidFill>
                <a:latin typeface="NSimSun"/>
                <a:ea typeface="NSimSun"/>
              </a:rPr>
              <a:t>const char*, </a:t>
            </a:r>
            <a:r>
              <a:rPr lang="en-US" sz="1700" dirty="0" err="1" smtClean="0">
                <a:solidFill>
                  <a:srgbClr val="0000FF"/>
                </a:solidFill>
                <a:latin typeface="NSimSun"/>
                <a:ea typeface="NSimSun"/>
              </a:rPr>
              <a:t>int</a:t>
            </a:r>
            <a:r>
              <a:rPr lang="en-US" sz="1700" dirty="0" smtClean="0">
                <a:solidFill>
                  <a:srgbClr val="0000FF"/>
                </a:solidFill>
                <a:latin typeface="NSimSun"/>
                <a:ea typeface="NSimSun"/>
              </a:rPr>
              <a:t>, </a:t>
            </a:r>
            <a:r>
              <a:rPr lang="en-US" sz="1700" dirty="0" err="1" smtClean="0">
                <a:solidFill>
                  <a:srgbClr val="010001"/>
                </a:solidFill>
                <a:latin typeface="NSimSun"/>
                <a:ea typeface="NSimSun"/>
              </a:rPr>
              <a:t>ltstr</a:t>
            </a:r>
            <a:r>
              <a:rPr lang="en-US" sz="1700" dirty="0" smtClean="0">
                <a:solidFill>
                  <a:srgbClr val="010001"/>
                </a:solidFill>
                <a:latin typeface="NSimSun"/>
                <a:ea typeface="NSimSun"/>
              </a:rPr>
              <a:t>&gt;::</a:t>
            </a:r>
            <a:r>
              <a:rPr lang="en-US" sz="1700" dirty="0" err="1" smtClean="0">
                <a:solidFill>
                  <a:srgbClr val="010001"/>
                </a:solidFill>
                <a:latin typeface="NSimSun"/>
                <a:ea typeface="NSimSun"/>
              </a:rPr>
              <a:t>iterator</a:t>
            </a:r>
            <a:r>
              <a:rPr lang="en-US" sz="1700" dirty="0" smtClean="0">
                <a:solidFill>
                  <a:srgbClr val="010001"/>
                </a:solidFill>
                <a:latin typeface="NSimSun"/>
                <a:ea typeface="NSimSun"/>
              </a:rPr>
              <a:t> cur  = </a:t>
            </a:r>
            <a:r>
              <a:rPr lang="en-US" sz="1700" dirty="0" err="1" smtClean="0">
                <a:solidFill>
                  <a:srgbClr val="010001"/>
                </a:solidFill>
                <a:latin typeface="NSimSun"/>
                <a:ea typeface="NSimSun"/>
              </a:rPr>
              <a:t>months.find</a:t>
            </a:r>
            <a:r>
              <a:rPr lang="en-US" sz="1700" dirty="0" smtClean="0">
                <a:solidFill>
                  <a:srgbClr val="010001"/>
                </a:solidFill>
                <a:latin typeface="NSimSun"/>
                <a:ea typeface="NSimSun"/>
              </a:rPr>
              <a:t>(</a:t>
            </a:r>
            <a:r>
              <a:rPr lang="en-US" sz="1700" dirty="0" smtClean="0">
                <a:solidFill>
                  <a:srgbClr val="A31515"/>
                </a:solidFill>
                <a:latin typeface="NSimSun"/>
                <a:ea typeface="NSimSun"/>
              </a:rPr>
              <a:t>"</a:t>
            </a:r>
            <a:r>
              <a:rPr lang="en-US" sz="1700" dirty="0" err="1" smtClean="0">
                <a:solidFill>
                  <a:srgbClr val="A31515"/>
                </a:solidFill>
                <a:latin typeface="NSimSun"/>
                <a:ea typeface="NSimSun"/>
              </a:rPr>
              <a:t>february</a:t>
            </a:r>
            <a:r>
              <a:rPr lang="en-US" sz="1700" dirty="0" smtClean="0">
                <a:solidFill>
                  <a:srgbClr val="A31515"/>
                </a:solidFill>
                <a:latin typeface="NSimSun"/>
                <a:ea typeface="NSimSun"/>
              </a:rPr>
              <a:t>");</a:t>
            </a:r>
          </a:p>
          <a:p>
            <a:pPr>
              <a:buNone/>
            </a:pPr>
            <a:r>
              <a:rPr lang="en-US" sz="1700" dirty="0" smtClean="0">
                <a:solidFill>
                  <a:srgbClr val="A31515"/>
                </a:solidFill>
                <a:latin typeface="NSimSun"/>
                <a:ea typeface="NSimSun"/>
              </a:rPr>
              <a:t>	  </a:t>
            </a:r>
            <a:r>
              <a:rPr lang="en-US" sz="1700" dirty="0" smtClean="0">
                <a:solidFill>
                  <a:srgbClr val="0000FF"/>
                </a:solidFill>
                <a:latin typeface="NSimSun"/>
                <a:ea typeface="NSimSun"/>
              </a:rPr>
              <a:t>if(</a:t>
            </a:r>
            <a:r>
              <a:rPr lang="en-US" sz="1700" dirty="0" smtClean="0">
                <a:solidFill>
                  <a:srgbClr val="010001"/>
                </a:solidFill>
                <a:latin typeface="NSimSun"/>
                <a:ea typeface="NSimSun"/>
              </a:rPr>
              <a:t>cur != </a:t>
            </a:r>
            <a:r>
              <a:rPr lang="en-US" sz="1700" dirty="0" err="1" smtClean="0">
                <a:solidFill>
                  <a:srgbClr val="010001"/>
                </a:solidFill>
                <a:latin typeface="NSimSun"/>
                <a:ea typeface="NSimSun"/>
              </a:rPr>
              <a:t>months.end</a:t>
            </a:r>
            <a:r>
              <a:rPr lang="en-US" sz="1700" dirty="0" smtClean="0">
                <a:solidFill>
                  <a:srgbClr val="010001"/>
                </a:solidFill>
                <a:latin typeface="NSimSun"/>
                <a:ea typeface="NSimSun"/>
              </a:rPr>
              <a:t>())</a:t>
            </a:r>
          </a:p>
          <a:p>
            <a:pPr>
              <a:buNone/>
            </a:pPr>
            <a:r>
              <a:rPr lang="en-US" sz="1700" dirty="0" smtClean="0">
                <a:solidFill>
                  <a:srgbClr val="010001"/>
                </a:solidFill>
                <a:latin typeface="NSimSun"/>
                <a:ea typeface="NSimSun"/>
              </a:rPr>
              <a:t>	  {</a:t>
            </a:r>
          </a:p>
          <a:p>
            <a:pPr>
              <a:buNone/>
            </a:pPr>
            <a:r>
              <a:rPr lang="en-US" sz="1700" dirty="0" smtClean="0">
                <a:solidFill>
                  <a:srgbClr val="010001"/>
                </a:solidFill>
                <a:latin typeface="NSimSun"/>
                <a:ea typeface="NSimSun"/>
              </a:rPr>
              <a:t>	  }</a:t>
            </a:r>
            <a:endParaRPr 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Practice</a:t>
            </a:r>
            <a:endParaRPr lang="en-US" dirty="0"/>
          </a:p>
        </p:txBody>
      </p:sp>
      <p:sp>
        <p:nvSpPr>
          <p:cNvPr id="3" name="Content Placeholder 2"/>
          <p:cNvSpPr>
            <a:spLocks noGrp="1"/>
          </p:cNvSpPr>
          <p:nvPr>
            <p:ph idx="1"/>
          </p:nvPr>
        </p:nvSpPr>
        <p:spPr/>
        <p:txBody>
          <a:bodyPr>
            <a:normAutofit fontScale="70000" lnSpcReduction="20000"/>
          </a:bodyPr>
          <a:lstStyle/>
          <a:p>
            <a:pPr lvl="1"/>
            <a:r>
              <a:rPr lang="en-US" sz="2400" dirty="0" smtClean="0"/>
              <a:t>Assert</a:t>
            </a:r>
          </a:p>
          <a:p>
            <a:pPr lvl="2"/>
            <a:r>
              <a:rPr lang="en-US" dirty="0" smtClean="0"/>
              <a:t>Assert is very </a:t>
            </a:r>
            <a:r>
              <a:rPr lang="en-US" b="1" dirty="0" smtClean="0"/>
              <a:t>helpful</a:t>
            </a:r>
            <a:r>
              <a:rPr lang="en-US" dirty="0" smtClean="0"/>
              <a:t> to validate the values before use them. It helps to </a:t>
            </a:r>
            <a:r>
              <a:rPr lang="en-US" b="1" dirty="0" smtClean="0"/>
              <a:t>target bugs</a:t>
            </a:r>
            <a:r>
              <a:rPr lang="en-US" dirty="0" smtClean="0"/>
              <a:t>.</a:t>
            </a:r>
          </a:p>
          <a:p>
            <a:pPr lvl="2"/>
            <a:r>
              <a:rPr lang="en-US" dirty="0" smtClean="0"/>
              <a:t>Always assert the incoming </a:t>
            </a:r>
            <a:r>
              <a:rPr lang="en-US" b="1" dirty="0" smtClean="0"/>
              <a:t>pointers</a:t>
            </a:r>
            <a:r>
              <a:rPr lang="en-US" dirty="0" smtClean="0"/>
              <a:t> and </a:t>
            </a:r>
            <a:r>
              <a:rPr lang="en-US" b="1" dirty="0" smtClean="0"/>
              <a:t>indices</a:t>
            </a:r>
            <a:r>
              <a:rPr lang="en-US" dirty="0" smtClean="0"/>
              <a:t> before using them.</a:t>
            </a:r>
          </a:p>
          <a:p>
            <a:pPr lvl="2"/>
            <a:r>
              <a:rPr lang="en-US" dirty="0" smtClean="0"/>
              <a:t>Always assert when entering an invalid </a:t>
            </a:r>
            <a:r>
              <a:rPr lang="en-US" b="1" dirty="0" smtClean="0"/>
              <a:t>state</a:t>
            </a:r>
            <a:r>
              <a:rPr lang="en-US" dirty="0" smtClean="0"/>
              <a:t> that </a:t>
            </a:r>
            <a:r>
              <a:rPr lang="en-US" b="1" dirty="0" smtClean="0"/>
              <a:t>against</a:t>
            </a:r>
            <a:r>
              <a:rPr lang="en-US" dirty="0" smtClean="0"/>
              <a:t> your feature </a:t>
            </a:r>
            <a:r>
              <a:rPr lang="en-US" b="1" dirty="0" smtClean="0"/>
              <a:t>logic</a:t>
            </a:r>
            <a:r>
              <a:rPr lang="en-US" dirty="0" smtClean="0"/>
              <a:t>.</a:t>
            </a:r>
          </a:p>
          <a:p>
            <a:pPr lvl="2"/>
            <a:r>
              <a:rPr lang="en-US" dirty="0" smtClean="0"/>
              <a:t>The asserted case is something must be fixed. Do not assert </a:t>
            </a:r>
            <a:r>
              <a:rPr lang="en-US" b="1" dirty="0" smtClean="0"/>
              <a:t>acceptable case</a:t>
            </a:r>
            <a:r>
              <a:rPr lang="en-US" dirty="0" smtClean="0"/>
              <a:t>.</a:t>
            </a:r>
          </a:p>
          <a:p>
            <a:pPr lvl="2"/>
            <a:r>
              <a:rPr lang="en-US" dirty="0" smtClean="0"/>
              <a:t>The </a:t>
            </a:r>
            <a:r>
              <a:rPr lang="en-US" b="1" dirty="0" smtClean="0"/>
              <a:t>more</a:t>
            </a:r>
            <a:r>
              <a:rPr lang="en-US" dirty="0" smtClean="0"/>
              <a:t> you </a:t>
            </a:r>
            <a:r>
              <a:rPr lang="en-US" b="1" dirty="0" smtClean="0"/>
              <a:t>trust</a:t>
            </a:r>
            <a:r>
              <a:rPr lang="en-US" dirty="0" smtClean="0"/>
              <a:t> it the </a:t>
            </a:r>
            <a:r>
              <a:rPr lang="en-US" b="1" dirty="0" smtClean="0"/>
              <a:t>more</a:t>
            </a:r>
            <a:r>
              <a:rPr lang="en-US" dirty="0" smtClean="0"/>
              <a:t> you need to </a:t>
            </a:r>
            <a:r>
              <a:rPr lang="en-US" b="1" dirty="0" smtClean="0"/>
              <a:t>assert</a:t>
            </a:r>
            <a:r>
              <a:rPr lang="en-US" dirty="0" smtClean="0"/>
              <a:t> it. It would cost you more time to debug the trusted codes.</a:t>
            </a:r>
          </a:p>
          <a:p>
            <a:pPr lvl="2"/>
            <a:r>
              <a:rPr lang="en-US" dirty="0" smtClean="0"/>
              <a:t>You should </a:t>
            </a:r>
            <a:r>
              <a:rPr lang="en-US" b="1" dirty="0" smtClean="0"/>
              <a:t>never depend </a:t>
            </a:r>
            <a:r>
              <a:rPr lang="en-US" dirty="0" smtClean="0"/>
              <a:t>on your </a:t>
            </a:r>
            <a:r>
              <a:rPr lang="en-US" b="1" dirty="0" smtClean="0"/>
              <a:t>user</a:t>
            </a:r>
            <a:r>
              <a:rPr lang="en-US" dirty="0" smtClean="0"/>
              <a:t> to use your feature correctly for </a:t>
            </a:r>
            <a:r>
              <a:rPr lang="en-US" b="1" dirty="0" smtClean="0"/>
              <a:t>stability</a:t>
            </a:r>
            <a:r>
              <a:rPr lang="en-US" dirty="0" smtClean="0"/>
              <a:t>. </a:t>
            </a:r>
          </a:p>
          <a:p>
            <a:pPr lvl="2"/>
            <a:r>
              <a:rPr lang="en-US" b="1" dirty="0" smtClean="0"/>
              <a:t>Do not ignore assert </a:t>
            </a:r>
            <a:r>
              <a:rPr lang="en-US" dirty="0" smtClean="0"/>
              <a:t>especially when you are debugging.</a:t>
            </a:r>
          </a:p>
          <a:p>
            <a:pPr lvl="2"/>
            <a:r>
              <a:rPr lang="en-US" b="1" dirty="0" smtClean="0"/>
              <a:t>Assert with message </a:t>
            </a:r>
            <a:r>
              <a:rPr lang="en-US" dirty="0" smtClean="0"/>
              <a:t>for complex case for your user. Then they can fix it without bothering you.</a:t>
            </a:r>
          </a:p>
          <a:p>
            <a:pPr lvl="2"/>
            <a:r>
              <a:rPr lang="en-US" dirty="0" smtClean="0"/>
              <a:t>Add “</a:t>
            </a:r>
            <a:r>
              <a:rPr lang="en-US" b="1" dirty="0" smtClean="0"/>
              <a:t>if(condition</a:t>
            </a:r>
            <a:r>
              <a:rPr lang="en-US" dirty="0" smtClean="0"/>
              <a:t>){}” after assert to </a:t>
            </a:r>
            <a:r>
              <a:rPr lang="en-US" b="1" dirty="0" smtClean="0"/>
              <a:t>avoid crash </a:t>
            </a:r>
            <a:r>
              <a:rPr lang="en-US" dirty="0" smtClean="0"/>
              <a:t>that may block the whole team.</a:t>
            </a:r>
          </a:p>
          <a:p>
            <a:pPr lvl="3"/>
            <a:r>
              <a:rPr lang="en-US" dirty="0" smtClean="0"/>
              <a:t>If the game still </a:t>
            </a:r>
            <a:r>
              <a:rPr lang="en-US" b="1" dirty="0" err="1" smtClean="0"/>
              <a:t>runnable</a:t>
            </a:r>
            <a:r>
              <a:rPr lang="en-US" dirty="0" smtClean="0"/>
              <a:t> without the skipped feature.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static</a:t>
            </a:r>
            <a:endParaRPr lang="en-US" dirty="0"/>
          </a:p>
        </p:txBody>
      </p:sp>
      <p:sp>
        <p:nvSpPr>
          <p:cNvPr id="3" name="Content Placeholder 2"/>
          <p:cNvSpPr>
            <a:spLocks noGrp="1"/>
          </p:cNvSpPr>
          <p:nvPr>
            <p:ph idx="1"/>
          </p:nvPr>
        </p:nvSpPr>
        <p:spPr/>
        <p:txBody>
          <a:bodyPr>
            <a:normAutofit/>
          </a:bodyPr>
          <a:lstStyle/>
          <a:p>
            <a:pPr lvl="1"/>
            <a:r>
              <a:rPr lang="en-US" dirty="0" smtClean="0"/>
              <a:t>It can be the default parameter for the functions.</a:t>
            </a:r>
          </a:p>
          <a:p>
            <a:pPr>
              <a:buNone/>
            </a:pPr>
            <a:r>
              <a:rPr lang="en-US" sz="1100" dirty="0" smtClean="0">
                <a:solidFill>
                  <a:srgbClr val="0000FF"/>
                </a:solidFill>
                <a:latin typeface="NSimSun"/>
                <a:ea typeface="NSimSun"/>
              </a:rPr>
              <a:t>		 void </a:t>
            </a:r>
            <a:r>
              <a:rPr lang="en-US" sz="1100" dirty="0" err="1" smtClean="0">
                <a:solidFill>
                  <a:srgbClr val="010001"/>
                </a:solidFill>
                <a:latin typeface="NSimSun"/>
                <a:ea typeface="NSimSun"/>
              </a:rPr>
              <a:t>foo</a:t>
            </a:r>
            <a:r>
              <a:rPr lang="en-US" sz="1100" dirty="0" smtClean="0">
                <a:solidFill>
                  <a:srgbClr val="010001"/>
                </a:solidFill>
                <a:latin typeface="NSimSun"/>
                <a:ea typeface="NSimSun"/>
              </a:rPr>
              <a:t>(</a:t>
            </a:r>
            <a:r>
              <a:rPr lang="en-US" sz="1100" dirty="0" err="1" smtClean="0">
                <a:solidFill>
                  <a:srgbClr val="0000FF"/>
                </a:solidFill>
                <a:latin typeface="NSimSun"/>
                <a:ea typeface="NSimSun"/>
              </a:rPr>
              <a:t>int</a:t>
            </a:r>
            <a:r>
              <a:rPr lang="en-US" sz="1100" dirty="0" smtClean="0">
                <a:solidFill>
                  <a:srgbClr val="0000FF"/>
                </a:solidFill>
                <a:latin typeface="NSimSun"/>
                <a:ea typeface="NSimSun"/>
              </a:rPr>
              <a:t> </a:t>
            </a:r>
            <a:r>
              <a:rPr lang="en-US" sz="1100" dirty="0" err="1" smtClean="0">
                <a:solidFill>
                  <a:srgbClr val="010001"/>
                </a:solidFill>
                <a:latin typeface="NSimSun"/>
                <a:ea typeface="NSimSun"/>
              </a:rPr>
              <a:t>i</a:t>
            </a:r>
            <a:r>
              <a:rPr lang="en-US" sz="1100" dirty="0" smtClean="0">
                <a:solidFill>
                  <a:srgbClr val="010001"/>
                </a:solidFill>
                <a:latin typeface="NSimSun"/>
                <a:ea typeface="NSimSun"/>
              </a:rPr>
              <a:t> = </a:t>
            </a:r>
            <a:r>
              <a:rPr lang="en-US" sz="1100" dirty="0" err="1" smtClean="0">
                <a:solidFill>
                  <a:srgbClr val="010001"/>
                </a:solidFill>
                <a:latin typeface="NSimSun"/>
                <a:ea typeface="NSimSun"/>
              </a:rPr>
              <a:t>msValue</a:t>
            </a:r>
            <a:r>
              <a:rPr lang="en-US" sz="1100" dirty="0" smtClean="0">
                <a:solidFill>
                  <a:srgbClr val="010001"/>
                </a:solidFill>
                <a:latin typeface="NSimSun"/>
                <a:ea typeface="NSimSun"/>
              </a:rPr>
              <a:t>)</a:t>
            </a:r>
          </a:p>
          <a:p>
            <a:pPr>
              <a:buNone/>
            </a:pPr>
            <a:endParaRPr lang="en-US" sz="1100" dirty="0" smtClean="0">
              <a:solidFill>
                <a:srgbClr val="0000FF"/>
              </a:solidFill>
              <a:latin typeface="NSimSun"/>
              <a:ea typeface="NSimSun"/>
            </a:endParaRPr>
          </a:p>
          <a:p>
            <a:pPr lvl="1"/>
            <a:r>
              <a:rPr lang="en-US" dirty="0" smtClean="0"/>
              <a:t>Self typed variable as static member</a:t>
            </a:r>
          </a:p>
          <a:p>
            <a:pPr>
              <a:buNone/>
            </a:pPr>
            <a:r>
              <a:rPr lang="en-US" sz="1100" dirty="0" smtClean="0">
                <a:solidFill>
                  <a:srgbClr val="0000FF"/>
                </a:solidFill>
                <a:latin typeface="NSimSun"/>
                <a:ea typeface="NSimSun"/>
              </a:rPr>
              <a:t>		class </a:t>
            </a:r>
            <a:r>
              <a:rPr lang="en-US" sz="1100" dirty="0" smtClean="0">
                <a:solidFill>
                  <a:srgbClr val="010001"/>
                </a:solidFill>
                <a:latin typeface="NSimSun"/>
                <a:ea typeface="NSimSun"/>
              </a:rPr>
              <a:t>Base</a:t>
            </a:r>
          </a:p>
          <a:p>
            <a:pPr>
              <a:buNone/>
            </a:pPr>
            <a:r>
              <a:rPr lang="en-US" sz="1100" dirty="0" smtClean="0">
                <a:solidFill>
                  <a:srgbClr val="010001"/>
                </a:solidFill>
                <a:latin typeface="NSimSun"/>
                <a:ea typeface="NSimSun"/>
              </a:rPr>
              <a:t>		{</a:t>
            </a:r>
          </a:p>
          <a:p>
            <a:pPr>
              <a:buNone/>
            </a:pPr>
            <a:r>
              <a:rPr lang="en-US" sz="1100" dirty="0" smtClean="0">
                <a:solidFill>
                  <a:srgbClr val="0000FF"/>
                </a:solidFill>
                <a:latin typeface="NSimSun"/>
                <a:ea typeface="NSimSun"/>
              </a:rPr>
              <a:t>		static </a:t>
            </a:r>
            <a:r>
              <a:rPr lang="en-US" sz="1100" dirty="0" smtClean="0">
                <a:solidFill>
                  <a:srgbClr val="010001"/>
                </a:solidFill>
                <a:latin typeface="NSimSun"/>
                <a:ea typeface="NSimSun"/>
              </a:rPr>
              <a:t>Base </a:t>
            </a:r>
            <a:r>
              <a:rPr lang="en-US" sz="1100" dirty="0" err="1" smtClean="0">
                <a:solidFill>
                  <a:srgbClr val="010001"/>
                </a:solidFill>
                <a:latin typeface="NSimSun"/>
                <a:ea typeface="NSimSun"/>
              </a:rPr>
              <a:t>mBase</a:t>
            </a:r>
            <a:r>
              <a:rPr lang="en-US" sz="1100" dirty="0" smtClean="0">
                <a:solidFill>
                  <a:srgbClr val="010001"/>
                </a:solidFill>
                <a:latin typeface="NSimSun"/>
                <a:ea typeface="NSimSun"/>
              </a:rPr>
              <a:t>;	</a:t>
            </a:r>
          </a:p>
          <a:p>
            <a:pPr>
              <a:buNone/>
            </a:pPr>
            <a:r>
              <a:rPr lang="en-US" sz="1100" dirty="0" smtClean="0">
                <a:solidFill>
                  <a:srgbClr val="010001"/>
                </a:solidFill>
                <a:latin typeface="NSimSun"/>
                <a:ea typeface="NSimSun"/>
              </a:rPr>
              <a:t>		};</a:t>
            </a:r>
          </a:p>
          <a:p>
            <a:pPr lvl="1">
              <a:buNone/>
            </a:pPr>
            <a:r>
              <a:rPr lang="en-US" dirty="0" smtClean="0"/>
              <a:t>		Not recommended due to initializing order.</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Practice</a:t>
            </a:r>
            <a:endParaRPr lang="en-US" dirty="0"/>
          </a:p>
        </p:txBody>
      </p:sp>
      <p:sp>
        <p:nvSpPr>
          <p:cNvPr id="3" name="Content Placeholder 2"/>
          <p:cNvSpPr>
            <a:spLocks noGrp="1"/>
          </p:cNvSpPr>
          <p:nvPr>
            <p:ph idx="1"/>
          </p:nvPr>
        </p:nvSpPr>
        <p:spPr/>
        <p:txBody>
          <a:bodyPr>
            <a:normAutofit fontScale="77500" lnSpcReduction="20000"/>
          </a:bodyPr>
          <a:lstStyle/>
          <a:p>
            <a:pPr lvl="1"/>
            <a:r>
              <a:rPr lang="en-US" sz="2400" dirty="0" smtClean="0"/>
              <a:t>Ambiguous</a:t>
            </a:r>
          </a:p>
          <a:p>
            <a:pPr lvl="2"/>
            <a:r>
              <a:rPr lang="en-US" b="1" dirty="0" smtClean="0"/>
              <a:t>0.5 -&gt; 0.5f</a:t>
            </a:r>
            <a:endParaRPr lang="en-US" dirty="0" smtClean="0"/>
          </a:p>
          <a:p>
            <a:pPr lvl="2"/>
            <a:r>
              <a:rPr lang="en-US" dirty="0" smtClean="0"/>
              <a:t>The compiler will first recognize 0.5 as </a:t>
            </a:r>
            <a:r>
              <a:rPr lang="en-US" b="1" dirty="0" smtClean="0"/>
              <a:t>double</a:t>
            </a:r>
            <a:r>
              <a:rPr lang="en-US" dirty="0" smtClean="0"/>
              <a:t>, which is slower.</a:t>
            </a:r>
          </a:p>
          <a:p>
            <a:pPr lvl="2"/>
            <a:r>
              <a:rPr lang="en-US" dirty="0" smtClean="0"/>
              <a:t>It</a:t>
            </a:r>
            <a:r>
              <a:rPr lang="en-US" b="1" dirty="0" smtClean="0"/>
              <a:t> </a:t>
            </a:r>
            <a:r>
              <a:rPr lang="en-US" dirty="0" smtClean="0"/>
              <a:t>avoids </a:t>
            </a:r>
            <a:r>
              <a:rPr lang="en-US" b="1" dirty="0" smtClean="0"/>
              <a:t>compiling error</a:t>
            </a:r>
            <a:r>
              <a:rPr lang="en-US" dirty="0" smtClean="0"/>
              <a:t>.</a:t>
            </a:r>
          </a:p>
          <a:p>
            <a:pPr lvl="3"/>
            <a:r>
              <a:rPr lang="en-US" sz="1600" i="1" dirty="0" smtClean="0"/>
              <a:t>void foo1(</a:t>
            </a:r>
            <a:r>
              <a:rPr lang="en-US" sz="1600" i="1" dirty="0" err="1" smtClean="0"/>
              <a:t>int</a:t>
            </a:r>
            <a:r>
              <a:rPr lang="en-US" sz="1600" i="1" dirty="0" smtClean="0"/>
              <a:t> </a:t>
            </a:r>
            <a:r>
              <a:rPr lang="en-US" sz="1600" i="1" dirty="0" err="1" smtClean="0"/>
              <a:t>i</a:t>
            </a:r>
            <a:r>
              <a:rPr lang="en-US" sz="1600" i="1" dirty="0" smtClean="0"/>
              <a:t>);</a:t>
            </a:r>
          </a:p>
          <a:p>
            <a:pPr lvl="3"/>
            <a:r>
              <a:rPr lang="en-US" sz="1600" i="1" dirty="0" smtClean="0"/>
              <a:t>void foo1(float f);</a:t>
            </a:r>
          </a:p>
          <a:p>
            <a:pPr lvl="3"/>
            <a:r>
              <a:rPr lang="en-US" sz="1600" i="1" dirty="0" err="1" smtClean="0"/>
              <a:t>int</a:t>
            </a:r>
            <a:r>
              <a:rPr lang="en-US" sz="1600" i="1" dirty="0" smtClean="0"/>
              <a:t> _</a:t>
            </a:r>
            <a:r>
              <a:rPr lang="en-US" sz="1600" i="1" dirty="0" err="1" smtClean="0"/>
              <a:t>tmain</a:t>
            </a:r>
            <a:r>
              <a:rPr lang="en-US" sz="1600" i="1" dirty="0" smtClean="0"/>
              <a:t>(</a:t>
            </a:r>
            <a:r>
              <a:rPr lang="en-US" sz="1600" i="1" dirty="0" err="1" smtClean="0"/>
              <a:t>int</a:t>
            </a:r>
            <a:r>
              <a:rPr lang="en-US" sz="1600" i="1" dirty="0" smtClean="0"/>
              <a:t> </a:t>
            </a:r>
            <a:r>
              <a:rPr lang="en-US" sz="1600" i="1" dirty="0" err="1" smtClean="0"/>
              <a:t>argc</a:t>
            </a:r>
            <a:r>
              <a:rPr lang="en-US" sz="1600" i="1" dirty="0" smtClean="0"/>
              <a:t>, _TCHAR* </a:t>
            </a:r>
            <a:r>
              <a:rPr lang="en-US" sz="1600" i="1" dirty="0" err="1" smtClean="0"/>
              <a:t>argv</a:t>
            </a:r>
            <a:r>
              <a:rPr lang="en-US" sz="1600" i="1" dirty="0" smtClean="0"/>
              <a:t>[])</a:t>
            </a:r>
          </a:p>
          <a:p>
            <a:pPr lvl="3"/>
            <a:r>
              <a:rPr lang="en-US" sz="1600" i="1" dirty="0" smtClean="0"/>
              <a:t>{</a:t>
            </a:r>
          </a:p>
          <a:p>
            <a:pPr lvl="3"/>
            <a:r>
              <a:rPr lang="en-US" sz="1600" i="1" dirty="0" smtClean="0"/>
              <a:t>	foo1(0.5);	//0.5 -&gt; 0.5f</a:t>
            </a:r>
          </a:p>
          <a:p>
            <a:pPr lvl="3"/>
            <a:r>
              <a:rPr lang="en-US" sz="1600" i="1" dirty="0" smtClean="0"/>
              <a:t>}</a:t>
            </a:r>
          </a:p>
          <a:p>
            <a:pPr lvl="1"/>
            <a:r>
              <a:rPr lang="en-US" sz="2400" dirty="0" smtClean="0"/>
              <a:t>Duplicated codes</a:t>
            </a:r>
          </a:p>
          <a:p>
            <a:pPr lvl="2"/>
            <a:r>
              <a:rPr lang="en-US" dirty="0" smtClean="0"/>
              <a:t>Please </a:t>
            </a:r>
            <a:r>
              <a:rPr lang="en-US" b="1" dirty="0" smtClean="0"/>
              <a:t>capsulate</a:t>
            </a:r>
            <a:r>
              <a:rPr lang="en-US" dirty="0" smtClean="0"/>
              <a:t> your codes instead of </a:t>
            </a:r>
            <a:r>
              <a:rPr lang="en-US" b="1" dirty="0" smtClean="0"/>
              <a:t>cope and paste </a:t>
            </a:r>
            <a:r>
              <a:rPr lang="en-US" dirty="0" smtClean="0"/>
              <a:t>them everywhere.</a:t>
            </a:r>
          </a:p>
          <a:p>
            <a:pPr lvl="1"/>
            <a:r>
              <a:rPr lang="en-US" sz="2400" dirty="0" smtClean="0"/>
              <a:t>Referenced parameters</a:t>
            </a:r>
          </a:p>
          <a:p>
            <a:pPr lvl="2"/>
            <a:r>
              <a:rPr lang="en-US" dirty="0" smtClean="0"/>
              <a:t>Pass the </a:t>
            </a:r>
            <a:r>
              <a:rPr lang="en-US" b="1" dirty="0" smtClean="0"/>
              <a:t>object parameters as reference </a:t>
            </a:r>
            <a:r>
              <a:rPr lang="en-US" dirty="0" smtClean="0"/>
              <a:t>to void unnecessary copy operation.</a:t>
            </a:r>
          </a:p>
          <a:p>
            <a:pPr lvl="1"/>
            <a:r>
              <a:rPr lang="en-US" sz="2400" dirty="0" smtClean="0"/>
              <a:t>Const parameters</a:t>
            </a:r>
          </a:p>
          <a:p>
            <a:pPr lvl="2"/>
            <a:r>
              <a:rPr lang="en-US" dirty="0" smtClean="0"/>
              <a:t>Pass the parameters as </a:t>
            </a:r>
            <a:r>
              <a:rPr lang="en-US" b="1" dirty="0" smtClean="0"/>
              <a:t>const</a:t>
            </a:r>
            <a:r>
              <a:rPr lang="en-US" dirty="0" smtClean="0"/>
              <a:t> if there is no need to </a:t>
            </a:r>
            <a:r>
              <a:rPr lang="en-US" b="1" dirty="0" smtClean="0"/>
              <a:t>modify</a:t>
            </a:r>
            <a:r>
              <a:rPr lang="en-US" dirty="0" smtClean="0"/>
              <a:t> it in your function.</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Practice</a:t>
            </a:r>
            <a:endParaRPr lang="en-US" dirty="0"/>
          </a:p>
        </p:txBody>
      </p:sp>
      <p:sp>
        <p:nvSpPr>
          <p:cNvPr id="3" name="Content Placeholder 2"/>
          <p:cNvSpPr>
            <a:spLocks noGrp="1"/>
          </p:cNvSpPr>
          <p:nvPr>
            <p:ph idx="1"/>
          </p:nvPr>
        </p:nvSpPr>
        <p:spPr/>
        <p:txBody>
          <a:bodyPr>
            <a:normAutofit fontScale="92500" lnSpcReduction="20000"/>
          </a:bodyPr>
          <a:lstStyle/>
          <a:p>
            <a:pPr lvl="1"/>
            <a:r>
              <a:rPr lang="en-US" sz="2400" dirty="0" smtClean="0"/>
              <a:t>No hardcode</a:t>
            </a:r>
          </a:p>
          <a:p>
            <a:pPr lvl="2"/>
            <a:r>
              <a:rPr lang="en-US" dirty="0" smtClean="0"/>
              <a:t>const</a:t>
            </a:r>
          </a:p>
          <a:p>
            <a:pPr lvl="2"/>
            <a:r>
              <a:rPr lang="en-US" dirty="0" smtClean="0"/>
              <a:t>#define</a:t>
            </a:r>
          </a:p>
          <a:p>
            <a:pPr lvl="3"/>
            <a:r>
              <a:rPr lang="en-US" dirty="0" smtClean="0"/>
              <a:t>You’d better use const instead of #define.</a:t>
            </a:r>
          </a:p>
          <a:p>
            <a:pPr lvl="2"/>
            <a:r>
              <a:rPr lang="en-US" dirty="0" err="1" smtClean="0"/>
              <a:t>Enum</a:t>
            </a:r>
            <a:endParaRPr lang="en-US" dirty="0" smtClean="0"/>
          </a:p>
          <a:p>
            <a:pPr lvl="3"/>
            <a:r>
              <a:rPr lang="en-US" dirty="0" smtClean="0"/>
              <a:t>It’s useful to maintain constant values for </a:t>
            </a:r>
            <a:r>
              <a:rPr lang="en-US" b="1" dirty="0" smtClean="0"/>
              <a:t>whole class</a:t>
            </a:r>
            <a:r>
              <a:rPr lang="en-US" dirty="0" smtClean="0"/>
              <a:t>.</a:t>
            </a:r>
          </a:p>
          <a:p>
            <a:pPr lvl="3"/>
            <a:r>
              <a:rPr lang="en-US" dirty="0" smtClean="0"/>
              <a:t>It can be used by the others during </a:t>
            </a:r>
            <a:r>
              <a:rPr lang="en-US" b="1" dirty="0" smtClean="0"/>
              <a:t>declaration</a:t>
            </a:r>
            <a:r>
              <a:rPr lang="en-US" dirty="0" smtClean="0"/>
              <a:t> directly.</a:t>
            </a:r>
          </a:p>
          <a:p>
            <a:pPr lvl="4"/>
            <a:r>
              <a:rPr lang="en-US" sz="1000" dirty="0" err="1" smtClean="0"/>
              <a:t>enum</a:t>
            </a:r>
            <a:r>
              <a:rPr lang="en-US" sz="1000" dirty="0" smtClean="0"/>
              <a:t> E_TYPE</a:t>
            </a:r>
          </a:p>
          <a:p>
            <a:pPr lvl="4"/>
            <a:r>
              <a:rPr lang="en-US" sz="1000" dirty="0" smtClean="0"/>
              <a:t>{</a:t>
            </a:r>
          </a:p>
          <a:p>
            <a:pPr lvl="5"/>
            <a:r>
              <a:rPr lang="en-US" sz="1000" dirty="0" smtClean="0"/>
              <a:t>E_T_1,</a:t>
            </a:r>
          </a:p>
          <a:p>
            <a:pPr lvl="5"/>
            <a:r>
              <a:rPr lang="en-US" sz="1000" dirty="0" smtClean="0"/>
              <a:t>E_T_2,</a:t>
            </a:r>
          </a:p>
          <a:p>
            <a:pPr lvl="5"/>
            <a:r>
              <a:rPr lang="en-US" sz="1000" dirty="0" smtClean="0"/>
              <a:t>E_T_NUM</a:t>
            </a:r>
          </a:p>
          <a:p>
            <a:pPr lvl="4"/>
            <a:r>
              <a:rPr lang="en-US" sz="1000" dirty="0" smtClean="0"/>
              <a:t>}</a:t>
            </a:r>
          </a:p>
          <a:p>
            <a:pPr lvl="4"/>
            <a:r>
              <a:rPr lang="en-US" sz="1000" dirty="0" err="1" smtClean="0"/>
              <a:t>E_TypeObject</a:t>
            </a:r>
            <a:r>
              <a:rPr lang="en-US" sz="1000" dirty="0" smtClean="0"/>
              <a:t>*[E_T_NUM];</a:t>
            </a:r>
          </a:p>
          <a:p>
            <a:pPr lvl="2"/>
            <a:r>
              <a:rPr lang="en-US" dirty="0" smtClean="0"/>
              <a:t>variable</a:t>
            </a:r>
          </a:p>
          <a:p>
            <a:pPr lvl="3"/>
            <a:r>
              <a:rPr lang="en-US" dirty="0" smtClean="0"/>
              <a:t>parameter from </a:t>
            </a:r>
            <a:r>
              <a:rPr lang="en-US" b="1" dirty="0" err="1" smtClean="0"/>
              <a:t>config</a:t>
            </a:r>
            <a:r>
              <a:rPr lang="en-US" dirty="0" smtClean="0"/>
              <a:t> file</a:t>
            </a:r>
          </a:p>
          <a:p>
            <a:pPr lvl="3"/>
            <a:r>
              <a:rPr lang="en-US" dirty="0" smtClean="0"/>
              <a:t>text from </a:t>
            </a:r>
            <a:r>
              <a:rPr lang="en-US" b="1" dirty="0" smtClean="0"/>
              <a:t>localization kit</a:t>
            </a:r>
            <a:r>
              <a:rPr lang="en-US" dirty="0" smtClean="0"/>
              <a:t>.</a:t>
            </a:r>
          </a:p>
          <a:p>
            <a:pPr lvl="2"/>
            <a:r>
              <a:rPr lang="en-US" dirty="0" smtClean="0"/>
              <a:t>Use </a:t>
            </a:r>
            <a:r>
              <a:rPr lang="en-US" b="1" dirty="0" err="1" smtClean="0"/>
              <a:t>sizeof</a:t>
            </a:r>
            <a:r>
              <a:rPr lang="en-US" b="1" dirty="0" smtClean="0"/>
              <a:t>(short)</a:t>
            </a:r>
            <a:r>
              <a:rPr lang="en-US" dirty="0" smtClean="0"/>
              <a:t> instead of 4 for cross-platform.</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golden rule</a:t>
            </a:r>
            <a:endParaRPr lang="en-US" dirty="0"/>
          </a:p>
        </p:txBody>
      </p:sp>
      <p:sp>
        <p:nvSpPr>
          <p:cNvPr id="3" name="Content Placeholder 2"/>
          <p:cNvSpPr>
            <a:spLocks noGrp="1"/>
          </p:cNvSpPr>
          <p:nvPr>
            <p:ph idx="1"/>
          </p:nvPr>
        </p:nvSpPr>
        <p:spPr/>
        <p:txBody>
          <a:bodyPr anchor="ctr"/>
          <a:lstStyle/>
          <a:p>
            <a:pPr marL="342900" indent="-342900" algn="ctr">
              <a:lnSpc>
                <a:spcPct val="115000"/>
              </a:lnSpc>
              <a:spcBef>
                <a:spcPts val="0"/>
              </a:spcBef>
              <a:buNone/>
            </a:pPr>
            <a:r>
              <a:rPr lang="en-US" b="1" dirty="0" smtClean="0"/>
              <a:t>Always keep in mind that you are a </a:t>
            </a:r>
          </a:p>
          <a:p>
            <a:pPr marL="342900" indent="-342900" algn="ctr">
              <a:lnSpc>
                <a:spcPct val="115000"/>
              </a:lnSpc>
              <a:spcBef>
                <a:spcPts val="0"/>
              </a:spcBef>
              <a:buNone/>
            </a:pPr>
            <a:r>
              <a:rPr lang="en-US" b="1" dirty="0" smtClean="0"/>
              <a:t>C++ programmer.</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algn="ctr"/>
            <a:r>
              <a:rPr lang="en-US" sz="5400" dirty="0" smtClean="0"/>
              <a:t>Thanks</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static</a:t>
            </a:r>
            <a:endParaRPr lang="en-US" dirty="0"/>
          </a:p>
        </p:txBody>
      </p:sp>
      <p:sp>
        <p:nvSpPr>
          <p:cNvPr id="3" name="Content Placeholder 2"/>
          <p:cNvSpPr>
            <a:spLocks noGrp="1"/>
          </p:cNvSpPr>
          <p:nvPr>
            <p:ph idx="1"/>
          </p:nvPr>
        </p:nvSpPr>
        <p:spPr/>
        <p:txBody>
          <a:bodyPr>
            <a:normAutofit fontScale="32500" lnSpcReduction="20000"/>
          </a:bodyPr>
          <a:lstStyle/>
          <a:p>
            <a:pPr marL="365760" lvl="1" indent="-283464">
              <a:spcBef>
                <a:spcPts val="600"/>
              </a:spcBef>
              <a:buSzPct val="80000"/>
              <a:buFont typeface="Wingdings 2"/>
              <a:buChar char=""/>
            </a:pPr>
            <a:r>
              <a:rPr lang="en-US" sz="6000" dirty="0" smtClean="0"/>
              <a:t>Static in template class</a:t>
            </a:r>
          </a:p>
          <a:p>
            <a:pPr marL="365760" lvl="1" indent="-283464">
              <a:spcBef>
                <a:spcPts val="600"/>
              </a:spcBef>
              <a:buSzPct val="80000"/>
              <a:buNone/>
            </a:pPr>
            <a:r>
              <a:rPr lang="en-US" sz="6000" dirty="0" smtClean="0"/>
              <a:t>	The static member belongs to the generated template class.</a:t>
            </a:r>
          </a:p>
          <a:p>
            <a:pPr>
              <a:buNone/>
            </a:pPr>
            <a:r>
              <a:rPr lang="en-US" dirty="0" smtClean="0"/>
              <a:t>	template&lt;class T&gt;</a:t>
            </a:r>
          </a:p>
          <a:p>
            <a:pPr>
              <a:buNone/>
            </a:pPr>
            <a:r>
              <a:rPr lang="en-US" dirty="0" smtClean="0"/>
              <a:t>	class </a:t>
            </a:r>
            <a:r>
              <a:rPr lang="en-US" dirty="0" err="1" smtClean="0"/>
              <a:t>ISingleton</a:t>
            </a:r>
            <a:endParaRPr lang="en-US" dirty="0" smtClean="0"/>
          </a:p>
          <a:p>
            <a:pPr>
              <a:buNone/>
            </a:pPr>
            <a:r>
              <a:rPr lang="en-US" dirty="0" smtClean="0"/>
              <a:t>	{</a:t>
            </a:r>
          </a:p>
          <a:p>
            <a:pPr>
              <a:buNone/>
            </a:pPr>
            <a:r>
              <a:rPr lang="en-US" dirty="0" smtClean="0"/>
              <a:t>	public:</a:t>
            </a:r>
          </a:p>
          <a:p>
            <a:pPr>
              <a:buNone/>
            </a:pPr>
            <a:r>
              <a:rPr lang="en-US" dirty="0" smtClean="0"/>
              <a:t>		static </a:t>
            </a:r>
            <a:r>
              <a:rPr lang="en-US" dirty="0" err="1" smtClean="0"/>
              <a:t>intsType</a:t>
            </a:r>
            <a:r>
              <a:rPr lang="en-US" dirty="0" smtClean="0"/>
              <a:t>;</a:t>
            </a:r>
          </a:p>
          <a:p>
            <a:pPr>
              <a:buNone/>
            </a:pPr>
            <a:r>
              <a:rPr lang="en-US" dirty="0" smtClean="0"/>
              <a:t>		static T*</a:t>
            </a:r>
            <a:r>
              <a:rPr lang="en-US" dirty="0" err="1" smtClean="0"/>
              <a:t>sInstance</a:t>
            </a:r>
            <a:r>
              <a:rPr lang="en-US" dirty="0" smtClean="0"/>
              <a:t>;</a:t>
            </a:r>
          </a:p>
          <a:p>
            <a:pPr>
              <a:buNone/>
            </a:pPr>
            <a:r>
              <a:rPr lang="en-US" dirty="0" smtClean="0"/>
              <a:t>	};</a:t>
            </a:r>
          </a:p>
          <a:p>
            <a:pPr>
              <a:buNone/>
            </a:pPr>
            <a:r>
              <a:rPr lang="en-US" dirty="0" smtClean="0"/>
              <a:t>	class </a:t>
            </a:r>
            <a:r>
              <a:rPr lang="en-US" dirty="0" err="1" smtClean="0"/>
              <a:t>SingletonObjectA</a:t>
            </a:r>
            <a:r>
              <a:rPr lang="en-US" dirty="0" smtClean="0"/>
              <a:t>: public </a:t>
            </a:r>
            <a:r>
              <a:rPr lang="en-US" dirty="0" err="1" smtClean="0"/>
              <a:t>ISingleton</a:t>
            </a:r>
            <a:r>
              <a:rPr lang="en-US" dirty="0" smtClean="0"/>
              <a:t>&lt;</a:t>
            </a:r>
            <a:r>
              <a:rPr lang="en-US" dirty="0" err="1" smtClean="0"/>
              <a:t>SingletonObjectA</a:t>
            </a:r>
            <a:r>
              <a:rPr lang="en-US" dirty="0" smtClean="0"/>
              <a:t>&gt;</a:t>
            </a:r>
          </a:p>
          <a:p>
            <a:pPr>
              <a:buNone/>
            </a:pPr>
            <a:r>
              <a:rPr lang="en-US" dirty="0" smtClean="0"/>
              <a:t>	{</a:t>
            </a:r>
          </a:p>
          <a:p>
            <a:pPr>
              <a:buNone/>
            </a:pPr>
            <a:r>
              <a:rPr lang="en-US" dirty="0" smtClean="0"/>
              <a:t>	};</a:t>
            </a:r>
          </a:p>
          <a:p>
            <a:pPr>
              <a:buNone/>
            </a:pPr>
            <a:r>
              <a:rPr lang="en-US" dirty="0" smtClean="0"/>
              <a:t>	template&lt;&gt; </a:t>
            </a:r>
            <a:r>
              <a:rPr lang="en-US" dirty="0" err="1" smtClean="0"/>
              <a:t>int</a:t>
            </a:r>
            <a:r>
              <a:rPr lang="en-US" dirty="0" smtClean="0"/>
              <a:t> </a:t>
            </a:r>
            <a:r>
              <a:rPr lang="en-US" dirty="0" err="1" smtClean="0"/>
              <a:t>ISingleton</a:t>
            </a:r>
            <a:r>
              <a:rPr lang="en-US" dirty="0" smtClean="0"/>
              <a:t>&lt;</a:t>
            </a:r>
            <a:r>
              <a:rPr lang="en-US" dirty="0" err="1" smtClean="0"/>
              <a:t>SingletonObjectA</a:t>
            </a:r>
            <a:r>
              <a:rPr lang="en-US" dirty="0" smtClean="0"/>
              <a:t>&gt;::</a:t>
            </a:r>
            <a:r>
              <a:rPr lang="en-US" dirty="0" err="1" smtClean="0"/>
              <a:t>sType</a:t>
            </a:r>
            <a:r>
              <a:rPr lang="en-US" dirty="0" smtClean="0"/>
              <a:t> = 1; </a:t>
            </a:r>
          </a:p>
          <a:p>
            <a:pPr>
              <a:buNone/>
            </a:pPr>
            <a:r>
              <a:rPr lang="en-US" dirty="0" smtClean="0"/>
              <a:t>	template&lt;&gt; </a:t>
            </a:r>
            <a:r>
              <a:rPr lang="en-US" dirty="0" err="1" smtClean="0"/>
              <a:t>SingletonObjectA</a:t>
            </a:r>
            <a:r>
              <a:rPr lang="en-US" dirty="0" smtClean="0"/>
              <a:t> * </a:t>
            </a:r>
            <a:r>
              <a:rPr lang="en-US" dirty="0" err="1" smtClean="0"/>
              <a:t>ISingleton</a:t>
            </a:r>
            <a:r>
              <a:rPr lang="en-US" dirty="0" smtClean="0"/>
              <a:t>&lt;</a:t>
            </a:r>
            <a:r>
              <a:rPr lang="en-US" dirty="0" err="1" smtClean="0"/>
              <a:t>SingletonObjectA</a:t>
            </a:r>
            <a:r>
              <a:rPr lang="en-US" dirty="0" smtClean="0"/>
              <a:t>&gt;::</a:t>
            </a:r>
            <a:r>
              <a:rPr lang="en-US" dirty="0" err="1" smtClean="0"/>
              <a:t>sInstance</a:t>
            </a:r>
            <a:r>
              <a:rPr lang="en-US" dirty="0" smtClean="0"/>
              <a:t> = 0; </a:t>
            </a:r>
          </a:p>
          <a:p>
            <a:endParaRPr lang="en-US" dirty="0" smtClean="0"/>
          </a:p>
          <a:p>
            <a:pPr>
              <a:buNone/>
            </a:pPr>
            <a:r>
              <a:rPr lang="en-US" dirty="0" smtClean="0"/>
              <a:t>	class </a:t>
            </a:r>
            <a:r>
              <a:rPr lang="en-US" dirty="0" err="1" smtClean="0"/>
              <a:t>SingletonObjectB</a:t>
            </a:r>
            <a:r>
              <a:rPr lang="en-US" dirty="0" smtClean="0"/>
              <a:t>: public </a:t>
            </a:r>
            <a:r>
              <a:rPr lang="en-US" dirty="0" err="1" smtClean="0"/>
              <a:t>ISingleton</a:t>
            </a:r>
            <a:r>
              <a:rPr lang="en-US" dirty="0" smtClean="0"/>
              <a:t>&lt;</a:t>
            </a:r>
            <a:r>
              <a:rPr lang="en-US" dirty="0" err="1" smtClean="0"/>
              <a:t>SingletonObjectB</a:t>
            </a:r>
            <a:r>
              <a:rPr lang="en-US" dirty="0" smtClean="0"/>
              <a:t>&gt;</a:t>
            </a:r>
          </a:p>
          <a:p>
            <a:pPr>
              <a:buNone/>
            </a:pPr>
            <a:r>
              <a:rPr lang="en-US" dirty="0" smtClean="0"/>
              <a:t>	{</a:t>
            </a:r>
          </a:p>
          <a:p>
            <a:pPr>
              <a:buNone/>
            </a:pPr>
            <a:r>
              <a:rPr lang="en-US" dirty="0" smtClean="0"/>
              <a:t>	};</a:t>
            </a:r>
          </a:p>
          <a:p>
            <a:pPr>
              <a:buNone/>
            </a:pPr>
            <a:r>
              <a:rPr lang="en-US" dirty="0" smtClean="0"/>
              <a:t>	template&lt;&gt; </a:t>
            </a:r>
            <a:r>
              <a:rPr lang="en-US" dirty="0" err="1" smtClean="0"/>
              <a:t>int</a:t>
            </a:r>
            <a:r>
              <a:rPr lang="en-US" dirty="0" smtClean="0"/>
              <a:t> </a:t>
            </a:r>
            <a:r>
              <a:rPr lang="en-US" dirty="0" err="1" smtClean="0"/>
              <a:t>ISingleton</a:t>
            </a:r>
            <a:r>
              <a:rPr lang="en-US" dirty="0" smtClean="0"/>
              <a:t>&lt;</a:t>
            </a:r>
            <a:r>
              <a:rPr lang="en-US" dirty="0" err="1" smtClean="0"/>
              <a:t>SingletonObjectB</a:t>
            </a:r>
            <a:r>
              <a:rPr lang="en-US" dirty="0" smtClean="0"/>
              <a:t>&gt;::</a:t>
            </a:r>
            <a:r>
              <a:rPr lang="en-US" dirty="0" err="1" smtClean="0"/>
              <a:t>sType</a:t>
            </a:r>
            <a:r>
              <a:rPr lang="en-US" dirty="0" smtClean="0"/>
              <a:t> = 2; </a:t>
            </a:r>
          </a:p>
          <a:p>
            <a:pPr>
              <a:buNone/>
            </a:pPr>
            <a:r>
              <a:rPr lang="en-US" dirty="0" smtClean="0"/>
              <a:t>	template&lt;&gt; </a:t>
            </a:r>
            <a:r>
              <a:rPr lang="en-US" dirty="0" err="1" smtClean="0"/>
              <a:t>SingletonObjectB</a:t>
            </a:r>
            <a:r>
              <a:rPr lang="en-US" dirty="0" smtClean="0"/>
              <a:t> * </a:t>
            </a:r>
            <a:r>
              <a:rPr lang="en-US" dirty="0" err="1" smtClean="0"/>
              <a:t>ISingleton</a:t>
            </a:r>
            <a:r>
              <a:rPr lang="en-US" dirty="0" smtClean="0"/>
              <a:t>&lt;</a:t>
            </a:r>
            <a:r>
              <a:rPr lang="en-US" dirty="0" err="1" smtClean="0"/>
              <a:t>SingletonObjectB</a:t>
            </a:r>
            <a:r>
              <a:rPr lang="en-US" dirty="0" smtClean="0"/>
              <a:t>&gt;::</a:t>
            </a:r>
            <a:r>
              <a:rPr lang="en-US" dirty="0" err="1" smtClean="0"/>
              <a:t>sInstance</a:t>
            </a:r>
            <a:r>
              <a:rPr lang="en-US" dirty="0" smtClean="0"/>
              <a:t> = 0;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static</a:t>
            </a:r>
            <a:endParaRPr lang="en-US" dirty="0"/>
          </a:p>
        </p:txBody>
      </p:sp>
      <p:sp>
        <p:nvSpPr>
          <p:cNvPr id="3" name="Content Placeholder 2"/>
          <p:cNvSpPr>
            <a:spLocks noGrp="1"/>
          </p:cNvSpPr>
          <p:nvPr>
            <p:ph idx="1"/>
          </p:nvPr>
        </p:nvSpPr>
        <p:spPr/>
        <p:txBody>
          <a:bodyPr/>
          <a:lstStyle/>
          <a:p>
            <a:r>
              <a:rPr lang="en-US" dirty="0" smtClean="0"/>
              <a:t>Static instance</a:t>
            </a:r>
          </a:p>
          <a:p>
            <a:pPr>
              <a:buNone/>
            </a:pPr>
            <a:r>
              <a:rPr lang="en-US" sz="1050" dirty="0" smtClean="0">
                <a:solidFill>
                  <a:srgbClr val="0000FF"/>
                </a:solidFill>
                <a:latin typeface="NSimSun"/>
                <a:ea typeface="NSimSun"/>
              </a:rPr>
              <a:t>		static </a:t>
            </a:r>
            <a:r>
              <a:rPr lang="en-US" sz="1050" dirty="0" smtClean="0">
                <a:solidFill>
                  <a:srgbClr val="010001"/>
                </a:solidFill>
                <a:latin typeface="NSimSun"/>
                <a:ea typeface="NSimSun"/>
              </a:rPr>
              <a:t>Object </a:t>
            </a:r>
            <a:r>
              <a:rPr lang="en-US" sz="1050" dirty="0" err="1" smtClean="0">
                <a:solidFill>
                  <a:srgbClr val="010001"/>
                </a:solidFill>
                <a:latin typeface="NSimSun"/>
                <a:ea typeface="NSimSun"/>
              </a:rPr>
              <a:t>sObject</a:t>
            </a:r>
            <a:r>
              <a:rPr lang="en-US" sz="1050" dirty="0" smtClean="0">
                <a:solidFill>
                  <a:srgbClr val="010001"/>
                </a:solidFill>
                <a:latin typeface="NSimSun"/>
                <a:ea typeface="NSimSun"/>
              </a:rPr>
              <a:t>;</a:t>
            </a:r>
            <a:endParaRPr lang="en-US" dirty="0" smtClean="0"/>
          </a:p>
          <a:p>
            <a:pPr lvl="2"/>
            <a:r>
              <a:rPr lang="en-US" dirty="0" smtClean="0"/>
              <a:t>It is not recommended. </a:t>
            </a:r>
            <a:r>
              <a:rPr lang="en-US" sz="2000" dirty="0" smtClean="0"/>
              <a:t>(The same for global instance)</a:t>
            </a:r>
          </a:p>
          <a:p>
            <a:pPr lvl="3"/>
            <a:r>
              <a:rPr lang="en-US" dirty="0" smtClean="0"/>
              <a:t>Random Initializing order</a:t>
            </a:r>
          </a:p>
          <a:p>
            <a:pPr lvl="4"/>
            <a:r>
              <a:rPr lang="en-US" dirty="0" smtClean="0"/>
              <a:t>The initializing order for the static instances is not controllable. It would conflict if one static instance depends on another.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const</a:t>
            </a:r>
            <a:endParaRPr lang="en-US" dirty="0"/>
          </a:p>
        </p:txBody>
      </p:sp>
      <p:sp>
        <p:nvSpPr>
          <p:cNvPr id="3" name="Content Placeholder 2"/>
          <p:cNvSpPr>
            <a:spLocks noGrp="1"/>
          </p:cNvSpPr>
          <p:nvPr>
            <p:ph idx="1"/>
          </p:nvPr>
        </p:nvSpPr>
        <p:spPr/>
        <p:txBody>
          <a:bodyPr>
            <a:normAutofit/>
          </a:bodyPr>
          <a:lstStyle/>
          <a:p>
            <a:r>
              <a:rPr lang="en-US" dirty="0" smtClean="0"/>
              <a:t>As member</a:t>
            </a:r>
          </a:p>
          <a:p>
            <a:pPr lvl="1"/>
            <a:r>
              <a:rPr lang="en-US" dirty="0" smtClean="0"/>
              <a:t>Can not be modified.</a:t>
            </a:r>
          </a:p>
          <a:p>
            <a:pPr lvl="1"/>
            <a:r>
              <a:rPr lang="en-US" dirty="0" smtClean="0"/>
              <a:t>Can be initialized in initializing list.</a:t>
            </a:r>
          </a:p>
          <a:p>
            <a:pPr>
              <a:buNone/>
            </a:pPr>
            <a:r>
              <a:rPr lang="en-US" sz="1100" dirty="0" smtClean="0">
                <a:solidFill>
                  <a:srgbClr val="010001"/>
                </a:solidFill>
                <a:latin typeface="NSimSun"/>
                <a:ea typeface="NSimSun"/>
              </a:rPr>
              <a:t>		Object()</a:t>
            </a:r>
          </a:p>
          <a:p>
            <a:pPr>
              <a:buNone/>
            </a:pPr>
            <a:r>
              <a:rPr lang="en-US" sz="1100" dirty="0" smtClean="0">
                <a:solidFill>
                  <a:srgbClr val="010001"/>
                </a:solidFill>
                <a:latin typeface="NSimSun"/>
                <a:ea typeface="NSimSun"/>
              </a:rPr>
              <a:t>		: </a:t>
            </a:r>
            <a:r>
              <a:rPr lang="en-US" sz="1100" dirty="0" err="1" smtClean="0">
                <a:solidFill>
                  <a:srgbClr val="010001"/>
                </a:solidFill>
                <a:latin typeface="NSimSun"/>
                <a:ea typeface="NSimSun"/>
              </a:rPr>
              <a:t>mValue</a:t>
            </a:r>
            <a:r>
              <a:rPr lang="en-US" sz="1100" dirty="0" smtClean="0">
                <a:solidFill>
                  <a:srgbClr val="010001"/>
                </a:solidFill>
                <a:latin typeface="NSimSun"/>
                <a:ea typeface="NSimSun"/>
              </a:rPr>
              <a:t>(0)</a:t>
            </a:r>
          </a:p>
          <a:p>
            <a:pPr>
              <a:buNone/>
            </a:pPr>
            <a:r>
              <a:rPr lang="en-US" sz="1100" dirty="0" smtClean="0">
                <a:solidFill>
                  <a:srgbClr val="010001"/>
                </a:solidFill>
                <a:latin typeface="NSimSun"/>
                <a:ea typeface="NSimSun"/>
              </a:rPr>
              <a:t>		{</a:t>
            </a:r>
          </a:p>
          <a:p>
            <a:pPr>
              <a:buNone/>
            </a:pPr>
            <a:r>
              <a:rPr lang="en-US" sz="1100" dirty="0" smtClean="0">
                <a:solidFill>
                  <a:srgbClr val="010001"/>
                </a:solidFill>
                <a:latin typeface="NSimSun"/>
                <a:ea typeface="NSimSun"/>
              </a:rPr>
              <a:t>		}		</a:t>
            </a:r>
          </a:p>
          <a:p>
            <a:r>
              <a:rPr lang="en-US" dirty="0" smtClean="0"/>
              <a:t>As function parameter</a:t>
            </a:r>
          </a:p>
          <a:p>
            <a:pPr lvl="1"/>
            <a:r>
              <a:rPr lang="en-US" dirty="0" smtClean="0"/>
              <a:t>Can not be modified in functions.</a:t>
            </a:r>
          </a:p>
          <a:p>
            <a:pPr>
              <a:buNone/>
            </a:pPr>
            <a:r>
              <a:rPr lang="en-US" sz="1050" dirty="0" smtClean="0">
                <a:solidFill>
                  <a:srgbClr val="0000FF"/>
                </a:solidFill>
                <a:latin typeface="NSimSun"/>
                <a:ea typeface="NSimSun"/>
              </a:rPr>
              <a:t>		void </a:t>
            </a:r>
            <a:r>
              <a:rPr lang="en-US" sz="1050" dirty="0" err="1" smtClean="0">
                <a:solidFill>
                  <a:srgbClr val="010001"/>
                </a:solidFill>
                <a:latin typeface="NSimSun"/>
                <a:ea typeface="NSimSun"/>
              </a:rPr>
              <a:t>foo</a:t>
            </a:r>
            <a:r>
              <a:rPr lang="en-US" sz="1050" dirty="0" smtClean="0">
                <a:solidFill>
                  <a:srgbClr val="010001"/>
                </a:solidFill>
                <a:latin typeface="NSimSun"/>
                <a:ea typeface="NSimSun"/>
              </a:rPr>
              <a:t>(</a:t>
            </a:r>
            <a:r>
              <a:rPr lang="en-US" sz="1050" dirty="0" smtClean="0">
                <a:solidFill>
                  <a:srgbClr val="0000FF"/>
                </a:solidFill>
                <a:latin typeface="NSimSun"/>
                <a:ea typeface="NSimSun"/>
              </a:rPr>
              <a:t>const </a:t>
            </a:r>
            <a:r>
              <a:rPr lang="en-US" sz="1050" dirty="0" smtClean="0">
                <a:solidFill>
                  <a:srgbClr val="010001"/>
                </a:solidFill>
                <a:latin typeface="NSimSun"/>
                <a:ea typeface="NSimSun"/>
              </a:rPr>
              <a:t>Object* </a:t>
            </a:r>
            <a:r>
              <a:rPr lang="en-US" sz="1050" dirty="0" err="1" smtClean="0">
                <a:solidFill>
                  <a:srgbClr val="010001"/>
                </a:solidFill>
                <a:latin typeface="NSimSun"/>
                <a:ea typeface="NSimSun"/>
              </a:rPr>
              <a:t>object</a:t>
            </a:r>
            <a:r>
              <a:rPr lang="en-US" sz="1050" dirty="0" smtClean="0">
                <a:solidFill>
                  <a:srgbClr val="010001"/>
                </a:solidFill>
                <a:latin typeface="NSimSun"/>
                <a:ea typeface="NSimSun"/>
              </a:rPr>
              <a:t>)</a:t>
            </a:r>
          </a:p>
          <a:p>
            <a:pPr lvl="2"/>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8865</TotalTime>
  <Words>2236</Words>
  <Application>Microsoft Office PowerPoint</Application>
  <PresentationFormat>On-screen Show (4:3)</PresentationFormat>
  <Paragraphs>717</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Solstice</vt:lpstr>
      <vt:lpstr>C++ Lecture</vt:lpstr>
      <vt:lpstr>C++ level 2</vt:lpstr>
      <vt:lpstr>Category</vt:lpstr>
      <vt:lpstr>Class - members</vt:lpstr>
      <vt:lpstr>Class - static</vt:lpstr>
      <vt:lpstr>Class - static</vt:lpstr>
      <vt:lpstr>Class - static</vt:lpstr>
      <vt:lpstr>Class - static</vt:lpstr>
      <vt:lpstr>Class - const</vt:lpstr>
      <vt:lpstr>Class - const</vt:lpstr>
      <vt:lpstr>Class - const</vt:lpstr>
      <vt:lpstr>Class - Virtual functions</vt:lpstr>
      <vt:lpstr>Class - Virtual functions</vt:lpstr>
      <vt:lpstr>Class - Virtual functions</vt:lpstr>
      <vt:lpstr>Class - Virtual functions</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Overload, Override, Overwrite</vt:lpstr>
      <vt:lpstr>Class  Inheritance or Composition</vt:lpstr>
      <vt:lpstr>Class  Multiple Inheritance </vt:lpstr>
      <vt:lpstr>Class  Multiple Inheritance </vt:lpstr>
      <vt:lpstr>Class  Multiple Inheritance </vt:lpstr>
      <vt:lpstr>Class  Multiple Inheritance </vt:lpstr>
      <vt:lpstr>Class  Multiple Inheritance </vt:lpstr>
      <vt:lpstr>Class Friend</vt:lpstr>
      <vt:lpstr>Class Friend</vt:lpstr>
      <vt:lpstr>Simple design patterns  Interface</vt:lpstr>
      <vt:lpstr>Simple design patterns  Singleton</vt:lpstr>
      <vt:lpstr>Simple design patterns  Singleton</vt:lpstr>
      <vt:lpstr>Simple design patterns  Factory</vt:lpstr>
      <vt:lpstr>Simple design patterns  Factory</vt:lpstr>
      <vt:lpstr>Simple design patterns  Callback</vt:lpstr>
      <vt:lpstr>Simple design patterns  Abstraction</vt:lpstr>
      <vt:lpstr>Template</vt:lpstr>
      <vt:lpstr>Template</vt:lpstr>
      <vt:lpstr>Template</vt:lpstr>
      <vt:lpstr>Memory - Basic concept</vt:lpstr>
      <vt:lpstr>Memory – More concept</vt:lpstr>
      <vt:lpstr>Memory – Utilities</vt:lpstr>
      <vt:lpstr>Memory – Practice</vt:lpstr>
      <vt:lpstr>Memory – Practice</vt:lpstr>
      <vt:lpstr>Overflow</vt:lpstr>
      <vt:lpstr>STL</vt:lpstr>
      <vt:lpstr>STL Container </vt:lpstr>
      <vt:lpstr>STL Container</vt:lpstr>
      <vt:lpstr>STL Container</vt:lpstr>
      <vt:lpstr>STL Container</vt:lpstr>
      <vt:lpstr>STL Container</vt:lpstr>
      <vt:lpstr>STL Container</vt:lpstr>
      <vt:lpstr>Good Practice</vt:lpstr>
      <vt:lpstr>Good Practice</vt:lpstr>
      <vt:lpstr>Good Practice</vt:lpstr>
      <vt:lpstr>The golden rule</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Lecture</dc:title>
  <dc:creator>zhaoweiping_s</dc:creator>
  <cp:lastModifiedBy>Zhao Wei Ping_SE</cp:lastModifiedBy>
  <cp:revision>880</cp:revision>
  <dcterms:created xsi:type="dcterms:W3CDTF">2011-04-06T06:02:35Z</dcterms:created>
  <dcterms:modified xsi:type="dcterms:W3CDTF">2013-06-25T04:02:47Z</dcterms:modified>
</cp:coreProperties>
</file>