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75" r:id="rId4"/>
    <p:sldId id="296" r:id="rId5"/>
    <p:sldId id="271" r:id="rId6"/>
    <p:sldId id="270" r:id="rId7"/>
    <p:sldId id="272" r:id="rId8"/>
    <p:sldId id="273" r:id="rId9"/>
    <p:sldId id="292" r:id="rId10"/>
    <p:sldId id="291" r:id="rId11"/>
    <p:sldId id="293" r:id="rId12"/>
    <p:sldId id="294" r:id="rId13"/>
    <p:sldId id="295" r:id="rId14"/>
    <p:sldId id="274" r:id="rId15"/>
    <p:sldId id="277" r:id="rId16"/>
    <p:sldId id="276" r:id="rId17"/>
    <p:sldId id="278" r:id="rId18"/>
    <p:sldId id="279" r:id="rId19"/>
    <p:sldId id="280" r:id="rId20"/>
    <p:sldId id="281" r:id="rId21"/>
    <p:sldId id="290" r:id="rId22"/>
    <p:sldId id="282" r:id="rId23"/>
    <p:sldId id="283" r:id="rId24"/>
    <p:sldId id="284" r:id="rId25"/>
    <p:sldId id="285" r:id="rId26"/>
    <p:sldId id="289" r:id="rId27"/>
    <p:sldId id="286" r:id="rId28"/>
    <p:sldId id="287" r:id="rId29"/>
    <p:sldId id="288" r:id="rId30"/>
    <p:sldId id="269" r:id="rId31"/>
  </p:sldIdLst>
  <p:sldSz cx="9144000" cy="5715000" type="screen16x10"/>
  <p:notesSz cx="6858000" cy="9144000"/>
  <p:embeddedFontLst>
    <p:embeddedFont>
      <p:font typeface="DIN 1451 Engschrift"/>
      <p:regular r:id="rId34"/>
    </p:embeddedFont>
    <p:embeddedFont>
      <p:font typeface="Calibri" pitchFamily="34" charset="0"/>
      <p:regular r:id="rId35"/>
      <p:bold r:id="rId36"/>
      <p:italic r:id="rId37"/>
      <p:boldItalic r:id="rId38"/>
    </p:embeddedFont>
    <p:embeddedFont>
      <p:font typeface="DIN 1451 Mittelschrift"/>
      <p:regular r:id="rId39"/>
    </p:embeddedFont>
    <p:embeddedFont>
      <p:font typeface="Batang" pitchFamily="18" charset="-127"/>
      <p:regular r:id="rId40"/>
    </p:embeddedFont>
    <p:embeddedFont>
      <p:font typeface="Aharoni" pitchFamily="2" charset="-79"/>
      <p:bold r:id="rId41"/>
    </p:embeddedFont>
    <p:embeddedFont>
      <p:font typeface="tartarsauce_erc" charset="0"/>
      <p:regular r:id="rId42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zmig" initials="r" lastIdx="12" clrIdx="0"/>
  <p:cmAuthor id="1" name="christophe gandon" initials="cg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4F45"/>
    <a:srgbClr val="FF6600"/>
    <a:srgbClr val="FFFFFF"/>
    <a:srgbClr val="000000"/>
    <a:srgbClr val="66C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69" autoAdjust="0"/>
    <p:restoredTop sz="88791" autoAdjust="0"/>
  </p:normalViewPr>
  <p:slideViewPr>
    <p:cSldViewPr>
      <p:cViewPr>
        <p:scale>
          <a:sx n="100" d="100"/>
          <a:sy n="100" d="100"/>
        </p:scale>
        <p:origin x="-62" y="-3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06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F9746-6BD9-4D08-B269-C01B7DB0BB5C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C53E-FA8E-4834-BC00-7E8A0827DE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IN 1451 Engschrift" pitchFamily="34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IN 1451 Engschrift" pitchFamily="34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fld id="{D1C23D86-B69B-4FDB-9553-185891A686B9}" type="datetimeFigureOut">
              <a:rPr lang="zh-CN" altLang="en-US"/>
              <a:pPr>
                <a:defRPr/>
              </a:pPr>
              <a:t>2014/12/11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IN 1451 Engschrift" pitchFamily="34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IN 1451 Engschrift" pitchFamily="34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fld id="{B18436D5-4FAD-4B2D-9B91-024C12EFA1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IN 1451 Engschrif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IN 1451 Engschrif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IN 1451 Engschrif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IN 1451 Engschrif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IN 1451 Engschrif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sz="2400" b="1" kern="1200" dirty="0">
              <a:solidFill>
                <a:schemeClr val="accent6">
                  <a:lumMod val="75000"/>
                </a:schemeClr>
              </a:solidFill>
              <a:latin typeface="tartarsauce_erc" pitchFamily="2" charset="0"/>
              <a:ea typeface="宋体" pitchFamily="2" charset="-122"/>
              <a:cs typeface="Aharoni" pitchFamily="2" charset="-79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436D5-4FAD-4B2D-9B91-024C12EFA1CF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436D5-4FAD-4B2D-9B91-024C12EFA1CF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436D5-4FAD-4B2D-9B91-024C12EFA1CF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436D5-4FAD-4B2D-9B91-024C12EFA1CF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436D5-4FAD-4B2D-9B91-024C12EFA1CF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436D5-4FAD-4B2D-9B91-024C12EFA1CF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436D5-4FAD-4B2D-9B91-024C12EFA1CF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436D5-4FAD-4B2D-9B91-024C12EFA1CF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ge.pn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22193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8" descr="ge.png"/>
          <p:cNvPicPr>
            <a:picLocks noChangeAspect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005638" y="0"/>
            <a:ext cx="2138362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ubtitle 1"/>
          <p:cNvSpPr>
            <a:spLocks noGrp="1"/>
          </p:cNvSpPr>
          <p:nvPr userDrawn="1">
            <p:ph type="subTitle" idx="1"/>
          </p:nvPr>
        </p:nvSpPr>
        <p:spPr>
          <a:xfrm>
            <a:off x="600092" y="2939513"/>
            <a:ext cx="6400800" cy="2061127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latin typeface="DIN 1451 Engschrift" pitchFamily="34" charset="0"/>
              </a:defRPr>
            </a:lvl1pPr>
          </a:lstStyle>
          <a:p>
            <a:r>
              <a:rPr lang="en-US" smtClean="0"/>
              <a:t>Click to add subtitle</a:t>
            </a:r>
            <a:endParaRPr lang="en-US"/>
          </a:p>
        </p:txBody>
      </p:sp>
      <p:pic>
        <p:nvPicPr>
          <p:cNvPr id="10" name="Picture 1" descr="Z:\Management\Marketing\Marketing materials\VirtuosLogo\PNG Transparent logos\logo_virtuos_cmjn [Converted].png"/>
          <p:cNvPicPr>
            <a:picLocks noChangeAspect="1" noChangeArrowheads="1"/>
          </p:cNvPicPr>
          <p:nvPr userDrawn="1"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979749" y="500046"/>
            <a:ext cx="3163887" cy="758825"/>
          </a:xfrm>
          <a:prstGeom prst="rect">
            <a:avLst/>
          </a:prstGeom>
          <a:noFill/>
        </p:spPr>
      </p:pic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571472" y="2214558"/>
            <a:ext cx="6429420" cy="71438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DIN 1451 Engschrift" pitchFamily="34" charset="0"/>
              </a:defRPr>
            </a:lvl1pPr>
          </a:lstStyle>
          <a:p>
            <a:r>
              <a:rPr lang="en-US" smtClean="0"/>
              <a:t>Click to add title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142988"/>
            <a:ext cx="4071966" cy="3771636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DIN 1451 Engschrift" pitchFamily="34" charset="0"/>
              </a:defRPr>
            </a:lvl1pPr>
            <a:lvl2pPr algn="l">
              <a:defRPr sz="2400">
                <a:latin typeface="DIN 1451 Engschrift" pitchFamily="34" charset="0"/>
              </a:defRPr>
            </a:lvl2pPr>
            <a:lvl3pPr algn="l">
              <a:defRPr sz="2000">
                <a:latin typeface="DIN 1451 Engschrift" pitchFamily="34" charset="0"/>
              </a:defRPr>
            </a:lvl3pPr>
            <a:lvl4pPr algn="l">
              <a:defRPr sz="1800">
                <a:latin typeface="DIN 1451 Engschrift" pitchFamily="34" charset="0"/>
              </a:defRPr>
            </a:lvl4pPr>
            <a:lvl5pPr algn="l">
              <a:defRPr sz="1800">
                <a:latin typeface="DIN 1451 Engschrift" pitchFamily="34" charset="0"/>
              </a:defRPr>
            </a:lvl5pPr>
          </a:lstStyle>
          <a:p>
            <a:pPr lvl="0"/>
            <a:r>
              <a:rPr lang="en-US" smtClean="0"/>
              <a:t>Click to </a:t>
            </a:r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072330" y="5453410"/>
            <a:ext cx="1857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solidFill>
                  <a:schemeClr val="bg1">
                    <a:lumMod val="75000"/>
                  </a:schemeClr>
                </a:solidFill>
                <a:latin typeface="DIN 1451 Engschrift" pitchFamily="34" charset="0"/>
              </a:rPr>
              <a:t>Virtuos Confidential, Do</a:t>
            </a:r>
            <a:r>
              <a:rPr lang="en-US" sz="1100" baseline="0" smtClean="0">
                <a:solidFill>
                  <a:schemeClr val="bg1">
                    <a:lumMod val="75000"/>
                  </a:schemeClr>
                </a:solidFill>
                <a:latin typeface="DIN 1451 Engschrift" pitchFamily="34" charset="0"/>
              </a:rPr>
              <a:t> Not Distribute</a:t>
            </a:r>
            <a:endParaRPr lang="en-US" sz="1100">
              <a:solidFill>
                <a:schemeClr val="bg1">
                  <a:lumMod val="75000"/>
                </a:schemeClr>
              </a:solidFill>
              <a:latin typeface="DIN 1451 Engschrift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642938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>
              <a:defRPr/>
            </a:pPr>
            <a:endParaRPr lang="en-US">
              <a:latin typeface="DIN 1451 Engschrift" pitchFamily="34" charset="0"/>
            </a:endParaRPr>
          </a:p>
        </p:txBody>
      </p:sp>
      <p:pic>
        <p:nvPicPr>
          <p:cNvPr id="7" name="Picture 2" descr="C:\Documents and Settings\orioni\Desktop\Confirmed VI Elements\straight-grid2-for-dark-bg.pn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 descr="C:\Documents and Settings\orioni\Desktop\Images\PNG Transparent logos\logo_virtuos_cmjn_AllColorsOnDark.pn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36538" y="225425"/>
            <a:ext cx="126362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71556" y="0"/>
            <a:ext cx="8229600" cy="642922"/>
          </a:xfrm>
          <a:prstGeom prst="rect">
            <a:avLst/>
          </a:prstGeom>
        </p:spPr>
        <p:txBody>
          <a:bodyPr anchor="ctr"/>
          <a:lstStyle>
            <a:lvl1pPr>
              <a:defRPr sz="4400">
                <a:solidFill>
                  <a:schemeClr val="bg1"/>
                </a:solidFill>
                <a:latin typeface="DIN 1451 Engschrif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>
              <a:defRPr/>
            </a:pPr>
            <a:endParaRPr lang="en-US">
              <a:latin typeface="DIN 1451 Engschrift" pitchFamily="34" charset="0"/>
            </a:endParaRPr>
          </a:p>
        </p:txBody>
      </p:sp>
      <p:pic>
        <p:nvPicPr>
          <p:cNvPr id="4" name="Picture 2" descr="C:\Documents and Settings\orioni\Desktop\Confirmed VI Elements\straight-grid2-for-dark-bg.pn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Documents and Settings\orioni\Desktop\Images\PNG Transparent logos\logo_virtuos_cmjn_AllColorsOnDark.pn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36538" y="225425"/>
            <a:ext cx="126362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072330" y="5453410"/>
            <a:ext cx="1857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solidFill>
                  <a:schemeClr val="bg1">
                    <a:lumMod val="75000"/>
                  </a:schemeClr>
                </a:solidFill>
                <a:latin typeface="DIN 1451 Engschrift" pitchFamily="34" charset="0"/>
              </a:rPr>
              <a:t>Virtuos Confidential, Do</a:t>
            </a:r>
            <a:r>
              <a:rPr lang="en-US" sz="1100" baseline="0" smtClean="0">
                <a:solidFill>
                  <a:schemeClr val="bg1">
                    <a:lumMod val="75000"/>
                  </a:schemeClr>
                </a:solidFill>
                <a:latin typeface="DIN 1451 Engschrift" pitchFamily="34" charset="0"/>
              </a:rPr>
              <a:t> Not Distribute</a:t>
            </a:r>
            <a:endParaRPr lang="en-US" sz="1100">
              <a:solidFill>
                <a:schemeClr val="bg1">
                  <a:lumMod val="75000"/>
                </a:schemeClr>
              </a:solidFill>
              <a:latin typeface="DIN 1451 Engschrift" pitchFamily="34" charset="0"/>
            </a:endParaRPr>
          </a:p>
        </p:txBody>
      </p:sp>
      <p:sp>
        <p:nvSpPr>
          <p:cNvPr id="9" name="Title 10"/>
          <p:cNvSpPr>
            <a:spLocks noGrp="1"/>
          </p:cNvSpPr>
          <p:nvPr>
            <p:ph type="title"/>
          </p:nvPr>
        </p:nvSpPr>
        <p:spPr>
          <a:xfrm>
            <a:off x="771556" y="0"/>
            <a:ext cx="8229600" cy="642922"/>
          </a:xfrm>
          <a:prstGeom prst="rect">
            <a:avLst/>
          </a:prstGeom>
        </p:spPr>
        <p:txBody>
          <a:bodyPr anchor="ctr"/>
          <a:lstStyle>
            <a:lvl1pPr>
              <a:defRPr sz="4400">
                <a:solidFill>
                  <a:schemeClr val="bg1"/>
                </a:solidFill>
                <a:latin typeface="DIN 1451 Engschrif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Conten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orioni\Desktop\Confirmed VI Elements\straight-grid2-for-dark-bg.pn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072330" y="5453410"/>
            <a:ext cx="1857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solidFill>
                  <a:schemeClr val="bg1">
                    <a:lumMod val="75000"/>
                  </a:schemeClr>
                </a:solidFill>
                <a:latin typeface="DIN 1451 Engschrift" pitchFamily="34" charset="0"/>
              </a:rPr>
              <a:t>Virtuos Confidential, Do</a:t>
            </a:r>
            <a:r>
              <a:rPr lang="en-US" sz="1100" baseline="0" smtClean="0">
                <a:solidFill>
                  <a:schemeClr val="bg1">
                    <a:lumMod val="75000"/>
                  </a:schemeClr>
                </a:solidFill>
                <a:latin typeface="DIN 1451 Engschrift" pitchFamily="34" charset="0"/>
              </a:rPr>
              <a:t> Not Distribute</a:t>
            </a:r>
            <a:endParaRPr lang="en-US" sz="1100">
              <a:solidFill>
                <a:schemeClr val="bg1">
                  <a:lumMod val="75000"/>
                </a:schemeClr>
              </a:solidFill>
              <a:latin typeface="DIN 1451 Engschrift" pitchFamily="34" charset="0"/>
            </a:endParaRPr>
          </a:p>
        </p:txBody>
      </p:sp>
      <p:sp>
        <p:nvSpPr>
          <p:cNvPr id="8" name="Title 10"/>
          <p:cNvSpPr>
            <a:spLocks noGrp="1"/>
          </p:cNvSpPr>
          <p:nvPr>
            <p:ph type="title"/>
          </p:nvPr>
        </p:nvSpPr>
        <p:spPr>
          <a:xfrm>
            <a:off x="771556" y="0"/>
            <a:ext cx="8229600" cy="642922"/>
          </a:xfrm>
          <a:prstGeom prst="rect">
            <a:avLst/>
          </a:prstGeom>
        </p:spPr>
        <p:txBody>
          <a:bodyPr anchor="ctr"/>
          <a:lstStyle>
            <a:lvl1pPr>
              <a:defRPr sz="4400">
                <a:solidFill>
                  <a:schemeClr val="bg1"/>
                </a:solidFill>
                <a:latin typeface="DIN 1451 Engschrif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9" name="Picture 1" descr="Z:\Management\Marketing\Marketing materials\VirtuosLogo\PNG Transparent logos\logo_virtuos_cmjn [Converted].pn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51520" y="193204"/>
            <a:ext cx="1184175" cy="284012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 rot="10800000">
            <a:off x="0" y="5072063"/>
            <a:ext cx="9144000" cy="642937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>
              <a:defRPr/>
            </a:pPr>
            <a:endParaRPr lang="en-US">
              <a:latin typeface="DIN 1451 Engschrift" pitchFamily="34" charset="0"/>
            </a:endParaRPr>
          </a:p>
        </p:txBody>
      </p:sp>
      <p:pic>
        <p:nvPicPr>
          <p:cNvPr id="6" name="Picture 2" descr="C:\Documents and Settings\orioni\Desktop\Confirmed VI Elements\straight-grid2-for-dark-bg.pn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5072063"/>
            <a:ext cx="9144000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C:\Documents and Settings\orioni\Desktop\Images\PNG Transparent logos\logo_virtuos_cmjn_AllColorsOnDark.pn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500958" y="5178443"/>
            <a:ext cx="1263651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571868" y="5143516"/>
            <a:ext cx="3286125" cy="500062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DIN 1451 Mittelschrift" pitchFamily="34" charset="0"/>
              </a:defRPr>
            </a:lvl1pPr>
            <a:lvl2pPr algn="l">
              <a:defRPr sz="1200">
                <a:solidFill>
                  <a:schemeClr val="bg1"/>
                </a:solidFill>
                <a:latin typeface="DIN 1451 Mittelschrift" pitchFamily="34" charset="0"/>
              </a:defRPr>
            </a:lvl2pPr>
            <a:lvl3pPr algn="l">
              <a:defRPr sz="1100">
                <a:solidFill>
                  <a:schemeClr val="bg1"/>
                </a:solidFill>
                <a:latin typeface="DIN 1451 Mittelschrift" pitchFamily="34" charset="0"/>
              </a:defRPr>
            </a:lvl3pPr>
            <a:lvl4pPr algn="l">
              <a:defRPr sz="1050">
                <a:solidFill>
                  <a:schemeClr val="bg1"/>
                </a:solidFill>
                <a:latin typeface="DIN 1451 Mittelschrift" pitchFamily="34" charset="0"/>
              </a:defRPr>
            </a:lvl4pPr>
            <a:lvl5pPr algn="l">
              <a:defRPr sz="1050">
                <a:solidFill>
                  <a:schemeClr val="bg1"/>
                </a:solidFill>
                <a:latin typeface="DIN 1451 Mittelschrif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214282" y="5143516"/>
            <a:ext cx="3357586" cy="571484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bg1"/>
                </a:solidFill>
                <a:latin typeface="DIN 1451 Mittelschrif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7072330" y="5453410"/>
            <a:ext cx="1857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solidFill>
                  <a:schemeClr val="bg1">
                    <a:lumMod val="75000"/>
                  </a:schemeClr>
                </a:solidFill>
                <a:latin typeface="DIN 1451 Engschrift" pitchFamily="34" charset="0"/>
              </a:rPr>
              <a:t>Virtuos Confidential, Do</a:t>
            </a:r>
            <a:r>
              <a:rPr lang="en-US" sz="1100" baseline="0" smtClean="0">
                <a:solidFill>
                  <a:schemeClr val="bg1">
                    <a:lumMod val="75000"/>
                  </a:schemeClr>
                </a:solidFill>
                <a:latin typeface="DIN 1451 Engschrift" pitchFamily="34" charset="0"/>
              </a:rPr>
              <a:t> Not Distribute</a:t>
            </a:r>
            <a:endParaRPr lang="en-US" sz="1100">
              <a:solidFill>
                <a:schemeClr val="bg1">
                  <a:lumMod val="75000"/>
                </a:schemeClr>
              </a:solidFill>
              <a:latin typeface="DIN 1451 Engschrift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>
              <a:defRPr/>
            </a:pPr>
            <a:endParaRPr lang="en-US">
              <a:latin typeface="DIN 1451 Engschrift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 rot="10800000">
            <a:off x="0" y="5072063"/>
            <a:ext cx="9144000" cy="642937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>
              <a:defRPr/>
            </a:pPr>
            <a:endParaRPr lang="en-US">
              <a:latin typeface="DIN 1451 Engschrift" pitchFamily="34" charset="0"/>
            </a:endParaRPr>
          </a:p>
        </p:txBody>
      </p:sp>
      <p:pic>
        <p:nvPicPr>
          <p:cNvPr id="6" name="Picture 2" descr="C:\Documents and Settings\orioni\Desktop\Confirmed VI Elements\straight-grid2-for-dark-bg.pn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5072063"/>
            <a:ext cx="9144000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C:\Documents and Settings\orioni\Desktop\Images\PNG Transparent logos\logo_virtuos_cmjn_AllColorsOnDark.pn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500958" y="5178443"/>
            <a:ext cx="1263651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571868" y="5143516"/>
            <a:ext cx="3286125" cy="500062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DIN 1451 Mittelschrift" pitchFamily="34" charset="0"/>
              </a:defRPr>
            </a:lvl1pPr>
            <a:lvl2pPr algn="l">
              <a:defRPr sz="1200">
                <a:solidFill>
                  <a:schemeClr val="bg1"/>
                </a:solidFill>
                <a:latin typeface="DIN 1451 Mittelschrift" pitchFamily="34" charset="0"/>
              </a:defRPr>
            </a:lvl2pPr>
            <a:lvl3pPr algn="l">
              <a:defRPr sz="1100">
                <a:solidFill>
                  <a:schemeClr val="bg1"/>
                </a:solidFill>
                <a:latin typeface="DIN 1451 Mittelschrift" pitchFamily="34" charset="0"/>
              </a:defRPr>
            </a:lvl3pPr>
            <a:lvl4pPr algn="l">
              <a:defRPr sz="1050">
                <a:solidFill>
                  <a:schemeClr val="bg1"/>
                </a:solidFill>
                <a:latin typeface="DIN 1451 Mittelschrift" pitchFamily="34" charset="0"/>
              </a:defRPr>
            </a:lvl4pPr>
            <a:lvl5pPr algn="l">
              <a:defRPr sz="1050">
                <a:solidFill>
                  <a:schemeClr val="bg1"/>
                </a:solidFill>
                <a:latin typeface="DIN 1451 Mittelschrif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214282" y="5143516"/>
            <a:ext cx="3357586" cy="571484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bg1"/>
                </a:solidFill>
                <a:latin typeface="DIN 1451 Mittelschrif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072330" y="5453410"/>
            <a:ext cx="1857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solidFill>
                  <a:schemeClr val="bg1">
                    <a:lumMod val="75000"/>
                  </a:schemeClr>
                </a:solidFill>
                <a:latin typeface="DIN 1451 Engschrift" pitchFamily="34" charset="0"/>
              </a:rPr>
              <a:t>Virtuos Confidential, Do</a:t>
            </a:r>
            <a:r>
              <a:rPr lang="en-US" sz="1100" baseline="0" smtClean="0">
                <a:solidFill>
                  <a:schemeClr val="bg1">
                    <a:lumMod val="75000"/>
                  </a:schemeClr>
                </a:solidFill>
                <a:latin typeface="DIN 1451 Engschrift" pitchFamily="34" charset="0"/>
              </a:rPr>
              <a:t> Not Distribute</a:t>
            </a:r>
            <a:endParaRPr lang="en-US" sz="1100">
              <a:solidFill>
                <a:schemeClr val="bg1">
                  <a:lumMod val="75000"/>
                </a:schemeClr>
              </a:solidFill>
              <a:latin typeface="DIN 1451 Engschrift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Gradient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  <a:alpha val="72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ge.pn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22193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8" descr="ge.png"/>
          <p:cNvPicPr>
            <a:picLocks noChangeAspect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005638" y="0"/>
            <a:ext cx="2138362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ubtitle 1"/>
          <p:cNvSpPr>
            <a:spLocks noGrp="1"/>
          </p:cNvSpPr>
          <p:nvPr userDrawn="1">
            <p:ph type="subTitle" idx="1"/>
          </p:nvPr>
        </p:nvSpPr>
        <p:spPr>
          <a:xfrm>
            <a:off x="600092" y="2939513"/>
            <a:ext cx="6400800" cy="2061127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latin typeface="DIN 1451 Engschrift" pitchFamily="34" charset="0"/>
              </a:defRPr>
            </a:lvl1pPr>
          </a:lstStyle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8" name="Title 2"/>
          <p:cNvSpPr>
            <a:spLocks noGrp="1"/>
          </p:cNvSpPr>
          <p:nvPr userDrawn="1">
            <p:ph type="title"/>
          </p:nvPr>
        </p:nvSpPr>
        <p:spPr>
          <a:xfrm>
            <a:off x="571472" y="2300302"/>
            <a:ext cx="6429420" cy="628636"/>
          </a:xfrm>
          <a:prstGeom prst="rect">
            <a:avLst/>
          </a:prstGeom>
        </p:spPr>
        <p:txBody>
          <a:bodyPr/>
          <a:lstStyle>
            <a:lvl1pPr>
              <a:defRPr>
                <a:latin typeface="DIN 1451 Engschrift" pitchFamily="34" charset="0"/>
              </a:defRPr>
            </a:lvl1pPr>
          </a:lstStyle>
          <a:p>
            <a:endParaRPr lang="en-US" sz="4000"/>
          </a:p>
        </p:txBody>
      </p:sp>
      <p:pic>
        <p:nvPicPr>
          <p:cNvPr id="10" name="Picture 1" descr="Z:\Management\Marketing\Marketing materials\VirtuosLogo\PNG Transparent logos\logo_virtuos_cmjn [Converted].png"/>
          <p:cNvPicPr>
            <a:picLocks noChangeAspect="1" noChangeArrowheads="1"/>
          </p:cNvPicPr>
          <p:nvPr userDrawn="1"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979749" y="500046"/>
            <a:ext cx="3163887" cy="758825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  <a:alpha val="72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91" r:id="rId2"/>
    <p:sldLayoutId id="2147483692" r:id="rId3"/>
    <p:sldLayoutId id="2147483693" r:id="rId4"/>
    <p:sldLayoutId id="2147483687" r:id="rId5"/>
    <p:sldLayoutId id="2147483685" r:id="rId6"/>
    <p:sldLayoutId id="2147483690" r:id="rId7"/>
    <p:sldLayoutId id="2147483694" r:id="rId8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DIN Mittelschrift Std" pitchFamily="50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DIN Mittelschrift Std" pitchFamily="50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DIN Mittelschrift Std" pitchFamily="50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DIN Mittelschrift Std" pitchFamily="50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DIN Mittelschrift Std" pitchFamily="50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DIN Mittelschrift Std" pitchFamily="50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DIN Mittelschrift Std" pitchFamily="50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DIN Mittelschrift Std" pitchFamily="50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DIN Mittelschrift Std" pitchFamily="50" charset="0"/>
        </a:defRPr>
      </a:lvl9pPr>
    </p:titleStyle>
    <p:bodyStyle>
      <a:lvl1pPr marL="342900" indent="-342900" algn="r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FF6600"/>
          </a:solidFill>
          <a:latin typeface="DIN Mittelschrift Std" pitchFamily="50" charset="0"/>
          <a:ea typeface="+mn-ea"/>
          <a:cs typeface="+mn-cs"/>
        </a:defRPr>
      </a:lvl1pPr>
      <a:lvl2pPr marL="742950" indent="-285750" algn="r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FF6600"/>
          </a:solidFill>
          <a:latin typeface="DIN Mittelschrift Std" pitchFamily="50" charset="0"/>
          <a:ea typeface="+mn-ea"/>
          <a:cs typeface="+mn-cs"/>
        </a:defRPr>
      </a:lvl2pPr>
      <a:lvl3pPr marL="1143000" indent="-228600" algn="r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rgbClr val="FF6600"/>
          </a:solidFill>
          <a:latin typeface="DIN Mittelschrift Std" pitchFamily="50" charset="0"/>
          <a:ea typeface="+mn-ea"/>
          <a:cs typeface="+mn-cs"/>
        </a:defRPr>
      </a:lvl3pPr>
      <a:lvl4pPr marL="1600200" indent="-228600" algn="r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rgbClr val="FF6600"/>
          </a:solidFill>
          <a:latin typeface="DIN Mittelschrift Std" pitchFamily="50" charset="0"/>
          <a:ea typeface="+mn-ea"/>
          <a:cs typeface="+mn-cs"/>
        </a:defRPr>
      </a:lvl4pPr>
      <a:lvl5pPr marL="2057400" indent="-228600" algn="r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FF6600"/>
          </a:solidFill>
          <a:latin typeface="DIN Mittelschrift Std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rtuos.net/groups/html/forum/topic/cocos2d-x-jsb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rtuos.net/groups/html/forum/topic/cocos2d-x%E4%BB%8Ec%E5%88%B0js%E3%80%91%EF%BC%9Ajs%E8%84%9A%E6%9C%AC%E8%AF%AD%E8%A8%80%E7%9A%84%E4%BC%98%E5%8A%BF%E4%B8%8E%E9%97%AE%E9%A2%98%EF%BC%88%E8%BD%AC%EF%BC%89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virtuos.net/groups/html/forum/topic/cocos2d-jsb-%E6%89%93%E5%8C%85android-%E9%85%8D%E7%BD%AE%E5%8F%8A%E6%89%93%E5%8C%85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31640" y="1921396"/>
            <a:ext cx="6408712" cy="1224136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ANDROID DEVELOPMENT </a:t>
            </a:r>
            <a:br>
              <a:rPr lang="fr-FR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fr-FR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by cocos2d </a:t>
            </a:r>
            <a:r>
              <a:rPr lang="en-US" altLang="zh-CN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JS</a:t>
            </a:r>
            <a:r>
              <a:rPr lang="fr-FR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fr-FR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endParaRPr lang="fr-FR" sz="6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7" name="Picture 2" descr="C:\Users\gamesource\projets\StarWars\images\android-logo-white.pn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5856" y="3793604"/>
            <a:ext cx="1039242" cy="1039242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3793604"/>
            <a:ext cx="105761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3275" y="549275"/>
            <a:ext cx="4997450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6575" y="769268"/>
            <a:ext cx="6067425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345332"/>
            <a:ext cx="804862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985292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Export the NDK,SDK,ANT to local address</a:t>
            </a:r>
            <a:endParaRPr lang="zh-CN" alt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6413" y="2462213"/>
            <a:ext cx="55911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3" y="1345332"/>
            <a:ext cx="7920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Configure the environment Path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You can set up NDK,SDK,ANT configuration by running the setup.py in cocos2d-x root.</a:t>
            </a:r>
            <a:endParaRPr lang="zh-CN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3145532"/>
            <a:ext cx="4459784" cy="2392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9593" y="1345332"/>
            <a:ext cx="7920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If it is your first time to configure the environment, you should type the root path of the NDK,SDK,ANT, COCOS_CONSOLE_ROOT.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Otherwise you can skip this step.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769268"/>
            <a:ext cx="616267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4369668"/>
            <a:ext cx="38766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2281436"/>
            <a:ext cx="27527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99593" y="1345332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Set up the IDE and </a:t>
            </a:r>
            <a:r>
              <a:rPr lang="en-US" altLang="zh-CN" sz="2800" dirty="0" err="1" smtClean="0"/>
              <a:t>TexturePacker</a:t>
            </a:r>
            <a:r>
              <a:rPr lang="en-US" altLang="zh-CN" sz="2800" dirty="0" smtClean="0"/>
              <a:t>.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841276"/>
            <a:ext cx="6233666" cy="328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2281436"/>
            <a:ext cx="5338936" cy="3200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9593" y="1345332"/>
            <a:ext cx="7920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What is NDK?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NDK(Native Development Kit)</a:t>
            </a:r>
          </a:p>
          <a:p>
            <a:r>
              <a:rPr lang="en-US" altLang="zh-CN" sz="2800" dirty="0" smtClean="0"/>
              <a:t>Provide a way to develop android by C/C++.</a:t>
            </a:r>
          </a:p>
          <a:p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ontents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3" y="1345332"/>
            <a:ext cx="7920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The strength of cocos2d JS</a:t>
            </a:r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The weakness of cocos2d JS</a:t>
            </a:r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The workflow of developing cocos2d JS 	on Both web and Android</a:t>
            </a:r>
          </a:p>
          <a:p>
            <a:r>
              <a:rPr lang="en-US" altLang="zh-CN" sz="2800" dirty="0" smtClean="0"/>
              <a:t>4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Demo SHOW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697260"/>
            <a:ext cx="792088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4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Create a new project</a:t>
            </a:r>
          </a:p>
          <a:p>
            <a:endParaRPr lang="en-US" altLang="zh-CN" sz="2800" dirty="0" smtClean="0"/>
          </a:p>
          <a:p>
            <a:r>
              <a:rPr lang="en-US" altLang="zh-CN" sz="2800" dirty="0" err="1" smtClean="0"/>
              <a:t>cocos</a:t>
            </a:r>
            <a:r>
              <a:rPr lang="en-US" altLang="zh-CN" sz="2800" dirty="0" smtClean="0"/>
              <a:t> new 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usage: </a:t>
            </a:r>
            <a:r>
              <a:rPr lang="en-US" altLang="zh-CN" sz="2800" dirty="0" err="1" smtClean="0"/>
              <a:t>cocos</a:t>
            </a:r>
            <a:r>
              <a:rPr lang="en-US" altLang="zh-CN" sz="2800" dirty="0" smtClean="0"/>
              <a:t> new [-h] [-p PACKAGE_NAME] -l {</a:t>
            </a:r>
            <a:r>
              <a:rPr lang="en-US" altLang="zh-CN" sz="2800" dirty="0" err="1" smtClean="0"/>
              <a:t>cpp,lua,js</a:t>
            </a:r>
            <a:r>
              <a:rPr lang="en-US" altLang="zh-CN" sz="2800" dirty="0" smtClean="0"/>
              <a:t>} [-d DIRECTORY]</a:t>
            </a:r>
          </a:p>
          <a:p>
            <a:r>
              <a:rPr lang="en-US" altLang="zh-CN" sz="2800" dirty="0" smtClean="0"/>
              <a:t>                 [-t TEMPLATE_NAME] [--no-native]</a:t>
            </a:r>
          </a:p>
          <a:p>
            <a:r>
              <a:rPr lang="en-US" altLang="zh-CN" sz="2800" dirty="0" smtClean="0"/>
              <a:t>                 [PROJECT_NAME]</a:t>
            </a:r>
          </a:p>
          <a:p>
            <a:endParaRPr lang="en-US" altLang="zh-CN" sz="2800" dirty="0" smtClean="0"/>
          </a:p>
          <a:p>
            <a:r>
              <a:rPr lang="en-US" altLang="zh-CN" sz="1400" dirty="0" smtClean="0"/>
              <a:t>F:cocos2dx&gt;</a:t>
            </a:r>
            <a:r>
              <a:rPr lang="en-US" altLang="zh-CN" sz="1400" dirty="0" err="1" smtClean="0"/>
              <a:t>cocos</a:t>
            </a:r>
            <a:r>
              <a:rPr lang="en-US" altLang="zh-CN" sz="1400" dirty="0" smtClean="0"/>
              <a:t> new mygame1 -p </a:t>
            </a:r>
            <a:r>
              <a:rPr lang="en-US" altLang="zh-CN" sz="1400" dirty="0" err="1" smtClean="0"/>
              <a:t>com.virtuos</a:t>
            </a:r>
            <a:r>
              <a:rPr lang="en-US" altLang="zh-CN" sz="1400" dirty="0" smtClean="0"/>
              <a:t> -l </a:t>
            </a:r>
            <a:r>
              <a:rPr lang="en-US" altLang="zh-CN" sz="1400" dirty="0" err="1" smtClean="0"/>
              <a:t>js</a:t>
            </a:r>
            <a:r>
              <a:rPr lang="en-US" altLang="zh-CN" sz="1400" dirty="0" smtClean="0"/>
              <a:t> -d f:cocos2dxmbgame</a:t>
            </a:r>
          </a:p>
          <a:p>
            <a:endParaRPr lang="en-US" altLang="zh-CN" sz="2800" dirty="0" smtClean="0"/>
          </a:p>
          <a:p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238" y="1457325"/>
            <a:ext cx="762952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057300"/>
            <a:ext cx="5601245" cy="2181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9"/>
          <p:cNvGrpSpPr/>
          <p:nvPr/>
        </p:nvGrpSpPr>
        <p:grpSpPr>
          <a:xfrm>
            <a:off x="5508104" y="697260"/>
            <a:ext cx="3528392" cy="4680520"/>
            <a:chOff x="5508104" y="697260"/>
            <a:chExt cx="3528392" cy="4680520"/>
          </a:xfrm>
        </p:grpSpPr>
        <p:sp>
          <p:nvSpPr>
            <p:cNvPr id="5" name="Rectangular Callout 4"/>
            <p:cNvSpPr/>
            <p:nvPr/>
          </p:nvSpPr>
          <p:spPr>
            <a:xfrm>
              <a:off x="5508104" y="697260"/>
              <a:ext cx="3528392" cy="4680520"/>
            </a:xfrm>
            <a:prstGeom prst="wedgeRectCallout">
              <a:avLst>
                <a:gd name="adj1" fmla="val -163080"/>
                <a:gd name="adj2" fmla="val 172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52120" y="841276"/>
              <a:ext cx="3203217" cy="4320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057300"/>
            <a:ext cx="5601245" cy="2181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9"/>
          <p:cNvGrpSpPr/>
          <p:nvPr/>
        </p:nvGrpSpPr>
        <p:grpSpPr>
          <a:xfrm>
            <a:off x="6300192" y="2713484"/>
            <a:ext cx="2736304" cy="2615108"/>
            <a:chOff x="6300192" y="2713484"/>
            <a:chExt cx="2736304" cy="2615108"/>
          </a:xfrm>
        </p:grpSpPr>
        <p:sp>
          <p:nvSpPr>
            <p:cNvPr id="8" name="Rectangular Callout 7"/>
            <p:cNvSpPr/>
            <p:nvPr/>
          </p:nvSpPr>
          <p:spPr>
            <a:xfrm>
              <a:off x="6300192" y="2713484"/>
              <a:ext cx="2736304" cy="2615108"/>
            </a:xfrm>
            <a:prstGeom prst="wedgeRectCallout">
              <a:avLst>
                <a:gd name="adj1" fmla="val -240489"/>
                <a:gd name="adj2" fmla="val -10075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72200" y="2785492"/>
              <a:ext cx="2592288" cy="2376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353444"/>
            <a:ext cx="7358732" cy="2726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7"/>
          <p:cNvGrpSpPr/>
          <p:nvPr/>
        </p:nvGrpSpPr>
        <p:grpSpPr>
          <a:xfrm>
            <a:off x="3347864" y="1705372"/>
            <a:ext cx="3096344" cy="432048"/>
            <a:chOff x="3347864" y="1705372"/>
            <a:chExt cx="3096344" cy="432048"/>
          </a:xfrm>
        </p:grpSpPr>
        <p:sp>
          <p:nvSpPr>
            <p:cNvPr id="5" name="Rectangular Callout 4"/>
            <p:cNvSpPr/>
            <p:nvPr/>
          </p:nvSpPr>
          <p:spPr>
            <a:xfrm>
              <a:off x="3347864" y="1705372"/>
              <a:ext cx="3096344" cy="432048"/>
            </a:xfrm>
            <a:prstGeom prst="wedgeRectCallout">
              <a:avLst>
                <a:gd name="adj1" fmla="val 59246"/>
                <a:gd name="adj2" fmla="val 12246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19872" y="1705372"/>
              <a:ext cx="2943225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TextBox 6"/>
          <p:cNvSpPr txBox="1"/>
          <p:nvPr/>
        </p:nvSpPr>
        <p:spPr>
          <a:xfrm>
            <a:off x="827584" y="697260"/>
            <a:ext cx="4104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Debugging web project</a:t>
            </a:r>
            <a:endParaRPr lang="en-US" altLang="zh-CN" sz="1400" dirty="0" smtClean="0"/>
          </a:p>
          <a:p>
            <a:endParaRPr lang="en-US" altLang="zh-CN" sz="2800" dirty="0" smtClean="0"/>
          </a:p>
          <a:p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057300"/>
            <a:ext cx="6210647" cy="412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9592" y="1417340"/>
            <a:ext cx="79208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By the way you can also release the web project which can reduce the size of the project.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The way to release the web project is just like the way to release it to android.</a:t>
            </a:r>
            <a:endParaRPr lang="en-US" altLang="zh-CN" sz="1400" dirty="0" smtClean="0"/>
          </a:p>
          <a:p>
            <a:endParaRPr lang="en-US" altLang="zh-CN" sz="2800" dirty="0" smtClean="0"/>
          </a:p>
          <a:p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697261"/>
            <a:ext cx="784887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5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Compiling and releasing Android APK</a:t>
            </a:r>
          </a:p>
          <a:p>
            <a:endParaRPr lang="en-US" altLang="zh-CN" sz="2800" dirty="0" smtClean="0"/>
          </a:p>
          <a:p>
            <a:r>
              <a:rPr lang="en-US" altLang="zh-CN" sz="2800" dirty="0" err="1" smtClean="0">
                <a:latin typeface="Arial"/>
              </a:rPr>
              <a:t>cocos</a:t>
            </a:r>
            <a:r>
              <a:rPr lang="en-US" altLang="zh-CN" sz="2800" dirty="0" smtClean="0">
                <a:latin typeface="Arial"/>
              </a:rPr>
              <a:t> compile</a:t>
            </a:r>
          </a:p>
          <a:p>
            <a:endParaRPr lang="en-US" altLang="zh-CN" sz="2800" dirty="0" smtClean="0">
              <a:latin typeface="Arial"/>
            </a:endParaRPr>
          </a:p>
          <a:p>
            <a:r>
              <a:rPr lang="en-US" altLang="zh-CN" sz="2800" dirty="0" smtClean="0"/>
              <a:t>usage: </a:t>
            </a:r>
            <a:r>
              <a:rPr lang="en-US" altLang="zh-CN" sz="2800" dirty="0" err="1" smtClean="0"/>
              <a:t>cocos</a:t>
            </a:r>
            <a:r>
              <a:rPr lang="en-US" altLang="zh-CN" sz="2800" dirty="0" smtClean="0"/>
              <a:t> compile [-h] [-s SRC_DIR] [-q] [-p 	  PLATFORM] [-m MODE] [-j JOBS]</a:t>
            </a:r>
          </a:p>
          <a:p>
            <a:r>
              <a:rPr lang="en-US" altLang="zh-CN" sz="2800" dirty="0" smtClean="0"/>
              <a:t>                     [--</a:t>
            </a:r>
            <a:r>
              <a:rPr lang="en-US" altLang="zh-CN" sz="2800" dirty="0" err="1" smtClean="0"/>
              <a:t>ap</a:t>
            </a:r>
            <a:r>
              <a:rPr lang="en-US" altLang="zh-CN" sz="2800" dirty="0" smtClean="0"/>
              <a:t> ANDROID_PLATFORM] [--	   	source-map]</a:t>
            </a:r>
          </a:p>
          <a:p>
            <a:endParaRPr lang="en-US" altLang="zh-CN" sz="2800" dirty="0" smtClean="0"/>
          </a:p>
          <a:p>
            <a:r>
              <a:rPr lang="en-US" altLang="zh-CN" sz="1400" dirty="0" smtClean="0"/>
              <a:t>F:cocos2dxmbgamemygame1&gt;</a:t>
            </a:r>
            <a:r>
              <a:rPr lang="en-US" altLang="zh-CN" sz="1400" dirty="0" err="1" smtClean="0"/>
              <a:t>cocos</a:t>
            </a:r>
            <a:r>
              <a:rPr lang="en-US" altLang="zh-CN" sz="1400" dirty="0" smtClean="0"/>
              <a:t> compile -p android -j 4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641476"/>
            <a:ext cx="477202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827584" y="913284"/>
            <a:ext cx="59766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BUILD SUCCESSFUL</a:t>
            </a:r>
          </a:p>
          <a:p>
            <a:r>
              <a:rPr lang="en-US" altLang="zh-CN" dirty="0" smtClean="0"/>
              <a:t>Total time: 7 seconds</a:t>
            </a:r>
          </a:p>
          <a:p>
            <a:r>
              <a:rPr lang="en-US" altLang="zh-CN" dirty="0" smtClean="0"/>
              <a:t>Move </a:t>
            </a:r>
            <a:r>
              <a:rPr lang="en-US" altLang="zh-CN" dirty="0" err="1" smtClean="0"/>
              <a:t>apk</a:t>
            </a:r>
            <a:r>
              <a:rPr lang="en-US" altLang="zh-CN" dirty="0" smtClean="0"/>
              <a:t> to F:cocos2dxmbgamemygame1bindebugandroid</a:t>
            </a:r>
          </a:p>
          <a:p>
            <a:r>
              <a:rPr lang="en-US" altLang="zh-CN" dirty="0" smtClean="0"/>
              <a:t>build succeeded.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 algn="ctr"/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That’s it</a:t>
            </a:r>
            <a:endParaRPr lang="zh-CN" alt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C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835696" y="1489348"/>
            <a:ext cx="5290689" cy="2959199"/>
            <a:chOff x="1547664" y="1849388"/>
            <a:chExt cx="5290689" cy="2959199"/>
          </a:xfrm>
        </p:grpSpPr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5400000">
              <a:off x="2713409" y="683643"/>
              <a:ext cx="2959199" cy="52906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51720" y="2065412"/>
              <a:ext cx="4248472" cy="244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What is Cocos2d</a:t>
            </a:r>
            <a:endParaRPr lang="en-US" b="1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3" y="1345332"/>
            <a:ext cx="7920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Cocos2d is a game development platform with powerful but lightweight game engines, open-source code base, it is a complete </a:t>
            </a:r>
            <a:r>
              <a:rPr lang="en-US" altLang="zh-CN" sz="2800" dirty="0" err="1" smtClean="0"/>
              <a:t>toolchain</a:t>
            </a:r>
            <a:r>
              <a:rPr lang="en-US" altLang="zh-CN" sz="2800" dirty="0" smtClean="0"/>
              <a:t> for developing multi-platform games.</a:t>
            </a:r>
            <a:endParaRPr lang="zh-CN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3577580"/>
            <a:ext cx="9048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3865612"/>
            <a:ext cx="53054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475656" y="2569468"/>
            <a:ext cx="6429393" cy="4397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1" hangingPunct="1"/>
            <a:r>
              <a:rPr lang="en-US" altLang="zh-CN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DIN 1451 Mittelschrift" pitchFamily="34" charset="0"/>
                <a:ea typeface="Batang" pitchFamily="18" charset="-127"/>
                <a:cs typeface="Aharoni" pitchFamily="2" charset="-79"/>
              </a:rPr>
              <a:t>THANK YOU!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" y="3073524"/>
            <a:ext cx="89439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633364"/>
            <a:ext cx="89154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The strength of cocos2d JS</a:t>
            </a:r>
            <a:endParaRPr lang="en-US" b="1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841276"/>
            <a:ext cx="5254724" cy="430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61356"/>
            <a:ext cx="3862164" cy="273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446856" y="0"/>
            <a:ext cx="8229600" cy="642922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DIN 1451 Engschrift" pitchFamily="34" charset="0"/>
                <a:ea typeface="+mj-ea"/>
                <a:cs typeface="+mj-cs"/>
              </a:rPr>
              <a:t>Stack Of V.3.+</a:t>
            </a:r>
            <a:endParaRPr kumimoji="0" lang="en-US" sz="4400" b="1" i="0" u="none" strike="noStrike" kern="1200" cap="none" spc="50" normalizeH="0" baseline="0" noProof="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DIN 1451 Engschrift" pitchFamily="34" charset="0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4585692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3"/>
              </a:rPr>
              <a:t>What is Cocos2d </a:t>
            </a:r>
            <a:r>
              <a:rPr lang="en-US" altLang="zh-CN" dirty="0" err="1" smtClean="0">
                <a:hlinkClick r:id="rId3"/>
              </a:rPr>
              <a:t>jsb</a:t>
            </a:r>
            <a:endParaRPr lang="zh-CN" alt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5508104" y="697260"/>
            <a:ext cx="3528392" cy="936104"/>
          </a:xfrm>
          <a:prstGeom prst="wedgeRectCallout">
            <a:avLst>
              <a:gd name="adj1" fmla="val -121399"/>
              <a:gd name="adj2" fmla="val 1424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Interpreter 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The weakness of cocos2d JS</a:t>
            </a:r>
            <a:endParaRPr lang="en-US" b="1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3" y="1345332"/>
            <a:ext cx="7920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Stability</a:t>
            </a:r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Mature workflow</a:t>
            </a:r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Don’t Support 3D game now.</a:t>
            </a:r>
          </a:p>
          <a:p>
            <a:r>
              <a:rPr lang="en-US" altLang="zh-CN" sz="2800" dirty="0" smtClean="0"/>
              <a:t>     (implemented in “</a:t>
            </a:r>
            <a:r>
              <a:rPr lang="zh-CN" altLang="en-US" sz="2800" dirty="0" smtClean="0"/>
              <a:t>捕鱼达人</a:t>
            </a:r>
            <a:r>
              <a:rPr lang="en-US" altLang="zh-CN" sz="2800" dirty="0" smtClean="0"/>
              <a:t>3”)</a:t>
            </a:r>
          </a:p>
          <a:p>
            <a:endParaRPr lang="zh-CN" alt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899592" y="3505572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3"/>
              </a:rPr>
              <a:t>JS</a:t>
            </a:r>
            <a:r>
              <a:rPr lang="zh-CN" altLang="en-US" dirty="0" smtClean="0">
                <a:hlinkClick r:id="rId3"/>
              </a:rPr>
              <a:t>的优势和劣势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7584" y="481236"/>
            <a:ext cx="8229600" cy="642922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The workflow of developing cocos2d JS on Both web and Android</a:t>
            </a:r>
            <a:endParaRPr lang="en-US" b="1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1561356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set up the NDK,SDK,ANT and Python2.7.3.</a:t>
            </a:r>
            <a:endParaRPr lang="zh-CN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2281436"/>
            <a:ext cx="31242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043608" y="487372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hlinkClick r:id="rId4"/>
              </a:rPr>
              <a:t>具体配置和打包流程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04825"/>
            <a:ext cx="6343650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1273324"/>
            <a:ext cx="466725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2455</TotalTime>
  <Words>318</Words>
  <Application>Microsoft Office PowerPoint</Application>
  <PresentationFormat>On-screen Show (16:10)</PresentationFormat>
  <Paragraphs>69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宋体</vt:lpstr>
      <vt:lpstr>DIN 1451 Engschrift</vt:lpstr>
      <vt:lpstr>Calibri</vt:lpstr>
      <vt:lpstr>DIN 1451 Mittelschrift</vt:lpstr>
      <vt:lpstr>Batang</vt:lpstr>
      <vt:lpstr>Aharoni</vt:lpstr>
      <vt:lpstr>tartarsauce_erc</vt:lpstr>
      <vt:lpstr>DIN Mittelschrift Std</vt:lpstr>
      <vt:lpstr>Office Theme</vt:lpstr>
      <vt:lpstr>ANDROID DEVELOPMENT  by cocos2d JS </vt:lpstr>
      <vt:lpstr>Contents</vt:lpstr>
      <vt:lpstr>What is Cocos2d</vt:lpstr>
      <vt:lpstr>Slide 4</vt:lpstr>
      <vt:lpstr>The strength of cocos2d JS</vt:lpstr>
      <vt:lpstr>Slide 6</vt:lpstr>
      <vt:lpstr>The weakness of cocos2d JS</vt:lpstr>
      <vt:lpstr>The workflow of developing cocos2d JS on Both web and Android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That’s it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Virtuos Company Introduction</dc:title>
  <dc:creator>Virtuos</dc:creator>
  <cp:lastModifiedBy>zhangchi</cp:lastModifiedBy>
  <cp:revision>680</cp:revision>
  <dcterms:created xsi:type="dcterms:W3CDTF">2010-02-24T14:45:39Z</dcterms:created>
  <dcterms:modified xsi:type="dcterms:W3CDTF">2014-12-11T08:34:18Z</dcterms:modified>
</cp:coreProperties>
</file>