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5" r:id="rId4"/>
    <p:sldId id="271" r:id="rId5"/>
    <p:sldId id="270" r:id="rId6"/>
    <p:sldId id="272" r:id="rId7"/>
    <p:sldId id="273" r:id="rId8"/>
    <p:sldId id="292" r:id="rId9"/>
    <p:sldId id="291" r:id="rId10"/>
    <p:sldId id="293" r:id="rId11"/>
    <p:sldId id="294" r:id="rId12"/>
    <p:sldId id="295" r:id="rId13"/>
    <p:sldId id="274" r:id="rId14"/>
    <p:sldId id="277" r:id="rId15"/>
    <p:sldId id="276" r:id="rId16"/>
    <p:sldId id="278" r:id="rId17"/>
    <p:sldId id="279" r:id="rId18"/>
    <p:sldId id="280" r:id="rId19"/>
    <p:sldId id="281" r:id="rId20"/>
    <p:sldId id="290" r:id="rId21"/>
    <p:sldId id="282" r:id="rId22"/>
    <p:sldId id="283" r:id="rId23"/>
    <p:sldId id="284" r:id="rId24"/>
    <p:sldId id="285" r:id="rId25"/>
    <p:sldId id="289" r:id="rId26"/>
    <p:sldId id="286" r:id="rId27"/>
    <p:sldId id="287" r:id="rId28"/>
    <p:sldId id="288" r:id="rId29"/>
    <p:sldId id="269" r:id="rId30"/>
  </p:sldIdLst>
  <p:sldSz cx="9144000" cy="5715000" type="screen16x10"/>
  <p:notesSz cx="6858000" cy="9144000"/>
  <p:embeddedFontLst>
    <p:embeddedFont>
      <p:font typeface="DIN 1451 Engschrift"/>
      <p:regular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DIN 1451 Mittelschrift"/>
      <p:regular r:id="rId38"/>
    </p:embeddedFont>
    <p:embeddedFont>
      <p:font typeface="Batang" pitchFamily="18" charset="-127"/>
      <p:regular r:id="rId39"/>
    </p:embeddedFont>
    <p:embeddedFont>
      <p:font typeface="Aharoni" pitchFamily="2" charset="-79"/>
      <p:bold r:id="rId40"/>
    </p:embeddedFont>
    <p:embeddedFont>
      <p:font typeface="tartarsauce_erc" charset="0"/>
      <p:regular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zmig" initials="r" lastIdx="12" clrIdx="0"/>
  <p:cmAuthor id="1" name="christophe gandon" initials="cg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F45"/>
    <a:srgbClr val="FF6600"/>
    <a:srgbClr val="FFFFFF"/>
    <a:srgbClr val="000000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88791" autoAdjust="0"/>
  </p:normalViewPr>
  <p:slideViewPr>
    <p:cSldViewPr>
      <p:cViewPr>
        <p:scale>
          <a:sx n="100" d="100"/>
          <a:sy n="100" d="100"/>
        </p:scale>
        <p:origin x="154" y="-3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F9746-6BD9-4D08-B269-C01B7DB0BB5C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C53E-FA8E-4834-BC00-7E8A0827D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D1C23D86-B69B-4FDB-9553-185891A686B9}" type="datetimeFigureOut">
              <a:rPr lang="zh-CN" altLang="en-US"/>
              <a:pPr>
                <a:defRPr/>
              </a:pPr>
              <a:t>2014/12/11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B18436D5-4FAD-4B2D-9B91-024C12EFA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2400" b="1" kern="1200" dirty="0">
              <a:solidFill>
                <a:schemeClr val="accent6">
                  <a:lumMod val="75000"/>
                </a:schemeClr>
              </a:solidFill>
              <a:latin typeface="tartarsauce_erc" pitchFamily="2" charset="0"/>
              <a:ea typeface="宋体" pitchFamily="2" charset="-122"/>
              <a:cs typeface="Aharoni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ge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2219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05638" y="0"/>
            <a:ext cx="21383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1"/>
          <p:cNvSpPr>
            <a:spLocks noGrp="1"/>
          </p:cNvSpPr>
          <p:nvPr userDrawn="1">
            <p:ph type="subTitle" idx="1"/>
          </p:nvPr>
        </p:nvSpPr>
        <p:spPr>
          <a:xfrm>
            <a:off x="600092" y="2939513"/>
            <a:ext cx="6400800" cy="206112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DIN 1451 Engschrift" pitchFamily="34" charset="0"/>
              </a:defRPr>
            </a:lvl1pPr>
          </a:lstStyle>
          <a:p>
            <a:r>
              <a:rPr lang="en-US" smtClean="0"/>
              <a:t>Click to add subtitle</a:t>
            </a:r>
            <a:endParaRPr lang="en-US"/>
          </a:p>
        </p:txBody>
      </p:sp>
      <p:pic>
        <p:nvPicPr>
          <p:cNvPr id="10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79749" y="500046"/>
            <a:ext cx="3163887" cy="758825"/>
          </a:xfrm>
          <a:prstGeom prst="rect">
            <a:avLst/>
          </a:prstGeom>
          <a:noFill/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571472" y="2214558"/>
            <a:ext cx="6429420" cy="71438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 1451 Engschrift" pitchFamily="34" charset="0"/>
              </a:defRPr>
            </a:lvl1pPr>
          </a:lstStyle>
          <a:p>
            <a:r>
              <a:rPr lang="en-US" smtClean="0"/>
              <a:t>Click to add title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8"/>
            <a:ext cx="4071966" cy="377163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DIN 1451 Engschrift" pitchFamily="34" charset="0"/>
              </a:defRPr>
            </a:lvl1pPr>
            <a:lvl2pPr algn="l">
              <a:defRPr sz="2400">
                <a:latin typeface="DIN 1451 Engschrift" pitchFamily="34" charset="0"/>
              </a:defRPr>
            </a:lvl2pPr>
            <a:lvl3pPr algn="l">
              <a:defRPr sz="2000">
                <a:latin typeface="DIN 1451 Engschrift" pitchFamily="34" charset="0"/>
              </a:defRPr>
            </a:lvl3pPr>
            <a:lvl4pPr algn="l">
              <a:defRPr sz="1800">
                <a:latin typeface="DIN 1451 Engschrift" pitchFamily="34" charset="0"/>
              </a:defRPr>
            </a:lvl4pPr>
            <a:lvl5pPr algn="l">
              <a:defRPr sz="1800">
                <a:latin typeface="DIN 1451 Engschrift" pitchFamily="34" charset="0"/>
              </a:defRPr>
            </a:lvl5pPr>
          </a:lstStyle>
          <a:p>
            <a:pPr lvl="0"/>
            <a:r>
              <a:rPr lang="en-US" smtClean="0"/>
              <a:t>Click to </a:t>
            </a:r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42938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7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6538" y="225425"/>
            <a:ext cx="126362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4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6538" y="225425"/>
            <a:ext cx="126362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1520" y="193204"/>
            <a:ext cx="1184175" cy="28401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10800000">
            <a:off x="0" y="5072063"/>
            <a:ext cx="9144000" cy="64293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6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072063"/>
            <a:ext cx="9144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00958" y="5178443"/>
            <a:ext cx="126365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571868" y="5143516"/>
            <a:ext cx="3286125" cy="50006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DIN 1451 Mittelschrift" pitchFamily="34" charset="0"/>
              </a:defRPr>
            </a:lvl1pPr>
            <a:lvl2pPr algn="l">
              <a:defRPr sz="1200">
                <a:solidFill>
                  <a:schemeClr val="bg1"/>
                </a:solidFill>
                <a:latin typeface="DIN 1451 Mittelschrift" pitchFamily="34" charset="0"/>
              </a:defRPr>
            </a:lvl2pPr>
            <a:lvl3pPr algn="l">
              <a:defRPr sz="1100">
                <a:solidFill>
                  <a:schemeClr val="bg1"/>
                </a:solidFill>
                <a:latin typeface="DIN 1451 Mittelschrift" pitchFamily="34" charset="0"/>
              </a:defRPr>
            </a:lvl3pPr>
            <a:lvl4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4pPr>
            <a:lvl5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214282" y="5143516"/>
            <a:ext cx="3357586" cy="571484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DIN 1451 Mittel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 rot="10800000">
            <a:off x="0" y="5072063"/>
            <a:ext cx="9144000" cy="64293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6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072063"/>
            <a:ext cx="9144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00958" y="5178443"/>
            <a:ext cx="126365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571868" y="5143516"/>
            <a:ext cx="3286125" cy="50006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DIN 1451 Mittelschrift" pitchFamily="34" charset="0"/>
              </a:defRPr>
            </a:lvl1pPr>
            <a:lvl2pPr algn="l">
              <a:defRPr sz="1200">
                <a:solidFill>
                  <a:schemeClr val="bg1"/>
                </a:solidFill>
                <a:latin typeface="DIN 1451 Mittelschrift" pitchFamily="34" charset="0"/>
              </a:defRPr>
            </a:lvl2pPr>
            <a:lvl3pPr algn="l">
              <a:defRPr sz="1100">
                <a:solidFill>
                  <a:schemeClr val="bg1"/>
                </a:solidFill>
                <a:latin typeface="DIN 1451 Mittelschrift" pitchFamily="34" charset="0"/>
              </a:defRPr>
            </a:lvl3pPr>
            <a:lvl4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4pPr>
            <a:lvl5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214282" y="5143516"/>
            <a:ext cx="3357586" cy="571484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DIN 1451 Mittel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Gradien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  <a:alpha val="7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ge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2219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05638" y="0"/>
            <a:ext cx="21383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1"/>
          <p:cNvSpPr>
            <a:spLocks noGrp="1"/>
          </p:cNvSpPr>
          <p:nvPr userDrawn="1">
            <p:ph type="subTitle" idx="1"/>
          </p:nvPr>
        </p:nvSpPr>
        <p:spPr>
          <a:xfrm>
            <a:off x="600092" y="2939513"/>
            <a:ext cx="6400800" cy="206112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DIN 1451 Engschrift" pitchFamily="34" charset="0"/>
              </a:defRPr>
            </a:lvl1pPr>
          </a:lstStyle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8" name="Title 2"/>
          <p:cNvSpPr>
            <a:spLocks noGrp="1"/>
          </p:cNvSpPr>
          <p:nvPr userDrawn="1">
            <p:ph type="title"/>
          </p:nvPr>
        </p:nvSpPr>
        <p:spPr>
          <a:xfrm>
            <a:off x="571472" y="2300302"/>
            <a:ext cx="6429420" cy="628636"/>
          </a:xfrm>
          <a:prstGeom prst="rect">
            <a:avLst/>
          </a:prstGeom>
        </p:spPr>
        <p:txBody>
          <a:bodyPr/>
          <a:lstStyle>
            <a:lvl1pPr>
              <a:defRPr>
                <a:latin typeface="DIN 1451 Engschrift" pitchFamily="34" charset="0"/>
              </a:defRPr>
            </a:lvl1pPr>
          </a:lstStyle>
          <a:p>
            <a:endParaRPr lang="en-US" sz="4000"/>
          </a:p>
        </p:txBody>
      </p:sp>
      <p:pic>
        <p:nvPicPr>
          <p:cNvPr id="10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79749" y="500046"/>
            <a:ext cx="3163887" cy="75882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  <a:alpha val="7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1" r:id="rId2"/>
    <p:sldLayoutId id="2147483692" r:id="rId3"/>
    <p:sldLayoutId id="2147483693" r:id="rId4"/>
    <p:sldLayoutId id="2147483687" r:id="rId5"/>
    <p:sldLayoutId id="2147483685" r:id="rId6"/>
    <p:sldLayoutId id="2147483690" r:id="rId7"/>
    <p:sldLayoutId id="2147483694" r:id="rId8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DIN Mittelschrift Std" pitchFamily="50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1pPr>
      <a:lvl2pPr marL="742950" indent="-28575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2pPr>
      <a:lvl3pPr marL="1143000" indent="-2286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3pPr>
      <a:lvl4pPr marL="1600200" indent="-2286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4pPr>
      <a:lvl5pPr marL="2057400" indent="-2286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os.net/groups/html/forum/topic/cocos2d-x-jsb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os.net/groups/html/forum/topic/cocos2d-x%E4%BB%8Ec%E5%88%B0js%E3%80%91%EF%BC%9Ajs%E8%84%9A%E6%9C%AC%E8%AF%AD%E8%A8%80%E7%9A%84%E4%BC%98%E5%8A%BF%E4%B8%8E%E9%97%AE%E9%A2%98%EF%BC%88%E8%BD%AC%EF%BC%8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virtuos.net/groups/html/forum/topic/cocos2d-jsb-%E6%89%93%E5%8C%85android-%E9%85%8D%E7%BD%AE%E5%8F%8A%E6%89%93%E5%8C%8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1640" y="1921396"/>
            <a:ext cx="6408712" cy="1224136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ANDROID DEVELOPMENT </a:t>
            </a:r>
            <a:b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fr-FR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by cocos2d </a:t>
            </a:r>
            <a:r>
              <a:rPr lang="en-US" altLang="zh-C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JS</a:t>
            </a:r>
            <a: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fr-FR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2" descr="C:\Users\gamesource\projets\StarWars\images\android-logo-white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793604"/>
            <a:ext cx="1039242" cy="103924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93604"/>
            <a:ext cx="105761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575" y="769268"/>
            <a:ext cx="60674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5332"/>
            <a:ext cx="80486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98529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Export the </a:t>
            </a:r>
            <a:r>
              <a:rPr lang="en-US" altLang="zh-CN" sz="2800" dirty="0" smtClean="0"/>
              <a:t>NDK,SDK,ANT to local address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462213"/>
            <a:ext cx="5591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3" y="134533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Configure the environment Path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You can set up NDK,SDK,ANT </a:t>
            </a:r>
            <a:r>
              <a:rPr lang="en-US" altLang="zh-CN" sz="2800" dirty="0" smtClean="0"/>
              <a:t>configuration </a:t>
            </a:r>
            <a:r>
              <a:rPr lang="en-US" altLang="zh-CN" sz="2800" dirty="0" smtClean="0"/>
              <a:t>by </a:t>
            </a:r>
            <a:r>
              <a:rPr lang="en-US" altLang="zh-CN" sz="2800" dirty="0" smtClean="0"/>
              <a:t>running </a:t>
            </a:r>
            <a:r>
              <a:rPr lang="en-US" altLang="zh-CN" sz="2800" dirty="0" smtClean="0"/>
              <a:t>the setup.py in cocos2d-x root.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145532"/>
            <a:ext cx="4459784" cy="239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If it is your first time to configure the environment, you should type the root path of the NDK,SDK,ANT, COCOS_CONSOLE_ROOT.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Otherwise you can skip this step.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9268"/>
            <a:ext cx="61626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369668"/>
            <a:ext cx="3876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281436"/>
            <a:ext cx="2752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99593" y="134533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Set up the IDE and </a:t>
            </a:r>
            <a:r>
              <a:rPr lang="en-US" altLang="zh-CN" sz="2800" dirty="0" err="1" smtClean="0"/>
              <a:t>TexturePacker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41276"/>
            <a:ext cx="6233666" cy="328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81436"/>
            <a:ext cx="5338936" cy="320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What is NDK?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NDK(Native Development Kit)</a:t>
            </a:r>
          </a:p>
          <a:p>
            <a:r>
              <a:rPr lang="en-US" altLang="zh-CN" sz="2800" dirty="0" smtClean="0"/>
              <a:t>Provide a way to develop android by C/C++.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697260"/>
            <a:ext cx="79208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Create a new project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cocos</a:t>
            </a:r>
            <a:r>
              <a:rPr lang="en-US" altLang="zh-CN" sz="2800" dirty="0" smtClean="0"/>
              <a:t> new 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usage: </a:t>
            </a:r>
            <a:r>
              <a:rPr lang="en-US" altLang="zh-CN" sz="2800" dirty="0" err="1" smtClean="0"/>
              <a:t>cocos</a:t>
            </a:r>
            <a:r>
              <a:rPr lang="en-US" altLang="zh-CN" sz="2800" dirty="0" smtClean="0"/>
              <a:t> new [-h] [-p PACKAGE_NAME] -l {</a:t>
            </a:r>
            <a:r>
              <a:rPr lang="en-US" altLang="zh-CN" sz="2800" dirty="0" err="1" smtClean="0"/>
              <a:t>cpp,lua,js</a:t>
            </a:r>
            <a:r>
              <a:rPr lang="en-US" altLang="zh-CN" sz="2800" dirty="0" smtClean="0"/>
              <a:t>} [-d DIRECTORY]</a:t>
            </a:r>
          </a:p>
          <a:p>
            <a:r>
              <a:rPr lang="en-US" altLang="zh-CN" sz="2800" dirty="0" smtClean="0"/>
              <a:t>                 [-t TEMPLATE_NAME] [--no-native]</a:t>
            </a:r>
          </a:p>
          <a:p>
            <a:r>
              <a:rPr lang="en-US" altLang="zh-CN" sz="2800" dirty="0" smtClean="0"/>
              <a:t>                 [PROJECT_NAME]</a:t>
            </a:r>
          </a:p>
          <a:p>
            <a:endParaRPr lang="en-US" altLang="zh-CN" sz="2800" dirty="0" smtClean="0"/>
          </a:p>
          <a:p>
            <a:r>
              <a:rPr lang="en-US" altLang="zh-CN" sz="1400" dirty="0" smtClean="0"/>
              <a:t>F:cocos2dx&gt;</a:t>
            </a:r>
            <a:r>
              <a:rPr lang="en-US" altLang="zh-CN" sz="1400" dirty="0" err="1" smtClean="0"/>
              <a:t>cocos</a:t>
            </a:r>
            <a:r>
              <a:rPr lang="en-US" altLang="zh-CN" sz="1400" dirty="0" smtClean="0"/>
              <a:t> new mygame1 -p </a:t>
            </a:r>
            <a:r>
              <a:rPr lang="en-US" altLang="zh-CN" sz="1400" dirty="0" err="1" smtClean="0"/>
              <a:t>com.virtuos</a:t>
            </a:r>
            <a:r>
              <a:rPr lang="en-US" altLang="zh-CN" sz="1400" dirty="0" smtClean="0"/>
              <a:t> -l </a:t>
            </a:r>
            <a:r>
              <a:rPr lang="en-US" altLang="zh-CN" sz="1400" dirty="0" err="1" smtClean="0"/>
              <a:t>js</a:t>
            </a:r>
            <a:r>
              <a:rPr lang="en-US" altLang="zh-CN" sz="1400" dirty="0" smtClean="0"/>
              <a:t> -d f:cocos2dxmbgame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ontents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strength of cocos2d JS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weakness of cocos2d JS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workflow of developing cocos2d JS 	on Both web and Android</a:t>
            </a:r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Demo SHOW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457325"/>
            <a:ext cx="76295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7300"/>
            <a:ext cx="5601245" cy="218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5508104" y="697260"/>
            <a:ext cx="3528392" cy="4680520"/>
            <a:chOff x="5508104" y="697260"/>
            <a:chExt cx="3528392" cy="4680520"/>
          </a:xfrm>
        </p:grpSpPr>
        <p:sp>
          <p:nvSpPr>
            <p:cNvPr id="5" name="Rectangular Callout 4"/>
            <p:cNvSpPr/>
            <p:nvPr/>
          </p:nvSpPr>
          <p:spPr>
            <a:xfrm>
              <a:off x="5508104" y="697260"/>
              <a:ext cx="3528392" cy="4680520"/>
            </a:xfrm>
            <a:prstGeom prst="wedgeRectCallout">
              <a:avLst>
                <a:gd name="adj1" fmla="val -163080"/>
                <a:gd name="adj2" fmla="val 17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2120" y="841276"/>
              <a:ext cx="3203217" cy="432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7300"/>
            <a:ext cx="5601245" cy="218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6300192" y="2713484"/>
            <a:ext cx="2736304" cy="2615108"/>
            <a:chOff x="6300192" y="2713484"/>
            <a:chExt cx="2736304" cy="2615108"/>
          </a:xfrm>
        </p:grpSpPr>
        <p:sp>
          <p:nvSpPr>
            <p:cNvPr id="8" name="Rectangular Callout 7"/>
            <p:cNvSpPr/>
            <p:nvPr/>
          </p:nvSpPr>
          <p:spPr>
            <a:xfrm>
              <a:off x="6300192" y="2713484"/>
              <a:ext cx="2736304" cy="2615108"/>
            </a:xfrm>
            <a:prstGeom prst="wedgeRectCallout">
              <a:avLst>
                <a:gd name="adj1" fmla="val -240489"/>
                <a:gd name="adj2" fmla="val -1007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2785492"/>
              <a:ext cx="2592288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53444"/>
            <a:ext cx="7358732" cy="272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347864" y="1705372"/>
            <a:ext cx="3096344" cy="432048"/>
            <a:chOff x="3347864" y="1705372"/>
            <a:chExt cx="3096344" cy="432048"/>
          </a:xfrm>
        </p:grpSpPr>
        <p:sp>
          <p:nvSpPr>
            <p:cNvPr id="5" name="Rectangular Callout 4"/>
            <p:cNvSpPr/>
            <p:nvPr/>
          </p:nvSpPr>
          <p:spPr>
            <a:xfrm>
              <a:off x="3347864" y="1705372"/>
              <a:ext cx="3096344" cy="432048"/>
            </a:xfrm>
            <a:prstGeom prst="wedgeRectCallout">
              <a:avLst>
                <a:gd name="adj1" fmla="val 59246"/>
                <a:gd name="adj2" fmla="val 1224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9872" y="1705372"/>
              <a:ext cx="294322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827584" y="6972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Debugging web project</a:t>
            </a:r>
            <a:endParaRPr lang="en-US" altLang="zh-CN" sz="14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057300"/>
            <a:ext cx="6210647" cy="41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417340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By the way you can also release the web project which can reduce the size of the project.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The way to release the web project is just like the way to release it to android.</a:t>
            </a:r>
            <a:endParaRPr lang="en-US" altLang="zh-CN" sz="14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697261"/>
            <a:ext cx="784887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Compiling and releasing Android APK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>
                <a:latin typeface="Arial"/>
              </a:rPr>
              <a:t>cocos</a:t>
            </a:r>
            <a:r>
              <a:rPr lang="en-US" altLang="zh-CN" sz="2800" dirty="0" smtClean="0">
                <a:latin typeface="Arial"/>
              </a:rPr>
              <a:t> compile</a:t>
            </a:r>
          </a:p>
          <a:p>
            <a:endParaRPr lang="en-US" altLang="zh-CN" sz="2800" dirty="0" smtClean="0">
              <a:latin typeface="Arial"/>
            </a:endParaRPr>
          </a:p>
          <a:p>
            <a:r>
              <a:rPr lang="en-US" altLang="zh-CN" sz="2800" dirty="0" smtClean="0"/>
              <a:t>usage: </a:t>
            </a:r>
            <a:r>
              <a:rPr lang="en-US" altLang="zh-CN" sz="2800" dirty="0" err="1" smtClean="0"/>
              <a:t>cocos</a:t>
            </a:r>
            <a:r>
              <a:rPr lang="en-US" altLang="zh-CN" sz="2800" dirty="0" smtClean="0"/>
              <a:t> compile [-h] [-s SRC_DIR] [-q] [-p 	  PLATFORM] [-m MODE] [-j JOBS]</a:t>
            </a:r>
          </a:p>
          <a:p>
            <a:r>
              <a:rPr lang="en-US" altLang="zh-CN" sz="2800" dirty="0" smtClean="0"/>
              <a:t>                     [--</a:t>
            </a:r>
            <a:r>
              <a:rPr lang="en-US" altLang="zh-CN" sz="2800" dirty="0" err="1" smtClean="0"/>
              <a:t>ap</a:t>
            </a:r>
            <a:r>
              <a:rPr lang="en-US" altLang="zh-CN" sz="2800" dirty="0" smtClean="0"/>
              <a:t> ANDROID_PLATFORM] [--	   	source-map]</a:t>
            </a:r>
          </a:p>
          <a:p>
            <a:endParaRPr lang="en-US" altLang="zh-CN" sz="2800" dirty="0" smtClean="0"/>
          </a:p>
          <a:p>
            <a:r>
              <a:rPr lang="en-US" altLang="zh-CN" sz="1400" dirty="0" smtClean="0"/>
              <a:t>F:cocos2dxmbgamemygame1&gt;</a:t>
            </a:r>
            <a:r>
              <a:rPr lang="en-US" altLang="zh-CN" sz="1400" dirty="0" err="1" smtClean="0"/>
              <a:t>cocos</a:t>
            </a:r>
            <a:r>
              <a:rPr lang="en-US" altLang="zh-CN" sz="1400" dirty="0" smtClean="0"/>
              <a:t> compile -p android -j 4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41476"/>
            <a:ext cx="47720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27584" y="913284"/>
            <a:ext cx="5976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BUILD SUCCESSFUL</a:t>
            </a:r>
          </a:p>
          <a:p>
            <a:r>
              <a:rPr lang="en-US" altLang="zh-CN" dirty="0" smtClean="0"/>
              <a:t>Total time: 7 seconds</a:t>
            </a:r>
          </a:p>
          <a:p>
            <a:r>
              <a:rPr lang="en-US" altLang="zh-CN" dirty="0" smtClean="0"/>
              <a:t>Move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to F:cocos2dxmbgamemygame1bindebugandroid</a:t>
            </a:r>
          </a:p>
          <a:p>
            <a:r>
              <a:rPr lang="en-US" altLang="zh-CN" dirty="0" smtClean="0"/>
              <a:t>build succeeded.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That’s it</a:t>
            </a:r>
            <a:endParaRPr lang="zh-CN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35696" y="1489348"/>
            <a:ext cx="5290689" cy="2959199"/>
            <a:chOff x="1547664" y="1849388"/>
            <a:chExt cx="5290689" cy="2959199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2713409" y="683643"/>
              <a:ext cx="2959199" cy="5290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720" y="2065412"/>
              <a:ext cx="4248472" cy="244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475656" y="2569468"/>
            <a:ext cx="6429393" cy="43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/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DIN 1451 Mittelschrift" pitchFamily="34" charset="0"/>
                <a:ea typeface="Batang" pitchFamily="18" charset="-127"/>
                <a:cs typeface="Aharoni" pitchFamily="2" charset="-79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What is Cocos2d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3" y="134533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Cocos2d is a game development platform with powerful but lightweight game engines, open-source code base, it is a complete </a:t>
            </a:r>
            <a:r>
              <a:rPr lang="en-US" altLang="zh-CN" sz="2800" dirty="0" err="1" smtClean="0"/>
              <a:t>toolchain</a:t>
            </a:r>
            <a:r>
              <a:rPr lang="en-US" altLang="zh-CN" sz="2800" dirty="0" smtClean="0"/>
              <a:t> for developing multi-platform games.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577580"/>
            <a:ext cx="9048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865612"/>
            <a:ext cx="5305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 strength of cocos2d JS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841276"/>
            <a:ext cx="5254724" cy="43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61356"/>
            <a:ext cx="3862164" cy="273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46856" y="0"/>
            <a:ext cx="8229600" cy="64292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DIN 1451 Engschrift" pitchFamily="34" charset="0"/>
                <a:ea typeface="+mj-ea"/>
                <a:cs typeface="+mj-cs"/>
              </a:rPr>
              <a:t>Stack Of V.3.+</a:t>
            </a:r>
            <a:endParaRPr kumimoji="0" lang="en-US" sz="4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DIN 1451 Engschrift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58569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What is Cocos2d </a:t>
            </a:r>
            <a:r>
              <a:rPr lang="en-US" altLang="zh-CN" dirty="0" err="1" smtClean="0">
                <a:hlinkClick r:id="rId3"/>
              </a:rPr>
              <a:t>jsb</a:t>
            </a:r>
            <a:endParaRPr lang="zh-CN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508104" y="697260"/>
            <a:ext cx="3528392" cy="936104"/>
          </a:xfrm>
          <a:prstGeom prst="wedgeRectCallout">
            <a:avLst>
              <a:gd name="adj1" fmla="val -121399"/>
              <a:gd name="adj2" fmla="val 142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Interpreter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 weakness of cocos2d JS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Stability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Mature workflow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Don’t Support 3D game now.</a:t>
            </a:r>
          </a:p>
          <a:p>
            <a:r>
              <a:rPr lang="en-US" altLang="zh-CN" sz="2800" dirty="0" smtClean="0"/>
              <a:t>     (implemented in “</a:t>
            </a:r>
            <a:r>
              <a:rPr lang="zh-CN" altLang="en-US" sz="2800" dirty="0" smtClean="0"/>
              <a:t>捕鱼达人</a:t>
            </a:r>
            <a:r>
              <a:rPr lang="en-US" altLang="zh-CN" sz="2800" dirty="0" smtClean="0"/>
              <a:t>3”)</a:t>
            </a:r>
          </a:p>
          <a:p>
            <a:endParaRPr lang="zh-CN" alt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99592" y="350557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JS</a:t>
            </a:r>
            <a:r>
              <a:rPr lang="zh-CN" altLang="en-US" dirty="0" smtClean="0">
                <a:hlinkClick r:id="rId3"/>
              </a:rPr>
              <a:t>的优势和劣势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81236"/>
            <a:ext cx="8229600" cy="642922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 workflow of developing cocos2d JS on Both web and Android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56135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set up the NDK,SDK,ANT and </a:t>
            </a:r>
            <a:r>
              <a:rPr lang="en-US" altLang="zh-CN" sz="2800" dirty="0" smtClean="0"/>
              <a:t>Python2.7.3.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81436"/>
            <a:ext cx="3124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43608" y="4873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hlinkClick r:id="rId4"/>
              </a:rPr>
              <a:t>具体配置和打包流程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04825"/>
            <a:ext cx="63436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273324"/>
            <a:ext cx="46672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3275" y="549275"/>
            <a:ext cx="499745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</TotalTime>
  <Words>318</Words>
  <Application>Microsoft Office PowerPoint</Application>
  <PresentationFormat>On-screen Show (16:10)</PresentationFormat>
  <Paragraphs>69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宋体</vt:lpstr>
      <vt:lpstr>DIN 1451 Engschrift</vt:lpstr>
      <vt:lpstr>Calibri</vt:lpstr>
      <vt:lpstr>DIN 1451 Mittelschrift</vt:lpstr>
      <vt:lpstr>Batang</vt:lpstr>
      <vt:lpstr>Aharoni</vt:lpstr>
      <vt:lpstr>tartarsauce_erc</vt:lpstr>
      <vt:lpstr>DIN Mittelschrift Std</vt:lpstr>
      <vt:lpstr>Office Theme</vt:lpstr>
      <vt:lpstr>ANDROID DEVELOPMENT  by cocos2d JS </vt:lpstr>
      <vt:lpstr>Contents</vt:lpstr>
      <vt:lpstr>What is Cocos2d</vt:lpstr>
      <vt:lpstr>The strength of cocos2d JS</vt:lpstr>
      <vt:lpstr>Slide 5</vt:lpstr>
      <vt:lpstr>The weakness of cocos2d JS</vt:lpstr>
      <vt:lpstr>The workflow of developing cocos2d JS on Both web and Android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That’s it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Virtuos Company Introduction</dc:title>
  <dc:creator>Virtuos</dc:creator>
  <cp:lastModifiedBy>zhangchi</cp:lastModifiedBy>
  <cp:revision>679</cp:revision>
  <dcterms:created xsi:type="dcterms:W3CDTF">2010-02-24T14:45:39Z</dcterms:created>
  <dcterms:modified xsi:type="dcterms:W3CDTF">2014-12-11T08:12:26Z</dcterms:modified>
</cp:coreProperties>
</file>