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29"/>
  </p:notesMasterIdLst>
  <p:sldIdLst>
    <p:sldId id="256" r:id="rId3"/>
    <p:sldId id="257" r:id="rId4"/>
    <p:sldId id="285" r:id="rId5"/>
    <p:sldId id="300" r:id="rId6"/>
    <p:sldId id="348" r:id="rId7"/>
    <p:sldId id="457" r:id="rId8"/>
    <p:sldId id="458" r:id="rId9"/>
    <p:sldId id="459" r:id="rId10"/>
    <p:sldId id="434" r:id="rId11"/>
    <p:sldId id="389" r:id="rId12"/>
    <p:sldId id="450" r:id="rId13"/>
    <p:sldId id="449" r:id="rId14"/>
    <p:sldId id="443" r:id="rId15"/>
    <p:sldId id="442" r:id="rId16"/>
    <p:sldId id="451" r:id="rId17"/>
    <p:sldId id="438" r:id="rId18"/>
    <p:sldId id="447" r:id="rId19"/>
    <p:sldId id="452" r:id="rId20"/>
    <p:sldId id="453" r:id="rId21"/>
    <p:sldId id="440" r:id="rId22"/>
    <p:sldId id="454" r:id="rId23"/>
    <p:sldId id="448" r:id="rId24"/>
    <p:sldId id="455" r:id="rId25"/>
    <p:sldId id="456" r:id="rId26"/>
    <p:sldId id="343" r:id="rId27"/>
    <p:sldId id="307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8E95B-7D3C-4000-9396-C2E5DE68CFB0}">
  <a:tblStyle styleId="{B388E95B-7D3C-4000-9396-C2E5DE68C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2875" autoAdjust="0"/>
  </p:normalViewPr>
  <p:slideViewPr>
    <p:cSldViewPr snapToGrid="0">
      <p:cViewPr varScale="1">
        <p:scale>
          <a:sx n="81" d="100"/>
          <a:sy n="81" d="100"/>
        </p:scale>
        <p:origin x="14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2218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50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14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335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099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033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623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839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50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682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4379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483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4004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214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3064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807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tabLst/>
              <a:defRPr/>
            </a:pP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029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95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066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32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47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s">
  <p:cSld name="Tel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udo_D">
  <p:cSld name="Conteudo_D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51521" y="908720"/>
            <a:ext cx="7632848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51521" y="44626"/>
            <a:ext cx="7704534" cy="5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04650"/>
            <a:ext cx="9144300" cy="14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ads Escuro MBA">
  <p:cSld name="Quads Escuro MB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0" y="4904650"/>
            <a:ext cx="9144300" cy="14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towardsdatascience.com/the-art-of-a-b-testing-5a10c9bb70a4" TargetMode="External"/><Relationship Id="rId7" Type="http://schemas.openxmlformats.org/officeDocument/2006/relationships/hyperlink" Target="https://pt.khanacademy.org/math/statistics-probability/significance-tests-one-sample/more-significance-testing-videos/v/large-sample-proportion-hypothesis-tes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pt.khanacademy.org/math/statistics-probability/significance-tests-one-sample/more-significance-testing-videos/v/small-sample-hypothesis-test" TargetMode="External"/><Relationship Id="rId5" Type="http://schemas.openxmlformats.org/officeDocument/2006/relationships/hyperlink" Target="https://pt.khanacademy.org/math/statistics-probability/significance-tests-one-sample/more-significance-testing-videos/v/z-statistics-vs-t-statistics" TargetMode="External"/><Relationship Id="rId4" Type="http://schemas.openxmlformats.org/officeDocument/2006/relationships/hyperlink" Target="https://www.reneshbedre.com/blog/ttes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FIAP-NOVO-2014-MAGENT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125" y="2901164"/>
            <a:ext cx="3604019" cy="1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</a:t>
            </a:r>
            <a:endParaRPr i="1"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No R, o teste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 é realizado pela função </a:t>
            </a:r>
            <a:r>
              <a:rPr lang="pt-BR" sz="2400" b="1" dirty="0" err="1" smtClean="0">
                <a:solidFill>
                  <a:schemeClr val="dk1"/>
                </a:solidFill>
              </a:rPr>
              <a:t>t.test</a:t>
            </a:r>
            <a:r>
              <a:rPr lang="pt-BR" sz="2400" b="1" dirty="0" smtClean="0">
                <a:solidFill>
                  <a:schemeClr val="dk1"/>
                </a:solidFill>
              </a:rPr>
              <a:t>()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Parâmetros: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0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x – vetor contendo os dados da primeira variável de interesse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y </a:t>
            </a:r>
            <a:r>
              <a:rPr lang="pt-BR" sz="2000" dirty="0">
                <a:solidFill>
                  <a:schemeClr val="dk1"/>
                </a:solidFill>
              </a:rPr>
              <a:t>– vetor contendo os dados da </a:t>
            </a:r>
            <a:r>
              <a:rPr lang="pt-BR" sz="2000" dirty="0" smtClean="0">
                <a:solidFill>
                  <a:schemeClr val="dk1"/>
                </a:solidFill>
              </a:rPr>
              <a:t>segunda variável </a:t>
            </a:r>
            <a:r>
              <a:rPr lang="pt-BR" sz="2000" dirty="0">
                <a:solidFill>
                  <a:schemeClr val="dk1"/>
                </a:solidFill>
              </a:rPr>
              <a:t>de </a:t>
            </a:r>
            <a:r>
              <a:rPr lang="pt-BR" sz="2000" dirty="0" smtClean="0">
                <a:solidFill>
                  <a:schemeClr val="dk1"/>
                </a:solidFill>
              </a:rPr>
              <a:t>interesse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mu – utilizado quando realizamos teste t para 1 amostra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err="1" smtClean="0">
                <a:solidFill>
                  <a:schemeClr val="dk1"/>
                </a:solidFill>
              </a:rPr>
              <a:t>alternative</a:t>
            </a:r>
            <a:r>
              <a:rPr lang="pt-BR" sz="2000" dirty="0" smtClean="0">
                <a:solidFill>
                  <a:schemeClr val="dk1"/>
                </a:solidFill>
              </a:rPr>
              <a:t>: </a:t>
            </a:r>
            <a:r>
              <a:rPr lang="pt-BR" sz="2000" i="1" dirty="0" err="1" smtClean="0">
                <a:solidFill>
                  <a:schemeClr val="dk1"/>
                </a:solidFill>
              </a:rPr>
              <a:t>two.sided</a:t>
            </a:r>
            <a:r>
              <a:rPr lang="pt-BR" sz="2000" dirty="0" smtClean="0">
                <a:solidFill>
                  <a:schemeClr val="dk1"/>
                </a:solidFill>
              </a:rPr>
              <a:t> (≠), </a:t>
            </a:r>
            <a:r>
              <a:rPr lang="pt-BR" sz="2000" i="1" dirty="0" err="1" smtClean="0">
                <a:solidFill>
                  <a:schemeClr val="dk1"/>
                </a:solidFill>
              </a:rPr>
              <a:t>less</a:t>
            </a:r>
            <a:r>
              <a:rPr lang="pt-BR" sz="2000" dirty="0" smtClean="0">
                <a:solidFill>
                  <a:schemeClr val="dk1"/>
                </a:solidFill>
              </a:rPr>
              <a:t> (&lt;), </a:t>
            </a:r>
            <a:r>
              <a:rPr lang="pt-BR" sz="2000" i="1" dirty="0" err="1" smtClean="0">
                <a:solidFill>
                  <a:schemeClr val="dk1"/>
                </a:solidFill>
              </a:rPr>
              <a:t>greater</a:t>
            </a:r>
            <a:r>
              <a:rPr lang="pt-BR" sz="2000" dirty="0" smtClean="0">
                <a:solidFill>
                  <a:schemeClr val="dk1"/>
                </a:solidFill>
              </a:rPr>
              <a:t> (&gt;)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err="1" smtClean="0">
                <a:solidFill>
                  <a:schemeClr val="dk1"/>
                </a:solidFill>
              </a:rPr>
              <a:t>conf.level</a:t>
            </a:r>
            <a:r>
              <a:rPr lang="pt-BR" sz="2000" dirty="0" smtClean="0">
                <a:solidFill>
                  <a:schemeClr val="dk1"/>
                </a:solidFill>
              </a:rPr>
              <a:t>: nível de confiança (90%, 95%, 99%).</a:t>
            </a:r>
            <a:endParaRPr lang="pt-BR" sz="20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 smtClean="0">
                <a:solidFill>
                  <a:schemeClr val="lt1"/>
                </a:solidFill>
              </a:rPr>
              <a:t>Carregar</a:t>
            </a:r>
            <a:r>
              <a:rPr lang="en-US" sz="3000" b="1" dirty="0" smtClean="0">
                <a:solidFill>
                  <a:schemeClr val="lt1"/>
                </a:solidFill>
              </a:rPr>
              <a:t> </a:t>
            </a:r>
            <a:r>
              <a:rPr lang="en-US" sz="3000" b="1" dirty="0" err="1" smtClean="0">
                <a:solidFill>
                  <a:schemeClr val="lt1"/>
                </a:solidFill>
              </a:rPr>
              <a:t>os</a:t>
            </a:r>
            <a:r>
              <a:rPr lang="en-US" sz="3000" b="1" dirty="0" smtClean="0">
                <a:solidFill>
                  <a:schemeClr val="lt1"/>
                </a:solidFill>
              </a:rPr>
              <a:t> </a:t>
            </a:r>
            <a:r>
              <a:rPr lang="en-US" sz="3000" b="1" dirty="0" err="1" smtClean="0">
                <a:solidFill>
                  <a:schemeClr val="lt1"/>
                </a:solidFill>
              </a:rPr>
              <a:t>pacotes</a:t>
            </a:r>
            <a:r>
              <a:rPr lang="en-US" sz="3000" b="1" dirty="0" smtClean="0">
                <a:solidFill>
                  <a:schemeClr val="lt1"/>
                </a:solidFill>
              </a:rPr>
              <a:t> e dados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altLang="pt-BR" sz="2400" dirty="0" smtClean="0">
                <a:solidFill>
                  <a:schemeClr val="dk1"/>
                </a:solidFill>
              </a:rPr>
              <a:t>Iremos trabalhar com os seguintes pacotes e dados: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148" y="2836006"/>
            <a:ext cx="3256431" cy="91135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445" y="4210982"/>
            <a:ext cx="5611839" cy="12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</a:t>
            </a:r>
            <a:endParaRPr i="1"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 para desvio padrão desconhecido: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Problema exemplo: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0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Um determinado sindicato informa que o salário médio mensal de um professor de computação da USP é de R$20k. Para um nível de confiança de 95%, vamos testar esta hipótese.</a:t>
            </a:r>
            <a:endParaRPr lang="pt-BR" sz="20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4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Shape 413"/>
              <p:cNvSpPr/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Fixar </a:t>
                </a:r>
                <a:r>
                  <a:rPr lang="pt-BR" sz="1600" dirty="0"/>
                  <a:t>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)</a:t>
                </a:r>
                <a:r>
                  <a:rPr lang="pt-BR" sz="1600" dirty="0"/>
                  <a:t> e 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rgbClr val="FF0000"/>
                    </a:solidFill>
                  </a:rPr>
                  <a:t>)</a:t>
                </a: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1600" b="1" dirty="0" smtClean="0"/>
                  <a:t>: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sz="1600" b="1" dirty="0" smtClean="0"/>
                  <a:t> 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pt-BR" sz="1600" b="1" dirty="0" smtClean="0">
                  <a:ea typeface="Cambria Math" panose="02040503050406030204" pitchFamily="18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Definir o estimador: </a:t>
                </a:r>
                <a:r>
                  <a:rPr lang="pt-BR" sz="1600" b="1" dirty="0" smtClean="0"/>
                  <a:t>média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Fixar </a:t>
                </a:r>
                <a:r>
                  <a:rPr lang="pt-BR" sz="1600" dirty="0"/>
                  <a:t>o nível de </a:t>
                </a:r>
                <a:r>
                  <a:rPr lang="pt-BR" sz="1600" dirty="0" smtClean="0"/>
                  <a:t>confiança: </a:t>
                </a:r>
                <a:r>
                  <a:rPr lang="pt-BR" sz="1600" b="1" dirty="0" smtClean="0"/>
                  <a:t>95%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Vamos continuar as próximas etapas no </a:t>
                </a:r>
                <a:r>
                  <a:rPr lang="pt-BR" sz="1600" i="1" dirty="0" err="1" smtClean="0">
                    <a:solidFill>
                      <a:srgbClr val="FF0000"/>
                    </a:solidFill>
                  </a:rPr>
                  <a:t>python</a:t>
                </a:r>
                <a:r>
                  <a:rPr lang="pt-BR" sz="1600" dirty="0" smtClean="0"/>
                  <a:t>.</a:t>
                </a: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/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3" name="Shape 4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741" t="-3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1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–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r>
              <a:rPr lang="en-US" sz="3000" b="1" dirty="0" smtClean="0">
                <a:solidFill>
                  <a:schemeClr val="lt1"/>
                </a:solidFill>
              </a:rPr>
              <a:t> no R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Vamos estimar a média e desvio-padrão do conjunto de professores de computação:</a:t>
            </a: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50222" y="2661305"/>
            <a:ext cx="307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RDIDP – Dedicação exclusiva</a:t>
            </a:r>
          </a:p>
          <a:p>
            <a:r>
              <a:rPr lang="pt-BR" dirty="0" smtClean="0"/>
              <a:t>ICMC – Instituto de computação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087720" y="3699971"/>
            <a:ext cx="307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Média salarial</a:t>
            </a:r>
          </a:p>
          <a:p>
            <a:r>
              <a:rPr lang="pt-BR" dirty="0" smtClean="0"/>
              <a:t>Desvio-padrão</a:t>
            </a:r>
          </a:p>
          <a:p>
            <a:r>
              <a:rPr lang="pt-BR" dirty="0" smtClean="0"/>
              <a:t>Número de professores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068266" y="4990638"/>
            <a:ext cx="3075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salário médio dos 34 professores é de R$23.877. Vamos testar se este valor é estatisticamente maior que os R$20.000.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2" y="2613339"/>
            <a:ext cx="5594898" cy="54015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4779390" y="2795775"/>
            <a:ext cx="1733585" cy="6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920792" y="2991132"/>
            <a:ext cx="1592183" cy="4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2" y="3726800"/>
            <a:ext cx="5794330" cy="844030"/>
          </a:xfrm>
          <a:prstGeom prst="rect">
            <a:avLst/>
          </a:prstGeom>
        </p:spPr>
      </p:pic>
      <p:cxnSp>
        <p:nvCxnSpPr>
          <p:cNvPr id="22" name="Conector de Seta Reta 21"/>
          <p:cNvCxnSpPr/>
          <p:nvPr/>
        </p:nvCxnSpPr>
        <p:spPr>
          <a:xfrm flipV="1">
            <a:off x="5194169" y="4278803"/>
            <a:ext cx="1992163" cy="5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5674936" y="4069303"/>
            <a:ext cx="1511396" cy="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871430" y="3830567"/>
            <a:ext cx="1314902" cy="14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42863"/>
            <a:ext cx="4133850" cy="838200"/>
          </a:xfrm>
          <a:prstGeom prst="rect">
            <a:avLst/>
          </a:prstGeom>
        </p:spPr>
      </p:pic>
      <p:cxnSp>
        <p:nvCxnSpPr>
          <p:cNvPr id="25" name="Conector de Seta Reta 24"/>
          <p:cNvCxnSpPr>
            <a:endCxn id="28" idx="1"/>
          </p:cNvCxnSpPr>
          <p:nvPr/>
        </p:nvCxnSpPr>
        <p:spPr>
          <a:xfrm flipV="1">
            <a:off x="4430598" y="5467692"/>
            <a:ext cx="1637668" cy="1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1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</a:t>
            </a:r>
            <a:r>
              <a:rPr lang="en-US" sz="3000" b="1" dirty="0" smtClean="0">
                <a:solidFill>
                  <a:schemeClr val="lt1"/>
                </a:solidFill>
              </a:rPr>
              <a:t>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Realizamos o Teste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Este resultado evidencia que a hipótese nula deve ser rejeitada, ou seja, </a:t>
            </a:r>
            <a:r>
              <a:rPr lang="pt-BR" sz="1800" b="1" dirty="0" smtClean="0">
                <a:solidFill>
                  <a:schemeClr val="dk1"/>
                </a:solidFill>
              </a:rPr>
              <a:t>a média salarial dos professores é maior que 20k</a:t>
            </a:r>
            <a:r>
              <a:rPr lang="pt-BR" sz="1800" dirty="0" smtClean="0">
                <a:solidFill>
                  <a:schemeClr val="dk1"/>
                </a:solidFill>
              </a:rPr>
              <a:t>.</a:t>
            </a:r>
            <a:r>
              <a:rPr lang="pt-BR" sz="2400" dirty="0" smtClean="0">
                <a:solidFill>
                  <a:schemeClr val="dk1"/>
                </a:solidFill>
              </a:rPr>
              <a:t> 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38511" y="2319535"/>
            <a:ext cx="170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a ser testado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39840" y="2669598"/>
            <a:ext cx="181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Hipótese alternativa</a:t>
            </a:r>
            <a:endParaRPr lang="pt-BR" dirty="0"/>
          </a:p>
        </p:txBody>
      </p:sp>
      <p:cxnSp>
        <p:nvCxnSpPr>
          <p:cNvPr id="29" name="Conector de Seta Reta 28"/>
          <p:cNvCxnSpPr>
            <a:endCxn id="31" idx="0"/>
          </p:cNvCxnSpPr>
          <p:nvPr/>
        </p:nvCxnSpPr>
        <p:spPr>
          <a:xfrm flipH="1">
            <a:off x="2261346" y="3667212"/>
            <a:ext cx="1026746" cy="68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537446" y="435534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Valor da estatística </a:t>
            </a:r>
            <a:r>
              <a:rPr lang="pt-BR" sz="1100" i="1" dirty="0" smtClean="0"/>
              <a:t>t</a:t>
            </a:r>
            <a:endParaRPr lang="pt-BR" sz="1100" i="1" dirty="0"/>
          </a:p>
        </p:txBody>
      </p:sp>
      <p:cxnSp>
        <p:nvCxnSpPr>
          <p:cNvPr id="38" name="Conector de Seta Reta 37"/>
          <p:cNvCxnSpPr>
            <a:endCxn id="40" idx="0"/>
          </p:cNvCxnSpPr>
          <p:nvPr/>
        </p:nvCxnSpPr>
        <p:spPr>
          <a:xfrm>
            <a:off x="6052008" y="3684552"/>
            <a:ext cx="556755" cy="44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562133" y="4129038"/>
            <a:ext cx="2093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Quando o </a:t>
            </a:r>
            <a:r>
              <a:rPr lang="pt-BR" sz="1100" i="1" dirty="0" smtClean="0"/>
              <a:t>p-</a:t>
            </a:r>
            <a:r>
              <a:rPr lang="pt-BR" sz="1100" i="1" dirty="0" err="1" smtClean="0"/>
              <a:t>value</a:t>
            </a:r>
            <a:r>
              <a:rPr lang="pt-BR" sz="1100" dirty="0" smtClean="0"/>
              <a:t> é menor que 0,05 podemos rejeitar a hipótese nula.</a:t>
            </a:r>
            <a:endParaRPr lang="pt-BR" sz="1100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" y="2157689"/>
            <a:ext cx="5021371" cy="690141"/>
          </a:xfrm>
          <a:prstGeom prst="rect">
            <a:avLst/>
          </a:prstGeom>
        </p:spPr>
      </p:pic>
      <p:cxnSp>
        <p:nvCxnSpPr>
          <p:cNvPr id="4" name="Conector de Seta Reta 3"/>
          <p:cNvCxnSpPr>
            <a:endCxn id="5" idx="1"/>
          </p:cNvCxnSpPr>
          <p:nvPr/>
        </p:nvCxnSpPr>
        <p:spPr>
          <a:xfrm flipV="1">
            <a:off x="5323213" y="2127335"/>
            <a:ext cx="91529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6238511" y="1973446"/>
            <a:ext cx="179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Coluna de salários</a:t>
            </a:r>
            <a:endParaRPr lang="pt-BR" dirty="0"/>
          </a:p>
        </p:txBody>
      </p:sp>
      <p:cxnSp>
        <p:nvCxnSpPr>
          <p:cNvPr id="9" name="Conector de Seta Reta 8"/>
          <p:cNvCxnSpPr>
            <a:endCxn id="12" idx="1"/>
          </p:cNvCxnSpPr>
          <p:nvPr/>
        </p:nvCxnSpPr>
        <p:spPr>
          <a:xfrm flipV="1">
            <a:off x="2686639" y="2473424"/>
            <a:ext cx="3551872" cy="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7" idx="1"/>
          </p:cNvCxnSpPr>
          <p:nvPr/>
        </p:nvCxnSpPr>
        <p:spPr>
          <a:xfrm>
            <a:off x="3451412" y="2738968"/>
            <a:ext cx="2388428" cy="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9" y="3341652"/>
            <a:ext cx="7077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</a:t>
            </a:r>
            <a:endParaRPr i="1"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 para duas médias: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Problema exemplo: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Os professores do Instituto de computação desejam comparar seus salários com os salários de professores de outras unidades. No caso, eles selecionaram os professores dos cursos de Administração, Economia e Contabilidade. Vamos testar a hipótese de que os salários sejam iguais.</a:t>
            </a: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2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Shape 413"/>
              <p:cNvSpPr/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>
                    <a:solidFill>
                      <a:schemeClr val="dk1"/>
                    </a:solidFill>
                  </a:rPr>
                  <a:t>Etapa 1: </a:t>
                </a:r>
                <a:r>
                  <a:rPr lang="pt-BR" sz="1600" dirty="0"/>
                  <a:t>Fixar 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)</a:t>
                </a:r>
                <a:r>
                  <a:rPr lang="pt-BR" sz="1600" dirty="0"/>
                  <a:t> e 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rgbClr val="FF0000"/>
                    </a:solidFill>
                  </a:rPr>
                  <a:t>)</a:t>
                </a: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16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pt-BR" sz="1600" b="1" dirty="0" smtClean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1600" b="1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pt-BR" sz="1600" b="1" dirty="0" smtClean="0">
                    <a:ea typeface="Cambria Math" panose="02040503050406030204" pitchFamily="18" charset="0"/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1600" b="1" dirty="0" smtClean="0">
                  <a:ea typeface="Cambria Math" panose="02040503050406030204" pitchFamily="18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Definir o estimador: </a:t>
                </a:r>
                <a:r>
                  <a:rPr lang="pt-BR" sz="1600" b="1" dirty="0" smtClean="0"/>
                  <a:t>média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Fixar </a:t>
                </a:r>
                <a:r>
                  <a:rPr lang="pt-BR" sz="1600" dirty="0"/>
                  <a:t>o nível de </a:t>
                </a:r>
                <a:r>
                  <a:rPr lang="pt-BR" sz="1600" dirty="0" smtClean="0"/>
                  <a:t>confiança: </a:t>
                </a:r>
                <a:r>
                  <a:rPr lang="pt-BR" sz="1600" b="1" dirty="0" smtClean="0"/>
                  <a:t>95%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Vamos continuar no </a:t>
                </a:r>
                <a:r>
                  <a:rPr lang="pt-BR" sz="1600" i="1" dirty="0" err="1" smtClean="0">
                    <a:solidFill>
                      <a:srgbClr val="FF0000"/>
                    </a:solidFill>
                  </a:rPr>
                  <a:t>python</a:t>
                </a:r>
                <a:r>
                  <a:rPr lang="pt-BR" sz="1600" dirty="0" smtClean="0"/>
                  <a:t>.</a:t>
                </a:r>
                <a:endParaRPr lang="pt-BR" sz="1600" dirty="0" smtClean="0"/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3" name="Shape 4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741" t="-3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6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–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r>
              <a:rPr lang="en-US" sz="3000" b="1" dirty="0" smtClean="0">
                <a:solidFill>
                  <a:schemeClr val="lt1"/>
                </a:solidFill>
              </a:rPr>
              <a:t> no R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Vamos estimar a média e desvio-padrão do conjunto de professores de computação:</a:t>
            </a: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93082" y="2470876"/>
            <a:ext cx="346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RDIDP – Dedicação exclusiva</a:t>
            </a:r>
          </a:p>
          <a:p>
            <a:r>
              <a:rPr lang="pt-BR" dirty="0" smtClean="0"/>
              <a:t>ICMC – Instituto de computação</a:t>
            </a:r>
          </a:p>
          <a:p>
            <a:r>
              <a:rPr lang="pt-BR" dirty="0" smtClean="0"/>
              <a:t>FEA – Faculdade de Adm., Econ. e Cont.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588038" y="3542555"/>
            <a:ext cx="307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Média salarial</a:t>
            </a:r>
          </a:p>
          <a:p>
            <a:r>
              <a:rPr lang="pt-BR" dirty="0" smtClean="0"/>
              <a:t>Desvio-padrão</a:t>
            </a:r>
          </a:p>
          <a:p>
            <a:r>
              <a:rPr lang="pt-BR" dirty="0" smtClean="0"/>
              <a:t>Número de professores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899912" y="5045362"/>
            <a:ext cx="307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testar se a diferença destas médias é estatisticamente diferente de zero.</a:t>
            </a:r>
            <a:endParaRPr lang="pt-BR" dirty="0"/>
          </a:p>
        </p:txBody>
      </p:sp>
      <p:cxnSp>
        <p:nvCxnSpPr>
          <p:cNvPr id="25" name="Conector de Seta Reta 24"/>
          <p:cNvCxnSpPr>
            <a:endCxn id="28" idx="1"/>
          </p:cNvCxnSpPr>
          <p:nvPr/>
        </p:nvCxnSpPr>
        <p:spPr>
          <a:xfrm flipV="1">
            <a:off x="5174572" y="5414694"/>
            <a:ext cx="725340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9" y="2627312"/>
            <a:ext cx="4733008" cy="47330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4176074" y="2636837"/>
            <a:ext cx="1617008" cy="22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622941" y="2946341"/>
            <a:ext cx="1187824" cy="3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29" y="3385394"/>
            <a:ext cx="5242057" cy="780604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5303783" y="3627220"/>
            <a:ext cx="1386941" cy="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7" idx="1"/>
          </p:cNvCxnSpPr>
          <p:nvPr/>
        </p:nvCxnSpPr>
        <p:spPr>
          <a:xfrm>
            <a:off x="5174572" y="3775696"/>
            <a:ext cx="1413466" cy="13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22941" y="3937134"/>
            <a:ext cx="2067783" cy="17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47" y="4709221"/>
            <a:ext cx="4200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1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</a:t>
            </a:r>
            <a:r>
              <a:rPr lang="en-US" sz="3000" b="1" dirty="0" smtClean="0">
                <a:solidFill>
                  <a:schemeClr val="lt1"/>
                </a:solidFill>
              </a:rPr>
              <a:t>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40805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Realizamos o Teste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Este resultado evidencia que a hipótese nula </a:t>
            </a:r>
            <a:r>
              <a:rPr lang="pt-BR" sz="1800" b="1" dirty="0" smtClean="0">
                <a:solidFill>
                  <a:schemeClr val="dk1"/>
                </a:solidFill>
              </a:rPr>
              <a:t>NÃO</a:t>
            </a:r>
            <a:r>
              <a:rPr lang="pt-BR" sz="1800" dirty="0" smtClean="0">
                <a:solidFill>
                  <a:schemeClr val="dk1"/>
                </a:solidFill>
              </a:rPr>
              <a:t> deve ser rejeitada, ou seja, </a:t>
            </a:r>
            <a:r>
              <a:rPr lang="pt-BR" sz="1800" b="1" dirty="0" smtClean="0">
                <a:solidFill>
                  <a:schemeClr val="dk1"/>
                </a:solidFill>
              </a:rPr>
              <a:t>a diferença entre os salários dos professores é aproximadamente zero</a:t>
            </a:r>
            <a:r>
              <a:rPr lang="pt-BR" sz="1800" dirty="0" smtClean="0">
                <a:solidFill>
                  <a:schemeClr val="dk1"/>
                </a:solidFill>
              </a:rPr>
              <a:t>.</a:t>
            </a:r>
            <a:r>
              <a:rPr lang="pt-BR" sz="2400" dirty="0" smtClean="0">
                <a:solidFill>
                  <a:schemeClr val="dk1"/>
                </a:solidFill>
              </a:rPr>
              <a:t> 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66025" y="1880364"/>
            <a:ext cx="179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 por unidade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430062" y="2880393"/>
            <a:ext cx="181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Hipótese alternativa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548167" y="43858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Valor da estatística </a:t>
            </a:r>
            <a:r>
              <a:rPr lang="pt-BR" sz="1100" i="1" dirty="0" smtClean="0"/>
              <a:t>t</a:t>
            </a:r>
            <a:endParaRPr lang="pt-BR" sz="1100" i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884661" y="4255468"/>
            <a:ext cx="2093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Quando o </a:t>
            </a:r>
            <a:r>
              <a:rPr lang="pt-BR" sz="1100" i="1" dirty="0" smtClean="0"/>
              <a:t>p-</a:t>
            </a:r>
            <a:r>
              <a:rPr lang="pt-BR" sz="1100" i="1" dirty="0" err="1" smtClean="0"/>
              <a:t>value</a:t>
            </a:r>
            <a:r>
              <a:rPr lang="pt-BR" sz="1100" dirty="0" smtClean="0"/>
              <a:t> é menor que 0,05 podemos rejeitar a hipótese nula.</a:t>
            </a:r>
            <a:endParaRPr lang="pt-BR" sz="1100" i="1" dirty="0"/>
          </a:p>
        </p:txBody>
      </p:sp>
      <p:cxnSp>
        <p:nvCxnSpPr>
          <p:cNvPr id="14" name="Conector de Seta Reta 13"/>
          <p:cNvCxnSpPr>
            <a:endCxn id="17" idx="1"/>
          </p:cNvCxnSpPr>
          <p:nvPr/>
        </p:nvCxnSpPr>
        <p:spPr>
          <a:xfrm>
            <a:off x="3421930" y="2850577"/>
            <a:ext cx="1008132" cy="1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40" idx="0"/>
          </p:cNvCxnSpPr>
          <p:nvPr/>
        </p:nvCxnSpPr>
        <p:spPr>
          <a:xfrm>
            <a:off x="6014301" y="3798263"/>
            <a:ext cx="916990" cy="45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281032" y="3832145"/>
            <a:ext cx="509928" cy="57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7" y="2052173"/>
            <a:ext cx="6596982" cy="798404"/>
          </a:xfrm>
          <a:prstGeom prst="rect">
            <a:avLst/>
          </a:prstGeom>
        </p:spPr>
      </p:pic>
      <p:cxnSp>
        <p:nvCxnSpPr>
          <p:cNvPr id="4" name="Conector de Seta Reta 3"/>
          <p:cNvCxnSpPr>
            <a:endCxn id="5" idx="1"/>
          </p:cNvCxnSpPr>
          <p:nvPr/>
        </p:nvCxnSpPr>
        <p:spPr>
          <a:xfrm flipV="1">
            <a:off x="6683473" y="2034253"/>
            <a:ext cx="482552" cy="20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0" y="3460670"/>
            <a:ext cx="68865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120" y="972084"/>
            <a:ext cx="8391764" cy="4755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095881" y="2636889"/>
            <a:ext cx="4724242" cy="12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en-US" sz="8000" dirty="0" smtClean="0">
                <a:solidFill>
                  <a:schemeClr val="dk1"/>
                </a:solidFill>
              </a:rPr>
              <a:t>9.1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95288" y="1484312"/>
            <a:ext cx="423946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r>
              <a:rPr lang="pt-BR" altLang="pt-BR" sz="1600" noProof="0" dirty="0" smtClean="0">
                <a:latin typeface="Arial" panose="020B0604020202020204" pitchFamily="34" charset="0"/>
              </a:rPr>
              <a:t>Um teste A/B se refere a uma técnica utilizada para determinar qual design apresenta melhor conversão entre os possíveis consumidores.</a:t>
            </a: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16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r>
              <a:rPr lang="pt-BR" altLang="pt-BR" sz="1600" noProof="0" dirty="0" smtClean="0">
                <a:latin typeface="Arial" panose="020B0604020202020204" pitchFamily="34" charset="0"/>
              </a:rPr>
              <a:t>Por exemplo: Uma empresa deseja verificar se mantem a versão atual do site ou atualiza para uma nova versão.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508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tabLst/>
              <a:defRPr/>
            </a:pPr>
            <a:endParaRPr kumimoji="0" lang="pt-BR" alt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29553" y="4732994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Qual a versão do site a empresa deve adotar? Versão A ou B?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Resultado de imagem para ab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4" y="1897527"/>
            <a:ext cx="4260863" cy="25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2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 smtClean="0">
                <a:solidFill>
                  <a:schemeClr val="lt1"/>
                </a:solidFill>
              </a:rPr>
              <a:t>Carregar</a:t>
            </a:r>
            <a:r>
              <a:rPr lang="en-US" sz="3000" b="1" dirty="0" smtClean="0">
                <a:solidFill>
                  <a:schemeClr val="lt1"/>
                </a:solidFill>
              </a:rPr>
              <a:t> </a:t>
            </a:r>
            <a:r>
              <a:rPr lang="en-US" sz="3000" b="1" dirty="0" err="1" smtClean="0">
                <a:solidFill>
                  <a:schemeClr val="lt1"/>
                </a:solidFill>
              </a:rPr>
              <a:t>os</a:t>
            </a:r>
            <a:r>
              <a:rPr lang="en-US" sz="3000" b="1" dirty="0" smtClean="0">
                <a:solidFill>
                  <a:schemeClr val="lt1"/>
                </a:solidFill>
              </a:rPr>
              <a:t> </a:t>
            </a:r>
            <a:r>
              <a:rPr lang="en-US" sz="3000" b="1" dirty="0" err="1" smtClean="0">
                <a:solidFill>
                  <a:schemeClr val="lt1"/>
                </a:solidFill>
              </a:rPr>
              <a:t>pacotes</a:t>
            </a:r>
            <a:r>
              <a:rPr lang="en-US" sz="3000" b="1" dirty="0" smtClean="0">
                <a:solidFill>
                  <a:schemeClr val="lt1"/>
                </a:solidFill>
              </a:rPr>
              <a:t> e dados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altLang="pt-BR" sz="2400" dirty="0" smtClean="0">
                <a:solidFill>
                  <a:schemeClr val="dk1"/>
                </a:solidFill>
              </a:rPr>
              <a:t>Iremos trabalhar com os seguintes pacotes e dados: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85569" y="4845597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Versão testada A/B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06347" y="4907152"/>
            <a:ext cx="215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 – usuário não clicou no link</a:t>
            </a:r>
          </a:p>
          <a:p>
            <a:r>
              <a:rPr lang="pt-BR" sz="1200" dirty="0" smtClean="0"/>
              <a:t>1 – usuário clicou no link</a:t>
            </a:r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63" y="2159392"/>
            <a:ext cx="2752725" cy="771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920" y="3200640"/>
            <a:ext cx="5773410" cy="4613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003" y="3869911"/>
            <a:ext cx="3533775" cy="220980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6042959" y="5106009"/>
            <a:ext cx="663388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9" idx="3"/>
          </p:cNvCxnSpPr>
          <p:nvPr/>
        </p:nvCxnSpPr>
        <p:spPr>
          <a:xfrm flipH="1">
            <a:off x="2286840" y="5071349"/>
            <a:ext cx="654423" cy="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Shape 413"/>
              <p:cNvSpPr/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Fixar </a:t>
                </a:r>
                <a:r>
                  <a:rPr lang="pt-BR" sz="1600" dirty="0"/>
                  <a:t>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)</a:t>
                </a:r>
                <a:r>
                  <a:rPr lang="pt-BR" sz="1600" dirty="0"/>
                  <a:t> e a hipótese </a:t>
                </a:r>
                <a:r>
                  <a:rPr lang="pt-BR" sz="1600" dirty="0" smtClean="0">
                    <a:solidFill>
                      <a:srgbClr val="FF0000"/>
                    </a:solidFill>
                  </a:rPr>
                  <a:t>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rgbClr val="FF0000"/>
                    </a:solidFill>
                  </a:rPr>
                  <a:t>)</a:t>
                </a: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16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t-BR" sz="1600" b="1" dirty="0" smtClean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1600" b="1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t-BR" sz="1600" b="1" dirty="0" smtClean="0">
                    <a:ea typeface="Cambria Math" panose="02040503050406030204" pitchFamily="18" charset="0"/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pt-B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1600" b="1" dirty="0" smtClean="0">
                  <a:ea typeface="Cambria Math" panose="02040503050406030204" pitchFamily="18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1600" dirty="0" smtClean="0"/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Definir o estimador: </a:t>
                </a:r>
                <a:r>
                  <a:rPr lang="pt-BR" sz="1600" b="1" dirty="0" smtClean="0"/>
                  <a:t>média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 smtClean="0"/>
                  <a:t>Fixar </a:t>
                </a:r>
                <a:r>
                  <a:rPr lang="pt-BR" sz="1600" dirty="0"/>
                  <a:t>o nível de </a:t>
                </a:r>
                <a:r>
                  <a:rPr lang="pt-BR" sz="1600" dirty="0" smtClean="0"/>
                  <a:t>confiança: </a:t>
                </a:r>
                <a:r>
                  <a:rPr lang="pt-BR" sz="1600" b="1" dirty="0" smtClean="0"/>
                  <a:t>95%</a:t>
                </a: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r>
                  <a:rPr lang="pt-BR" sz="1600" dirty="0"/>
                  <a:t>C</a:t>
                </a:r>
                <a:r>
                  <a:rPr lang="pt-BR" sz="1600" dirty="0" smtClean="0"/>
                  <a:t>alcular </a:t>
                </a:r>
                <a:r>
                  <a:rPr lang="pt-BR" sz="1600" dirty="0"/>
                  <a:t>o valor da estatística </a:t>
                </a:r>
                <a:r>
                  <a:rPr lang="pt-BR" sz="1600" dirty="0" smtClean="0"/>
                  <a:t>teste </a:t>
                </a:r>
                <a:r>
                  <a:rPr lang="pt-BR" sz="1600" i="1" dirty="0" smtClean="0"/>
                  <a:t>t</a:t>
                </a:r>
                <a:r>
                  <a:rPr lang="pt-BR" sz="1600" dirty="0" smtClean="0"/>
                  <a:t>.</a:t>
                </a: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lvl="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sz="2400" dirty="0">
                  <a:solidFill>
                    <a:schemeClr val="dk1"/>
                  </a:solidFill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400" dirty="0">
                  <a:latin typeface="Arial" panose="020B0604020202020204" pitchFamily="34" charset="0"/>
                </a:endParaRPr>
              </a:p>
              <a:p>
                <a:pPr marL="457200" indent="-406400">
                  <a:lnSpc>
                    <a:spcPct val="115000"/>
                  </a:lnSpc>
                  <a:buSzPts val="2800"/>
                  <a:buFont typeface="Arial"/>
                  <a:buChar char="●"/>
                </a:pPr>
                <a:endParaRPr lang="pt-BR" altLang="pt-BR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3" name="Shape 4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" y="1484312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741" t="-3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3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–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r>
              <a:rPr lang="en-US" sz="3000" b="1" dirty="0" smtClean="0">
                <a:solidFill>
                  <a:schemeClr val="lt1"/>
                </a:solidFill>
              </a:rPr>
              <a:t> no R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Vamos estimar as proporções:</a:t>
            </a: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953284" y="2532225"/>
            <a:ext cx="307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Média salarial</a:t>
            </a:r>
          </a:p>
          <a:p>
            <a:r>
              <a:rPr lang="pt-BR" dirty="0" smtClean="0"/>
              <a:t>Desvio-padrão</a:t>
            </a:r>
          </a:p>
          <a:p>
            <a:r>
              <a:rPr lang="pt-BR" dirty="0" smtClean="0"/>
              <a:t>Número de professores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93441" y="4622048"/>
            <a:ext cx="307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testar se a diferença destas proporções é estatisticamente diferente de zero.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390687"/>
            <a:ext cx="5981700" cy="1019175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5844276" y="2648169"/>
            <a:ext cx="1207620" cy="1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5722070" y="2901557"/>
            <a:ext cx="1329826" cy="11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5090474" y="3111057"/>
            <a:ext cx="1961422" cy="17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93" y="4250332"/>
            <a:ext cx="3562350" cy="1409700"/>
          </a:xfrm>
          <a:prstGeom prst="rect">
            <a:avLst/>
          </a:prstGeom>
        </p:spPr>
      </p:pic>
      <p:cxnSp>
        <p:nvCxnSpPr>
          <p:cNvPr id="25" name="Conector de Seta Reta 24"/>
          <p:cNvCxnSpPr>
            <a:endCxn id="28" idx="1"/>
          </p:cNvCxnSpPr>
          <p:nvPr/>
        </p:nvCxnSpPr>
        <p:spPr>
          <a:xfrm flipV="1">
            <a:off x="4510087" y="4991380"/>
            <a:ext cx="1283354" cy="28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9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smtClean="0">
                <a:solidFill>
                  <a:schemeClr val="lt1"/>
                </a:solidFill>
              </a:rPr>
              <a:t>Teste </a:t>
            </a:r>
            <a:r>
              <a:rPr lang="en-US" sz="3000" b="1" i="1" dirty="0" smtClean="0">
                <a:solidFill>
                  <a:schemeClr val="lt1"/>
                </a:solidFill>
              </a:rPr>
              <a:t>t </a:t>
            </a:r>
            <a:r>
              <a:rPr lang="en-US" sz="3000" b="1" dirty="0" smtClean="0">
                <a:solidFill>
                  <a:schemeClr val="lt1"/>
                </a:solidFill>
              </a:rPr>
              <a:t>- </a:t>
            </a:r>
            <a:r>
              <a:rPr lang="en-US" sz="3000" b="1" dirty="0" err="1" smtClean="0">
                <a:solidFill>
                  <a:schemeClr val="lt1"/>
                </a:solidFill>
              </a:rPr>
              <a:t>Resolução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40805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Realizamos o Teste </a:t>
            </a:r>
            <a:r>
              <a:rPr lang="pt-BR" sz="2400" i="1" dirty="0" smtClean="0">
                <a:solidFill>
                  <a:schemeClr val="dk1"/>
                </a:solidFill>
              </a:rPr>
              <a:t>t</a:t>
            </a:r>
            <a:r>
              <a:rPr lang="pt-BR" sz="2400" dirty="0" smtClean="0">
                <a:solidFill>
                  <a:schemeClr val="dk1"/>
                </a:solidFill>
              </a:rPr>
              <a:t>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600" dirty="0" smtClean="0">
                <a:solidFill>
                  <a:schemeClr val="dk1"/>
                </a:solidFill>
              </a:rPr>
              <a:t>Este resultado evidencia que a hipótese nula </a:t>
            </a:r>
            <a:r>
              <a:rPr lang="pt-BR" sz="1600" b="1" dirty="0" smtClean="0">
                <a:solidFill>
                  <a:schemeClr val="dk1"/>
                </a:solidFill>
              </a:rPr>
              <a:t>deve ser rejeitada</a:t>
            </a:r>
            <a:r>
              <a:rPr lang="pt-BR" sz="1600" dirty="0" smtClean="0">
                <a:solidFill>
                  <a:schemeClr val="dk1"/>
                </a:solidFill>
              </a:rPr>
              <a:t>, ou seja, </a:t>
            </a:r>
            <a:r>
              <a:rPr lang="pt-BR" sz="1600" b="1" dirty="0" smtClean="0">
                <a:solidFill>
                  <a:schemeClr val="dk1"/>
                </a:solidFill>
              </a:rPr>
              <a:t>a diferença entre as proporções de cliques é diferente de zero</a:t>
            </a:r>
            <a:r>
              <a:rPr lang="pt-BR" sz="1600" dirty="0" smtClean="0">
                <a:solidFill>
                  <a:schemeClr val="dk1"/>
                </a:solidFill>
              </a:rPr>
              <a:t>. A versão B apresentou melhor taxa de conversão. 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87825" y="2272103"/>
            <a:ext cx="179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Cliques por versão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090732" y="3115778"/>
            <a:ext cx="181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Hipótese alternativa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805659" y="438787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Valor da estatística </a:t>
            </a:r>
            <a:r>
              <a:rPr lang="pt-BR" sz="1100" i="1" dirty="0" smtClean="0"/>
              <a:t>t</a:t>
            </a:r>
            <a:endParaRPr lang="pt-BR" sz="1100" i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974441" y="4416901"/>
            <a:ext cx="2093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Quando o </a:t>
            </a:r>
            <a:r>
              <a:rPr lang="pt-BR" sz="1100" i="1" dirty="0" smtClean="0"/>
              <a:t>p-</a:t>
            </a:r>
            <a:r>
              <a:rPr lang="pt-BR" sz="1100" i="1" dirty="0" err="1" smtClean="0"/>
              <a:t>value</a:t>
            </a:r>
            <a:r>
              <a:rPr lang="pt-BR" sz="1100" dirty="0" smtClean="0"/>
              <a:t> é menor que 0,05 podemos rejeitar a hipótese nula.</a:t>
            </a:r>
            <a:endParaRPr lang="pt-BR" sz="1100" i="1" dirty="0"/>
          </a:p>
        </p:txBody>
      </p:sp>
      <p:cxnSp>
        <p:nvCxnSpPr>
          <p:cNvPr id="4" name="Conector de Seta Reta 3"/>
          <p:cNvCxnSpPr>
            <a:endCxn id="5" idx="1"/>
          </p:cNvCxnSpPr>
          <p:nvPr/>
        </p:nvCxnSpPr>
        <p:spPr>
          <a:xfrm flipV="1">
            <a:off x="6357550" y="2425992"/>
            <a:ext cx="730275" cy="9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538524" y="4031687"/>
            <a:ext cx="714935" cy="3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6174557" y="4025730"/>
            <a:ext cx="913268" cy="3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0" y="2078210"/>
            <a:ext cx="5712560" cy="1258879"/>
          </a:xfrm>
          <a:prstGeom prst="rect">
            <a:avLst/>
          </a:prstGeom>
        </p:spPr>
      </p:pic>
      <p:cxnSp>
        <p:nvCxnSpPr>
          <p:cNvPr id="14" name="Conector de Seta Reta 13"/>
          <p:cNvCxnSpPr>
            <a:endCxn id="17" idx="1"/>
          </p:cNvCxnSpPr>
          <p:nvPr/>
        </p:nvCxnSpPr>
        <p:spPr>
          <a:xfrm>
            <a:off x="5218613" y="3182055"/>
            <a:ext cx="1872119" cy="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0" y="3705154"/>
            <a:ext cx="6707917" cy="3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>
                <a:solidFill>
                  <a:schemeClr val="lt1"/>
                </a:solidFill>
              </a:rPr>
              <a:t>Onde</a:t>
            </a:r>
            <a:r>
              <a:rPr lang="en-US" sz="3000" b="1" dirty="0">
                <a:solidFill>
                  <a:schemeClr val="lt1"/>
                </a:solidFill>
              </a:rPr>
              <a:t> </a:t>
            </a:r>
            <a:r>
              <a:rPr lang="en-US" sz="3000" b="1" dirty="0" err="1">
                <a:solidFill>
                  <a:schemeClr val="lt1"/>
                </a:solidFill>
              </a:rPr>
              <a:t>estudar</a:t>
            </a:r>
            <a:r>
              <a:rPr lang="en-US" sz="3000" b="1" dirty="0">
                <a:solidFill>
                  <a:schemeClr val="lt1"/>
                </a:solidFill>
              </a:rPr>
              <a:t> </a:t>
            </a:r>
            <a:r>
              <a:rPr lang="en-US" sz="3000" b="1" dirty="0" err="1">
                <a:solidFill>
                  <a:schemeClr val="lt1"/>
                </a:solidFill>
              </a:rPr>
              <a:t>mais</a:t>
            </a:r>
            <a:r>
              <a:rPr lang="en-US" sz="3000" b="1" dirty="0">
                <a:solidFill>
                  <a:schemeClr val="lt1"/>
                </a:solidFill>
              </a:rPr>
              <a:t>!!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385398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pt-BR" sz="2000" dirty="0" smtClean="0"/>
              <a:t>Leitura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 smtClean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 smtClean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 smtClean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 smtClean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 smtClean="0"/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100" dirty="0" smtClean="0"/>
              <a:t>Teste t e teste A/B: </a:t>
            </a:r>
            <a:r>
              <a:rPr lang="pt-BR" sz="1100" dirty="0">
                <a:hlinkClick r:id="rId3"/>
              </a:rPr>
              <a:t>https://</a:t>
            </a:r>
            <a:r>
              <a:rPr lang="pt-BR" sz="1100" dirty="0" smtClean="0">
                <a:hlinkClick r:id="rId3"/>
              </a:rPr>
              <a:t>towardsdatascience.com/the-art-of-a-b-testing-5a10c9bb70a4</a:t>
            </a:r>
            <a:endParaRPr lang="pt-BR" sz="1100" dirty="0"/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100" dirty="0" smtClean="0">
                <a:hlinkClick r:id="rId4"/>
              </a:rPr>
              <a:t>https</a:t>
            </a:r>
            <a:r>
              <a:rPr lang="pt-BR" sz="1100" dirty="0">
                <a:hlinkClick r:id="rId4"/>
              </a:rPr>
              <a:t>://</a:t>
            </a:r>
            <a:r>
              <a:rPr lang="pt-BR" sz="1100" dirty="0" smtClean="0">
                <a:hlinkClick r:id="rId4"/>
              </a:rPr>
              <a:t>www.reneshbedre.com/blog/ttest.html</a:t>
            </a:r>
            <a:endParaRPr lang="pt-BR" sz="1100" dirty="0" smtClean="0"/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1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8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800"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21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413"/>
          <p:cNvSpPr/>
          <p:nvPr/>
        </p:nvSpPr>
        <p:spPr>
          <a:xfrm>
            <a:off x="4859713" y="1393397"/>
            <a:ext cx="385398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pt-BR" sz="2000" dirty="0"/>
              <a:t>Vídeos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100" dirty="0"/>
              <a:t>Estatística t: </a:t>
            </a:r>
            <a:r>
              <a:rPr lang="pt-BR" sz="1100" dirty="0">
                <a:hlinkClick r:id="rId5"/>
              </a:rPr>
              <a:t>https://</a:t>
            </a:r>
            <a:r>
              <a:rPr lang="pt-BR" sz="1100" dirty="0" smtClean="0">
                <a:hlinkClick r:id="rId5"/>
              </a:rPr>
              <a:t>pt.khanacademy.org/math/statistics-probability/significance-tests-one-sample/more-significance-testing-videos/v/z-statistics-vs-t-statistics</a:t>
            </a:r>
            <a:endParaRPr lang="pt-BR" sz="1100" dirty="0" smtClean="0"/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1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100" dirty="0"/>
              <a:t>Teste de hipótese: </a:t>
            </a:r>
            <a:r>
              <a:rPr lang="pt-BR" sz="1100" dirty="0">
                <a:hlinkClick r:id="rId6"/>
              </a:rPr>
              <a:t>https://pt.khanacademy.org/math/statistics-probability/significance-tests-one-sample/more-significance-testing-videos/v/small-sample-hypothesis-test</a:t>
            </a:r>
            <a:endParaRPr lang="pt-BR" sz="1100" dirty="0"/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1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100" b="0" i="0" u="none" strike="noStrike" cap="none" dirty="0" smtClean="0">
                <a:solidFill>
                  <a:srgbClr val="000000"/>
                </a:solidFill>
                <a:sym typeface="Arial"/>
              </a:rPr>
              <a:t>Teste </a:t>
            </a:r>
            <a:r>
              <a:rPr lang="pt-BR" sz="1100" b="0" i="0" u="none" strike="noStrike" cap="none" dirty="0">
                <a:solidFill>
                  <a:srgbClr val="000000"/>
                </a:solidFill>
                <a:sym typeface="Arial"/>
              </a:rPr>
              <a:t>de hipótese para proporções: </a:t>
            </a:r>
            <a:r>
              <a:rPr lang="pt-BR" sz="1100" dirty="0">
                <a:hlinkClick r:id="rId7"/>
              </a:rPr>
              <a:t>https://</a:t>
            </a:r>
            <a:r>
              <a:rPr lang="pt-BR" sz="1100" dirty="0" smtClean="0">
                <a:hlinkClick r:id="rId7"/>
              </a:rPr>
              <a:t>pt.khanacademy.org/math/statistics-probability/significance-tests-one-sample/more-significance-testing-videos/v/large-sample-proportion-hypothesis-testing</a:t>
            </a:r>
            <a:endParaRPr lang="pt-BR" sz="1100" dirty="0" smtClean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endParaRPr lang="pt-BR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21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F0F96-8D81-4124-BED7-00DC4FEF1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2211" y="2036352"/>
            <a:ext cx="2140136" cy="27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 l="14" r="14"/>
          <a:stretch/>
        </p:blipFill>
        <p:spPr>
          <a:xfrm>
            <a:off x="215412" y="642938"/>
            <a:ext cx="8440615" cy="5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l="20898" r="22582"/>
          <a:stretch/>
        </p:blipFill>
        <p:spPr>
          <a:xfrm>
            <a:off x="0" y="3376031"/>
            <a:ext cx="9155651" cy="278985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578249" y="4047077"/>
            <a:ext cx="7999382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Data Analysis Fundamentals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78249" y="5061038"/>
            <a:ext cx="7084983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Alcides C. Araújo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919775" y="1373555"/>
            <a:ext cx="70851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rgbClr val="FFFF00"/>
                </a:solidFill>
              </a:rPr>
              <a:t>"Capacitar o aluno no entendimento de conceitos básicos de estatística e análise de dados.“</a:t>
            </a:r>
          </a:p>
          <a:p>
            <a:endParaRPr lang="pt-BR" sz="1800" dirty="0">
              <a:solidFill>
                <a:srgbClr val="FFFF00"/>
              </a:solidFill>
            </a:endParaRPr>
          </a:p>
          <a:p>
            <a:r>
              <a:rPr lang="pt-BR" sz="1800" dirty="0">
                <a:solidFill>
                  <a:srgbClr val="FFFF00"/>
                </a:solidFill>
              </a:rPr>
              <a:t>"Preparar os alunos para entender e desempenhar conceitos futuros relacionados a Análise Exploratória de Dados e </a:t>
            </a:r>
            <a:r>
              <a:rPr lang="pt-BR" sz="1800" dirty="0" err="1">
                <a:solidFill>
                  <a:srgbClr val="FFFF00"/>
                </a:solidFill>
              </a:rPr>
              <a:t>Machine</a:t>
            </a:r>
            <a:r>
              <a:rPr lang="pt-BR" sz="1800" dirty="0">
                <a:solidFill>
                  <a:srgbClr val="FFFF00"/>
                </a:solidFill>
              </a:rPr>
              <a:t> Learning"</a:t>
            </a:r>
            <a:endParaRPr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>
                <a:solidFill>
                  <a:schemeClr val="lt1"/>
                </a:solidFill>
              </a:rPr>
              <a:t>Conceitos</a:t>
            </a:r>
            <a:r>
              <a:rPr lang="en-US" sz="3000" b="1" dirty="0">
                <a:solidFill>
                  <a:schemeClr val="lt1"/>
                </a:solidFill>
              </a:rPr>
              <a:t> </a:t>
            </a:r>
            <a:r>
              <a:rPr lang="en-US" sz="3000" b="1" dirty="0" err="1">
                <a:solidFill>
                  <a:schemeClr val="lt1"/>
                </a:solidFill>
              </a:rPr>
              <a:t>iniciais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altLang="pt-BR" sz="2800" dirty="0">
                <a:latin typeface="Arial" panose="020B0604020202020204" pitchFamily="34" charset="0"/>
              </a:rPr>
              <a:t>Teste </a:t>
            </a:r>
            <a:r>
              <a:rPr lang="pt-BR" altLang="pt-BR" sz="2800" i="1" dirty="0">
                <a:latin typeface="Arial" panose="020B0604020202020204" pitchFamily="34" charset="0"/>
              </a:rPr>
              <a:t>t</a:t>
            </a:r>
            <a:r>
              <a:rPr lang="pt-BR" altLang="pt-BR" sz="2800" dirty="0">
                <a:latin typeface="Arial" panose="020B0604020202020204" pitchFamily="34" charset="0"/>
              </a:rPr>
              <a:t> de </a:t>
            </a:r>
            <a:r>
              <a:rPr lang="pt-BR" altLang="pt-BR" sz="2800" i="1" dirty="0" err="1" smtClean="0">
                <a:latin typeface="Arial" panose="020B0604020202020204" pitchFamily="34" charset="0"/>
              </a:rPr>
              <a:t>Student</a:t>
            </a:r>
            <a:r>
              <a:rPr lang="pt-BR" altLang="pt-BR" sz="2800" dirty="0" smtClean="0">
                <a:latin typeface="Arial" panose="020B0604020202020204" pitchFamily="34" charset="0"/>
              </a:rPr>
              <a:t> prática no </a:t>
            </a:r>
            <a:r>
              <a:rPr lang="pt-BR" altLang="pt-BR" sz="28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Python</a:t>
            </a:r>
            <a:endParaRPr lang="pt-BR" altLang="pt-BR" sz="2800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5" y="2371505"/>
            <a:ext cx="5880295" cy="32428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31" y="2627312"/>
            <a:ext cx="1479548" cy="1497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>
                <a:solidFill>
                  <a:schemeClr val="lt1"/>
                </a:solidFill>
              </a:rPr>
              <a:t>Conceitos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Grau de liberdade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Teste </a:t>
            </a:r>
            <a:r>
              <a:rPr lang="pt-BR" sz="2400" dirty="0">
                <a:solidFill>
                  <a:schemeClr val="dk1"/>
                </a:solidFill>
              </a:rPr>
              <a:t>t com desvio padrão desconhecido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>
                <a:solidFill>
                  <a:schemeClr val="dk1"/>
                </a:solidFill>
              </a:rPr>
              <a:t>Teste t com proporções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Teste t para média de 2 populações</a:t>
            </a:r>
            <a:endParaRPr lang="pt-BR" sz="2400" dirty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9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 smtClean="0">
                <a:solidFill>
                  <a:schemeClr val="lt1"/>
                </a:solidFill>
              </a:rPr>
              <a:t>Grau</a:t>
            </a:r>
            <a:r>
              <a:rPr lang="en-US" sz="3000" b="1" dirty="0" smtClean="0">
                <a:solidFill>
                  <a:schemeClr val="lt1"/>
                </a:solidFill>
              </a:rPr>
              <a:t> de </a:t>
            </a:r>
            <a:r>
              <a:rPr lang="en-US" sz="3000" b="1" dirty="0" err="1" smtClean="0">
                <a:solidFill>
                  <a:schemeClr val="lt1"/>
                </a:solidFill>
              </a:rPr>
              <a:t>liberdade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Os graus de liberdade são a quantidade de informação disponível para estimar parâmetros da população (média, mediana, desvio-padrão).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O valor é determinado pelo número de dados da amostra e o número de parâmetros que são estimados.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Ou seja, aumentar a amostra nos fornecerá mais graus de liberdade.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2000" dirty="0" smtClean="0">
                <a:solidFill>
                  <a:schemeClr val="dk1"/>
                </a:solidFill>
              </a:rPr>
              <a:t>No outro caso, adicionar parâmetros, diminuirá os graus de liberdade disponíveis.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 smtClean="0">
                <a:solidFill>
                  <a:schemeClr val="lt1"/>
                </a:solidFill>
              </a:rPr>
              <a:t>Grau</a:t>
            </a:r>
            <a:r>
              <a:rPr lang="en-US" sz="3000" b="1" dirty="0" smtClean="0">
                <a:solidFill>
                  <a:schemeClr val="lt1"/>
                </a:solidFill>
              </a:rPr>
              <a:t> de </a:t>
            </a:r>
            <a:r>
              <a:rPr lang="en-US" sz="3000" b="1" dirty="0" err="1" smtClean="0">
                <a:solidFill>
                  <a:schemeClr val="lt1"/>
                </a:solidFill>
              </a:rPr>
              <a:t>liberdade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Exemplo: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Digamos que uma pessoa ganhou 7 cervejas de marcas diferentes e deseja tomar uma lata por dia: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No primeiro dia ele terá 7 graus de liberdade, porque poderá escolher qualquer marca.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No segundo dia ele terá 6 graus, porque já tomou umas das marcas ontem (no caso de análise de dados, </a:t>
            </a:r>
            <a:r>
              <a:rPr lang="pt-BR" sz="1800" dirty="0" err="1" smtClean="0">
                <a:solidFill>
                  <a:schemeClr val="dk1"/>
                </a:solidFill>
              </a:rPr>
              <a:t>vc</a:t>
            </a:r>
            <a:r>
              <a:rPr lang="pt-BR" sz="1800" dirty="0" smtClean="0">
                <a:solidFill>
                  <a:schemeClr val="dk1"/>
                </a:solidFill>
              </a:rPr>
              <a:t> estimou um parâmetro.)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No último dia não haverá grau de liberdade, dado que terá que tomar a última marca que sobrou.</a:t>
            </a: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1237130" y="2521324"/>
            <a:ext cx="7042509" cy="1503829"/>
            <a:chOff x="457200" y="3086100"/>
            <a:chExt cx="7042509" cy="150382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3086100"/>
              <a:ext cx="3954033" cy="1503829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0789" y="3122377"/>
              <a:ext cx="2918920" cy="1449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72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b="1" dirty="0" err="1" smtClean="0">
                <a:solidFill>
                  <a:schemeClr val="lt1"/>
                </a:solidFill>
              </a:rPr>
              <a:t>Grau</a:t>
            </a:r>
            <a:r>
              <a:rPr lang="en-US" sz="3000" b="1" dirty="0" smtClean="0">
                <a:solidFill>
                  <a:schemeClr val="lt1"/>
                </a:solidFill>
              </a:rPr>
              <a:t> de </a:t>
            </a:r>
            <a:r>
              <a:rPr lang="en-US" sz="3000" b="1" dirty="0" err="1" smtClean="0">
                <a:solidFill>
                  <a:schemeClr val="lt1"/>
                </a:solidFill>
              </a:rPr>
              <a:t>liberdade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395287" y="14843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Exemplo com dados: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Digamos que nossa amostra possui 5 pessoas com média de renda de R$2.500. Observe os dados: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Estas são as rendas: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Como temos as demais rendas e a renda média, o valor </a:t>
            </a:r>
            <a:r>
              <a:rPr lang="pt-BR" sz="1800" dirty="0" smtClean="0">
                <a:solidFill>
                  <a:srgbClr val="FF0000"/>
                </a:solidFill>
              </a:rPr>
              <a:t>X</a:t>
            </a:r>
            <a:r>
              <a:rPr lang="pt-BR" sz="1800" dirty="0" smtClean="0">
                <a:solidFill>
                  <a:schemeClr val="dk1"/>
                </a:solidFill>
              </a:rPr>
              <a:t> deverá ser um valor que mantenha a média em R$2.500. Portanto, não temos grau de liberdade sobrando.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pt-BR" sz="1800" dirty="0" smtClean="0">
                <a:solidFill>
                  <a:schemeClr val="dk1"/>
                </a:solidFill>
              </a:rPr>
              <a:t>No caso deverá ser R$4.250.</a:t>
            </a: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1973"/>
              </p:ext>
            </p:extLst>
          </p:nvPr>
        </p:nvGraphicFramePr>
        <p:xfrm>
          <a:off x="2595282" y="3615411"/>
          <a:ext cx="3953436" cy="53524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8906">
                  <a:extLst>
                    <a:ext uri="{9D8B030D-6E8A-4147-A177-3AD203B41FA5}">
                      <a16:colId xmlns:a16="http://schemas.microsoft.com/office/drawing/2014/main" val="2015154988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45894293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840728576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810472543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067128677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330398419"/>
                    </a:ext>
                  </a:extLst>
                </a:gridCol>
              </a:tblGrid>
              <a:tr h="2676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id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B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890015"/>
                  </a:ext>
                </a:extLst>
              </a:tr>
              <a:tr h="2676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renda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1750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3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Procedimento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Geral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testes de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hipóteses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Shape 413"/>
              <p:cNvSpPr/>
              <p:nvPr/>
            </p:nvSpPr>
            <p:spPr>
              <a:xfrm>
                <a:off x="395286" y="1484312"/>
                <a:ext cx="8390125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r>
                  <a:rPr kumimoji="0" lang="pt-BR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Etapas:</a:t>
                </a:r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+mj-lt"/>
                  <a:buAutoNum type="arabicPeriod"/>
                  <a:defRPr/>
                </a:pPr>
                <a:r>
                  <a:rPr lang="pt-BR" sz="2400" dirty="0" smtClean="0"/>
                  <a:t>Fixar a hipótese 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 smtClean="0"/>
                  <a:t>) e a hipótese 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/>
                  <a:t>).</a:t>
                </a: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+mj-lt"/>
                  <a:buAutoNum type="arabicPeriod"/>
                  <a:defRPr/>
                </a:pPr>
                <a:r>
                  <a:rPr lang="pt-BR" sz="2400" baseline="0" dirty="0" smtClean="0"/>
                  <a:t>Definir qual estimador</a:t>
                </a:r>
                <a:r>
                  <a:rPr lang="pt-BR" sz="2400" dirty="0" smtClean="0"/>
                  <a:t> será utilizado (média, variância).</a:t>
                </a: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+mj-lt"/>
                  <a:buAutoNum type="arabicPeriod"/>
                  <a:defRPr/>
                </a:pPr>
                <a:r>
                  <a:rPr lang="pt-BR" sz="2400" baseline="0" dirty="0" smtClean="0"/>
                  <a:t>Fixar o nível de confiança</a:t>
                </a:r>
                <a:r>
                  <a:rPr lang="pt-BR" sz="2400" dirty="0" smtClean="0"/>
                  <a:t> (90%, 95%, 99%).</a:t>
                </a: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+mj-lt"/>
                  <a:buAutoNum type="arabicPeriod"/>
                  <a:defRPr/>
                </a:pPr>
                <a:r>
                  <a:rPr lang="pt-BR" sz="2400" baseline="0" dirty="0" smtClean="0"/>
                  <a:t>Utilizar os dados da</a:t>
                </a:r>
                <a:r>
                  <a:rPr lang="pt-BR" sz="2400" dirty="0" smtClean="0"/>
                  <a:t> amostra obtida para calcular o valor da estatística teste (</a:t>
                </a:r>
                <a:r>
                  <a:rPr lang="pt-BR" sz="2400" i="1" dirty="0" smtClean="0"/>
                  <a:t>t</a:t>
                </a:r>
                <a:r>
                  <a:rPr lang="pt-BR" sz="2400" dirty="0" smtClean="0"/>
                  <a:t>, F, </a:t>
                </a:r>
                <a:r>
                  <a:rPr lang="pt-BR" sz="2400" dirty="0" err="1" smtClean="0"/>
                  <a:t>Qui</a:t>
                </a:r>
                <a:r>
                  <a:rPr lang="pt-BR" sz="2400" dirty="0" smtClean="0"/>
                  <a:t>-Quadrado).</a:t>
                </a: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+mj-lt"/>
                  <a:buAutoNum type="arabicPeriod"/>
                  <a:defRPr/>
                </a:pPr>
                <a:r>
                  <a:rPr lang="pt-BR" sz="2400" baseline="0" dirty="0" smtClean="0"/>
                  <a:t>Verificar se o valor da estatística teste esta contida ou não na região de rejeição. Caso esteja, rejeita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baseline="0" dirty="0" smtClean="0"/>
                  <a:t>, contrário não rejeita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baseline="0" dirty="0" smtClean="0"/>
                  <a:t>.</a:t>
                </a:r>
                <a:endParaRPr lang="pt-BR" sz="2400" baseline="0" dirty="0"/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altLang="pt-B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  <a:sym typeface="Arial"/>
                </a:endParaRPr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altLang="pt-B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  <a:sym typeface="Arial"/>
                </a:endParaRPr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altLang="pt-B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  <a:sym typeface="Arial"/>
                </a:endParaRPr>
              </a:p>
              <a:p>
                <a:pPr marL="457200" marR="0" lvl="0" indent="-4064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Char char="●"/>
                  <a:tabLst/>
                  <a:defRPr/>
                </a:pPr>
                <a:endParaRPr kumimoji="0" lang="pt-BR" altLang="pt-BR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13" name="Shape 4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6" y="1484312"/>
                <a:ext cx="8390125" cy="4526100"/>
              </a:xfrm>
              <a:prstGeom prst="rect">
                <a:avLst/>
              </a:prstGeom>
              <a:blipFill>
                <a:blip r:embed="rId3"/>
                <a:stretch>
                  <a:fillRect l="-727" t="-1346" r="-10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3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1005</Words>
  <Application>Microsoft Office PowerPoint</Application>
  <PresentationFormat>Apresentação na tela (4:3)</PresentationFormat>
  <Paragraphs>326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Calibri</vt:lpstr>
      <vt:lpstr>Montserrat</vt:lpstr>
      <vt:lpstr>Cambria Math</vt:lpstr>
      <vt:lpstr>Arial</vt:lpstr>
      <vt:lpstr>Office Theme</vt:lpstr>
      <vt:lpstr>5_Personalizar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Neto Alcides</cp:lastModifiedBy>
  <cp:revision>446</cp:revision>
  <dcterms:modified xsi:type="dcterms:W3CDTF">2021-08-24T00:51:36Z</dcterms:modified>
</cp:coreProperties>
</file>