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1" r:id="rId4"/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embeddedFontLst>
    <p:embeddedFont>
      <p:font typeface="Open Sans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6A5B23-1D4A-405D-A342-A0A2E1E5AA4F}">
  <a:tblStyle styleId="{CC6A5B23-1D4A-405D-A342-A0A2E1E5AA4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EAE7"/>
          </a:solidFill>
        </a:fill>
      </a:tcStyle>
    </a:wholeTbl>
    <a:band1H>
      <a:tcTxStyle/>
      <a:tcStyle>
        <a:fill>
          <a:solidFill>
            <a:srgbClr val="FFD3CB"/>
          </a:solidFill>
        </a:fill>
      </a:tcStyle>
    </a:band1H>
    <a:band2H>
      <a:tcTxStyle/>
    </a:band2H>
    <a:band1V>
      <a:tcTxStyle/>
      <a:tcStyle>
        <a:fill>
          <a:solidFill>
            <a:srgbClr val="FFD3CB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penSansLigh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penSansLight-italic.fntdata"/><Relationship Id="rId14" Type="http://schemas.openxmlformats.org/officeDocument/2006/relationships/slide" Target="slides/slide8.xml"/><Relationship Id="rId36" Type="http://schemas.openxmlformats.org/officeDocument/2006/relationships/font" Target="fonts/OpenSans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e84f179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3e84f1795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e84f1795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3e84f17954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e84f179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3e84f17954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e84f1795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3e84f17954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e84f179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3e84f17954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e84f179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3e84f1795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9123193" y="-6350"/>
            <a:ext cx="3068808" cy="2590800"/>
          </a:xfrm>
          <a:custGeom>
            <a:pathLst>
              <a:path extrusionOk="0" h="5162550" w="6115050">
                <a:moveTo>
                  <a:pt x="6350" y="0"/>
                </a:moveTo>
                <a:lnTo>
                  <a:pt x="6115050" y="5162550"/>
                </a:lnTo>
                <a:lnTo>
                  <a:pt x="6115050" y="6350"/>
                </a:lnTo>
                <a:lnTo>
                  <a:pt x="0" y="635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6905" y="386256"/>
            <a:ext cx="1456808" cy="4971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/>
          <p:nvPr/>
        </p:nvSpPr>
        <p:spPr>
          <a:xfrm>
            <a:off x="11683705" y="1218744"/>
            <a:ext cx="508945" cy="1185497"/>
          </a:xfrm>
          <a:custGeom>
            <a:pathLst>
              <a:path extrusionOk="0" h="922543" w="396057">
                <a:moveTo>
                  <a:pt x="396057" y="0"/>
                </a:moveTo>
                <a:lnTo>
                  <a:pt x="0" y="729854"/>
                </a:lnTo>
                <a:lnTo>
                  <a:pt x="252112" y="922543"/>
                </a:lnTo>
                <a:lnTo>
                  <a:pt x="396057" y="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 flipH="1">
            <a:off x="10287000" y="1214482"/>
            <a:ext cx="1904999" cy="565726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11200" y="3879633"/>
            <a:ext cx="9872270" cy="67800"/>
          </a:xfrm>
          <a:custGeom>
            <a:pathLst>
              <a:path extrusionOk="0" h="67800" w="9872270">
                <a:moveTo>
                  <a:pt x="0" y="0"/>
                </a:moveTo>
                <a:lnTo>
                  <a:pt x="9872270" y="0"/>
                </a:lnTo>
                <a:lnTo>
                  <a:pt x="9850950" y="63316"/>
                </a:lnTo>
                <a:lnTo>
                  <a:pt x="9848850" y="67800"/>
                </a:lnTo>
                <a:lnTo>
                  <a:pt x="0" y="67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613035" y="1759690"/>
            <a:ext cx="7540365" cy="20860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500"/>
              <a:buFont typeface="Calibri"/>
              <a:buNone/>
              <a:defRPr b="1" i="0" sz="55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704794" y="135759"/>
            <a:ext cx="1935173" cy="127982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12775" y="4123905"/>
            <a:ext cx="6321425" cy="366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612775" y="4848900"/>
            <a:ext cx="35782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solidFill>
          <a:srgbClr val="BAFFD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609600" y="1219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&amp; Content">
  <p:cSld name="Headline &amp; Conte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609600" y="76200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4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4"/>
          <p:cNvSpPr txBox="1"/>
          <p:nvPr>
            <p:ph idx="2" type="body"/>
          </p:nvPr>
        </p:nvSpPr>
        <p:spPr>
          <a:xfrm>
            <a:off x="609600" y="1219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">
  <p:cSld name="Headlin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609600" y="76200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5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ft Column Headline">
  <p:cSld name="Left Column Headlin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609955" y="381000"/>
            <a:ext cx="228564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609600" y="76200"/>
            <a:ext cx="22860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6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3200400" y="375748"/>
            <a:ext cx="8382000" cy="5644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&amp; Content - Center">
  <p:cSld name="Headline &amp; Content - Cent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09600" y="76200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7"/>
          <p:cNvSpPr/>
          <p:nvPr/>
        </p:nvSpPr>
        <p:spPr>
          <a:xfrm>
            <a:off x="5181600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609600" y="1467207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- Center">
  <p:cSld name="Headline - Cent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609600" y="76200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8"/>
          <p:cNvSpPr/>
          <p:nvPr/>
        </p:nvSpPr>
        <p:spPr>
          <a:xfrm>
            <a:off x="5181600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">
  <p:cSld name="2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609600" y="76200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609600" y="1219200"/>
            <a:ext cx="521804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3" type="body"/>
          </p:nvPr>
        </p:nvSpPr>
        <p:spPr>
          <a:xfrm>
            <a:off x="6366644" y="1219200"/>
            <a:ext cx="521804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9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09600" y="76200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7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609601" y="1219200"/>
            <a:ext cx="334649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3" type="body"/>
          </p:nvPr>
        </p:nvSpPr>
        <p:spPr>
          <a:xfrm>
            <a:off x="4422752" y="1219200"/>
            <a:ext cx="334649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8241059" y="1219200"/>
            <a:ext cx="334649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0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lumn">
  <p:cSld name="4 Colum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609600" y="76200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7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609601" y="1219200"/>
            <a:ext cx="249604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3" type="body"/>
          </p:nvPr>
        </p:nvSpPr>
        <p:spPr>
          <a:xfrm>
            <a:off x="3433657" y="1219200"/>
            <a:ext cx="249604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4" type="body"/>
          </p:nvPr>
        </p:nvSpPr>
        <p:spPr>
          <a:xfrm>
            <a:off x="6257713" y="1219200"/>
            <a:ext cx="249604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5" type="body"/>
          </p:nvPr>
        </p:nvSpPr>
        <p:spPr>
          <a:xfrm>
            <a:off x="9081769" y="1219200"/>
            <a:ext cx="249604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1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758043" y="2901044"/>
            <a:ext cx="8675914" cy="91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81000" y="6242958"/>
            <a:ext cx="11308563" cy="666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33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3"/>
              <a:buFont typeface="Calibri"/>
              <a:buNone/>
            </a:pPr>
            <a:r>
              <a:rPr lang="en-US" sz="9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2018 Virtusa Corporation. </a:t>
            </a:r>
            <a:r>
              <a:rPr b="0" i="0" lang="en-US" sz="9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All rights reserved. Virtusa and all other related logos are either registered trademarks or trademarks of Virtusa Corporation in the United States, the European Union, and/or India. </a:t>
            </a:r>
            <a:br>
              <a:rPr b="0" i="0" lang="en-US" sz="9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9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All other company and service names are the property of their respective holders and may be registered trademarks or trademarks in the United States and/or other countries.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33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 flipH="1">
            <a:off x="11807112" y="5715000"/>
            <a:ext cx="384888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724400" y="4033290"/>
            <a:ext cx="2743200" cy="63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 - 3 images">
  <p:cSld name="Case Study - 3 image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>
            <p:ph idx="2" type="pic"/>
          </p:nvPr>
        </p:nvSpPr>
        <p:spPr>
          <a:xfrm>
            <a:off x="8132064" y="4707467"/>
            <a:ext cx="4059936" cy="215053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9142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609955" y="381000"/>
            <a:ext cx="8915045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28" name="Google Shape;128;p22"/>
          <p:cNvGrpSpPr/>
          <p:nvPr/>
        </p:nvGrpSpPr>
        <p:grpSpPr>
          <a:xfrm>
            <a:off x="4063999" y="1464733"/>
            <a:ext cx="4064000" cy="3031067"/>
            <a:chOff x="4063999" y="1431141"/>
            <a:chExt cx="4064000" cy="2820379"/>
          </a:xfrm>
        </p:grpSpPr>
        <p:cxnSp>
          <p:nvCxnSpPr>
            <p:cNvPr id="129" name="Google Shape;129;p22"/>
            <p:cNvCxnSpPr/>
            <p:nvPr/>
          </p:nvCxnSpPr>
          <p:spPr>
            <a:xfrm>
              <a:off x="4063999" y="1431141"/>
              <a:ext cx="0" cy="2820379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22"/>
            <p:cNvCxnSpPr/>
            <p:nvPr/>
          </p:nvCxnSpPr>
          <p:spPr>
            <a:xfrm>
              <a:off x="8127999" y="1431141"/>
              <a:ext cx="0" cy="2820379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31" name="Google Shape;131;p22"/>
          <p:cNvSpPr/>
          <p:nvPr/>
        </p:nvSpPr>
        <p:spPr>
          <a:xfrm>
            <a:off x="8656607" y="1490134"/>
            <a:ext cx="2985060" cy="425262"/>
          </a:xfrm>
          <a:prstGeom prst="rect">
            <a:avLst/>
          </a:prstGeom>
          <a:noFill/>
          <a:ln cap="flat" cmpd="sng" w="19050">
            <a:solidFill>
              <a:schemeClr val="accent3">
                <a:alpha val="2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THE BENEFIT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24933" y="1490134"/>
            <a:ext cx="2985060" cy="425262"/>
          </a:xfrm>
          <a:prstGeom prst="rect">
            <a:avLst/>
          </a:prstGeom>
          <a:noFill/>
          <a:ln cap="flat" cmpd="sng" w="19050">
            <a:solidFill>
              <a:schemeClr val="accent1">
                <a:alpha val="2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CHALLENGE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4603469" y="1490134"/>
            <a:ext cx="2985060" cy="425262"/>
          </a:xfrm>
          <a:prstGeom prst="rect">
            <a:avLst/>
          </a:prstGeom>
          <a:noFill/>
          <a:ln cap="flat" cmpd="sng" w="19050">
            <a:solidFill>
              <a:schemeClr val="accent5">
                <a:alpha val="2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THE SOLUTION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609600" y="76200"/>
            <a:ext cx="89154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E6B2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/>
          <p:nvPr>
            <p:ph idx="3" type="pic"/>
          </p:nvPr>
        </p:nvSpPr>
        <p:spPr>
          <a:xfrm>
            <a:off x="9923889" y="67800"/>
            <a:ext cx="1717778" cy="107617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4" type="body"/>
          </p:nvPr>
        </p:nvSpPr>
        <p:spPr>
          <a:xfrm>
            <a:off x="542366" y="2250252"/>
            <a:ext cx="2967627" cy="224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body"/>
          </p:nvPr>
        </p:nvSpPr>
        <p:spPr>
          <a:xfrm>
            <a:off x="4643719" y="2250252"/>
            <a:ext cx="2967627" cy="224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6" type="body"/>
          </p:nvPr>
        </p:nvSpPr>
        <p:spPr>
          <a:xfrm>
            <a:off x="8677837" y="2250252"/>
            <a:ext cx="2967627" cy="224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2"/>
          <p:cNvSpPr/>
          <p:nvPr>
            <p:ph idx="7" type="pic"/>
          </p:nvPr>
        </p:nvSpPr>
        <p:spPr>
          <a:xfrm>
            <a:off x="4064001" y="4707467"/>
            <a:ext cx="4063998" cy="215053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9142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2"/>
          <p:cNvSpPr/>
          <p:nvPr>
            <p:ph idx="8" type="pic"/>
          </p:nvPr>
        </p:nvSpPr>
        <p:spPr>
          <a:xfrm>
            <a:off x="0" y="4707467"/>
            <a:ext cx="4059936" cy="215053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9142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 - No images">
  <p:cSld name="Case Study - No image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609955" y="381000"/>
            <a:ext cx="8915045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44" name="Google Shape;144;p23"/>
          <p:cNvGrpSpPr/>
          <p:nvPr/>
        </p:nvGrpSpPr>
        <p:grpSpPr>
          <a:xfrm>
            <a:off x="4063999" y="1464733"/>
            <a:ext cx="4064000" cy="3031067"/>
            <a:chOff x="4063999" y="1431141"/>
            <a:chExt cx="4064000" cy="2820379"/>
          </a:xfrm>
        </p:grpSpPr>
        <p:cxnSp>
          <p:nvCxnSpPr>
            <p:cNvPr id="145" name="Google Shape;145;p23"/>
            <p:cNvCxnSpPr/>
            <p:nvPr/>
          </p:nvCxnSpPr>
          <p:spPr>
            <a:xfrm>
              <a:off x="4063999" y="1431141"/>
              <a:ext cx="0" cy="2820379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23"/>
            <p:cNvCxnSpPr/>
            <p:nvPr/>
          </p:nvCxnSpPr>
          <p:spPr>
            <a:xfrm>
              <a:off x="8127999" y="1431141"/>
              <a:ext cx="0" cy="2820379"/>
            </a:xfrm>
            <a:prstGeom prst="straightConnector1">
              <a:avLst/>
            </a:prstGeom>
            <a:noFill/>
            <a:ln cap="flat" cmpd="sng" w="12700">
              <a:solidFill>
                <a:srgbClr val="D8D8D8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47" name="Google Shape;147;p23"/>
          <p:cNvSpPr/>
          <p:nvPr/>
        </p:nvSpPr>
        <p:spPr>
          <a:xfrm>
            <a:off x="8656607" y="1490134"/>
            <a:ext cx="2985060" cy="425262"/>
          </a:xfrm>
          <a:prstGeom prst="rect">
            <a:avLst/>
          </a:prstGeom>
          <a:noFill/>
          <a:ln cap="flat" cmpd="sng" w="19050">
            <a:solidFill>
              <a:schemeClr val="accent3">
                <a:alpha val="2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THE BENEFIT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524933" y="1490134"/>
            <a:ext cx="2985060" cy="425262"/>
          </a:xfrm>
          <a:prstGeom prst="rect">
            <a:avLst/>
          </a:prstGeom>
          <a:noFill/>
          <a:ln cap="flat" cmpd="sng" w="19050">
            <a:solidFill>
              <a:schemeClr val="accent1">
                <a:alpha val="2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CHALLENGE</a:t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4603469" y="1490134"/>
            <a:ext cx="2985060" cy="425262"/>
          </a:xfrm>
          <a:prstGeom prst="rect">
            <a:avLst/>
          </a:prstGeom>
          <a:noFill/>
          <a:ln cap="flat" cmpd="sng" w="19050">
            <a:solidFill>
              <a:schemeClr val="accent5">
                <a:alpha val="2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THE SOLUTION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609600" y="76200"/>
            <a:ext cx="89154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7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3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/>
          <p:nvPr>
            <p:ph idx="2" type="pic"/>
          </p:nvPr>
        </p:nvSpPr>
        <p:spPr>
          <a:xfrm>
            <a:off x="9923889" y="67800"/>
            <a:ext cx="1717778" cy="107617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3" type="body"/>
          </p:nvPr>
        </p:nvSpPr>
        <p:spPr>
          <a:xfrm>
            <a:off x="542366" y="2250252"/>
            <a:ext cx="2967627" cy="3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4" type="body"/>
          </p:nvPr>
        </p:nvSpPr>
        <p:spPr>
          <a:xfrm>
            <a:off x="4643719" y="2250252"/>
            <a:ext cx="2967627" cy="3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5" type="body"/>
          </p:nvPr>
        </p:nvSpPr>
        <p:spPr>
          <a:xfrm>
            <a:off x="8677837" y="2250252"/>
            <a:ext cx="2967627" cy="3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 - Large Image">
  <p:cSld name="Case Study - Large Imag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>
            <p:ph idx="2" type="pic"/>
          </p:nvPr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54862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type="title"/>
          </p:nvPr>
        </p:nvSpPr>
        <p:spPr>
          <a:xfrm>
            <a:off x="609955" y="381000"/>
            <a:ext cx="228564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30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members - 5 or less">
  <p:cSld name="Team members - 5 or les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609600" y="76200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7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5"/>
          <p:cNvSpPr/>
          <p:nvPr>
            <p:ph idx="2" type="pic"/>
          </p:nvPr>
        </p:nvSpPr>
        <p:spPr>
          <a:xfrm>
            <a:off x="609600" y="1828800"/>
            <a:ext cx="1885770" cy="188577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5"/>
          <p:cNvSpPr/>
          <p:nvPr>
            <p:ph idx="3" type="pic"/>
          </p:nvPr>
        </p:nvSpPr>
        <p:spPr>
          <a:xfrm>
            <a:off x="2881269" y="1828800"/>
            <a:ext cx="1885770" cy="188577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5"/>
          <p:cNvSpPr/>
          <p:nvPr>
            <p:ph idx="4" type="pic"/>
          </p:nvPr>
        </p:nvSpPr>
        <p:spPr>
          <a:xfrm>
            <a:off x="5152938" y="1828800"/>
            <a:ext cx="1885770" cy="188577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5"/>
          <p:cNvSpPr/>
          <p:nvPr>
            <p:ph idx="5" type="pic"/>
          </p:nvPr>
        </p:nvSpPr>
        <p:spPr>
          <a:xfrm>
            <a:off x="7424607" y="1828800"/>
            <a:ext cx="1885770" cy="188577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5"/>
          <p:cNvSpPr/>
          <p:nvPr>
            <p:ph idx="6" type="pic"/>
          </p:nvPr>
        </p:nvSpPr>
        <p:spPr>
          <a:xfrm>
            <a:off x="9696277" y="1828800"/>
            <a:ext cx="1885770" cy="188577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7" type="body"/>
          </p:nvPr>
        </p:nvSpPr>
        <p:spPr>
          <a:xfrm>
            <a:off x="9695896" y="3720921"/>
            <a:ext cx="1883790" cy="517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8" type="body"/>
          </p:nvPr>
        </p:nvSpPr>
        <p:spPr>
          <a:xfrm>
            <a:off x="9695896" y="4238373"/>
            <a:ext cx="1883791" cy="622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9" type="body"/>
          </p:nvPr>
        </p:nvSpPr>
        <p:spPr>
          <a:xfrm>
            <a:off x="611579" y="3720921"/>
            <a:ext cx="1883790" cy="517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13" type="body"/>
          </p:nvPr>
        </p:nvSpPr>
        <p:spPr>
          <a:xfrm>
            <a:off x="611579" y="4238373"/>
            <a:ext cx="1883791" cy="622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14" type="body"/>
          </p:nvPr>
        </p:nvSpPr>
        <p:spPr>
          <a:xfrm>
            <a:off x="2883249" y="3720921"/>
            <a:ext cx="1883790" cy="517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5" type="body"/>
          </p:nvPr>
        </p:nvSpPr>
        <p:spPr>
          <a:xfrm>
            <a:off x="2883249" y="4238373"/>
            <a:ext cx="1883791" cy="622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16" type="body"/>
          </p:nvPr>
        </p:nvSpPr>
        <p:spPr>
          <a:xfrm>
            <a:off x="5152938" y="3720921"/>
            <a:ext cx="1883790" cy="517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17" type="body"/>
          </p:nvPr>
        </p:nvSpPr>
        <p:spPr>
          <a:xfrm>
            <a:off x="5152938" y="4238373"/>
            <a:ext cx="1883791" cy="622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18" type="body"/>
          </p:nvPr>
        </p:nvSpPr>
        <p:spPr>
          <a:xfrm>
            <a:off x="7433629" y="3720921"/>
            <a:ext cx="1883790" cy="517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19" type="body"/>
          </p:nvPr>
        </p:nvSpPr>
        <p:spPr>
          <a:xfrm>
            <a:off x="7433629" y="4238373"/>
            <a:ext cx="1883791" cy="622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5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members - 6 or more">
  <p:cSld name="Team members - 6 or mor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609600" y="76200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7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6"/>
          <p:cNvSpPr/>
          <p:nvPr>
            <p:ph idx="2" type="pic"/>
          </p:nvPr>
        </p:nvSpPr>
        <p:spPr>
          <a:xfrm>
            <a:off x="609600" y="1143000"/>
            <a:ext cx="1524000" cy="152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body"/>
          </p:nvPr>
        </p:nvSpPr>
        <p:spPr>
          <a:xfrm>
            <a:off x="611199" y="2669806"/>
            <a:ext cx="1522401" cy="48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4" type="body"/>
          </p:nvPr>
        </p:nvSpPr>
        <p:spPr>
          <a:xfrm>
            <a:off x="611199" y="3187258"/>
            <a:ext cx="1522401" cy="503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26"/>
          <p:cNvSpPr/>
          <p:nvPr>
            <p:ph idx="5" type="pic"/>
          </p:nvPr>
        </p:nvSpPr>
        <p:spPr>
          <a:xfrm>
            <a:off x="2497942" y="1143000"/>
            <a:ext cx="1524000" cy="152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6" type="body"/>
          </p:nvPr>
        </p:nvSpPr>
        <p:spPr>
          <a:xfrm>
            <a:off x="2499541" y="2669806"/>
            <a:ext cx="1522401" cy="48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26"/>
          <p:cNvSpPr txBox="1"/>
          <p:nvPr>
            <p:ph idx="7" type="body"/>
          </p:nvPr>
        </p:nvSpPr>
        <p:spPr>
          <a:xfrm>
            <a:off x="2499541" y="3187258"/>
            <a:ext cx="1522401" cy="503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6"/>
          <p:cNvSpPr/>
          <p:nvPr>
            <p:ph idx="8" type="pic"/>
          </p:nvPr>
        </p:nvSpPr>
        <p:spPr>
          <a:xfrm>
            <a:off x="4386284" y="1143000"/>
            <a:ext cx="1524000" cy="152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9" type="body"/>
          </p:nvPr>
        </p:nvSpPr>
        <p:spPr>
          <a:xfrm>
            <a:off x="4387883" y="2669806"/>
            <a:ext cx="1522401" cy="48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idx="13" type="body"/>
          </p:nvPr>
        </p:nvSpPr>
        <p:spPr>
          <a:xfrm>
            <a:off x="4387883" y="3187258"/>
            <a:ext cx="1522401" cy="503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6"/>
          <p:cNvSpPr/>
          <p:nvPr>
            <p:ph idx="14" type="pic"/>
          </p:nvPr>
        </p:nvSpPr>
        <p:spPr>
          <a:xfrm>
            <a:off x="6274626" y="1143000"/>
            <a:ext cx="1524000" cy="152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5" type="body"/>
          </p:nvPr>
        </p:nvSpPr>
        <p:spPr>
          <a:xfrm>
            <a:off x="6276225" y="2669806"/>
            <a:ext cx="1522401" cy="48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16" type="body"/>
          </p:nvPr>
        </p:nvSpPr>
        <p:spPr>
          <a:xfrm>
            <a:off x="6276225" y="3187258"/>
            <a:ext cx="1522401" cy="503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6"/>
          <p:cNvSpPr/>
          <p:nvPr>
            <p:ph idx="17" type="pic"/>
          </p:nvPr>
        </p:nvSpPr>
        <p:spPr>
          <a:xfrm>
            <a:off x="8162968" y="1143000"/>
            <a:ext cx="1524000" cy="152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6"/>
          <p:cNvSpPr txBox="1"/>
          <p:nvPr>
            <p:ph idx="18" type="body"/>
          </p:nvPr>
        </p:nvSpPr>
        <p:spPr>
          <a:xfrm>
            <a:off x="8164567" y="2669806"/>
            <a:ext cx="1522401" cy="48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6"/>
          <p:cNvSpPr txBox="1"/>
          <p:nvPr>
            <p:ph idx="19" type="body"/>
          </p:nvPr>
        </p:nvSpPr>
        <p:spPr>
          <a:xfrm>
            <a:off x="8164567" y="3187258"/>
            <a:ext cx="1522401" cy="503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6"/>
          <p:cNvSpPr/>
          <p:nvPr>
            <p:ph idx="20" type="pic"/>
          </p:nvPr>
        </p:nvSpPr>
        <p:spPr>
          <a:xfrm>
            <a:off x="10051311" y="1143000"/>
            <a:ext cx="1524000" cy="152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6"/>
          <p:cNvSpPr txBox="1"/>
          <p:nvPr>
            <p:ph idx="21" type="body"/>
          </p:nvPr>
        </p:nvSpPr>
        <p:spPr>
          <a:xfrm>
            <a:off x="10052910" y="2669806"/>
            <a:ext cx="1522401" cy="48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6"/>
          <p:cNvSpPr txBox="1"/>
          <p:nvPr>
            <p:ph idx="22" type="body"/>
          </p:nvPr>
        </p:nvSpPr>
        <p:spPr>
          <a:xfrm>
            <a:off x="10052910" y="3187258"/>
            <a:ext cx="1522401" cy="503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26"/>
          <p:cNvSpPr/>
          <p:nvPr>
            <p:ph idx="23" type="pic"/>
          </p:nvPr>
        </p:nvSpPr>
        <p:spPr>
          <a:xfrm>
            <a:off x="609600" y="3810000"/>
            <a:ext cx="1524000" cy="152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26"/>
          <p:cNvSpPr txBox="1"/>
          <p:nvPr>
            <p:ph idx="24" type="body"/>
          </p:nvPr>
        </p:nvSpPr>
        <p:spPr>
          <a:xfrm>
            <a:off x="611199" y="5336806"/>
            <a:ext cx="1522401" cy="48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26"/>
          <p:cNvSpPr txBox="1"/>
          <p:nvPr>
            <p:ph idx="25" type="body"/>
          </p:nvPr>
        </p:nvSpPr>
        <p:spPr>
          <a:xfrm>
            <a:off x="611199" y="5854258"/>
            <a:ext cx="1522401" cy="503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26"/>
          <p:cNvSpPr/>
          <p:nvPr>
            <p:ph idx="26" type="pic"/>
          </p:nvPr>
        </p:nvSpPr>
        <p:spPr>
          <a:xfrm>
            <a:off x="2497942" y="3810000"/>
            <a:ext cx="1524000" cy="152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26"/>
          <p:cNvSpPr txBox="1"/>
          <p:nvPr>
            <p:ph idx="27" type="body"/>
          </p:nvPr>
        </p:nvSpPr>
        <p:spPr>
          <a:xfrm>
            <a:off x="2499541" y="5336806"/>
            <a:ext cx="1522401" cy="48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26"/>
          <p:cNvSpPr txBox="1"/>
          <p:nvPr>
            <p:ph idx="28" type="body"/>
          </p:nvPr>
        </p:nvSpPr>
        <p:spPr>
          <a:xfrm>
            <a:off x="2499541" y="5854258"/>
            <a:ext cx="1522401" cy="503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26"/>
          <p:cNvSpPr/>
          <p:nvPr>
            <p:ph idx="29" type="pic"/>
          </p:nvPr>
        </p:nvSpPr>
        <p:spPr>
          <a:xfrm>
            <a:off x="4386284" y="3810000"/>
            <a:ext cx="1524000" cy="152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26"/>
          <p:cNvSpPr txBox="1"/>
          <p:nvPr>
            <p:ph idx="30" type="body"/>
          </p:nvPr>
        </p:nvSpPr>
        <p:spPr>
          <a:xfrm>
            <a:off x="4387883" y="5336806"/>
            <a:ext cx="1522401" cy="48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26"/>
          <p:cNvSpPr txBox="1"/>
          <p:nvPr>
            <p:ph idx="31" type="body"/>
          </p:nvPr>
        </p:nvSpPr>
        <p:spPr>
          <a:xfrm>
            <a:off x="4387883" y="5854258"/>
            <a:ext cx="1522401" cy="503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26"/>
          <p:cNvSpPr/>
          <p:nvPr>
            <p:ph idx="32" type="pic"/>
          </p:nvPr>
        </p:nvSpPr>
        <p:spPr>
          <a:xfrm>
            <a:off x="6274626" y="3810000"/>
            <a:ext cx="1524000" cy="152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26"/>
          <p:cNvSpPr txBox="1"/>
          <p:nvPr>
            <p:ph idx="33" type="body"/>
          </p:nvPr>
        </p:nvSpPr>
        <p:spPr>
          <a:xfrm>
            <a:off x="6276225" y="5336806"/>
            <a:ext cx="1522401" cy="48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34" type="body"/>
          </p:nvPr>
        </p:nvSpPr>
        <p:spPr>
          <a:xfrm>
            <a:off x="6276225" y="5854258"/>
            <a:ext cx="1522401" cy="503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/>
          <p:nvPr>
            <p:ph idx="35" type="pic"/>
          </p:nvPr>
        </p:nvSpPr>
        <p:spPr>
          <a:xfrm>
            <a:off x="8162968" y="3810000"/>
            <a:ext cx="1524000" cy="152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36" type="body"/>
          </p:nvPr>
        </p:nvSpPr>
        <p:spPr>
          <a:xfrm>
            <a:off x="8164567" y="5336806"/>
            <a:ext cx="1522401" cy="48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26"/>
          <p:cNvSpPr txBox="1"/>
          <p:nvPr>
            <p:ph idx="37" type="body"/>
          </p:nvPr>
        </p:nvSpPr>
        <p:spPr>
          <a:xfrm>
            <a:off x="8164567" y="5854258"/>
            <a:ext cx="1522401" cy="503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26"/>
          <p:cNvSpPr/>
          <p:nvPr>
            <p:ph idx="38" type="pic"/>
          </p:nvPr>
        </p:nvSpPr>
        <p:spPr>
          <a:xfrm>
            <a:off x="10051311" y="3810000"/>
            <a:ext cx="1524000" cy="152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36575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39" type="body"/>
          </p:nvPr>
        </p:nvSpPr>
        <p:spPr>
          <a:xfrm>
            <a:off x="10052910" y="5336806"/>
            <a:ext cx="1522401" cy="487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  <a:defRPr b="0" i="0" sz="1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40" type="body"/>
          </p:nvPr>
        </p:nvSpPr>
        <p:spPr>
          <a:xfrm>
            <a:off x="10052910" y="5854258"/>
            <a:ext cx="1522401" cy="503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26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w/ left image">
  <p:cSld name="Text w/ left image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609955" y="381000"/>
            <a:ext cx="5105045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Google Shape;220;p27"/>
          <p:cNvSpPr/>
          <p:nvPr>
            <p:ph idx="2" type="pic"/>
          </p:nvPr>
        </p:nvSpPr>
        <p:spPr>
          <a:xfrm>
            <a:off x="6094228" y="0"/>
            <a:ext cx="6097772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54862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607828" y="1219200"/>
            <a:ext cx="510717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27"/>
          <p:cNvSpPr txBox="1"/>
          <p:nvPr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/>
          <p:nvPr>
            <p:ph idx="3" type="body"/>
          </p:nvPr>
        </p:nvSpPr>
        <p:spPr>
          <a:xfrm>
            <a:off x="609600" y="76200"/>
            <a:ext cx="51054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7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27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w/ light image">
  <p:cSld name="Text w/ light imag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6475582" y="381000"/>
            <a:ext cx="5105045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7" name="Google Shape;227;p28"/>
          <p:cNvSpPr/>
          <p:nvPr>
            <p:ph idx="2" type="pic"/>
          </p:nvPr>
        </p:nvSpPr>
        <p:spPr>
          <a:xfrm>
            <a:off x="0" y="0"/>
            <a:ext cx="6097772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54862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6473455" y="1219200"/>
            <a:ext cx="510717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8"/>
          <p:cNvSpPr txBox="1"/>
          <p:nvPr>
            <p:ph idx="3" type="body"/>
          </p:nvPr>
        </p:nvSpPr>
        <p:spPr>
          <a:xfrm>
            <a:off x="6473455" y="76200"/>
            <a:ext cx="51054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7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w/ left image (thin)">
  <p:cSld name="Text w/ left image (thin)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609955" y="381000"/>
            <a:ext cx="8380280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609601" y="76200"/>
            <a:ext cx="838082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9"/>
          <p:cNvSpPr/>
          <p:nvPr>
            <p:ph idx="2" type="pic"/>
          </p:nvPr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54862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9"/>
          <p:cNvSpPr txBox="1"/>
          <p:nvPr>
            <p:ph idx="3" type="body"/>
          </p:nvPr>
        </p:nvSpPr>
        <p:spPr>
          <a:xfrm>
            <a:off x="607828" y="1219200"/>
            <a:ext cx="838377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9"/>
          <p:cNvSpPr txBox="1"/>
          <p:nvPr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images with content">
  <p:cSld name="2 images with conten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609600" y="4076440"/>
            <a:ext cx="10972447" cy="201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E4C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30"/>
          <p:cNvSpPr/>
          <p:nvPr>
            <p:ph idx="2" type="pic"/>
          </p:nvPr>
        </p:nvSpPr>
        <p:spPr>
          <a:xfrm>
            <a:off x="0" y="1211059"/>
            <a:ext cx="6035040" cy="2514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30"/>
          <p:cNvSpPr/>
          <p:nvPr>
            <p:ph idx="3" type="pic"/>
          </p:nvPr>
        </p:nvSpPr>
        <p:spPr>
          <a:xfrm>
            <a:off x="6156960" y="1211059"/>
            <a:ext cx="6035040" cy="2514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30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2" name="Google Shape;242;p30"/>
          <p:cNvSpPr txBox="1"/>
          <p:nvPr>
            <p:ph idx="4" type="body"/>
          </p:nvPr>
        </p:nvSpPr>
        <p:spPr>
          <a:xfrm>
            <a:off x="609600" y="76200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30"/>
          <p:cNvSpPr/>
          <p:nvPr/>
        </p:nvSpPr>
        <p:spPr>
          <a:xfrm>
            <a:off x="5181600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xt w/ left image">
  <p:cSld name="1_Text w/ left image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/>
          <p:nvPr/>
        </p:nvSpPr>
        <p:spPr>
          <a:xfrm>
            <a:off x="6934200" y="6400800"/>
            <a:ext cx="47244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1"/>
          <p:cNvSpPr txBox="1"/>
          <p:nvPr>
            <p:ph type="title"/>
          </p:nvPr>
        </p:nvSpPr>
        <p:spPr>
          <a:xfrm>
            <a:off x="609955" y="381000"/>
            <a:ext cx="5409718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609600" y="76200"/>
            <a:ext cx="5410067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31"/>
          <p:cNvSpPr/>
          <p:nvPr>
            <p:ph idx="2" type="pic"/>
          </p:nvPr>
        </p:nvSpPr>
        <p:spPr>
          <a:xfrm>
            <a:off x="7034177" y="0"/>
            <a:ext cx="2533402" cy="3671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9142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1"/>
          <p:cNvSpPr/>
          <p:nvPr>
            <p:ph idx="3" type="pic"/>
          </p:nvPr>
        </p:nvSpPr>
        <p:spPr>
          <a:xfrm>
            <a:off x="7034177" y="3757137"/>
            <a:ext cx="2533402" cy="310362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9142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31"/>
          <p:cNvSpPr/>
          <p:nvPr>
            <p:ph idx="4" type="pic"/>
          </p:nvPr>
        </p:nvSpPr>
        <p:spPr>
          <a:xfrm>
            <a:off x="9651554" y="0"/>
            <a:ext cx="2533402" cy="25313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9142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31"/>
          <p:cNvSpPr/>
          <p:nvPr>
            <p:ph idx="5" type="pic"/>
          </p:nvPr>
        </p:nvSpPr>
        <p:spPr>
          <a:xfrm>
            <a:off x="9651554" y="2613941"/>
            <a:ext cx="2533402" cy="42440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9142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31"/>
          <p:cNvSpPr txBox="1"/>
          <p:nvPr>
            <p:ph idx="6" type="body"/>
          </p:nvPr>
        </p:nvSpPr>
        <p:spPr>
          <a:xfrm>
            <a:off x="607827" y="1219200"/>
            <a:ext cx="5411839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31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Slide">
  <p:cSld name="Agenda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253093" y="2897892"/>
            <a:ext cx="3076647" cy="107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3703436" y="685800"/>
            <a:ext cx="64008" cy="54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 flipH="1">
            <a:off x="11807112" y="5715000"/>
            <a:ext cx="384888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267200" y="685800"/>
            <a:ext cx="7162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w/ left image and feature box">
  <p:cSld name="Text w/ left image and feature box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/>
          <p:nvPr>
            <p:ph idx="2" type="pic"/>
          </p:nvPr>
        </p:nvSpPr>
        <p:spPr>
          <a:xfrm>
            <a:off x="0" y="0"/>
            <a:ext cx="6097772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54862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8382000" y="1549400"/>
            <a:ext cx="3276600" cy="37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E4C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32"/>
          <p:cNvSpPr txBox="1"/>
          <p:nvPr>
            <p:ph idx="3" type="body"/>
          </p:nvPr>
        </p:nvSpPr>
        <p:spPr>
          <a:xfrm>
            <a:off x="4216400" y="1549400"/>
            <a:ext cx="3759200" cy="3759200"/>
          </a:xfrm>
          <a:prstGeom prst="rect">
            <a:avLst/>
          </a:prstGeom>
          <a:solidFill>
            <a:schemeClr val="accent5">
              <a:alpha val="95686"/>
            </a:schemeClr>
          </a:solidFill>
          <a:ln>
            <a:noFill/>
          </a:ln>
        </p:spPr>
        <p:txBody>
          <a:bodyPr anchorCtr="0" anchor="ctr" bIns="45700" lIns="182875" spcFirstLastPara="1" rIns="182875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w/ box &amp; right image ">
  <p:cSld name="Text w/ box &amp; right image 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/>
          <p:nvPr>
            <p:ph idx="2" type="pic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54862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630865" y="609600"/>
            <a:ext cx="5740400" cy="2048900"/>
          </a:xfrm>
          <a:prstGeom prst="rect">
            <a:avLst/>
          </a:prstGeom>
          <a:solidFill>
            <a:schemeClr val="accent5">
              <a:alpha val="95686"/>
            </a:schemeClr>
          </a:solidFill>
          <a:ln>
            <a:noFill/>
          </a:ln>
        </p:spPr>
        <p:txBody>
          <a:bodyPr anchorCtr="0" anchor="ctr" bIns="45700" lIns="182875" spcFirstLastPara="1" rIns="182875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33"/>
          <p:cNvSpPr txBox="1"/>
          <p:nvPr>
            <p:ph idx="3" type="body"/>
          </p:nvPr>
        </p:nvSpPr>
        <p:spPr>
          <a:xfrm>
            <a:off x="630865" y="3048000"/>
            <a:ext cx="439833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w/ box &amp; left image ">
  <p:cSld name="Text w/ box &amp; left image 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/>
          <p:nvPr>
            <p:ph idx="2" type="pic"/>
          </p:nvPr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54862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7209465" y="3048000"/>
            <a:ext cx="439833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Google Shape;265;p34"/>
          <p:cNvSpPr txBox="1"/>
          <p:nvPr>
            <p:ph idx="3" type="body"/>
          </p:nvPr>
        </p:nvSpPr>
        <p:spPr>
          <a:xfrm>
            <a:off x="5867400" y="609600"/>
            <a:ext cx="5740400" cy="2048900"/>
          </a:xfrm>
          <a:prstGeom prst="rect">
            <a:avLst/>
          </a:prstGeom>
          <a:solidFill>
            <a:schemeClr val="accent5">
              <a:alpha val="95686"/>
            </a:schemeClr>
          </a:solidFill>
          <a:ln>
            <a:noFill/>
          </a:ln>
        </p:spPr>
        <p:txBody>
          <a:bodyPr anchorCtr="0" anchor="ctr" bIns="45700" lIns="182875" spcFirstLastPara="1" rIns="182875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p Image w/ Content Below">
  <p:cSld name="Top Image w/ Content Below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/>
          <p:nvPr>
            <p:ph idx="2" type="pic"/>
          </p:nvPr>
        </p:nvSpPr>
        <p:spPr>
          <a:xfrm>
            <a:off x="0" y="0"/>
            <a:ext cx="7725144" cy="37490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609600" y="4076440"/>
            <a:ext cx="10972447" cy="201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E4C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3" type="body"/>
          </p:nvPr>
        </p:nvSpPr>
        <p:spPr>
          <a:xfrm>
            <a:off x="7725144" y="0"/>
            <a:ext cx="4466856" cy="3746500"/>
          </a:xfrm>
          <a:prstGeom prst="rect">
            <a:avLst/>
          </a:prstGeom>
          <a:solidFill>
            <a:schemeClr val="accent5">
              <a:alpha val="95686"/>
            </a:schemeClr>
          </a:solidFill>
          <a:ln>
            <a:noFill/>
          </a:ln>
        </p:spPr>
        <p:txBody>
          <a:bodyPr anchorCtr="0" anchor="ctr" bIns="45700" lIns="182875" spcFirstLastPara="1" rIns="182875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ircles, 2 Images">
  <p:cSld name="3 Circles, 2 Image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609600" y="76200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36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3" name="Google Shape;273;p36"/>
          <p:cNvSpPr/>
          <p:nvPr>
            <p:ph idx="2" type="pic"/>
          </p:nvPr>
        </p:nvSpPr>
        <p:spPr>
          <a:xfrm>
            <a:off x="7284720" y="1274608"/>
            <a:ext cx="3017520" cy="301752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36"/>
          <p:cNvSpPr/>
          <p:nvPr>
            <p:ph idx="3" type="pic"/>
          </p:nvPr>
        </p:nvSpPr>
        <p:spPr>
          <a:xfrm>
            <a:off x="1828800" y="1274608"/>
            <a:ext cx="3017520" cy="301752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36"/>
          <p:cNvSpPr/>
          <p:nvPr>
            <p:ph idx="4" type="body"/>
          </p:nvPr>
        </p:nvSpPr>
        <p:spPr>
          <a:xfrm>
            <a:off x="4338320" y="1056168"/>
            <a:ext cx="3454400" cy="345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0" spcFirstLastPara="1" rIns="0" wrap="square" tIns="45700"/>
          <a:lstStyle>
            <a:lvl1pPr indent="-228600" lvl="0" marL="457200" marR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36"/>
          <p:cNvSpPr txBox="1"/>
          <p:nvPr>
            <p:ph idx="5" type="body"/>
          </p:nvPr>
        </p:nvSpPr>
        <p:spPr>
          <a:xfrm>
            <a:off x="8182313" y="4800600"/>
            <a:ext cx="339356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36"/>
          <p:cNvSpPr txBox="1"/>
          <p:nvPr>
            <p:ph idx="6" type="body"/>
          </p:nvPr>
        </p:nvSpPr>
        <p:spPr>
          <a:xfrm>
            <a:off x="4399220" y="4800600"/>
            <a:ext cx="339356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36"/>
          <p:cNvSpPr txBox="1"/>
          <p:nvPr>
            <p:ph idx="7" type="body"/>
          </p:nvPr>
        </p:nvSpPr>
        <p:spPr>
          <a:xfrm>
            <a:off x="609955" y="4800600"/>
            <a:ext cx="339356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36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Images in Grid">
  <p:cSld name="5 Images in Grid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609600" y="76200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37"/>
          <p:cNvSpPr/>
          <p:nvPr>
            <p:ph idx="2" type="pic"/>
          </p:nvPr>
        </p:nvSpPr>
        <p:spPr>
          <a:xfrm>
            <a:off x="619760" y="1566659"/>
            <a:ext cx="2699772" cy="20788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37"/>
          <p:cNvSpPr/>
          <p:nvPr>
            <p:ph idx="3" type="pic"/>
          </p:nvPr>
        </p:nvSpPr>
        <p:spPr>
          <a:xfrm>
            <a:off x="619760" y="3722533"/>
            <a:ext cx="2699772" cy="20788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37"/>
          <p:cNvSpPr/>
          <p:nvPr>
            <p:ph idx="4" type="pic"/>
          </p:nvPr>
        </p:nvSpPr>
        <p:spPr>
          <a:xfrm>
            <a:off x="3398520" y="1566659"/>
            <a:ext cx="2699772" cy="20788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37"/>
          <p:cNvSpPr/>
          <p:nvPr>
            <p:ph idx="5" type="pic"/>
          </p:nvPr>
        </p:nvSpPr>
        <p:spPr>
          <a:xfrm>
            <a:off x="3398520" y="3722533"/>
            <a:ext cx="2699772" cy="20788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37"/>
          <p:cNvSpPr/>
          <p:nvPr>
            <p:ph idx="6" type="pic"/>
          </p:nvPr>
        </p:nvSpPr>
        <p:spPr>
          <a:xfrm>
            <a:off x="6167120" y="1566659"/>
            <a:ext cx="5435600" cy="42347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37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gled Top Row Images">
  <p:cSld name="Angled Top Row Image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/>
          <p:nvPr/>
        </p:nvSpPr>
        <p:spPr>
          <a:xfrm>
            <a:off x="0" y="-2670"/>
            <a:ext cx="4572000" cy="383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8"/>
          <p:cNvSpPr/>
          <p:nvPr>
            <p:ph idx="2" type="pic"/>
          </p:nvPr>
        </p:nvSpPr>
        <p:spPr>
          <a:xfrm>
            <a:off x="0" y="-890"/>
            <a:ext cx="2307218" cy="33854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38"/>
          <p:cNvSpPr/>
          <p:nvPr>
            <p:ph idx="3" type="pic"/>
          </p:nvPr>
        </p:nvSpPr>
        <p:spPr>
          <a:xfrm>
            <a:off x="1019245" y="0"/>
            <a:ext cx="3673033" cy="33854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38"/>
          <p:cNvSpPr/>
          <p:nvPr>
            <p:ph idx="4" type="pic"/>
          </p:nvPr>
        </p:nvSpPr>
        <p:spPr>
          <a:xfrm>
            <a:off x="3404305" y="-1780"/>
            <a:ext cx="3673033" cy="33854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38"/>
          <p:cNvSpPr/>
          <p:nvPr>
            <p:ph idx="5" type="pic"/>
          </p:nvPr>
        </p:nvSpPr>
        <p:spPr>
          <a:xfrm>
            <a:off x="5789365" y="-890"/>
            <a:ext cx="3673033" cy="33854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5" name="Google Shape;295;p38"/>
          <p:cNvSpPr/>
          <p:nvPr>
            <p:ph idx="6" type="pic"/>
          </p:nvPr>
        </p:nvSpPr>
        <p:spPr>
          <a:xfrm>
            <a:off x="8174425" y="-2670"/>
            <a:ext cx="3673033" cy="33854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38"/>
          <p:cNvSpPr/>
          <p:nvPr>
            <p:ph idx="7" type="pic"/>
          </p:nvPr>
        </p:nvSpPr>
        <p:spPr>
          <a:xfrm>
            <a:off x="10559485" y="-1780"/>
            <a:ext cx="1632515" cy="33854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609600" y="4076440"/>
            <a:ext cx="10972447" cy="201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E4C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gled Image Column">
  <p:cSld name="Angled Image Colum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/>
          <p:nvPr>
            <p:ph idx="2" type="pic"/>
          </p:nvPr>
        </p:nvSpPr>
        <p:spPr>
          <a:xfrm>
            <a:off x="0" y="0"/>
            <a:ext cx="7440647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7440647" y="1219200"/>
            <a:ext cx="413998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gled Right Image">
  <p:cSld name="Angled Right Image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/>
          <p:nvPr>
            <p:ph idx="2" type="pic"/>
          </p:nvPr>
        </p:nvSpPr>
        <p:spPr>
          <a:xfrm>
            <a:off x="4704028" y="0"/>
            <a:ext cx="749808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182875" wrap="square" tIns="182875"/>
          <a:lstStyle>
            <a:lvl1pPr lvl="0" marR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3" name="Google Shape;303;p40"/>
          <p:cNvSpPr txBox="1"/>
          <p:nvPr>
            <p:ph type="title"/>
          </p:nvPr>
        </p:nvSpPr>
        <p:spPr>
          <a:xfrm>
            <a:off x="609955" y="381000"/>
            <a:ext cx="5409718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609600" y="76200"/>
            <a:ext cx="5410067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40"/>
          <p:cNvSpPr txBox="1"/>
          <p:nvPr>
            <p:ph idx="3" type="body"/>
          </p:nvPr>
        </p:nvSpPr>
        <p:spPr>
          <a:xfrm>
            <a:off x="607827" y="1219200"/>
            <a:ext cx="5411839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40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gled Right Corner Image">
  <p:cSld name="Angled Right Corner Image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609955" y="381000"/>
            <a:ext cx="5409718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609600" y="76200"/>
            <a:ext cx="5410067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41"/>
          <p:cNvSpPr txBox="1"/>
          <p:nvPr>
            <p:ph idx="2" type="body"/>
          </p:nvPr>
        </p:nvSpPr>
        <p:spPr>
          <a:xfrm>
            <a:off x="607827" y="1219200"/>
            <a:ext cx="739317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1" name="Google Shape;311;p41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1"/>
          <p:cNvSpPr/>
          <p:nvPr>
            <p:ph idx="3" type="pic"/>
          </p:nvPr>
        </p:nvSpPr>
        <p:spPr>
          <a:xfrm>
            <a:off x="5791200" y="0"/>
            <a:ext cx="6400800" cy="5486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182875" spcFirstLastPara="1" rIns="182875" wrap="square" tIns="91425"/>
          <a:lstStyle>
            <a:lvl1pPr lvl="0" marR="0" rtl="0" algn="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>
  <p:cSld name="Section 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5181600" y="4033290"/>
            <a:ext cx="1828800" cy="63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09600" y="2046515"/>
            <a:ext cx="10972800" cy="186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5500"/>
              <a:buFont typeface="Arial"/>
              <a:buNone/>
              <a:defRPr b="1" i="0" sz="55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 flipH="1">
            <a:off x="11807112" y="5715000"/>
            <a:ext cx="384888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Screen Image">
  <p:cSld name="Full Screen Image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 Image Blocks">
  <p:cSld name="13 Image Blocks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/>
          <p:nvPr/>
        </p:nvSpPr>
        <p:spPr>
          <a:xfrm>
            <a:off x="8097618" y="2279207"/>
            <a:ext cx="2160574" cy="2292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3"/>
          <p:cNvSpPr/>
          <p:nvPr/>
        </p:nvSpPr>
        <p:spPr>
          <a:xfrm>
            <a:off x="6005596" y="4569253"/>
            <a:ext cx="2202896" cy="22927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3"/>
          <p:cNvSpPr/>
          <p:nvPr/>
        </p:nvSpPr>
        <p:spPr>
          <a:xfrm>
            <a:off x="4061068" y="2279207"/>
            <a:ext cx="2111132" cy="2292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3"/>
          <p:cNvSpPr/>
          <p:nvPr/>
        </p:nvSpPr>
        <p:spPr>
          <a:xfrm>
            <a:off x="1960886" y="-10839"/>
            <a:ext cx="2190056" cy="2292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3"/>
          <p:cNvSpPr/>
          <p:nvPr/>
        </p:nvSpPr>
        <p:spPr>
          <a:xfrm>
            <a:off x="-1134" y="4569253"/>
            <a:ext cx="2083550" cy="2289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3"/>
          <p:cNvSpPr/>
          <p:nvPr>
            <p:ph idx="2" type="pic"/>
          </p:nvPr>
        </p:nvSpPr>
        <p:spPr>
          <a:xfrm>
            <a:off x="10131883" y="-10839"/>
            <a:ext cx="2052270" cy="22894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43"/>
          <p:cNvSpPr/>
          <p:nvPr>
            <p:ph idx="3" type="pic"/>
          </p:nvPr>
        </p:nvSpPr>
        <p:spPr>
          <a:xfrm>
            <a:off x="10183751" y="2279207"/>
            <a:ext cx="2000401" cy="22894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43"/>
          <p:cNvSpPr/>
          <p:nvPr>
            <p:ph idx="4" type="pic"/>
          </p:nvPr>
        </p:nvSpPr>
        <p:spPr>
          <a:xfrm>
            <a:off x="10131883" y="4569253"/>
            <a:ext cx="2052270" cy="22894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43"/>
          <p:cNvSpPr/>
          <p:nvPr>
            <p:ph idx="5" type="pic"/>
          </p:nvPr>
        </p:nvSpPr>
        <p:spPr>
          <a:xfrm>
            <a:off x="8110654" y="-10839"/>
            <a:ext cx="2086302" cy="22894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43"/>
          <p:cNvSpPr/>
          <p:nvPr>
            <p:ph idx="6" type="pic"/>
          </p:nvPr>
        </p:nvSpPr>
        <p:spPr>
          <a:xfrm>
            <a:off x="8134542" y="4569253"/>
            <a:ext cx="2062413" cy="22894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43"/>
          <p:cNvSpPr/>
          <p:nvPr>
            <p:ph idx="7" type="pic"/>
          </p:nvPr>
        </p:nvSpPr>
        <p:spPr>
          <a:xfrm>
            <a:off x="6076902" y="-10839"/>
            <a:ext cx="2072585" cy="22894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43"/>
          <p:cNvSpPr/>
          <p:nvPr>
            <p:ph idx="8" type="pic"/>
          </p:nvPr>
        </p:nvSpPr>
        <p:spPr>
          <a:xfrm>
            <a:off x="6099330" y="2279207"/>
            <a:ext cx="2050157" cy="22894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43"/>
          <p:cNvSpPr/>
          <p:nvPr>
            <p:ph idx="9" type="pic"/>
          </p:nvPr>
        </p:nvSpPr>
        <p:spPr>
          <a:xfrm>
            <a:off x="4080931" y="-10839"/>
            <a:ext cx="2016827" cy="22894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9" name="Google Shape;329;p43"/>
          <p:cNvSpPr/>
          <p:nvPr>
            <p:ph idx="13" type="pic"/>
          </p:nvPr>
        </p:nvSpPr>
        <p:spPr>
          <a:xfrm>
            <a:off x="4064812" y="4569253"/>
            <a:ext cx="2028662" cy="22894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43"/>
          <p:cNvSpPr/>
          <p:nvPr>
            <p:ph idx="14" type="pic"/>
          </p:nvPr>
        </p:nvSpPr>
        <p:spPr>
          <a:xfrm>
            <a:off x="2032406" y="2279207"/>
            <a:ext cx="2052270" cy="22894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43"/>
          <p:cNvSpPr/>
          <p:nvPr>
            <p:ph idx="15" type="pic"/>
          </p:nvPr>
        </p:nvSpPr>
        <p:spPr>
          <a:xfrm>
            <a:off x="2032406" y="4569253"/>
            <a:ext cx="2052270" cy="22894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4395626" y="2700030"/>
            <a:ext cx="136329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43"/>
          <p:cNvSpPr txBox="1"/>
          <p:nvPr>
            <p:ph idx="16" type="body"/>
          </p:nvPr>
        </p:nvSpPr>
        <p:spPr>
          <a:xfrm>
            <a:off x="6434819" y="4990076"/>
            <a:ext cx="136329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43"/>
          <p:cNvSpPr txBox="1"/>
          <p:nvPr>
            <p:ph idx="17" type="body"/>
          </p:nvPr>
        </p:nvSpPr>
        <p:spPr>
          <a:xfrm>
            <a:off x="8484027" y="2700030"/>
            <a:ext cx="136329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43"/>
          <p:cNvSpPr/>
          <p:nvPr>
            <p:ph idx="18" type="pic"/>
          </p:nvPr>
        </p:nvSpPr>
        <p:spPr>
          <a:xfrm>
            <a:off x="0" y="-10839"/>
            <a:ext cx="2052270" cy="22894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6" name="Google Shape;336;p43"/>
          <p:cNvSpPr/>
          <p:nvPr>
            <p:ph idx="19" type="pic"/>
          </p:nvPr>
        </p:nvSpPr>
        <p:spPr>
          <a:xfrm>
            <a:off x="0" y="2279207"/>
            <a:ext cx="2052270" cy="22894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2743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7" name="Google Shape;337;p43"/>
          <p:cNvSpPr txBox="1"/>
          <p:nvPr>
            <p:ph idx="20" type="body"/>
          </p:nvPr>
        </p:nvSpPr>
        <p:spPr>
          <a:xfrm>
            <a:off x="333424" y="4990076"/>
            <a:ext cx="136329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8" name="Google Shape;338;p43"/>
          <p:cNvSpPr txBox="1"/>
          <p:nvPr>
            <p:ph idx="21" type="body"/>
          </p:nvPr>
        </p:nvSpPr>
        <p:spPr>
          <a:xfrm>
            <a:off x="2364525" y="409984"/>
            <a:ext cx="136329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Content Blocks">
  <p:cSld name="5 Content Blocks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A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4"/>
          <p:cNvSpPr txBox="1"/>
          <p:nvPr>
            <p:ph idx="1" type="body"/>
          </p:nvPr>
        </p:nvSpPr>
        <p:spPr>
          <a:xfrm>
            <a:off x="611248" y="685800"/>
            <a:ext cx="2133600" cy="5486400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t" bIns="45700" lIns="182875" spcFirstLastPara="1" rIns="182875" wrap="square" tIns="237742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Google Shape;342;p44"/>
          <p:cNvSpPr txBox="1"/>
          <p:nvPr>
            <p:ph idx="2" type="body"/>
          </p:nvPr>
        </p:nvSpPr>
        <p:spPr>
          <a:xfrm>
            <a:off x="2823484" y="685800"/>
            <a:ext cx="2133600" cy="5486400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t" bIns="45700" lIns="182875" spcFirstLastPara="1" rIns="182875" wrap="square" tIns="237742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3" name="Google Shape;343;p44"/>
          <p:cNvSpPr txBox="1"/>
          <p:nvPr>
            <p:ph idx="3" type="body"/>
          </p:nvPr>
        </p:nvSpPr>
        <p:spPr>
          <a:xfrm>
            <a:off x="5035720" y="685800"/>
            <a:ext cx="2133600" cy="5486400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t" bIns="45700" lIns="182875" spcFirstLastPara="1" rIns="182875" wrap="square" tIns="237742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4" name="Google Shape;344;p44"/>
          <p:cNvSpPr txBox="1"/>
          <p:nvPr>
            <p:ph idx="4" type="body"/>
          </p:nvPr>
        </p:nvSpPr>
        <p:spPr>
          <a:xfrm>
            <a:off x="7247956" y="685800"/>
            <a:ext cx="2133600" cy="5486400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t" bIns="45700" lIns="182875" spcFirstLastPara="1" rIns="182875" wrap="square" tIns="237742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5" name="Google Shape;345;p44"/>
          <p:cNvSpPr txBox="1"/>
          <p:nvPr>
            <p:ph idx="5" type="body"/>
          </p:nvPr>
        </p:nvSpPr>
        <p:spPr>
          <a:xfrm>
            <a:off x="9460191" y="685800"/>
            <a:ext cx="2133600" cy="5486400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t" bIns="45700" lIns="182875" spcFirstLastPara="1" rIns="182875" wrap="square" tIns="237742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6" name="Google Shape;346;p44"/>
          <p:cNvSpPr/>
          <p:nvPr/>
        </p:nvSpPr>
        <p:spPr>
          <a:xfrm flipH="1">
            <a:off x="11807112" y="5715000"/>
            <a:ext cx="384888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4"/>
          <p:cNvSpPr txBox="1"/>
          <p:nvPr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4"/>
          <p:cNvSpPr/>
          <p:nvPr>
            <p:ph idx="6" type="body"/>
          </p:nvPr>
        </p:nvSpPr>
        <p:spPr>
          <a:xfrm>
            <a:off x="1267389" y="1779181"/>
            <a:ext cx="821318" cy="821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44"/>
          <p:cNvSpPr/>
          <p:nvPr>
            <p:ph idx="7" type="body"/>
          </p:nvPr>
        </p:nvSpPr>
        <p:spPr>
          <a:xfrm>
            <a:off x="3475541" y="1779181"/>
            <a:ext cx="821318" cy="821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0" name="Google Shape;350;p44"/>
          <p:cNvSpPr/>
          <p:nvPr>
            <p:ph idx="8" type="body"/>
          </p:nvPr>
        </p:nvSpPr>
        <p:spPr>
          <a:xfrm>
            <a:off x="5685341" y="1779181"/>
            <a:ext cx="821318" cy="821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1" name="Google Shape;351;p44"/>
          <p:cNvSpPr/>
          <p:nvPr>
            <p:ph idx="9" type="body"/>
          </p:nvPr>
        </p:nvSpPr>
        <p:spPr>
          <a:xfrm>
            <a:off x="7895141" y="1779181"/>
            <a:ext cx="821318" cy="821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44"/>
          <p:cNvSpPr/>
          <p:nvPr>
            <p:ph idx="13" type="body"/>
          </p:nvPr>
        </p:nvSpPr>
        <p:spPr>
          <a:xfrm>
            <a:off x="10104941" y="1779181"/>
            <a:ext cx="821318" cy="8213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44"/>
          <p:cNvSpPr txBox="1"/>
          <p:nvPr>
            <p:ph idx="14" type="body"/>
          </p:nvPr>
        </p:nvSpPr>
        <p:spPr>
          <a:xfrm>
            <a:off x="2057400" y="228600"/>
            <a:ext cx="85344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hone Sample">
  <p:cSld name="iPhone Sample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5493275" y="447"/>
            <a:ext cx="6705600" cy="4571553"/>
          </a:xfrm>
          <a:prstGeom prst="rect">
            <a:avLst/>
          </a:prstGeom>
          <a:gradFill>
            <a:gsLst>
              <a:gs pos="0">
                <a:srgbClr val="FFFFFF">
                  <a:alpha val="80000"/>
                </a:srgbClr>
              </a:gs>
              <a:gs pos="100000">
                <a:srgbClr val="E8E9F8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79661" y="1120655"/>
            <a:ext cx="2995673" cy="490200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/>
          <p:nvPr>
            <p:ph idx="2" type="pic"/>
          </p:nvPr>
        </p:nvSpPr>
        <p:spPr>
          <a:xfrm>
            <a:off x="9061498" y="1711922"/>
            <a:ext cx="2028180" cy="361634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45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609600" y="76200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Google Shape;360;p45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5"/>
          <p:cNvSpPr txBox="1"/>
          <p:nvPr>
            <p:ph idx="3" type="body"/>
          </p:nvPr>
        </p:nvSpPr>
        <p:spPr>
          <a:xfrm>
            <a:off x="607827" y="1219200"/>
            <a:ext cx="730316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rtusa Blue Background">
  <p:cSld name="Virtusa Blue Background">
    <p:bg>
      <p:bgPr>
        <a:solidFill>
          <a:schemeClr val="accent5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/>
          <p:nvPr/>
        </p:nvSpPr>
        <p:spPr>
          <a:xfrm>
            <a:off x="457200" y="6430034"/>
            <a:ext cx="11277600" cy="4279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1117600" y="990600"/>
            <a:ext cx="10058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7954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7954" lvl="4" marL="2286000" marR="0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65" name="Google Shape;365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248" y="6554060"/>
            <a:ext cx="595952" cy="14252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6"/>
          <p:cNvSpPr/>
          <p:nvPr/>
        </p:nvSpPr>
        <p:spPr>
          <a:xfrm>
            <a:off x="9223712" y="6430035"/>
            <a:ext cx="26646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Virtusa Corporation. </a:t>
            </a:r>
            <a:r>
              <a:rPr b="0" i="0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rights reserved. </a:t>
            </a:r>
            <a:endParaRPr b="0" i="0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6"/>
          <p:cNvSpPr/>
          <p:nvPr/>
        </p:nvSpPr>
        <p:spPr>
          <a:xfrm>
            <a:off x="457200" y="-3423"/>
            <a:ext cx="11277600" cy="4279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rtusa Orange Background">
  <p:cSld name="Virtusa Orange Background">
    <p:bg>
      <p:bgPr>
        <a:solidFill>
          <a:schemeClr val="accen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1117600" y="990600"/>
            <a:ext cx="10058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7954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7954" lvl="4" marL="2286000" marR="0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Clr>
                <a:srgbClr val="FFFFFF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0" name="Google Shape;370;p47"/>
          <p:cNvSpPr/>
          <p:nvPr/>
        </p:nvSpPr>
        <p:spPr>
          <a:xfrm>
            <a:off x="457200" y="6430034"/>
            <a:ext cx="11277600" cy="427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248" y="6554060"/>
            <a:ext cx="595952" cy="142523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7"/>
          <p:cNvSpPr/>
          <p:nvPr/>
        </p:nvSpPr>
        <p:spPr>
          <a:xfrm>
            <a:off x="9223712" y="6430035"/>
            <a:ext cx="26646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Virtusa Corporation. </a:t>
            </a:r>
            <a:r>
              <a:rPr b="0" i="0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rights reserved. </a:t>
            </a:r>
            <a:endParaRPr b="0" i="0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7"/>
          <p:cNvSpPr/>
          <p:nvPr/>
        </p:nvSpPr>
        <p:spPr>
          <a:xfrm>
            <a:off x="457200" y="-3423"/>
            <a:ext cx="11277600" cy="427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rtusa Lt. Blue Background">
  <p:cSld name="Virtusa Lt. Blue Background">
    <p:bg>
      <p:bgPr>
        <a:solidFill>
          <a:schemeClr val="accent4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idx="1" type="body"/>
          </p:nvPr>
        </p:nvSpPr>
        <p:spPr>
          <a:xfrm>
            <a:off x="1117600" y="990600"/>
            <a:ext cx="10058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7954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7954" lvl="4" marL="2286000" marR="0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6" name="Google Shape;376;p48"/>
          <p:cNvSpPr/>
          <p:nvPr/>
        </p:nvSpPr>
        <p:spPr>
          <a:xfrm>
            <a:off x="457200" y="6430034"/>
            <a:ext cx="11277600" cy="4279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248" y="6554060"/>
            <a:ext cx="595952" cy="14252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8"/>
          <p:cNvSpPr/>
          <p:nvPr/>
        </p:nvSpPr>
        <p:spPr>
          <a:xfrm>
            <a:off x="9223712" y="6430035"/>
            <a:ext cx="26646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Virtusa Corporation. </a:t>
            </a:r>
            <a:r>
              <a:rPr b="0" i="0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rights reserved. </a:t>
            </a:r>
            <a:endParaRPr b="0" i="0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8"/>
          <p:cNvSpPr/>
          <p:nvPr/>
        </p:nvSpPr>
        <p:spPr>
          <a:xfrm>
            <a:off x="457200" y="-3423"/>
            <a:ext cx="11277600" cy="4279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rtusa Navy Background">
  <p:cSld name="Virtusa Navy Background">
    <p:bg>
      <p:bgPr>
        <a:solidFill>
          <a:schemeClr val="accent6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idx="1" type="body"/>
          </p:nvPr>
        </p:nvSpPr>
        <p:spPr>
          <a:xfrm>
            <a:off x="1117600" y="990600"/>
            <a:ext cx="10058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7954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7954" lvl="4" marL="2286000" marR="0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Clr>
                <a:srgbClr val="FFFFFF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2" name="Google Shape;382;p49"/>
          <p:cNvSpPr/>
          <p:nvPr/>
        </p:nvSpPr>
        <p:spPr>
          <a:xfrm>
            <a:off x="457200" y="6430034"/>
            <a:ext cx="11277600" cy="4279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248" y="6554060"/>
            <a:ext cx="595952" cy="142523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9"/>
          <p:cNvSpPr/>
          <p:nvPr/>
        </p:nvSpPr>
        <p:spPr>
          <a:xfrm>
            <a:off x="9223712" y="6430035"/>
            <a:ext cx="26646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Virtusa Corporation. </a:t>
            </a:r>
            <a:r>
              <a:rPr b="0" i="0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rights reserved. </a:t>
            </a:r>
            <a:endParaRPr b="0" i="0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9"/>
          <p:cNvSpPr/>
          <p:nvPr/>
        </p:nvSpPr>
        <p:spPr>
          <a:xfrm>
            <a:off x="457200" y="-3423"/>
            <a:ext cx="11277600" cy="4279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s 1">
  <p:cSld name="Icons 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50"/>
          <p:cNvGrpSpPr/>
          <p:nvPr/>
        </p:nvGrpSpPr>
        <p:grpSpPr>
          <a:xfrm>
            <a:off x="959089" y="1104576"/>
            <a:ext cx="10851911" cy="5078313"/>
            <a:chOff x="959089" y="1104576"/>
            <a:chExt cx="10851911" cy="5078313"/>
          </a:xfrm>
        </p:grpSpPr>
        <p:sp>
          <p:nvSpPr>
            <p:cNvPr id="388" name="Google Shape;388;p50"/>
            <p:cNvSpPr txBox="1"/>
            <p:nvPr/>
          </p:nvSpPr>
          <p:spPr>
            <a:xfrm>
              <a:off x="959089" y="1104576"/>
              <a:ext cx="1447800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API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Architecture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Agile Development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Arrow - Pointer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Arrow - Single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Arrow - Bi-directional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Arrow - Cycle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Arrow - Cycle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Arrow - Flexible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Arrow - Forward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Arrow - Merge</a:t>
              </a:r>
              <a:endParaRPr/>
            </a:p>
          </p:txBody>
        </p:sp>
        <p:sp>
          <p:nvSpPr>
            <p:cNvPr id="389" name="Google Shape;389;p50"/>
            <p:cNvSpPr txBox="1"/>
            <p:nvPr/>
          </p:nvSpPr>
          <p:spPr>
            <a:xfrm>
              <a:off x="2839911" y="1104576"/>
              <a:ext cx="1447800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Arrow - Switch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Arrow - Growth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Arrow - Crossover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Arrow - Multi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Award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Book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Book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Book 3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Box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Briefcase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Building - Bank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Building - Government</a:t>
              </a:r>
              <a:endParaRPr/>
            </a:p>
          </p:txBody>
        </p:sp>
        <p:sp>
          <p:nvSpPr>
            <p:cNvPr id="390" name="Google Shape;390;p50"/>
            <p:cNvSpPr txBox="1"/>
            <p:nvPr/>
          </p:nvSpPr>
          <p:spPr>
            <a:xfrm>
              <a:off x="4720733" y="1104576"/>
              <a:ext cx="1447800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Building - Home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Building - Hospital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Building - Office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Bullseye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Calendar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Chart - Analytics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Chart - Bar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Chart - Growth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Chart - Pie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Chart - Pie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 box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Checklist</a:t>
              </a:r>
              <a:endParaRPr/>
            </a:p>
          </p:txBody>
        </p:sp>
        <p:sp>
          <p:nvSpPr>
            <p:cNvPr id="391" name="Google Shape;391;p50"/>
            <p:cNvSpPr txBox="1"/>
            <p:nvPr/>
          </p:nvSpPr>
          <p:spPr>
            <a:xfrm>
              <a:off x="6601555" y="1104576"/>
              <a:ext cx="1447800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Cloud - Solid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Cloud - Outline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Cloud - Hybrid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Cloud - Mobile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Cloud - Private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Cloud - Public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Coding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Compass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Connection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Content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Content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endParaRPr/>
            </a:p>
          </p:txBody>
        </p:sp>
        <p:sp>
          <p:nvSpPr>
            <p:cNvPr id="392" name="Google Shape;392;p50"/>
            <p:cNvSpPr txBox="1"/>
            <p:nvPr/>
          </p:nvSpPr>
          <p:spPr>
            <a:xfrm>
              <a:off x="8482377" y="1104576"/>
              <a:ext cx="1447800" cy="5004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Database - Input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Center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Mining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- Chat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- Desktop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- Laptop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- Laptop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- Networked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- Cellphone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- Tablet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Devices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</a:t>
              </a:r>
              <a:endParaRPr/>
            </a:p>
          </p:txBody>
        </p:sp>
        <p:sp>
          <p:nvSpPr>
            <p:cNvPr id="393" name="Google Shape;393;p50"/>
            <p:cNvSpPr txBox="1"/>
            <p:nvPr/>
          </p:nvSpPr>
          <p:spPr>
            <a:xfrm>
              <a:off x="10363200" y="1104576"/>
              <a:ext cx="1447800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 - Assessment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 - Certification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 - Certification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 - Contract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 - Learning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 - PDF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 - Profile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 - Policy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 - Search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 - Template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Email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Evening</a:t>
              </a:r>
              <a:endParaRPr/>
            </a:p>
          </p:txBody>
        </p:sp>
      </p:grpSp>
      <p:sp>
        <p:nvSpPr>
          <p:cNvPr id="394" name="Google Shape;394;p50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5" name="Google Shape;395;p50"/>
          <p:cNvSpPr txBox="1"/>
          <p:nvPr>
            <p:ph idx="1" type="body"/>
          </p:nvPr>
        </p:nvSpPr>
        <p:spPr>
          <a:xfrm>
            <a:off x="609600" y="76200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50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s 2">
  <p:cSld name="Icons 2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51"/>
          <p:cNvGrpSpPr/>
          <p:nvPr/>
        </p:nvGrpSpPr>
        <p:grpSpPr>
          <a:xfrm>
            <a:off x="959089" y="1104576"/>
            <a:ext cx="10851911" cy="5078313"/>
            <a:chOff x="959089" y="1104576"/>
            <a:chExt cx="10851911" cy="5078313"/>
          </a:xfrm>
        </p:grpSpPr>
        <p:sp>
          <p:nvSpPr>
            <p:cNvPr id="399" name="Google Shape;399;p51"/>
            <p:cNvSpPr txBox="1"/>
            <p:nvPr/>
          </p:nvSpPr>
          <p:spPr>
            <a:xfrm>
              <a:off x="959089" y="1104576"/>
              <a:ext cx="1447800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Face - Excited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Face - Happy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Face - Normal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Face - Sad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Finance - Mobile Pay 1 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Finance - Mobile Pay 2 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Finance - Money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Finance - Money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Firewall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Flag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Folder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Gears</a:t>
              </a:r>
              <a:endParaRPr/>
            </a:p>
          </p:txBody>
        </p:sp>
        <p:sp>
          <p:nvSpPr>
            <p:cNvPr id="400" name="Google Shape;400;p51"/>
            <p:cNvSpPr txBox="1"/>
            <p:nvPr/>
          </p:nvSpPr>
          <p:spPr>
            <a:xfrm>
              <a:off x="2839911" y="1104576"/>
              <a:ext cx="1447800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Globe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Gauge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Growth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Hand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Hand - Pointing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Hand - Shaking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Heath - Nurse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Health- Patch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Heath - Pills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Heath - Plus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Heath - Prescription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Heart</a:t>
              </a:r>
              <a:endParaRPr/>
            </a:p>
          </p:txBody>
        </p:sp>
        <p:sp>
          <p:nvSpPr>
            <p:cNvPr id="401" name="Google Shape;401;p51"/>
            <p:cNvSpPr txBox="1"/>
            <p:nvPr/>
          </p:nvSpPr>
          <p:spPr>
            <a:xfrm>
              <a:off x="4720733" y="1104576"/>
              <a:ext cx="1447800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Hierarchy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Idea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Insight - 1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Insight - 2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Insurance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Insurance - Car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Insurance - Corporate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Insurance - Family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Insurance - Home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Insurance - Travel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IoT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Justice</a:t>
              </a:r>
              <a:endParaRPr/>
            </a:p>
          </p:txBody>
        </p:sp>
        <p:sp>
          <p:nvSpPr>
            <p:cNvPr id="402" name="Google Shape;402;p51"/>
            <p:cNvSpPr txBox="1"/>
            <p:nvPr/>
          </p:nvSpPr>
          <p:spPr>
            <a:xfrm>
              <a:off x="6601555" y="1104576"/>
              <a:ext cx="1447800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Keyhole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Learning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Learning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Life Preserver (Safety)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Location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Lock (Secure)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Message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Message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Monitoring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Monitoring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Monitoring 3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/>
            </a:p>
          </p:txBody>
        </p:sp>
        <p:sp>
          <p:nvSpPr>
            <p:cNvPr id="403" name="Google Shape;403;p51"/>
            <p:cNvSpPr txBox="1"/>
            <p:nvPr/>
          </p:nvSpPr>
          <p:spPr>
            <a:xfrm>
              <a:off x="8482377" y="1104576"/>
              <a:ext cx="1447800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- Global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- Global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- Global 3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Passport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 - Chat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 - Female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 – Leader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 - Male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 - Running 1</a:t>
              </a:r>
              <a:endParaRPr/>
            </a:p>
          </p:txBody>
        </p:sp>
        <p:sp>
          <p:nvSpPr>
            <p:cNvPr id="404" name="Google Shape;404;p51"/>
            <p:cNvSpPr txBox="1"/>
            <p:nvPr/>
          </p:nvSpPr>
          <p:spPr>
            <a:xfrm>
              <a:off x="10363200" y="1104576"/>
              <a:ext cx="1447800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 - Running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 - Search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 - Teach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 - User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People - Learning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People - Team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People - Team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People - Team 3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People - Team 4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Phone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Phone - Conference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Phone - Fax</a:t>
              </a:r>
              <a:endParaRPr/>
            </a:p>
          </p:txBody>
        </p:sp>
      </p:grpSp>
      <p:sp>
        <p:nvSpPr>
          <p:cNvPr id="405" name="Google Shape;405;p51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6" name="Google Shape;406;p51"/>
          <p:cNvSpPr txBox="1"/>
          <p:nvPr>
            <p:ph idx="1" type="body"/>
          </p:nvPr>
        </p:nvSpPr>
        <p:spPr>
          <a:xfrm>
            <a:off x="609600" y="76200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51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rtusa Logo Slide">
  <p:cSld name="Virtusa Logo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54427" y="2440370"/>
            <a:ext cx="3630244" cy="127084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 flipH="1">
            <a:off x="914400" y="6010650"/>
            <a:ext cx="11277600" cy="852129"/>
          </a:xfrm>
          <a:custGeom>
            <a:pathLst>
              <a:path extrusionOk="0" h="639097" w="5948516">
                <a:moveTo>
                  <a:pt x="5722374" y="639097"/>
                </a:moveTo>
                <a:lnTo>
                  <a:pt x="0" y="639097"/>
                </a:lnTo>
                <a:lnTo>
                  <a:pt x="0" y="0"/>
                </a:lnTo>
                <a:lnTo>
                  <a:pt x="5948516" y="432620"/>
                </a:lnTo>
                <a:lnTo>
                  <a:pt x="5722374" y="6390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1" y="5410200"/>
            <a:ext cx="1428693" cy="14478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 flipH="1">
            <a:off x="1145366" y="6572316"/>
            <a:ext cx="283328" cy="287867"/>
          </a:xfrm>
          <a:custGeom>
            <a:pathLst>
              <a:path extrusionOk="0" h="215900" w="212725">
                <a:moveTo>
                  <a:pt x="0" y="215900"/>
                </a:moveTo>
                <a:lnTo>
                  <a:pt x="212725" y="3175"/>
                </a:lnTo>
                <a:lnTo>
                  <a:pt x="101600" y="0"/>
                </a:lnTo>
                <a:lnTo>
                  <a:pt x="0" y="215900"/>
                </a:lnTo>
                <a:close/>
              </a:path>
            </a:pathLst>
          </a:custGeom>
          <a:solidFill>
            <a:schemeClr val="accent6">
              <a:alpha val="1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9223712" y="6430035"/>
            <a:ext cx="26646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2018 Virtusa Corporation. </a:t>
            </a:r>
            <a:r>
              <a:rPr b="0" i="0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rights reserved. </a:t>
            </a:r>
            <a:endParaRPr b="0" i="0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s 3">
  <p:cSld name="Icons 3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52"/>
          <p:cNvGrpSpPr/>
          <p:nvPr/>
        </p:nvGrpSpPr>
        <p:grpSpPr>
          <a:xfrm>
            <a:off x="959089" y="1104576"/>
            <a:ext cx="8971088" cy="5078313"/>
            <a:chOff x="959089" y="1104576"/>
            <a:chExt cx="8971088" cy="5078313"/>
          </a:xfrm>
        </p:grpSpPr>
        <p:sp>
          <p:nvSpPr>
            <p:cNvPr id="410" name="Google Shape;410;p52"/>
            <p:cNvSpPr txBox="1"/>
            <p:nvPr/>
          </p:nvSpPr>
          <p:spPr>
            <a:xfrm>
              <a:off x="959089" y="1104576"/>
              <a:ext cx="1447800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Phone - Headset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Printer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Puzzle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Puzzle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Remote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Retail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Roadmap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Router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RPA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SAN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Search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</a:t>
              </a:r>
              <a:endParaRPr/>
            </a:p>
          </p:txBody>
        </p:sp>
        <p:sp>
          <p:nvSpPr>
            <p:cNvPr id="411" name="Google Shape;411;p52"/>
            <p:cNvSpPr txBox="1"/>
            <p:nvPr/>
          </p:nvSpPr>
          <p:spPr>
            <a:xfrm>
              <a:off x="2839911" y="1104576"/>
              <a:ext cx="1447800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 - Database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 - Email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 - Ecommerce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 - File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 - Web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Shield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Signal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Storage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Storage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Strategy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Switch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Symbol - Correct</a:t>
              </a:r>
              <a:endParaRPr/>
            </a:p>
          </p:txBody>
        </p:sp>
        <p:sp>
          <p:nvSpPr>
            <p:cNvPr id="412" name="Google Shape;412;p52"/>
            <p:cNvSpPr txBox="1"/>
            <p:nvPr/>
          </p:nvSpPr>
          <p:spPr>
            <a:xfrm>
              <a:off x="4720733" y="1104576"/>
              <a:ext cx="1447800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Symbol - Question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Symbol - Urgent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Symbol - Warning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Symbol - Wrong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Telecom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Ticket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Thumbs Up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Tools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Toolbox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Transformation</a:t>
              </a:r>
              <a:endParaRPr/>
            </a:p>
          </p:txBody>
        </p:sp>
        <p:sp>
          <p:nvSpPr>
            <p:cNvPr id="413" name="Google Shape;413;p52"/>
            <p:cNvSpPr txBox="1"/>
            <p:nvPr/>
          </p:nvSpPr>
          <p:spPr>
            <a:xfrm>
              <a:off x="6601555" y="1104576"/>
              <a:ext cx="1447800" cy="507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Travel - Car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Travel - Plane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Travel - Rocket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Travel - Van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Trophy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Value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Value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Video 1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Video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Video 3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Video 4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Virtualization 1</a:t>
              </a:r>
              <a:endParaRPr/>
            </a:p>
          </p:txBody>
        </p:sp>
        <p:sp>
          <p:nvSpPr>
            <p:cNvPr id="414" name="Google Shape;414;p52"/>
            <p:cNvSpPr txBox="1"/>
            <p:nvPr/>
          </p:nvSpPr>
          <p:spPr>
            <a:xfrm>
              <a:off x="8482377" y="1104576"/>
              <a:ext cx="1447800" cy="2096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Virtualization 2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Vision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VRTU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Workflow </a:t>
              </a:r>
              <a:endParaRPr/>
            </a:p>
            <a:p>
              <a:pPr indent="0" lvl="0" marL="0" marR="0" rtl="0" algn="l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52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6" name="Google Shape;416;p52"/>
          <p:cNvSpPr txBox="1"/>
          <p:nvPr>
            <p:ph idx="1" type="body"/>
          </p:nvPr>
        </p:nvSpPr>
        <p:spPr>
          <a:xfrm>
            <a:off x="609600" y="76200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7" name="Google Shape;417;p52"/>
          <p:cNvSpPr/>
          <p:nvPr/>
        </p:nvSpPr>
        <p:spPr>
          <a:xfrm>
            <a:off x="628077" y="2"/>
            <a:ext cx="1828800" cy="67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>
  <p:cSld name="Section Title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/>
          <p:nvPr/>
        </p:nvSpPr>
        <p:spPr>
          <a:xfrm>
            <a:off x="5181600" y="3739375"/>
            <a:ext cx="1828800" cy="63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20" name="Google Shape;420;p53"/>
          <p:cNvSpPr txBox="1"/>
          <p:nvPr>
            <p:ph idx="1" type="body"/>
          </p:nvPr>
        </p:nvSpPr>
        <p:spPr>
          <a:xfrm>
            <a:off x="1333500" y="2321560"/>
            <a:ext cx="9525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/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Noto Sans Symbols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1" name="Google Shape;421;p53"/>
          <p:cNvSpPr/>
          <p:nvPr/>
        </p:nvSpPr>
        <p:spPr>
          <a:xfrm flipH="1">
            <a:off x="11807112" y="5715000"/>
            <a:ext cx="384888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3"/>
          <p:cNvSpPr txBox="1"/>
          <p:nvPr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>
            <p:ph type="title"/>
          </p:nvPr>
        </p:nvSpPr>
        <p:spPr>
          <a:xfrm>
            <a:off x="609955" y="389401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5" name="Google Shape;425;p54"/>
          <p:cNvSpPr txBox="1"/>
          <p:nvPr>
            <p:ph idx="1" type="body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1" sz="1400" u="none" cap="none" strike="noStrike">
                <a:solidFill>
                  <a:srgbClr val="F37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54"/>
          <p:cNvSpPr txBox="1"/>
          <p:nvPr>
            <p:ph idx="2" type="body"/>
          </p:nvPr>
        </p:nvSpPr>
        <p:spPr>
          <a:xfrm>
            <a:off x="609600" y="1219200"/>
            <a:ext cx="10972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and Content">
  <p:cSld name="Headline and Conten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5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9" name="Google Shape;429;p55"/>
          <p:cNvSpPr txBox="1"/>
          <p:nvPr>
            <p:ph idx="1" type="body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1" sz="1200" u="none" cap="none" strike="noStrike">
                <a:solidFill>
                  <a:srgbClr val="F37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55"/>
          <p:cNvSpPr txBox="1"/>
          <p:nvPr>
            <p:ph idx="2" type="body"/>
          </p:nvPr>
        </p:nvSpPr>
        <p:spPr>
          <a:xfrm>
            <a:off x="609600" y="1219200"/>
            <a:ext cx="10972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/>
        </p:nvSpPr>
        <p:spPr>
          <a:xfrm>
            <a:off x="1016000" y="587981"/>
            <a:ext cx="1104790" cy="2300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3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sz="1435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-1" y="6010104"/>
            <a:ext cx="9779949" cy="852129"/>
          </a:xfrm>
          <a:custGeom>
            <a:pathLst>
              <a:path extrusionOk="0" h="639097" w="5948516">
                <a:moveTo>
                  <a:pt x="5722374" y="639097"/>
                </a:moveTo>
                <a:lnTo>
                  <a:pt x="0" y="639097"/>
                </a:lnTo>
                <a:lnTo>
                  <a:pt x="0" y="0"/>
                </a:lnTo>
                <a:lnTo>
                  <a:pt x="5948516" y="432620"/>
                </a:lnTo>
                <a:lnTo>
                  <a:pt x="5722374" y="6390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9196308" y="6565900"/>
            <a:ext cx="283633" cy="287867"/>
          </a:xfrm>
          <a:custGeom>
            <a:pathLst>
              <a:path extrusionOk="0" h="215900" w="212725">
                <a:moveTo>
                  <a:pt x="0" y="215900"/>
                </a:moveTo>
                <a:lnTo>
                  <a:pt x="212725" y="3175"/>
                </a:lnTo>
                <a:lnTo>
                  <a:pt x="101600" y="0"/>
                </a:lnTo>
                <a:lnTo>
                  <a:pt x="0" y="215900"/>
                </a:lnTo>
                <a:close/>
              </a:path>
            </a:pathLst>
          </a:custGeom>
          <a:solidFill>
            <a:schemeClr val="accent6">
              <a:alpha val="1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2120790" y="1211759"/>
            <a:ext cx="82423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400"/>
              <a:buFont typeface="Arial"/>
              <a:buNone/>
              <a:defRPr b="0" i="1" sz="3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/>
          <p:nvPr/>
        </p:nvSpPr>
        <p:spPr>
          <a:xfrm flipH="1">
            <a:off x="9180990" y="3810000"/>
            <a:ext cx="3011010" cy="304800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/>
          <p:nvPr>
            <p:ph idx="2" type="pic"/>
          </p:nvPr>
        </p:nvSpPr>
        <p:spPr>
          <a:xfrm>
            <a:off x="9897498" y="4641650"/>
            <a:ext cx="1631934" cy="1631934"/>
          </a:xfrm>
          <a:prstGeom prst="ellipse">
            <a:avLst/>
          </a:prstGeom>
          <a:solidFill>
            <a:srgbClr val="D8D8D8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2120900" y="4343400"/>
            <a:ext cx="8242300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>
  <p:cSld name="Title Slide with Imag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-1"/>
            <a:ext cx="12191997" cy="687493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/>
          <p:nvPr/>
        </p:nvSpPr>
        <p:spPr>
          <a:xfrm flipH="1">
            <a:off x="10899321" y="3535525"/>
            <a:ext cx="1292672" cy="3339406"/>
          </a:xfrm>
          <a:prstGeom prst="rtTriangle">
            <a:avLst/>
          </a:prstGeom>
          <a:gradFill>
            <a:gsLst>
              <a:gs pos="0">
                <a:srgbClr val="1E2743">
                  <a:alpha val="80000"/>
                </a:srgbClr>
              </a:gs>
              <a:gs pos="100000">
                <a:srgbClr val="1E2743">
                  <a:alpha val="1882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613035" y="1449447"/>
            <a:ext cx="7540365" cy="20860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500"/>
              <a:buFont typeface="Calibri"/>
              <a:buNone/>
              <a:defRPr b="1" i="0" sz="55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12775" y="4538657"/>
            <a:ext cx="35782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/>
          <p:nvPr>
            <p:ph idx="2" type="pic"/>
          </p:nvPr>
        </p:nvSpPr>
        <p:spPr>
          <a:xfrm>
            <a:off x="704794" y="135759"/>
            <a:ext cx="1935173" cy="127982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612775" y="3813662"/>
            <a:ext cx="6321425" cy="366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/>
          <p:nvPr/>
        </p:nvSpPr>
        <p:spPr>
          <a:xfrm>
            <a:off x="711200" y="3569391"/>
            <a:ext cx="7242162" cy="67631"/>
          </a:xfrm>
          <a:custGeom>
            <a:pathLst>
              <a:path extrusionOk="0" h="67631" w="7242162">
                <a:moveTo>
                  <a:pt x="0" y="0"/>
                </a:moveTo>
                <a:lnTo>
                  <a:pt x="7242162" y="0"/>
                </a:lnTo>
                <a:lnTo>
                  <a:pt x="7219388" y="67631"/>
                </a:lnTo>
                <a:lnTo>
                  <a:pt x="0" y="67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82" y="6048365"/>
            <a:ext cx="1362982" cy="47714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/>
          <p:nvPr/>
        </p:nvSpPr>
        <p:spPr>
          <a:xfrm flipH="1">
            <a:off x="11070035" y="3518807"/>
            <a:ext cx="1130125" cy="335612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w/ Image (man)">
  <p:cSld name="Statement w/ Image (man)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30" y="0"/>
            <a:ext cx="121619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/>
          <p:nvPr/>
        </p:nvSpPr>
        <p:spPr>
          <a:xfrm>
            <a:off x="625501" y="1181100"/>
            <a:ext cx="64008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020535" y="1336222"/>
            <a:ext cx="5837465" cy="4569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5500"/>
              <a:buFont typeface="Arial"/>
              <a:buNone/>
              <a:defRPr b="1" i="0" sz="55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w/ Image (woman)">
  <p:cSld name="Statement w/ Image (woman)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30" y="0"/>
            <a:ext cx="121619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625501" y="1181100"/>
            <a:ext cx="64008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020535" y="1336222"/>
            <a:ext cx="5837465" cy="4569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5500"/>
              <a:buFont typeface="Arial"/>
              <a:buNone/>
              <a:defRPr b="1" i="0" sz="55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9.xml"/><Relationship Id="rId42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30.xml"/><Relationship Id="rId4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45" Type="http://schemas.openxmlformats.org/officeDocument/2006/relationships/theme" Target="../theme/theme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37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23.xml"/><Relationship Id="rId3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25.xml"/><Relationship Id="rId3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609600" y="1219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8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1" name="Google Shape;71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8079" y="6554379"/>
            <a:ext cx="591122" cy="14063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/>
          <p:nvPr/>
        </p:nvSpPr>
        <p:spPr>
          <a:xfrm flipH="1">
            <a:off x="11807112" y="5715000"/>
            <a:ext cx="384888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9223712" y="6430035"/>
            <a:ext cx="26646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2018 Virtusa Corporation. All rights reserved. 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  <p:sldLayoutId id="2147483699" r:id="rId43"/>
    <p:sldLayoutId id="2147483700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x.doi.org/10.1038/sdata.2016.35" TargetMode="External"/><Relationship Id="rId4" Type="http://schemas.openxmlformats.org/officeDocument/2006/relationships/hyperlink" Target="http://www.nature.com/articles/sdata201635" TargetMode="External"/><Relationship Id="rId5" Type="http://schemas.openxmlformats.org/officeDocument/2006/relationships/hyperlink" Target="http://dx.doi.org/10.13026/C2XW26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613035" y="1020418"/>
            <a:ext cx="7616565" cy="209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0000"/>
                </a:solidFill>
              </a:rPr>
              <a:t>Insurance claim prediction -</a:t>
            </a:r>
            <a:endParaRPr sz="4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0000"/>
                </a:solidFill>
              </a:rPr>
              <a:t>Using Machine Learning</a:t>
            </a:r>
            <a:endParaRPr sz="4400">
              <a:solidFill>
                <a:srgbClr val="000000"/>
              </a:solidFill>
            </a:endParaRPr>
          </a:p>
        </p:txBody>
      </p:sp>
      <p:sp>
        <p:nvSpPr>
          <p:cNvPr id="436" name="Google Shape;436;p56"/>
          <p:cNvSpPr txBox="1"/>
          <p:nvPr>
            <p:ph idx="1" type="body"/>
          </p:nvPr>
        </p:nvSpPr>
        <p:spPr>
          <a:xfrm>
            <a:off x="612775" y="4123905"/>
            <a:ext cx="6321425" cy="366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VLIFE</a:t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6"/>
          <p:cNvSpPr txBox="1"/>
          <p:nvPr>
            <p:ph idx="3" type="body"/>
          </p:nvPr>
        </p:nvSpPr>
        <p:spPr>
          <a:xfrm>
            <a:off x="612775" y="4848900"/>
            <a:ext cx="35781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Gagan K Shetty</a:t>
            </a:r>
            <a:endParaRPr sz="17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guidance of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Ankit Khatri and Avinash Reddy</a:t>
            </a:r>
            <a:endParaRPr b="0" i="1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5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lang="en-US" sz="3200"/>
              <a:t>Claims database</a:t>
            </a:r>
            <a:endParaRPr/>
          </a:p>
        </p:txBody>
      </p:sp>
      <p:sp>
        <p:nvSpPr>
          <p:cNvPr id="492" name="Google Shape;492;p65"/>
          <p:cNvSpPr txBox="1"/>
          <p:nvPr/>
        </p:nvSpPr>
        <p:spPr>
          <a:xfrm>
            <a:off x="325750" y="1423950"/>
            <a:ext cx="6577500" cy="4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rPr>
              <a:t>This is the univariate distribution of the total cost. Since the distribution doesn’t follow a </a:t>
            </a:r>
            <a:r>
              <a:rPr b="1" lang="en-US" sz="24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rPr>
              <a:t>normal distribution</a:t>
            </a:r>
            <a:r>
              <a:rPr lang="en-US" sz="24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rPr>
              <a:t>, it is not possible to 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synthesize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4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rPr>
              <a:t>a total cost into the electronic health records database just based on mean and standard deviation of the data.</a:t>
            </a:r>
            <a:endParaRPr sz="2400">
              <a:solidFill>
                <a:srgbClr val="3C3C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rPr>
              <a:t>Instead, we directly merged the databases by sampling the distribution formed after grouping the data based on the five parameters in the claims database.</a:t>
            </a:r>
            <a:endParaRPr sz="2400">
              <a:solidFill>
                <a:srgbClr val="3C3C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825" y="1043350"/>
            <a:ext cx="5193175" cy="44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6"/>
          <p:cNvSpPr txBox="1"/>
          <p:nvPr>
            <p:ph type="title"/>
          </p:nvPr>
        </p:nvSpPr>
        <p:spPr>
          <a:xfrm>
            <a:off x="609955" y="381000"/>
            <a:ext cx="10972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lang="en-US" sz="3200"/>
              <a:t>Method for merging the databases</a:t>
            </a:r>
            <a:endParaRPr/>
          </a:p>
        </p:txBody>
      </p:sp>
      <p:sp>
        <p:nvSpPr>
          <p:cNvPr id="499" name="Google Shape;499;p66"/>
          <p:cNvSpPr txBox="1"/>
          <p:nvPr/>
        </p:nvSpPr>
        <p:spPr>
          <a:xfrm>
            <a:off x="325750" y="1423950"/>
            <a:ext cx="11256300" cy="4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rPr>
              <a:t>First form multiple groups based on the 5 different merging parameters in the claims database. Each of this groups will form a distribution.</a:t>
            </a:r>
            <a:endParaRPr sz="2400">
              <a:solidFill>
                <a:srgbClr val="3C3C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C3C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rPr>
              <a:t>For every record in the EHR database, find which group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(group in the claims database)</a:t>
            </a:r>
            <a:r>
              <a:rPr lang="en-US" sz="24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rPr>
              <a:t> the record belongs to, and take a random sample from the group. Append the total cost and payable amount to the EHR record.</a:t>
            </a:r>
            <a:endParaRPr sz="2400">
              <a:solidFill>
                <a:srgbClr val="3C3C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C3C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rPr>
              <a:t>Once we have imputed the total cost and payable amount into the ehr database, we can proceed with statistical analysis and predictive modelling. </a:t>
            </a:r>
            <a:endParaRPr sz="2400">
              <a:solidFill>
                <a:srgbClr val="3C3C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C3C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7"/>
          <p:cNvSpPr txBox="1"/>
          <p:nvPr>
            <p:ph type="title"/>
          </p:nvPr>
        </p:nvSpPr>
        <p:spPr>
          <a:xfrm>
            <a:off x="623207" y="487018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Data Categorization</a:t>
            </a:r>
            <a:endParaRPr/>
          </a:p>
        </p:txBody>
      </p:sp>
      <p:sp>
        <p:nvSpPr>
          <p:cNvPr id="505" name="Google Shape;505;p67"/>
          <p:cNvSpPr txBox="1"/>
          <p:nvPr>
            <p:ph idx="1" type="body"/>
          </p:nvPr>
        </p:nvSpPr>
        <p:spPr>
          <a:xfrm>
            <a:off x="623207" y="1524000"/>
            <a:ext cx="10972092" cy="4988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lot of categorical variables are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diverse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their own good and won't help us in making inferences. </a:t>
            </a:r>
            <a:endParaRPr/>
          </a:p>
          <a:p>
            <a:pPr indent="-3047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simplifications we shall implement are:</a:t>
            </a:r>
            <a:endParaRPr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all </a:t>
            </a:r>
            <a:r>
              <a:rPr lang="en-US"/>
              <a:t>races to White , Black, Hispanic or others.</a:t>
            </a:r>
            <a:endParaRPr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Age, although continuous, is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binned into groups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10</a:t>
            </a:r>
            <a:endParaRPr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lang="en-US"/>
              <a:t>Length of stay is also binned into 10 separate bins.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8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Bivariate Visualization</a:t>
            </a:r>
            <a:endParaRPr/>
          </a:p>
        </p:txBody>
      </p:sp>
      <p:sp>
        <p:nvSpPr>
          <p:cNvPr id="511" name="Google Shape;511;p68"/>
          <p:cNvSpPr txBox="1"/>
          <p:nvPr>
            <p:ph idx="1" type="body"/>
          </p:nvPr>
        </p:nvSpPr>
        <p:spPr>
          <a:xfrm>
            <a:off x="609600" y="1219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start analyzing the categorical and continuous variables versus our target variable, </a:t>
            </a:r>
            <a:r>
              <a:rPr b="1" lang="en-US"/>
              <a:t>Total cost and the Gap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We compared every independent variable with the Total cost and Gap variable to find out if there exists a correlation between them.</a:t>
            </a:r>
            <a:endParaRPr/>
          </a:p>
          <a:p>
            <a:pPr indent="-3047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main variables considered are:-</a:t>
            </a:r>
            <a:endParaRPr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Admission Type				</a:t>
            </a:r>
            <a:endParaRPr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Admission Location</a:t>
            </a:r>
            <a:endParaRPr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Insurance</a:t>
            </a:r>
            <a:endParaRPr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/>
              <a:t>Ethnicity</a:t>
            </a:r>
            <a:endParaRPr sz="1800"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/>
              <a:t>Age</a:t>
            </a:r>
            <a:endParaRPr sz="1800"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/>
              <a:t>Length of stay</a:t>
            </a:r>
            <a:endParaRPr sz="1800"/>
          </a:p>
          <a:p>
            <a:pPr indent="-213351" lvl="1" marL="97533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3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9"/>
          <p:cNvSpPr txBox="1"/>
          <p:nvPr>
            <p:ph type="title"/>
          </p:nvPr>
        </p:nvSpPr>
        <p:spPr>
          <a:xfrm>
            <a:off x="725252" y="549496"/>
            <a:ext cx="9692640" cy="658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Admission Type</a:t>
            </a:r>
            <a:endParaRPr/>
          </a:p>
        </p:txBody>
      </p:sp>
      <p:sp>
        <p:nvSpPr>
          <p:cNvPr id="517" name="Google Shape;517;p69"/>
          <p:cNvSpPr txBox="1"/>
          <p:nvPr>
            <p:ph idx="1" type="body"/>
          </p:nvPr>
        </p:nvSpPr>
        <p:spPr>
          <a:xfrm>
            <a:off x="725252" y="1163391"/>
            <a:ext cx="6875425" cy="5224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lang="en-US" sz="2000"/>
              <a:t>Urgent admissions</a:t>
            </a:r>
            <a:r>
              <a:rPr lang="en-US" sz="2000"/>
              <a:t> have a higher proportion of Total cost.</a:t>
            </a:r>
            <a:endParaRPr/>
          </a:p>
          <a:p>
            <a:pPr indent="-304792" lvl="0" marL="304792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This could possibly be due to symptoms of an injury that start appearing much later and end up requiring more remedial treatment.</a:t>
            </a:r>
            <a:endParaRPr/>
          </a:p>
          <a:p>
            <a:pPr indent="0" lvl="0" marL="304792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304792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518" name="Google Shape;518;p69"/>
          <p:cNvSpPr txBox="1"/>
          <p:nvPr/>
        </p:nvSpPr>
        <p:spPr>
          <a:xfrm>
            <a:off x="725252" y="3574247"/>
            <a:ext cx="9692640" cy="637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Admission Location</a:t>
            </a:r>
            <a:endParaRPr/>
          </a:p>
        </p:txBody>
      </p:sp>
      <p:sp>
        <p:nvSpPr>
          <p:cNvPr id="519" name="Google Shape;519;p69"/>
          <p:cNvSpPr txBox="1"/>
          <p:nvPr/>
        </p:nvSpPr>
        <p:spPr>
          <a:xfrm>
            <a:off x="727399" y="4546242"/>
            <a:ext cx="5708346" cy="158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Transfers from other health facilities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again have higher correlations with the total cost.</a:t>
            </a:r>
            <a:endParaRPr/>
          </a:p>
          <a:p>
            <a:pPr indent="-182880" lvl="0" marL="182880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Clinical referrals and normal deliveries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lower costs.</a:t>
            </a:r>
            <a:endParaRPr/>
          </a:p>
          <a:p>
            <a:pPr indent="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3C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100" y="3742875"/>
            <a:ext cx="4522225" cy="29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3075" y="119500"/>
            <a:ext cx="4156025" cy="33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0"/>
          <p:cNvSpPr txBox="1"/>
          <p:nvPr>
            <p:ph type="title"/>
          </p:nvPr>
        </p:nvSpPr>
        <p:spPr>
          <a:xfrm>
            <a:off x="489140" y="503582"/>
            <a:ext cx="9649711" cy="575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Religion</a:t>
            </a:r>
            <a:endParaRPr/>
          </a:p>
        </p:txBody>
      </p:sp>
      <p:sp>
        <p:nvSpPr>
          <p:cNvPr id="527" name="Google Shape;527;p70"/>
          <p:cNvSpPr txBox="1"/>
          <p:nvPr>
            <p:ph idx="1" type="body"/>
          </p:nvPr>
        </p:nvSpPr>
        <p:spPr>
          <a:xfrm>
            <a:off x="489140" y="1217054"/>
            <a:ext cx="570834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There is not much to infer here other than the surprisingly high amount paid by </a:t>
            </a:r>
            <a:r>
              <a:rPr b="1" lang="en-US" sz="2000"/>
              <a:t>Jews</a:t>
            </a:r>
            <a:r>
              <a:rPr lang="en-US" sz="2000"/>
              <a:t>. Religion could represent </a:t>
            </a:r>
            <a:r>
              <a:rPr b="1" lang="en-US" sz="2000"/>
              <a:t>different lifestyles or beliefs</a:t>
            </a:r>
            <a:r>
              <a:rPr lang="en-US" sz="2000"/>
              <a:t> which could affect whether someone takes certain medications or not and thus may have an effect. </a:t>
            </a:r>
            <a:endParaRPr/>
          </a:p>
          <a:p>
            <a:pPr indent="0" lvl="0" marL="30479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28" name="Google Shape;528;p70"/>
          <p:cNvSpPr txBox="1"/>
          <p:nvPr/>
        </p:nvSpPr>
        <p:spPr>
          <a:xfrm>
            <a:off x="499872" y="3496036"/>
            <a:ext cx="9649711" cy="760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Ethnicity</a:t>
            </a:r>
            <a:endParaRPr/>
          </a:p>
        </p:txBody>
      </p:sp>
      <p:sp>
        <p:nvSpPr>
          <p:cNvPr id="529" name="Google Shape;529;p70"/>
          <p:cNvSpPr txBox="1"/>
          <p:nvPr/>
        </p:nvSpPr>
        <p:spPr>
          <a:xfrm>
            <a:off x="499872" y="4393843"/>
            <a:ext cx="570834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Blacks, Hispanics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lower expenditure for the disease. Again, this maybe due to cultural lifestyles which is not necessarily captured explicitly.</a:t>
            </a:r>
            <a:endParaRPr/>
          </a:p>
          <a:p>
            <a:pPr indent="0" lvl="0" marL="18288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3C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0" name="Google Shape;53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878" y="180375"/>
            <a:ext cx="4772300" cy="31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625" y="3343625"/>
            <a:ext cx="4910950" cy="33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1"/>
          <p:cNvSpPr txBox="1"/>
          <p:nvPr>
            <p:ph type="title"/>
          </p:nvPr>
        </p:nvSpPr>
        <p:spPr>
          <a:xfrm>
            <a:off x="478407" y="556361"/>
            <a:ext cx="9692640" cy="57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Insurance</a:t>
            </a:r>
            <a:endParaRPr/>
          </a:p>
        </p:txBody>
      </p:sp>
      <p:sp>
        <p:nvSpPr>
          <p:cNvPr id="537" name="Google Shape;537;p71"/>
          <p:cNvSpPr txBox="1"/>
          <p:nvPr>
            <p:ph idx="1" type="body"/>
          </p:nvPr>
        </p:nvSpPr>
        <p:spPr>
          <a:xfrm>
            <a:off x="478407" y="1270715"/>
            <a:ext cx="4892684" cy="2494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20"/>
              <a:buChar char="•"/>
            </a:pPr>
            <a:r>
              <a:rPr lang="en-US" sz="1820"/>
              <a:t>Insurance shows much higher cost for </a:t>
            </a:r>
            <a:r>
              <a:rPr b="1" lang="en-US" sz="1820"/>
              <a:t>Medicare </a:t>
            </a:r>
            <a:r>
              <a:rPr lang="en-US" sz="1820"/>
              <a:t>and </a:t>
            </a:r>
            <a:r>
              <a:rPr b="1" lang="en-US" sz="1820"/>
              <a:t>Medicaid </a:t>
            </a:r>
            <a:r>
              <a:rPr lang="en-US" sz="1820"/>
              <a:t>which cater to elderly and poor respectively. This could reflect elders having </a:t>
            </a:r>
            <a:r>
              <a:rPr b="1" lang="en-US" sz="1820"/>
              <a:t>inherently higher </a:t>
            </a:r>
            <a:r>
              <a:rPr lang="en-US" sz="1820"/>
              <a:t>risk of developing other symptoms and poor people having higher risks due to a worse off </a:t>
            </a:r>
            <a:r>
              <a:rPr b="1" lang="en-US" sz="1820"/>
              <a:t>lifestyle</a:t>
            </a:r>
            <a:r>
              <a:rPr lang="en-US" sz="1820"/>
              <a:t>.</a:t>
            </a:r>
            <a:endParaRPr/>
          </a:p>
          <a:p>
            <a:pPr indent="-304792" lvl="0" marL="304792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820"/>
              <a:buChar char="•"/>
            </a:pPr>
            <a:r>
              <a:rPr lang="en-US" sz="1820"/>
              <a:t>Self pay is lowest which could be because patients would not be willing to pay the high hospital admission fees out of their pocket</a:t>
            </a:r>
            <a:endParaRPr/>
          </a:p>
          <a:p>
            <a:pPr indent="0" lvl="0" marL="0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</a:pPr>
            <a:r>
              <a:t/>
            </a:r>
            <a:endParaRPr sz="1679"/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</a:pPr>
            <a:r>
              <a:t/>
            </a:r>
            <a:endParaRPr sz="1820"/>
          </a:p>
        </p:txBody>
      </p:sp>
      <p:sp>
        <p:nvSpPr>
          <p:cNvPr id="538" name="Google Shape;538;p71"/>
          <p:cNvSpPr txBox="1"/>
          <p:nvPr/>
        </p:nvSpPr>
        <p:spPr>
          <a:xfrm>
            <a:off x="489139" y="3527875"/>
            <a:ext cx="9692640" cy="8143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/>
          </a:p>
        </p:txBody>
      </p:sp>
      <p:sp>
        <p:nvSpPr>
          <p:cNvPr id="539" name="Google Shape;539;p71"/>
          <p:cNvSpPr txBox="1"/>
          <p:nvPr/>
        </p:nvSpPr>
        <p:spPr>
          <a:xfrm>
            <a:off x="489139" y="4479701"/>
            <a:ext cx="4892684" cy="2494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 does show a significance in the total cost incurred for the treatment of the disease. </a:t>
            </a:r>
            <a:endParaRPr/>
          </a:p>
          <a:p>
            <a:pPr indent="-182880" lvl="0" marL="182880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could be due to a difference in the effectiveness of the treatment among the different genders.</a:t>
            </a:r>
            <a:endParaRPr sz="1800">
              <a:solidFill>
                <a:srgbClr val="3C3C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0" name="Google Shape;54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600" y="362975"/>
            <a:ext cx="4997500" cy="35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6150" y="3896550"/>
            <a:ext cx="4892675" cy="28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2"/>
          <p:cNvSpPr txBox="1"/>
          <p:nvPr>
            <p:ph type="title"/>
          </p:nvPr>
        </p:nvSpPr>
        <p:spPr>
          <a:xfrm>
            <a:off x="558440" y="765313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Marital Status</a:t>
            </a:r>
            <a:endParaRPr/>
          </a:p>
        </p:txBody>
      </p:sp>
      <p:sp>
        <p:nvSpPr>
          <p:cNvPr id="547" name="Google Shape;547;p72"/>
          <p:cNvSpPr txBox="1"/>
          <p:nvPr>
            <p:ph idx="1" type="body"/>
          </p:nvPr>
        </p:nvSpPr>
        <p:spPr>
          <a:xfrm>
            <a:off x="558440" y="1828800"/>
            <a:ext cx="520975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Marital status has a biased trend to those individuals who were </a:t>
            </a:r>
            <a:r>
              <a:rPr b="1" lang="en-US"/>
              <a:t>Widowed. </a:t>
            </a:r>
            <a:endParaRPr/>
          </a:p>
        </p:txBody>
      </p:sp>
      <p:pic>
        <p:nvPicPr>
          <p:cNvPr id="548" name="Google Shape;54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601" y="935261"/>
            <a:ext cx="5609925" cy="515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>
            <p:ph type="title"/>
          </p:nvPr>
        </p:nvSpPr>
        <p:spPr>
          <a:xfrm>
            <a:off x="609955" y="381000"/>
            <a:ext cx="10972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lang="en-US" sz="3200"/>
              <a:t>Feature Engineering</a:t>
            </a:r>
            <a:endParaRPr/>
          </a:p>
        </p:txBody>
      </p:sp>
      <p:sp>
        <p:nvSpPr>
          <p:cNvPr id="554" name="Google Shape;554;p73"/>
          <p:cNvSpPr txBox="1"/>
          <p:nvPr>
            <p:ph idx="1" type="body"/>
          </p:nvPr>
        </p:nvSpPr>
        <p:spPr>
          <a:xfrm>
            <a:off x="609600" y="1219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Apart from Univariate and  bivariate analysis, we plotted multivariate graphs and used statistical analysis methods.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92" lvl="0" marL="30479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Since the data we had was not normally distributed, we had to use the Kruskal Wallis H test which is a non parametric test used to compare a categorical independent variable with the continuous dependent variable.</a:t>
            </a:r>
            <a:endParaRPr/>
          </a:p>
          <a:p>
            <a:pPr indent="-304792" lvl="0" marL="30479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Another technique used was the transformation of the Total cost into a </a:t>
            </a:r>
            <a:r>
              <a:rPr b="1" lang="en-US"/>
              <a:t>normally distributed</a:t>
            </a:r>
            <a:r>
              <a:rPr lang="en-US"/>
              <a:t> variable using the box cox transformation so we can use parametric tests such as anova.</a:t>
            </a:r>
            <a:endParaRPr/>
          </a:p>
          <a:p>
            <a:pPr indent="-304792" lvl="0" marL="30479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Once statistical tests are performed, we </a:t>
            </a:r>
            <a:r>
              <a:rPr b="1" lang="en-US"/>
              <a:t>one hot encode</a:t>
            </a:r>
            <a:r>
              <a:rPr lang="en-US"/>
              <a:t> all the categorical variables.</a:t>
            </a:r>
            <a:endParaRPr/>
          </a:p>
          <a:p>
            <a:pPr indent="-378451" lvl="1" marL="97533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lang="en-US"/>
              <a:t>One hot encoding simply makes </a:t>
            </a:r>
            <a:r>
              <a:rPr b="1" lang="en-US"/>
              <a:t>every categorical value a feature</a:t>
            </a:r>
            <a:r>
              <a:rPr lang="en-US"/>
              <a:t> unto itself which is represented in a </a:t>
            </a:r>
            <a:r>
              <a:rPr b="1" lang="en-US"/>
              <a:t>binary format</a:t>
            </a:r>
            <a:r>
              <a:rPr lang="en-US"/>
              <a:t>.</a:t>
            </a:r>
            <a:endParaRPr/>
          </a:p>
          <a:p>
            <a:pPr indent="-213351" lvl="1" marL="97533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523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4"/>
          <p:cNvSpPr txBox="1"/>
          <p:nvPr>
            <p:ph type="title"/>
          </p:nvPr>
        </p:nvSpPr>
        <p:spPr>
          <a:xfrm>
            <a:off x="609955" y="381000"/>
            <a:ext cx="10972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lang="en-US" sz="3200"/>
              <a:t>Feature Engineering</a:t>
            </a:r>
            <a:endParaRPr/>
          </a:p>
        </p:txBody>
      </p:sp>
      <p:sp>
        <p:nvSpPr>
          <p:cNvPr id="560" name="Google Shape;560;p74"/>
          <p:cNvSpPr txBox="1"/>
          <p:nvPr>
            <p:ph idx="1" type="body"/>
          </p:nvPr>
        </p:nvSpPr>
        <p:spPr>
          <a:xfrm>
            <a:off x="609600" y="1219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Other techniques used for feature engineering are:</a:t>
            </a:r>
            <a:endParaRPr/>
          </a:p>
          <a:p>
            <a:pPr indent="-365751" lvl="1" marL="97533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/>
              <a:t>Recursive feature elimination, where a subset of features are considered and recursively eliminated based on the feature importances.</a:t>
            </a:r>
            <a:endParaRPr/>
          </a:p>
          <a:p>
            <a:pPr indent="-365751" lvl="1" marL="97533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/>
              <a:t>Model based selection, where the best set of features are selected for a given model.</a:t>
            </a:r>
            <a:endParaRPr/>
          </a:p>
          <a:p>
            <a:pPr indent="-304792" lvl="0" marL="304792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This feature engineering was embedded into a pipeline which automatically performs the standard scaling, non linear transformation, feature selection and training of the model.</a:t>
            </a:r>
            <a:endParaRPr/>
          </a:p>
          <a:p>
            <a:pPr indent="-213351" lvl="1" marL="97533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523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/>
          <p:nvPr>
            <p:ph type="title"/>
          </p:nvPr>
        </p:nvSpPr>
        <p:spPr>
          <a:xfrm>
            <a:off x="609954" y="579783"/>
            <a:ext cx="10972092" cy="6394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 Look At The Problem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7"/>
          <p:cNvSpPr txBox="1"/>
          <p:nvPr>
            <p:ph idx="1" type="body"/>
          </p:nvPr>
        </p:nvSpPr>
        <p:spPr>
          <a:xfrm>
            <a:off x="609600" y="1351725"/>
            <a:ext cx="10972800" cy="4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1" lang="en-US"/>
              <a:t>Majority of Americans do not know details about their healt</a:t>
            </a:r>
            <a:r>
              <a:rPr b="1" lang="en-US"/>
              <a:t>h</a:t>
            </a:r>
            <a:r>
              <a:rPr b="1" lang="en-US"/>
              <a:t> plans</a:t>
            </a:r>
            <a:endParaRPr b="1"/>
          </a:p>
          <a:p>
            <a:pPr indent="-378451" lvl="1" marL="97533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/>
              <a:t>UnitedHealthcare’s 2016 “Consumer Sentiment Survey” tested consumer knowledge of how insurance works by asking participants to define the four basic insurance components: </a:t>
            </a:r>
            <a:endParaRPr sz="2200"/>
          </a:p>
          <a:p>
            <a:pPr indent="-378449" lvl="2" marL="1219169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▪"/>
            </a:pPr>
            <a:r>
              <a:rPr lang="en-US" sz="2200"/>
              <a:t>premium </a:t>
            </a:r>
            <a:endParaRPr sz="2200"/>
          </a:p>
          <a:p>
            <a:pPr indent="-378449" lvl="2" marL="1219169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▪"/>
            </a:pPr>
            <a:r>
              <a:rPr lang="en-US" sz="2200"/>
              <a:t>deductible</a:t>
            </a:r>
            <a:endParaRPr sz="2200"/>
          </a:p>
          <a:p>
            <a:pPr indent="-378449" lvl="2" marL="1219169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▪"/>
            </a:pPr>
            <a:r>
              <a:rPr lang="en-US" sz="2200"/>
              <a:t>co-insurance</a:t>
            </a:r>
            <a:endParaRPr sz="2200"/>
          </a:p>
          <a:p>
            <a:pPr indent="-378449" lvl="2" marL="1219169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▪"/>
            </a:pPr>
            <a:r>
              <a:rPr lang="en-US" sz="2200"/>
              <a:t>out-of-pocket maximum</a:t>
            </a:r>
            <a:endParaRPr sz="2200"/>
          </a:p>
          <a:p>
            <a:pPr indent="-378451" lvl="1" marL="97533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/>
              <a:t>A mere </a:t>
            </a:r>
            <a:r>
              <a:rPr b="1" lang="en-US" sz="2200"/>
              <a:t>7%</a:t>
            </a:r>
            <a:r>
              <a:rPr lang="en-US" sz="2200"/>
              <a:t> of those surveyed had a complete understanding of the four concepts.  While most understood the terms premium and deductible, only </a:t>
            </a:r>
            <a:r>
              <a:rPr b="1" lang="en-US" sz="2200"/>
              <a:t>about a third</a:t>
            </a:r>
            <a:r>
              <a:rPr lang="en-US" sz="2200"/>
              <a:t> understood the other two terms.</a:t>
            </a:r>
            <a:endParaRPr sz="2200"/>
          </a:p>
          <a:p>
            <a:pPr indent="0" lvl="0" marL="97533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5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Building a Predictive Model</a:t>
            </a:r>
            <a:endParaRPr/>
          </a:p>
        </p:txBody>
      </p:sp>
      <p:sp>
        <p:nvSpPr>
          <p:cNvPr id="566" name="Google Shape;566;p75"/>
          <p:cNvSpPr txBox="1"/>
          <p:nvPr>
            <p:ph idx="1" type="body"/>
          </p:nvPr>
        </p:nvSpPr>
        <p:spPr>
          <a:xfrm>
            <a:off x="609600" y="1219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models we apply (in order) are:</a:t>
            </a:r>
            <a:endParaRPr/>
          </a:p>
          <a:p>
            <a:pPr indent="-365751" lvl="1" marL="97533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b="1" lang="en-US"/>
              <a:t>Linear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51" lvl="1" marL="97533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b="1" lang="en-US"/>
              <a:t>Ridge Regression</a:t>
            </a:r>
            <a:endParaRPr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b="1" lang="en-US"/>
              <a:t>Lasso</a:t>
            </a:r>
            <a:endParaRPr b="1"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b="1" lang="en-US"/>
              <a:t>Elastic nets</a:t>
            </a:r>
            <a:endParaRPr b="1"/>
          </a:p>
          <a:p>
            <a:pPr indent="-365751" lvl="1" marL="97533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b="1" lang="en-US"/>
              <a:t>Extra trees regressor</a:t>
            </a:r>
            <a:endParaRPr b="1"/>
          </a:p>
          <a:p>
            <a:pPr indent="-365751" lvl="1" marL="97533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b="1" lang="en-US"/>
              <a:t>Multi layer perceptrons</a:t>
            </a:r>
            <a:endParaRPr/>
          </a:p>
          <a:p>
            <a:pPr indent="-3047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tuned </a:t>
            </a:r>
            <a:r>
              <a:rPr lang="en-US"/>
              <a:t>and tested on training and testing sets to evaluate the Explained variance score.</a:t>
            </a:r>
            <a:endParaRPr/>
          </a:p>
          <a:p>
            <a:pPr indent="0" lvl="0" marL="30479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6"/>
          <p:cNvSpPr txBox="1"/>
          <p:nvPr>
            <p:ph type="title"/>
          </p:nvPr>
        </p:nvSpPr>
        <p:spPr>
          <a:xfrm>
            <a:off x="609954" y="540213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/>
          </a:p>
        </p:txBody>
      </p:sp>
      <p:sp>
        <p:nvSpPr>
          <p:cNvPr id="572" name="Google Shape;572;p76"/>
          <p:cNvSpPr txBox="1"/>
          <p:nvPr>
            <p:ph idx="1" type="body"/>
          </p:nvPr>
        </p:nvSpPr>
        <p:spPr>
          <a:xfrm>
            <a:off x="609600" y="1219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evaluating algorithms we use</a:t>
            </a:r>
            <a:endParaRPr/>
          </a:p>
          <a:p>
            <a:pPr indent="-365751" lvl="1" marL="97533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lang="en-US">
                <a:solidFill>
                  <a:srgbClr val="000000"/>
                </a:solidFill>
              </a:rPr>
              <a:t>Explained variance score</a:t>
            </a:r>
            <a:endParaRPr/>
          </a:p>
          <a:p>
            <a:pPr indent="-365751" lvl="1" marL="97533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lang="en-US">
                <a:solidFill>
                  <a:srgbClr val="000000"/>
                </a:solidFill>
              </a:rPr>
              <a:t>Mean absolute error</a:t>
            </a:r>
            <a:endParaRPr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lang="en-US">
                <a:solidFill>
                  <a:srgbClr val="000000"/>
                </a:solidFill>
              </a:rPr>
              <a:t>Mean squared error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7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The main criterion is the </a:t>
            </a:r>
            <a:r>
              <a:rPr b="1" lang="en-US" sz="2000">
                <a:solidFill>
                  <a:srgbClr val="000000"/>
                </a:solidFill>
              </a:rPr>
              <a:t>Explained variance score.</a:t>
            </a:r>
            <a:r>
              <a:rPr lang="en-US" sz="2000">
                <a:solidFill>
                  <a:srgbClr val="000000"/>
                </a:solidFill>
              </a:rPr>
              <a:t> This is an estimate of how much of the variance is explained by our model. Our priority is to improve the explained variance score.</a:t>
            </a:r>
            <a:endParaRPr i="0" sz="2000" u="none" cap="none" strike="noStrike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7"/>
          <p:cNvSpPr txBox="1"/>
          <p:nvPr>
            <p:ph type="title"/>
          </p:nvPr>
        </p:nvSpPr>
        <p:spPr>
          <a:xfrm>
            <a:off x="1261872" y="516835"/>
            <a:ext cx="9692640" cy="402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lang="en-US" sz="3200"/>
              <a:t>Model statistics for Total cost prediction</a:t>
            </a:r>
            <a:endParaRPr/>
          </a:p>
        </p:txBody>
      </p:sp>
      <p:graphicFrame>
        <p:nvGraphicFramePr>
          <p:cNvPr id="578" name="Google Shape;578;p77"/>
          <p:cNvGraphicFramePr/>
          <p:nvPr/>
        </p:nvGraphicFramePr>
        <p:xfrm>
          <a:off x="1262062" y="1057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{CC6A5B23-1D4A-405D-A342-A0A2E1E5AA4F}</a:tableStyleId>
              </a:tblPr>
              <a:tblGrid>
                <a:gridCol w="3188325"/>
                <a:gridCol w="3188325"/>
                <a:gridCol w="3188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Explained variance Score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Comments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9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Multilayer Perceptron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0.85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This model does not over fit the data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Extra trees regressor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0.83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This model has a close enough score to MLP, but overfits the data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Ridge regression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0.34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Not reliable.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Lasso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0.37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Not reliable</a:t>
                      </a:r>
                      <a:r>
                        <a:rPr lang="en-US" sz="2000" u="none" cap="none" strike="noStrike"/>
                        <a:t>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Linear regression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0.32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Not reliable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8"/>
          <p:cNvSpPr txBox="1"/>
          <p:nvPr>
            <p:ph type="title"/>
          </p:nvPr>
        </p:nvSpPr>
        <p:spPr>
          <a:xfrm>
            <a:off x="1261872" y="516835"/>
            <a:ext cx="96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lang="en-US" sz="3200"/>
              <a:t>Model </a:t>
            </a:r>
            <a:r>
              <a:rPr lang="en-US" sz="3200"/>
              <a:t>statistics</a:t>
            </a:r>
            <a:r>
              <a:rPr lang="en-US" sz="3200"/>
              <a:t> for Gap prediction</a:t>
            </a:r>
            <a:endParaRPr/>
          </a:p>
        </p:txBody>
      </p:sp>
      <p:graphicFrame>
        <p:nvGraphicFramePr>
          <p:cNvPr id="584" name="Google Shape;584;p78"/>
          <p:cNvGraphicFramePr/>
          <p:nvPr/>
        </p:nvGraphicFramePr>
        <p:xfrm>
          <a:off x="1262062" y="1057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{CC6A5B23-1D4A-405D-A342-A0A2E1E5AA4F}</a:tableStyleId>
              </a:tblPr>
              <a:tblGrid>
                <a:gridCol w="3188325"/>
                <a:gridCol w="3188325"/>
                <a:gridCol w="3188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Explained variance Score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Comments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9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Multilayer Perceptron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0.89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This model does not over fit the data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Extra trees regressor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0.84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This model has a close enough score to MLP, but overfits the data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Ridge regression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0.37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Not reliable.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Lasso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0.40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Not reliable</a:t>
                      </a:r>
                      <a:r>
                        <a:rPr lang="en-US" sz="2000" u="none" cap="none" strike="noStrike"/>
                        <a:t>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Linear regression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0.32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Not reliable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9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/>
          </a:p>
        </p:txBody>
      </p:sp>
      <p:pic>
        <p:nvPicPr>
          <p:cNvPr id="590" name="Google Shape;590;p79"/>
          <p:cNvPicPr preferRelativeResize="0"/>
          <p:nvPr/>
        </p:nvPicPr>
        <p:blipFill rotWithShape="1">
          <a:blip r:embed="rId3">
            <a:alphaModFix/>
          </a:blip>
          <a:srcRect b="347" l="0" r="0" t="337"/>
          <a:stretch/>
        </p:blipFill>
        <p:spPr>
          <a:xfrm>
            <a:off x="0" y="1574076"/>
            <a:ext cx="11766650" cy="493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0"/>
          <p:cNvSpPr txBox="1"/>
          <p:nvPr>
            <p:ph type="title"/>
          </p:nvPr>
        </p:nvSpPr>
        <p:spPr>
          <a:xfrm>
            <a:off x="662962" y="540026"/>
            <a:ext cx="10919438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b="1" i="0" sz="32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80"/>
          <p:cNvSpPr txBox="1"/>
          <p:nvPr>
            <p:ph idx="1" type="body"/>
          </p:nvPr>
        </p:nvSpPr>
        <p:spPr>
          <a:xfrm>
            <a:off x="609600" y="1219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04165" lvl="0" marL="30416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accessed through the APIs was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 not sufficient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model can be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to improve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more training data as is the case for a variety of models.</a:t>
            </a:r>
            <a:endParaRPr/>
          </a:p>
          <a:p>
            <a:pPr indent="-304165" lvl="0" marL="30416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Having a </a:t>
            </a:r>
            <a:r>
              <a:rPr b="1" lang="en-US"/>
              <a:t>single model</a:t>
            </a:r>
            <a:r>
              <a:rPr lang="en-US"/>
              <a:t> to predict the cost for </a:t>
            </a:r>
            <a:r>
              <a:rPr b="1" lang="en-US"/>
              <a:t>multiple diseases</a:t>
            </a:r>
            <a:r>
              <a:rPr lang="en-US"/>
              <a:t> was </a:t>
            </a:r>
            <a:r>
              <a:rPr b="1" lang="en-US"/>
              <a:t>not robust</a:t>
            </a:r>
            <a:r>
              <a:rPr lang="en-US"/>
              <a:t> enough, so we had to restrict the scope to just one disease.</a:t>
            </a:r>
            <a:endParaRPr/>
          </a:p>
          <a:p>
            <a:pPr indent="-304165" lvl="0" marL="30416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more diverse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of </a:t>
            </a:r>
            <a:r>
              <a:rPr b="1" lang="en-US"/>
              <a:t>statistical methods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my side would have aided </a:t>
            </a:r>
            <a:r>
              <a:rPr lang="en-US"/>
              <a:t>in selecting the correct features manually.</a:t>
            </a:r>
            <a:endParaRPr/>
          </a:p>
          <a:p>
            <a:pPr indent="-304165" lvl="0" marL="30416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someone with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domain knowledge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would have boosted the validity and confidence of the chosen predictors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their inputs,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insights on otherwise hard to find relations could have been acquired.</a:t>
            </a:r>
            <a:endParaRPr/>
          </a:p>
          <a:p>
            <a:pPr indent="-304165" lvl="0" marL="30416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time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research journals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fairly extensive work already done.</a:t>
            </a:r>
            <a:endParaRPr/>
          </a:p>
          <a:p>
            <a:pPr indent="-304165" lvl="0" marL="30416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Exposure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medical databases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find common trends.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1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The Way Forward</a:t>
            </a:r>
            <a:endParaRPr b="1" i="0" sz="32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81"/>
          <p:cNvSpPr txBox="1"/>
          <p:nvPr>
            <p:ph idx="1" type="body"/>
          </p:nvPr>
        </p:nvSpPr>
        <p:spPr>
          <a:xfrm>
            <a:off x="609600" y="1219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04165" lvl="0" marL="30416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major challenge now is the seamless integration of this model into patient records.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125" lvl="1" marL="97472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this , one could use NLP to derive similar feature names from the foreign database.</a:t>
            </a:r>
            <a:endParaRPr/>
          </a:p>
          <a:p>
            <a:pPr indent="-365125" lvl="1" marL="97472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ICD9 Code systems have been updated to ICD10 nowadays, hence a conversion system must be put in place</a:t>
            </a:r>
            <a:endParaRPr/>
          </a:p>
          <a:p>
            <a:pPr indent="-365125" lvl="1" marL="97472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patient data is segregated into multiple tables (like MIMIC III), then a localized program has to be written to combine them into a singular record.</a:t>
            </a:r>
            <a:endParaRPr/>
          </a:p>
          <a:p>
            <a:pPr indent="-304165" lvl="0" marL="30416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better UI should be made that is directly linked to the patient records where the doctor can simply see the model output aligned with the record itself.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165" lvl="0" marL="30416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A more robust model to predict the total cost for multiple diseases.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2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608" name="Google Shape;608;p82"/>
          <p:cNvSpPr txBox="1"/>
          <p:nvPr>
            <p:ph idx="1" type="body"/>
          </p:nvPr>
        </p:nvSpPr>
        <p:spPr>
          <a:xfrm>
            <a:off x="609600" y="1219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MIMIC-III, a freely accessible critical care database. Johnson AEW, Pollard TJ, Shen L, Lehman L, Feng M, Ghassemi M, Moody B, Szolovits P, Celi LA, and Mark RG. Scientific Data (2016). DOI: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10.1038/sdata.2016.35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Available at: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http://www.nature.com/articles/sdata201635</a:t>
            </a:r>
            <a:endParaRPr/>
          </a:p>
          <a:p>
            <a:pPr indent="-3047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Pollard, T. J. &amp; Johnson, A. E. W. The MIMIC-III Clinical Database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http://dx.doi.org/10.13026/C2XW26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(2016).</a:t>
            </a:r>
            <a:endParaRPr/>
          </a:p>
          <a:p>
            <a:pPr indent="-3047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Rao, R., Landi, W., &amp; Rucker, D. (2005). U.S. Patent Application No. 10/812,589.</a:t>
            </a:r>
            <a:endParaRPr/>
          </a:p>
          <a:p>
            <a:pPr indent="-3047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Robinson, J. C., Luft, H. S., Gardner, L. B., &amp; Morrison, E. M. (1991). A method for risk-adjusting employer contributions to competing health insurance plans. Inquiry, 107-116.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 txBox="1"/>
          <p:nvPr>
            <p:ph type="title"/>
          </p:nvPr>
        </p:nvSpPr>
        <p:spPr>
          <a:xfrm>
            <a:off x="571598" y="622307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lang="en-US" sz="3200"/>
              <a:t>A Look At The Problem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t/>
            </a:r>
            <a:endParaRPr sz="3200"/>
          </a:p>
        </p:txBody>
      </p:sp>
      <p:sp>
        <p:nvSpPr>
          <p:cNvPr id="449" name="Google Shape;449;p58"/>
          <p:cNvSpPr txBox="1"/>
          <p:nvPr>
            <p:ph idx="1" type="body"/>
          </p:nvPr>
        </p:nvSpPr>
        <p:spPr>
          <a:xfrm>
            <a:off x="638875" y="1431225"/>
            <a:ext cx="10972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 Carnegie Mellon University economist, George Loewenstein, conducted a similar study that was later published in the Journal of Health Economics. He surveyed 202 employees’ understanding of their employer-sponsored health insurance by testing their knowledge of those same four insurance terms. According to the survey, only </a:t>
            </a:r>
            <a:r>
              <a:rPr b="1" lang="en-US" sz="2200"/>
              <a:t>11%</a:t>
            </a:r>
            <a:r>
              <a:rPr lang="en-US" sz="2200"/>
              <a:t> could figure out what their</a:t>
            </a:r>
            <a:r>
              <a:rPr b="1" lang="en-US" sz="2200"/>
              <a:t> insurance would cover</a:t>
            </a:r>
            <a:r>
              <a:rPr lang="en-US" sz="2200"/>
              <a:t> given a hypothetical four-day stay in a hospital for a procedure.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Given the paucity of the knowledge that the people possess about how insurance works, most individuals end up overestimating or underestimating the amount covered by their insurance.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Having a system that does the calculation can aid people by giving them a better understanding of their expenditure on health care.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392" lvl="0" marL="30479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392" lvl="0" marL="30479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392" lvl="0" marL="30479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9"/>
          <p:cNvSpPr txBox="1"/>
          <p:nvPr>
            <p:ph type="title"/>
          </p:nvPr>
        </p:nvSpPr>
        <p:spPr>
          <a:xfrm>
            <a:off x="609955" y="381000"/>
            <a:ext cx="109722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will be benefitted by this?</a:t>
            </a:r>
            <a:endParaRPr/>
          </a:p>
        </p:txBody>
      </p:sp>
      <p:sp>
        <p:nvSpPr>
          <p:cNvPr id="455" name="Google Shape;455;p59"/>
          <p:cNvSpPr txBox="1"/>
          <p:nvPr>
            <p:ph idx="1" type="body"/>
          </p:nvPr>
        </p:nvSpPr>
        <p:spPr>
          <a:xfrm>
            <a:off x="609600" y="1219200"/>
            <a:ext cx="10972800" cy="5323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0505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There are two main perspectives:-</a:t>
            </a:r>
            <a:endParaRPr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The patient’s perspective : A </a:t>
            </a:r>
            <a:r>
              <a:rPr lang="en-US"/>
              <a:t>patient</a:t>
            </a:r>
            <a:r>
              <a:rPr lang="en-US"/>
              <a:t> who just made a visit to the hospital and finds out that he might have to undergo treatment for a particular disease can get a better understanding of the amount he is expected to pay, instead of just getting worried about the medical bills, or overestimating the amount covered by his insurance.</a:t>
            </a:r>
            <a:endParaRPr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The insurance provider perspective : As an insurance provider, to maximise profit, the company must effectively price their insurance premium and assess the risk involved for a particular individual. Using predictive modelling over the data procured for previous insurance claims, an insurance company c</a:t>
            </a:r>
            <a:r>
              <a:rPr lang="en-US"/>
              <a:t>an effectively price the insurance premium. If they find that the individual has a high risk of claiming severe amounts, they may increase the premium to reflect the increased risk. </a:t>
            </a:r>
            <a:endParaRPr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predictive model and the user interface built primarily focuses on the patient’s perspective.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0"/>
          <p:cNvSpPr txBox="1"/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Approach and Outcome</a:t>
            </a:r>
            <a:endParaRPr/>
          </a:p>
        </p:txBody>
      </p:sp>
      <p:sp>
        <p:nvSpPr>
          <p:cNvPr id="461" name="Google Shape;461;p60"/>
          <p:cNvSpPr txBox="1"/>
          <p:nvPr>
            <p:ph idx="1" type="body"/>
          </p:nvPr>
        </p:nvSpPr>
        <p:spPr>
          <a:xfrm>
            <a:off x="609600" y="1219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1" lang="en-US" sz="2200"/>
              <a:t>CMS SynPUF US gov research data </a:t>
            </a:r>
            <a:r>
              <a:rPr lang="en-US" sz="2200"/>
              <a:t>contains the insurance claims of many individuals.</a:t>
            </a:r>
            <a:endParaRPr sz="2200"/>
          </a:p>
          <a:p>
            <a:pPr indent="-365751" lvl="1" marL="97533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/>
              <a:t>This contains </a:t>
            </a:r>
            <a:r>
              <a:rPr b="1" lang="en-US" sz="2200"/>
              <a:t>dem</a:t>
            </a:r>
            <a:r>
              <a:rPr b="1" lang="en-US" sz="2200"/>
              <a:t>ographic </a:t>
            </a:r>
            <a:r>
              <a:rPr lang="en-US" sz="2200"/>
              <a:t>information of patients in USA and the </a:t>
            </a:r>
            <a:r>
              <a:rPr b="1" lang="en-US" sz="2200"/>
              <a:t>insurance details</a:t>
            </a:r>
            <a:r>
              <a:rPr lang="en-US" sz="2200"/>
              <a:t> such as claim amount, responsibility amount, etc.</a:t>
            </a:r>
            <a:endParaRPr sz="2200"/>
          </a:p>
          <a:p>
            <a:pPr indent="-304792" lvl="0" marL="30479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MIMIC III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vast medical database of EMR/EHR records, contains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co-dependent tables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patient data. </a:t>
            </a:r>
            <a:endParaRPr/>
          </a:p>
          <a:p>
            <a:pPr indent="-365751" lvl="1" marL="97533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contains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biological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demographic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of patients in the USA anonymized due to privacy reasons.</a:t>
            </a:r>
            <a:endParaRPr/>
          </a:p>
          <a:p>
            <a:pPr indent="-304792" lvl="0" marL="30479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use case aims at predicting the insurance claim</a:t>
            </a:r>
            <a:r>
              <a:rPr lang="en-US" sz="2200"/>
              <a:t> amount and the responsibility amount(amount paid by the individual).</a:t>
            </a:r>
            <a:endParaRPr sz="2200"/>
          </a:p>
          <a:p>
            <a:pPr indent="-304792" lvl="0" marL="30479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For this purpose, we build two models, one to predict the insurance claim amount and the other to predict the responsibility amount.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8751" lvl="1" marL="97533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392" lvl="0" marL="30479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1"/>
          <p:cNvSpPr txBox="1"/>
          <p:nvPr>
            <p:ph type="title"/>
          </p:nvPr>
        </p:nvSpPr>
        <p:spPr>
          <a:xfrm>
            <a:off x="521337" y="498544"/>
            <a:ext cx="9692640" cy="425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The Desired Output</a:t>
            </a:r>
            <a:endParaRPr/>
          </a:p>
        </p:txBody>
      </p:sp>
      <p:sp>
        <p:nvSpPr>
          <p:cNvPr id="467" name="Google Shape;467;p61"/>
          <p:cNvSpPr txBox="1"/>
          <p:nvPr>
            <p:ph idx="1" type="body"/>
          </p:nvPr>
        </p:nvSpPr>
        <p:spPr>
          <a:xfrm>
            <a:off x="521337" y="1345842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case aims to have an interface where a </a:t>
            </a:r>
            <a:r>
              <a:rPr lang="en-US"/>
              <a:t>person can enter his details and the model predicts the amount that insurance will cover and the amount he would have to pay on his own.</a:t>
            </a:r>
            <a:endParaRPr/>
          </a:p>
          <a:p>
            <a:pPr indent="-3047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example for a particular test case is given below.</a:t>
            </a:r>
            <a:endParaRPr/>
          </a:p>
        </p:txBody>
      </p:sp>
      <p:pic>
        <p:nvPicPr>
          <p:cNvPr id="468" name="Google Shape;468;p61"/>
          <p:cNvPicPr preferRelativeResize="0"/>
          <p:nvPr/>
        </p:nvPicPr>
        <p:blipFill rotWithShape="1">
          <a:blip r:embed="rId3">
            <a:alphaModFix/>
          </a:blip>
          <a:srcRect b="2487" l="-4474" r="-1311" t="8026"/>
          <a:stretch/>
        </p:blipFill>
        <p:spPr>
          <a:xfrm>
            <a:off x="842000" y="3229375"/>
            <a:ext cx="9969526" cy="356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2"/>
          <p:cNvSpPr txBox="1"/>
          <p:nvPr>
            <p:ph type="title"/>
          </p:nvPr>
        </p:nvSpPr>
        <p:spPr>
          <a:xfrm>
            <a:off x="609954" y="579783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Technical Requirements</a:t>
            </a:r>
            <a:endParaRPr/>
          </a:p>
        </p:txBody>
      </p:sp>
      <p:sp>
        <p:nvSpPr>
          <p:cNvPr id="474" name="Google Shape;474;p62"/>
          <p:cNvSpPr txBox="1"/>
          <p:nvPr>
            <p:ph idx="1" type="body"/>
          </p:nvPr>
        </p:nvSpPr>
        <p:spPr>
          <a:xfrm>
            <a:off x="609600" y="1219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85"/>
              <a:buFont typeface="Arial"/>
              <a:buChar char="•"/>
            </a:pPr>
            <a:r>
              <a:rPr b="0" i="0" lang="en-US" sz="17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technical resources used are:</a:t>
            </a:r>
            <a:endParaRPr/>
          </a:p>
          <a:p>
            <a:pPr indent="-365751" lvl="1" marL="975336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85"/>
              <a:buFont typeface="Arial"/>
              <a:buChar char="–"/>
            </a:pPr>
            <a:r>
              <a:rPr b="0" i="0" lang="en-US" sz="17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 Notebook</a:t>
            </a:r>
            <a:endParaRPr/>
          </a:p>
          <a:p>
            <a:pPr indent="-365751" lvl="1" marL="975336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85"/>
              <a:buFont typeface="Arial"/>
              <a:buChar char="–"/>
            </a:pPr>
            <a:r>
              <a:rPr b="0" i="0" lang="en-US" sz="17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libraries:</a:t>
            </a:r>
            <a:endParaRPr/>
          </a:p>
          <a:p>
            <a:pPr indent="-365750" lvl="2" marL="1219170" marR="0" rtl="0" algn="l">
              <a:lnSpc>
                <a:spcPct val="80000"/>
              </a:lnSpc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785"/>
              <a:buFont typeface="Noto Sans Symbols"/>
              <a:buChar char="▪"/>
            </a:pPr>
            <a:r>
              <a:rPr b="0" i="0" lang="en-US" sz="17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 b="0" i="0" sz="17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50" lvl="2" marL="1219170" marR="0" rtl="0" algn="l">
              <a:lnSpc>
                <a:spcPct val="80000"/>
              </a:lnSpc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785"/>
              <a:buFont typeface="Noto Sans Symbols"/>
              <a:buChar char="▪"/>
            </a:pPr>
            <a:r>
              <a:rPr b="0" i="0" lang="en-US" sz="17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/>
          </a:p>
          <a:p>
            <a:pPr indent="-365750" lvl="2" marL="1219170" marR="0" rtl="0" algn="l">
              <a:lnSpc>
                <a:spcPct val="80000"/>
              </a:lnSpc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785"/>
              <a:buFont typeface="Noto Sans Symbols"/>
              <a:buChar char="▪"/>
            </a:pPr>
            <a:r>
              <a:rPr b="0" i="0" lang="en-US" sz="17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Sci-Kit Learn</a:t>
            </a:r>
            <a:endParaRPr/>
          </a:p>
          <a:p>
            <a:pPr indent="-365750" lvl="2" marL="1219170" marR="0" rtl="0" algn="l">
              <a:lnSpc>
                <a:spcPct val="80000"/>
              </a:lnSpc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785"/>
              <a:buFont typeface="Noto Sans Symbols"/>
              <a:buChar char="▪"/>
            </a:pPr>
            <a:r>
              <a:rPr b="0" i="0" lang="en-US" sz="17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b="0" i="0" sz="17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50" lvl="2" marL="1219170" marR="0" rtl="0" algn="l">
              <a:lnSpc>
                <a:spcPct val="80000"/>
              </a:lnSpc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785"/>
              <a:buFont typeface="Noto Sans Symbols"/>
              <a:buChar char="▪"/>
            </a:pPr>
            <a:r>
              <a:rPr b="0" i="0" lang="en-US" sz="17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Seaborn</a:t>
            </a:r>
            <a:endParaRPr/>
          </a:p>
          <a:p>
            <a:pPr indent="-365749" lvl="2" marL="1219169" marR="0" rtl="0" algn="l">
              <a:lnSpc>
                <a:spcPct val="80000"/>
              </a:lnSpc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785"/>
              <a:buFont typeface="Noto Sans Symbols"/>
              <a:buChar char="▪"/>
            </a:pPr>
            <a:r>
              <a:rPr lang="en-US" sz="1785"/>
              <a:t>Django</a:t>
            </a:r>
            <a:endParaRPr sz="1785"/>
          </a:p>
          <a:p>
            <a:pPr indent="-365750" lvl="2" marL="1219170" marR="0" rtl="0" algn="l">
              <a:lnSpc>
                <a:spcPct val="80000"/>
              </a:lnSpc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785"/>
              <a:buFont typeface="Noto Sans Symbols"/>
              <a:buChar char="▪"/>
            </a:pPr>
            <a:r>
              <a:rPr b="0" i="0" lang="en-US" sz="17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Scipy Stats</a:t>
            </a:r>
            <a:endParaRPr/>
          </a:p>
          <a:p>
            <a:pPr indent="-365751" lvl="1" marL="975336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85"/>
              <a:buFont typeface="Arial"/>
              <a:buChar char="–"/>
            </a:pPr>
            <a:r>
              <a:rPr b="0" i="0" lang="en-US" sz="17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to access the data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57801" lvl="1" marL="975336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3"/>
          <p:cNvSpPr txBox="1"/>
          <p:nvPr>
            <p:ph type="title"/>
          </p:nvPr>
        </p:nvSpPr>
        <p:spPr>
          <a:xfrm>
            <a:off x="609955" y="381000"/>
            <a:ext cx="10972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Exploring the Data</a:t>
            </a:r>
            <a:endParaRPr/>
          </a:p>
        </p:txBody>
      </p:sp>
      <p:sp>
        <p:nvSpPr>
          <p:cNvPr id="480" name="Google Shape;480;p63"/>
          <p:cNvSpPr txBox="1"/>
          <p:nvPr>
            <p:ph idx="1" type="body"/>
          </p:nvPr>
        </p:nvSpPr>
        <p:spPr>
          <a:xfrm>
            <a:off x="609600" y="1219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The first step is to analyse the insurance claims database. This database consisted of around 11,000 individuals who had claimed for </a:t>
            </a:r>
            <a:r>
              <a:rPr b="1" lang="en-US"/>
              <a:t>ischemic heart disease</a:t>
            </a:r>
            <a:r>
              <a:rPr lang="en-US"/>
              <a:t>.</a:t>
            </a:r>
            <a:endParaRPr/>
          </a:p>
          <a:p>
            <a:pPr indent="-3047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This database contains information about the patients such as the demographics, insurance claim amount etc.</a:t>
            </a:r>
            <a:endParaRPr/>
          </a:p>
          <a:p>
            <a:pPr indent="-3047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The next step is to analyse the data in the mimic database. This database consists of the patient details such as demographics, procedures, icu stays, etc.</a:t>
            </a:r>
            <a:endParaRPr/>
          </a:p>
          <a:p>
            <a:pPr indent="-3047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After analysing both the databases, we imputed the insurance claim amount into the patient database by merging based on 5 factors:-</a:t>
            </a:r>
            <a:endParaRPr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Disease</a:t>
            </a:r>
            <a:endParaRPr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Age</a:t>
            </a:r>
            <a:endParaRPr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Length of stay</a:t>
            </a:r>
            <a:endParaRPr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Gender</a:t>
            </a:r>
            <a:endParaRPr/>
          </a:p>
          <a:p>
            <a:pPr indent="-365751" lvl="1" marL="975335" marR="0" rtl="0" algn="l">
              <a:spcBef>
                <a:spcPts val="8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Race</a:t>
            </a:r>
            <a:endParaRPr/>
          </a:p>
          <a:p>
            <a:pPr indent="0" lvl="1" marL="27432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4"/>
          <p:cNvSpPr txBox="1"/>
          <p:nvPr>
            <p:ph type="title"/>
          </p:nvPr>
        </p:nvSpPr>
        <p:spPr>
          <a:xfrm>
            <a:off x="609955" y="672548"/>
            <a:ext cx="10972092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Data Structure and Parameters</a:t>
            </a:r>
            <a:endParaRPr/>
          </a:p>
        </p:txBody>
      </p:sp>
      <p:sp>
        <p:nvSpPr>
          <p:cNvPr id="486" name="Google Shape;486;p64"/>
          <p:cNvSpPr txBox="1"/>
          <p:nvPr>
            <p:ph idx="1" type="body"/>
          </p:nvPr>
        </p:nvSpPr>
        <p:spPr>
          <a:xfrm>
            <a:off x="901148" y="1298714"/>
            <a:ext cx="10880035" cy="488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2" lvl="0" marL="30479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section aims at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nature of the data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forming conclusions on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of variables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and cleaning up erroneous values.</a:t>
            </a:r>
            <a:endParaRPr/>
          </a:p>
          <a:p>
            <a:pPr indent="-3047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is spread across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tables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 unique links.</a:t>
            </a:r>
            <a:endParaRPr/>
          </a:p>
          <a:p>
            <a:pPr indent="-3047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deeper look at the tables is required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features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that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be relevant to the model.</a:t>
            </a:r>
            <a:endParaRPr/>
          </a:p>
          <a:p>
            <a:pPr indent="-3047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can be later validated through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testing.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92" lvl="0" marL="30479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First the data from the claims database is filtered based on the </a:t>
            </a:r>
            <a:r>
              <a:rPr b="1" lang="en-US"/>
              <a:t>disease</a:t>
            </a:r>
            <a:r>
              <a:rPr lang="en-US"/>
              <a:t>.</a:t>
            </a:r>
            <a:endParaRPr/>
          </a:p>
          <a:p>
            <a:pPr indent="-304792" lvl="0" marL="30479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Next the insurance claims cost are imputed into the Electronic health records based on the five features discussed before.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3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392" lvl="0" marL="30479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Virtusa-2017">
      <a:dk1>
        <a:srgbClr val="3C3C3C"/>
      </a:dk1>
      <a:lt1>
        <a:srgbClr val="FFFFFF"/>
      </a:lt1>
      <a:dk2>
        <a:srgbClr val="696666"/>
      </a:dk2>
      <a:lt2>
        <a:srgbClr val="AFCDE6"/>
      </a:lt2>
      <a:accent1>
        <a:srgbClr val="FE6B2B"/>
      </a:accent1>
      <a:accent2>
        <a:srgbClr val="FF9F35"/>
      </a:accent2>
      <a:accent3>
        <a:srgbClr val="00A85D"/>
      </a:accent3>
      <a:accent4>
        <a:srgbClr val="199CDB"/>
      </a:accent4>
      <a:accent5>
        <a:srgbClr val="3C44AB"/>
      </a:accent5>
      <a:accent6>
        <a:srgbClr val="1E2743"/>
      </a:accent6>
      <a:hlink>
        <a:srgbClr val="FE6B2B"/>
      </a:hlink>
      <a:folHlink>
        <a:srgbClr val="FE6B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s, Breaks and More">
  <a:themeElements>
    <a:clrScheme name="Virtusa-2017">
      <a:dk1>
        <a:srgbClr val="3C3C3C"/>
      </a:dk1>
      <a:lt1>
        <a:srgbClr val="FFFFFF"/>
      </a:lt1>
      <a:dk2>
        <a:srgbClr val="696666"/>
      </a:dk2>
      <a:lt2>
        <a:srgbClr val="AFCDE6"/>
      </a:lt2>
      <a:accent1>
        <a:srgbClr val="FE6B2B"/>
      </a:accent1>
      <a:accent2>
        <a:srgbClr val="FF9F35"/>
      </a:accent2>
      <a:accent3>
        <a:srgbClr val="00A85D"/>
      </a:accent3>
      <a:accent4>
        <a:srgbClr val="199CDB"/>
      </a:accent4>
      <a:accent5>
        <a:srgbClr val="3C44AB"/>
      </a:accent5>
      <a:accent6>
        <a:srgbClr val="1E2743"/>
      </a:accent6>
      <a:hlink>
        <a:srgbClr val="FE6B2B"/>
      </a:hlink>
      <a:folHlink>
        <a:srgbClr val="FE6B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