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40"/>
  </p:notesMasterIdLst>
  <p:sldIdLst>
    <p:sldId id="608" r:id="rId2"/>
    <p:sldId id="350" r:id="rId3"/>
    <p:sldId id="508" r:id="rId4"/>
    <p:sldId id="510" r:id="rId5"/>
    <p:sldId id="514" r:id="rId6"/>
    <p:sldId id="515" r:id="rId7"/>
    <p:sldId id="517" r:id="rId8"/>
    <p:sldId id="532" r:id="rId9"/>
    <p:sldId id="489" r:id="rId10"/>
    <p:sldId id="490" r:id="rId11"/>
    <p:sldId id="547" r:id="rId12"/>
    <p:sldId id="491" r:id="rId13"/>
    <p:sldId id="550" r:id="rId14"/>
    <p:sldId id="551" r:id="rId15"/>
    <p:sldId id="493" r:id="rId16"/>
    <p:sldId id="495" r:id="rId17"/>
    <p:sldId id="574" r:id="rId18"/>
    <p:sldId id="562" r:id="rId19"/>
    <p:sldId id="609" r:id="rId20"/>
    <p:sldId id="575" r:id="rId21"/>
    <p:sldId id="576" r:id="rId22"/>
    <p:sldId id="577" r:id="rId23"/>
    <p:sldId id="617" r:id="rId24"/>
    <p:sldId id="618" r:id="rId25"/>
    <p:sldId id="612" r:id="rId26"/>
    <p:sldId id="613" r:id="rId27"/>
    <p:sldId id="614" r:id="rId28"/>
    <p:sldId id="588" r:id="rId29"/>
    <p:sldId id="578" r:id="rId30"/>
    <p:sldId id="579" r:id="rId31"/>
    <p:sldId id="580" r:id="rId32"/>
    <p:sldId id="581" r:id="rId33"/>
    <p:sldId id="582" r:id="rId34"/>
    <p:sldId id="584" r:id="rId35"/>
    <p:sldId id="591" r:id="rId36"/>
    <p:sldId id="592" r:id="rId37"/>
    <p:sldId id="599" r:id="rId38"/>
    <p:sldId id="600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22A4"/>
    <a:srgbClr val="080808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6" autoAdjust="0"/>
    <p:restoredTop sz="94660"/>
  </p:normalViewPr>
  <p:slideViewPr>
    <p:cSldViewPr>
      <p:cViewPr varScale="1">
        <p:scale>
          <a:sx n="117" d="100"/>
          <a:sy n="117" d="100"/>
        </p:scale>
        <p:origin x="120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6.xml"/><Relationship Id="rId18" Type="http://schemas.openxmlformats.org/officeDocument/2006/relationships/slide" Target="slides/slide28.xml"/><Relationship Id="rId3" Type="http://schemas.openxmlformats.org/officeDocument/2006/relationships/slide" Target="slides/slide3.xml"/><Relationship Id="rId7" Type="http://schemas.openxmlformats.org/officeDocument/2006/relationships/slide" Target="slides/slide9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6.xml"/><Relationship Id="rId15" Type="http://schemas.openxmlformats.org/officeDocument/2006/relationships/slide" Target="slides/slide18.xml"/><Relationship Id="rId10" Type="http://schemas.openxmlformats.org/officeDocument/2006/relationships/slide" Target="slides/slide13.xml"/><Relationship Id="rId4" Type="http://schemas.openxmlformats.org/officeDocument/2006/relationships/slide" Target="slides/slide4.xml"/><Relationship Id="rId9" Type="http://schemas.openxmlformats.org/officeDocument/2006/relationships/slide" Target="slides/slide11.xml"/><Relationship Id="rId14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33C54974-E416-5EB3-EA2E-8B7EFA6673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C8199E0-CF34-88C3-7457-6590F46121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1BB1810-6C78-0F18-0DDC-0013343410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9ADD0CFD-5100-F055-11E7-1A03C885DE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E1544520-01F4-D172-9F6A-4620810189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3356C5DB-D1CE-4C2A-EAAB-88A29CCF75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8E2E3A-55B6-453C-97DC-D3459E97ED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6BD9C5-1EEA-48DE-AC24-BB3DC6D9E8A1}"/>
              </a:ext>
            </a:extLst>
          </p:cNvPr>
          <p:cNvSpPr/>
          <p:nvPr userDrawn="1"/>
        </p:nvSpPr>
        <p:spPr>
          <a:xfrm>
            <a:off x="0" y="1700214"/>
            <a:ext cx="12192000" cy="2736898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3789"/>
            <a:ext cx="9144000" cy="1809749"/>
          </a:xfrm>
        </p:spPr>
        <p:txBody>
          <a:bodyPr anchor="ctr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5144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5A13289D-9C69-4E37-80CF-2E9BCFFFF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" y="45263"/>
            <a:ext cx="6840000" cy="122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8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57" y="1053000"/>
            <a:ext cx="11835899" cy="5303349"/>
          </a:xfrm>
          <a:prstGeom prst="rect">
            <a:avLst/>
          </a:prstGeom>
        </p:spPr>
        <p:txBody>
          <a:bodyPr/>
          <a:lstStyle>
            <a:lvl1pPr marL="360363" indent="-360363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4592" y="6356350"/>
            <a:ext cx="576064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85D0299-8169-47CD-A99A-9CF9978B7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757" y="6356350"/>
            <a:ext cx="11259836" cy="3651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ts val="200"/>
              </a:lnSpc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929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970F4D-8F92-4431-9986-9F2F944A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344" y="6356350"/>
            <a:ext cx="3390056" cy="365125"/>
          </a:xfrm>
          <a:prstGeom prst="rect">
            <a:avLst/>
          </a:prstGeom>
        </p:spPr>
        <p:txBody>
          <a:bodyPr/>
          <a:lstStyle/>
          <a:p>
            <a:fld id="{0D7DB13B-A98C-4216-AD36-7C0E0C9139DB}" type="datetime1">
              <a:rPr lang="en-US" altLang="zh-CN" smtClean="0"/>
              <a:t>4/23/2024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DFADCD-4C77-4FFA-BD83-8EBAD474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6496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29DCD0-C977-4401-8FA4-D458DFAB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592" y="6356350"/>
            <a:ext cx="576064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56" y="1412777"/>
            <a:ext cx="5855044" cy="494312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2776"/>
            <a:ext cx="5828456" cy="4943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60F8D-1788-4C8C-955E-41EB830F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592" y="6356350"/>
            <a:ext cx="576064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9BCE2EE-2B93-4192-B986-A76D48097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757" y="6356350"/>
            <a:ext cx="11259836" cy="3651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269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344472" cy="9807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4" y="1000820"/>
            <a:ext cx="5828456" cy="4839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0820"/>
            <a:ext cx="5183188" cy="4839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53DC74-2C7B-41B7-B3C9-737DBFCB38E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64757" y="1504876"/>
            <a:ext cx="5855043" cy="4851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19FB75E-F251-475E-B4E6-BA6E12B14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4876"/>
            <a:ext cx="5828456" cy="4851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C9199E-BEF4-4351-A54C-0F5D1D537A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24592" y="6356350"/>
            <a:ext cx="576064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14A3A35D-FDC1-46ED-AF1A-E88DEFAFCD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757" y="6356350"/>
            <a:ext cx="11259836" cy="3651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060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B18E33-A997-412E-BD11-32B22CDC3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24592" y="6356350"/>
            <a:ext cx="576064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048ECB-E9AA-49FD-B966-7C1995DFD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757" y="6356350"/>
            <a:ext cx="11259836" cy="3651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325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98" y="18257"/>
            <a:ext cx="10332917" cy="917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8448943-7E3D-4818-A519-9904AEB70D4C}"/>
              </a:ext>
            </a:extLst>
          </p:cNvPr>
          <p:cNvCxnSpPr/>
          <p:nvPr userDrawn="1"/>
        </p:nvCxnSpPr>
        <p:spPr>
          <a:xfrm flipV="1">
            <a:off x="0" y="830371"/>
            <a:ext cx="12192000" cy="16671"/>
          </a:xfrm>
          <a:prstGeom prst="line">
            <a:avLst/>
          </a:prstGeom>
          <a:ln w="38100">
            <a:solidFill>
              <a:srgbClr val="00531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图片 5" descr="微信图片_20211101165202">
            <a:extLst>
              <a:ext uri="{FF2B5EF4-FFF2-40B4-BE49-F238E27FC236}">
                <a16:creationId xmlns:a16="http://schemas.microsoft.com/office/drawing/2014/main" id="{78F231F0-85FC-4784-BD0F-E5AC1042449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560000" y="332656"/>
            <a:ext cx="1000800" cy="9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6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rgbClr val="054F26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54F2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54F2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54F2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54F2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oleObject" Target="../embeddings/oleObject4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oleObject" Target="../embeddings/oleObject5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oleObject" Target="../embeddings/oleObject7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oleObject" Target="../embeddings/oleObject8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>
            <a:extLst>
              <a:ext uri="{FF2B5EF4-FFF2-40B4-BE49-F238E27FC236}">
                <a16:creationId xmlns:a16="http://schemas.microsoft.com/office/drawing/2014/main" id="{F2B68291-84B2-68A0-34AC-C0E833F34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dirty="0"/>
              <a:t>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数据库操作</a:t>
            </a:r>
            <a:endParaRPr lang="zh-TW" altLang="en-US" sz="32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39AC26-168D-7A87-CDE7-541E6A770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127124"/>
            <a:ext cx="11521280" cy="532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数据库技术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endParaRPr lang="en-US" altLang="zh-CN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</a:t>
            </a:r>
            <a:r>
              <a:rPr lang="zh-CN" altLang="en-US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数据库技术是数据管理的技术，是计算机学科的重要分支，是信息系统的核心与</a:t>
            </a:r>
            <a:endParaRPr lang="en-US" altLang="zh-CN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基础。</a:t>
            </a:r>
            <a:endParaRPr lang="en-US" altLang="zh-CN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zh-CN" altLang="en-US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zh-CN" altLang="en-US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数据库技术对所有的数据实行统一、集中、独立的管理，以实现数据的共享，</a:t>
            </a:r>
            <a:endParaRPr lang="en-US" altLang="zh-CN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zh-CN" altLang="en-US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保证数据的完整性和安全性，提高了数据管理效率。</a:t>
            </a:r>
            <a:endParaRPr lang="en-US" altLang="zh-CN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defRPr/>
            </a:pPr>
            <a:endParaRPr lang="en-US" altLang="zh-CN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</a:t>
            </a:r>
            <a:r>
              <a:rPr lang="zh-CN" altLang="en-US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在应用程序和数据库之间，由数据库管理软件 </a:t>
            </a:r>
            <a:r>
              <a:rPr lang="en-US" altLang="zh-CN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DBMS </a:t>
            </a:r>
            <a:r>
              <a:rPr lang="zh-CN" altLang="en-US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</a:t>
            </a:r>
            <a:r>
              <a:rPr lang="en-US" altLang="zh-CN" kern="0" dirty="0" err="1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DataBase</a:t>
            </a:r>
            <a:r>
              <a:rPr lang="en-US" altLang="zh-CN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Management 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System</a:t>
            </a:r>
            <a:r>
              <a:rPr lang="zh-CN" altLang="en-US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  <a:r>
              <a:rPr lang="zh-CN" altLang="en-US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按统一的数据模型，以记录为单位存储在数据库中，为各个应用程序提供方</a:t>
            </a:r>
            <a:endParaRPr lang="en-US" altLang="zh-CN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zh-CN" altLang="en-US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便、快捷的查询、更改、追加等操作。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zh-CN" altLang="en-US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</a:t>
            </a:r>
            <a:endParaRPr lang="en-US" altLang="zh-CN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</a:t>
            </a:r>
            <a:r>
              <a:rPr lang="zh-CN" altLang="en-US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目前主流数据库有：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IBM DB2,  Oracle,  MS SQL Server,  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MySql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,  Sybase,   Informix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    Access,  </a:t>
            </a:r>
            <a:r>
              <a:rPr lang="en-US" altLang="zh-CN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Foxpro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</a:p>
          <a:p>
            <a:pPr marL="342900" indent="-342900" algn="just">
              <a:defRPr/>
            </a:pPr>
            <a:endParaRPr lang="zh-CN" altLang="en-US" kern="0" dirty="0">
              <a:solidFill>
                <a:srgbClr val="080808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9">
            <a:extLst>
              <a:ext uri="{FF2B5EF4-FFF2-40B4-BE49-F238E27FC236}">
                <a16:creationId xmlns:a16="http://schemas.microsoft.com/office/drawing/2014/main" id="{364216B6-C310-5E50-D47A-CB563A2A7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 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-Select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A0A7C14-35FE-EF74-D0A3-B692F21D812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308773" y="1124744"/>
            <a:ext cx="11619875" cy="4824536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</a:t>
            </a:r>
            <a:r>
              <a:rPr lang="en-US" altLang="zh-CN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SQL </a:t>
            </a:r>
            <a:r>
              <a:rPr lang="zh-CN" altLang="en-US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语句创建查询使用的是 </a:t>
            </a:r>
            <a:r>
              <a:rPr lang="en-US" altLang="zh-CN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</a:t>
            </a:r>
            <a:r>
              <a:rPr lang="zh-CN" altLang="en-US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语句 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 [ALL|DISTINCT]   &lt;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字段名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1&gt;|&lt;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函数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&gt; [, &lt;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字段名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2&gt;…… ]   FROM &lt;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表或查询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&gt;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[ [LEFT] [RIGHT]  JOIN &lt;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表或查询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&gt;   ON &lt;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条件表达式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&gt;]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[WHERE &lt;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条件表达式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&gt;]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[ORDER BY &lt;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排序选项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&gt; [ASC] [DESC]]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GROUP BY &lt;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分组字段名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&gt;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[HAVING &lt;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条件表达式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&gt;]]</a:t>
            </a: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>
            <a:extLst>
              <a:ext uri="{FF2B5EF4-FFF2-40B4-BE49-F238E27FC236}">
                <a16:creationId xmlns:a16="http://schemas.microsoft.com/office/drawing/2014/main" id="{C7AFAA5F-9D84-877B-C5E8-6B49BD9F1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-Select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047E3F24-8C4C-2A96-10C0-9BE953CD3ED0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479376" y="1124744"/>
            <a:ext cx="11259836" cy="4824536"/>
          </a:xfrm>
        </p:spPr>
        <p:txBody>
          <a:bodyPr anchor="ctr"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Blip>
                <a:blip r:embed="rId2"/>
              </a:buBlip>
              <a:defRPr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FROM 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子句：用于指定要查询的表或者视图，最多可以指定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16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个表或者视图，用逗号相互隔开。</a:t>
            </a:r>
          </a:p>
          <a:p>
            <a:pPr algn="just" eaLnBrk="1" hangingPunct="1">
              <a:lnSpc>
                <a:spcPct val="90000"/>
              </a:lnSpc>
              <a:buFontTx/>
              <a:buBlip>
                <a:blip r:embed="rId2"/>
              </a:buBlip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WHERE 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子句：用来限定查询的范围和条件。</a:t>
            </a:r>
          </a:p>
          <a:p>
            <a:pPr algn="just" eaLnBrk="1" hangingPunct="1">
              <a:lnSpc>
                <a:spcPct val="90000"/>
              </a:lnSpc>
              <a:buFontTx/>
              <a:buBlip>
                <a:blip r:embed="rId2"/>
              </a:buBlip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HAVING 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子句：用于指定分组子句的条件。</a:t>
            </a:r>
          </a:p>
          <a:p>
            <a:pPr algn="just" eaLnBrk="1" hangingPunct="1">
              <a:lnSpc>
                <a:spcPct val="120000"/>
              </a:lnSpc>
              <a:buFontTx/>
              <a:buBlip>
                <a:blip r:embed="rId2"/>
              </a:buBlip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GROUP BY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子句、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HAVING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子句和集合函数一起可以实现对每个组生成一行和一个汇总值。</a:t>
            </a:r>
          </a:p>
          <a:p>
            <a:pPr algn="just" eaLnBrk="1" hangingPunct="1">
              <a:lnSpc>
                <a:spcPct val="120000"/>
              </a:lnSpc>
              <a:buFontTx/>
              <a:buBlip>
                <a:blip r:embed="rId2"/>
              </a:buBlip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ORDER BY 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子句：可以根据一个列或者多个列来排序查询结果，在该子句中，既可以使用列名，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也可以使用相对列号。</a:t>
            </a:r>
          </a:p>
          <a:p>
            <a:pPr algn="just" eaLnBrk="1" hangingPunct="1">
              <a:lnSpc>
                <a:spcPct val="120000"/>
              </a:lnSpc>
              <a:buFontTx/>
              <a:buBlip>
                <a:blip r:embed="rId2"/>
              </a:buBlip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ASC 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表示升序排列，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DESC 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表示降序排列。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AA3B9BA5-45A1-4FFC-AACA-0C0181A82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043444"/>
            <a:ext cx="632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SzPct val="85000"/>
              <a:buFontTx/>
              <a:buNone/>
            </a:pPr>
            <a:r>
              <a:rPr lang="zh-CN" altLang="en-US" sz="2000" dirty="0">
                <a:solidFill>
                  <a:srgbClr val="6633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查询计算函数的格式及功能</a:t>
            </a:r>
          </a:p>
        </p:txBody>
      </p:sp>
      <p:graphicFrame>
        <p:nvGraphicFramePr>
          <p:cNvPr id="413755" name="Group 59">
            <a:extLst>
              <a:ext uri="{FF2B5EF4-FFF2-40B4-BE49-F238E27FC236}">
                <a16:creationId xmlns:a16="http://schemas.microsoft.com/office/drawing/2014/main" id="{966BA27D-449C-9018-F413-F77B9627C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28634"/>
              </p:ext>
            </p:extLst>
          </p:nvPr>
        </p:nvGraphicFramePr>
        <p:xfrm>
          <a:off x="2514600" y="1411456"/>
          <a:ext cx="6629400" cy="2377584"/>
        </p:xfrm>
        <a:graphic>
          <a:graphicData uri="http://schemas.openxmlformats.org/drawingml/2006/table">
            <a:tbl>
              <a:tblPr/>
              <a:tblGrid>
                <a:gridCol w="214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1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函数格式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函数功能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COUNT(*)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计算记录个数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SUM(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字段名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求字段名所指定字段值的总和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AVG(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字段名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求字段名所指定字段的平均值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MAX(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字段名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求字段名所指定字段的最大值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7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MIN(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字段名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求字段名所指定字段的最小值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86" name="Text Box 32">
            <a:extLst>
              <a:ext uri="{FF2B5EF4-FFF2-40B4-BE49-F238E27FC236}">
                <a16:creationId xmlns:a16="http://schemas.microsoft.com/office/drawing/2014/main" id="{F4D6356B-DB53-A3EF-074C-0CED807F5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6846"/>
            <a:ext cx="632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SzPct val="85000"/>
              <a:buFontTx/>
              <a:buNone/>
            </a:pPr>
            <a:r>
              <a:rPr lang="en-US" altLang="zh-CN" sz="2800" b="1" dirty="0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zh-CN" altLang="en-US" sz="2000" dirty="0">
                <a:solidFill>
                  <a:srgbClr val="6633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查询条件中常用的运算符</a:t>
            </a:r>
          </a:p>
        </p:txBody>
      </p:sp>
      <p:graphicFrame>
        <p:nvGraphicFramePr>
          <p:cNvPr id="413756" name="Group 60">
            <a:extLst>
              <a:ext uri="{FF2B5EF4-FFF2-40B4-BE49-F238E27FC236}">
                <a16:creationId xmlns:a16="http://schemas.microsoft.com/office/drawing/2014/main" id="{EEC969F0-A989-4B2A-4A1A-EF338915C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04313"/>
              </p:ext>
            </p:extLst>
          </p:nvPr>
        </p:nvGraphicFramePr>
        <p:xfrm>
          <a:off x="2133600" y="4291284"/>
          <a:ext cx="8077200" cy="2378076"/>
        </p:xfrm>
        <a:graphic>
          <a:graphicData uri="http://schemas.openxmlformats.org/drawingml/2006/table">
            <a:tbl>
              <a:tblPr/>
              <a:tblGrid>
                <a:gridCol w="323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运算符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实例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=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&gt;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&lt;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&gt;=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&lt;=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&lt;&gt;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工资现状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&gt;3000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NOT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AND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工资现状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&lt;5000 AND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工资现状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&gt;3000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LIKE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性别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LIKE "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"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BETWEEN AND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工资现状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BETWEEN 3000 AND 5000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IS NULL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工资现状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IS NULL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10" name="Rectangle 61">
            <a:extLst>
              <a:ext uri="{FF2B5EF4-FFF2-40B4-BE49-F238E27FC236}">
                <a16:creationId xmlns:a16="http://schemas.microsoft.com/office/drawing/2014/main" id="{AFDD0A0C-3A00-7D0E-56C5-C021FEC09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-Select</a:t>
            </a: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>
            <a:extLst>
              <a:ext uri="{FF2B5EF4-FFF2-40B4-BE49-F238E27FC236}">
                <a16:creationId xmlns:a16="http://schemas.microsoft.com/office/drawing/2014/main" id="{0BAE2E6E-03F9-0090-DB8A-5AA924DDA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-Select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A3241CF-4189-46C9-0FFD-C1068E404E2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452789" y="1052736"/>
            <a:ext cx="11403851" cy="1656184"/>
          </a:xfrm>
        </p:spPr>
        <p:txBody>
          <a:bodyPr anchor="ctr"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编号，姓名，性别，工资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FROM Person WHERE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性别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= 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男’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and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工资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&gt;= 1500'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ORDER BY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工资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ASC</a:t>
            </a:r>
          </a:p>
          <a:p>
            <a:pPr algn="just" eaLnBrk="1" hangingPunct="1"/>
            <a:endParaRPr lang="en-US" altLang="zh-CN" sz="2400" dirty="0">
              <a:solidFill>
                <a:srgbClr val="080808"/>
              </a:solidFill>
            </a:endParaRPr>
          </a:p>
        </p:txBody>
      </p:sp>
      <p:graphicFrame>
        <p:nvGraphicFramePr>
          <p:cNvPr id="477191" name="Group 7">
            <a:extLst>
              <a:ext uri="{FF2B5EF4-FFF2-40B4-BE49-F238E27FC236}">
                <a16:creationId xmlns:a16="http://schemas.microsoft.com/office/drawing/2014/main" id="{ECEEDA85-8D66-FC6A-E193-0CEF755B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20488"/>
              </p:ext>
            </p:extLst>
          </p:nvPr>
        </p:nvGraphicFramePr>
        <p:xfrm>
          <a:off x="1981200" y="2362200"/>
          <a:ext cx="8229600" cy="243840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编号</a:t>
                      </a:r>
                    </a:p>
                  </a:txBody>
                  <a:tcPr marL="91431" marR="91431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姓名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性别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出生日期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工资现状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党员否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工作简历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照片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Bj10001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刘伟箭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1960.08.23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2000.00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Bj11002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刘简捷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1958.12.31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1800.00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Gz05001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藤波海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1956.04.14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1160.00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Jl04001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林惠繁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女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1969.02.03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8000.00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Jl04010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黄晓远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1970.08.12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10000.00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Sh01002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林立荞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女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1964.08.16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4500.00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77376" name="Group 192">
            <a:extLst>
              <a:ext uri="{FF2B5EF4-FFF2-40B4-BE49-F238E27FC236}">
                <a16:creationId xmlns:a16="http://schemas.microsoft.com/office/drawing/2014/main" id="{388FD191-454A-E3B0-8F9A-ACE81E96D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58195"/>
              </p:ext>
            </p:extLst>
          </p:nvPr>
        </p:nvGraphicFramePr>
        <p:xfrm>
          <a:off x="1981200" y="5029200"/>
          <a:ext cx="8229600" cy="1600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编号</a:t>
                      </a:r>
                    </a:p>
                  </a:txBody>
                  <a:tcPr marL="91431" marR="91431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姓名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性别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出生日期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工资现状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党员否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工作简历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照片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Bj11002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刘简捷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1958.12.31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1800.00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Bj10001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刘伟箭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1960.08.23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2000.00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Jl04010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黄晓远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1970.08.12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10000.00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3" name="Rectangle 85">
            <a:extLst>
              <a:ext uri="{FF2B5EF4-FFF2-40B4-BE49-F238E27FC236}">
                <a16:creationId xmlns:a16="http://schemas.microsoft.com/office/drawing/2014/main" id="{4C974D63-31A2-C775-6EF2-82CCA8E0E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-Select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C9EC8E55-DE0C-18DB-6013-F177D791E7FB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380780" y="1484784"/>
            <a:ext cx="11403852" cy="1872208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altLang="zh-CN" sz="2800" dirty="0">
                <a:solidFill>
                  <a:srgbClr val="080808"/>
                </a:solidFill>
              </a:rPr>
              <a:t>   </a:t>
            </a:r>
            <a:r>
              <a:rPr lang="zh-CN" altLang="en-US" sz="20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使用相关子查询查找作者姓名，这些作者至少有在高等教育出版社出版过专著。 </a:t>
            </a:r>
          </a:p>
          <a:p>
            <a:pPr algn="just" eaLnBrk="1" hangingPunct="1">
              <a:buFontTx/>
              <a:buNone/>
            </a:pP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编号，姓名，性别，工资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FROM  Person  WHERE 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编号   </a:t>
            </a: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IN  (SELECT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编号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FROM 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CgDB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WHERE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成果出处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= '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高等教育出版社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')</a:t>
            </a:r>
          </a:p>
          <a:p>
            <a:pPr algn="just" eaLnBrk="1" hangingPunct="1">
              <a:buFontTx/>
              <a:buNone/>
            </a:pPr>
            <a:endParaRPr lang="en-US" altLang="zh-CN" sz="2400" dirty="0">
              <a:solidFill>
                <a:srgbClr val="080808"/>
              </a:solidFill>
            </a:endParaRPr>
          </a:p>
        </p:txBody>
      </p:sp>
      <p:graphicFrame>
        <p:nvGraphicFramePr>
          <p:cNvPr id="478292" name="Group 84">
            <a:extLst>
              <a:ext uri="{FF2B5EF4-FFF2-40B4-BE49-F238E27FC236}">
                <a16:creationId xmlns:a16="http://schemas.microsoft.com/office/drawing/2014/main" id="{312282B0-947D-7D5E-978A-B845831BF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40116"/>
              </p:ext>
            </p:extLst>
          </p:nvPr>
        </p:nvGraphicFramePr>
        <p:xfrm>
          <a:off x="3647728" y="3657600"/>
          <a:ext cx="4038600" cy="1219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编号</a:t>
                      </a:r>
                    </a:p>
                  </a:txBody>
                  <a:tcPr marL="91431" marR="91431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姓名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性别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工资现状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Bj10001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刘伟箭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2000.00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Jl04010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黄晓远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10000.00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21FFA47-AF60-F68D-2BB7-185A6E226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-Create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5B00CDE-BE4D-7F83-5606-8BFF0B506A7C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380781" y="980728"/>
            <a:ext cx="11475859" cy="5256584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创建数据表：</a:t>
            </a:r>
            <a:r>
              <a:rPr lang="zh-CN" altLang="en-US" sz="2000" dirty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TABLE 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 ([&lt;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字段名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1&gt;]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类型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长度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   [,[&lt;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字段名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2&gt;]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类型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长度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)……] )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CREATE TABLE student  (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id  CHAR(8) ,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name CHAR(12),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age INT,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addr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CHAR(40),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eng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NUMERIC(10, 2),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math  NUMERIC(10, 2),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comp  NUMERIC(10, 2),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)</a:t>
            </a: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>
            <a:extLst>
              <a:ext uri="{FF2B5EF4-FFF2-40B4-BE49-F238E27FC236}">
                <a16:creationId xmlns:a16="http://schemas.microsoft.com/office/drawing/2014/main" id="{92CF96F2-2B87-1230-5D13-5D2D384AE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-Insert Update Delete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4D5CA4B-FF06-9552-4F6B-837C6E90D02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407367" y="4725144"/>
            <a:ext cx="11377264" cy="1996330"/>
          </a:xfrm>
          <a:noFill/>
        </p:spPr>
        <p:txBody>
          <a:bodyPr anchor="ctr"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插入记录：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INSERT INTO 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(&lt;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字段名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1&gt; [, 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字段名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2&gt;……])   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                 VALUES (&lt;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表达式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1&gt; [, 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表达式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2&gt;……])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INSERT INTO Person (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编号，姓名，性别，工资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)  VALUES(BJ10050, 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张三’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, 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男’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, 3000);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D2E5A09-D360-14A4-049A-A976EA348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1052737"/>
            <a:ext cx="11449272" cy="172819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FontTx/>
              <a:buNone/>
              <a:defRPr/>
            </a:pPr>
            <a:r>
              <a:rPr lang="en-US" altLang="zh-CN" sz="3600" kern="0" dirty="0"/>
              <a:t> </a:t>
            </a:r>
            <a:r>
              <a:rPr lang="zh-CN" altLang="en-US" sz="20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更新记录： </a:t>
            </a: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UPDATE &lt;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SET &lt;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字段名</a:t>
            </a: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1&gt;=&lt;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表达式</a:t>
            </a: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1&gt;  [, &lt;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字段名</a:t>
            </a: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2&gt;=&lt;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表达式</a:t>
            </a: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2&gt;……] 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           [WHERE &lt;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条件表达式</a:t>
            </a: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&gt;]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en-US" altLang="zh-CN" sz="2000" kern="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UPDATE Person SET </a:t>
            </a:r>
            <a:r>
              <a:rPr lang="zh-CN" altLang="en-US" sz="2000" kern="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工资</a:t>
            </a:r>
            <a:r>
              <a:rPr lang="en-US" altLang="zh-CN" sz="2000" kern="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=3600, </a:t>
            </a:r>
            <a:r>
              <a:rPr lang="zh-CN" altLang="en-US" sz="2000" kern="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党员</a:t>
            </a:r>
            <a:r>
              <a:rPr lang="en-US" altLang="zh-CN" sz="2000" kern="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=‘F’  WHERE </a:t>
            </a:r>
            <a:r>
              <a:rPr lang="zh-CN" altLang="en-US" sz="2000" kern="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姓名</a:t>
            </a:r>
            <a:r>
              <a:rPr lang="en-US" altLang="zh-CN" sz="2000" kern="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=‘</a:t>
            </a:r>
            <a:r>
              <a:rPr lang="zh-CN" altLang="en-US" sz="2000" kern="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刘伟箭’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000" kern="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EB317-BF70-2550-2D51-9A07F40EC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3068960"/>
            <a:ext cx="11377264" cy="1440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FontTx/>
              <a:buNone/>
              <a:defRPr/>
            </a:pPr>
            <a:r>
              <a:rPr lang="zh-CN" altLang="en-US" sz="20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删除记录：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DELETE FROM &lt;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[WHERE &lt;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条件表达式</a:t>
            </a: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&gt;] 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000" kern="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DELETE FROM Person  WHERE </a:t>
            </a:r>
            <a:r>
              <a:rPr lang="zh-CN" altLang="en-US" sz="2000" kern="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工资</a:t>
            </a:r>
            <a:r>
              <a:rPr lang="en-US" altLang="zh-CN" sz="2000" kern="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&gt;5000</a:t>
            </a: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557B578F-7C86-E25C-9F03-D744173A0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条件副词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AD967272-5A8C-E0B2-4598-D522CACA1E35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452788" y="1196752"/>
            <a:ext cx="11259836" cy="4032448"/>
          </a:xfrm>
        </p:spPr>
        <p:txBody>
          <a:bodyPr anchor="ctr"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</a:rPr>
              <a:t>       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从上面看到，很多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SQL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语句是通过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WHERE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来指定条件的，表达式的操作符除了和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C++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相同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的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!=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&lt;=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&gt;=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外，还有表示是否相等的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（不是两个等号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==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）和表示不等关系的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&lt;&gt;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另外还有几个：</a:t>
            </a:r>
          </a:p>
          <a:p>
            <a:pPr algn="just" eaLnBrk="1" hangingPunct="1">
              <a:buFontTx/>
              <a:buNone/>
            </a:pPr>
            <a:endParaRPr lang="zh-CN" altLang="en-US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IN(a, b, c, …)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：      表示包含在括号里中的哪些值</a:t>
            </a: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NOT IN(a, b, c, …)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：  表示不包含在括号里中的哪些值</a:t>
            </a: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BETWEEN a AND b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：     表示在 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a 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和 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b 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之间的值</a:t>
            </a: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NOT BETWEEN a AND b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： 表示不在 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a 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和 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b 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之间的值</a:t>
            </a: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LIKE ‘%</a:t>
            </a:r>
            <a:r>
              <a:rPr lang="en-US" altLang="zh-CN" sz="2000" dirty="0" err="1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xyz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…%’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：       表示含指定字符串 </a:t>
            </a:r>
            <a:r>
              <a:rPr lang="en-US" altLang="zh-CN" sz="2000" dirty="0" err="1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xyz</a:t>
            </a:r>
            <a:r>
              <a:rPr lang="zh-CN" altLang="en-US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，支持模糊查找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D1625931-E385-28C9-A9E1-69C00B01D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dirty="0"/>
              <a:t>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数据库接口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7FA6B679-2348-1273-9B54-F7F1940FA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1404640"/>
            <a:ext cx="11259836" cy="461664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数据库操作主要方法：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80008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// </a:t>
            </a:r>
            <a:r>
              <a:rPr lang="zh-CN" altLang="en-US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数据库打开</a:t>
            </a:r>
            <a:endParaRPr lang="en-US" altLang="zh-CN" sz="20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QString dsn; 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if(!openFlag) 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{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dbcon = QSqlDatabase::addDatabase("QODBC"); 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dsn = QString("DRIVER={Microsoft Access Driver (*.mdb, *.accdb)};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FIL={MS Access};DBQ=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c:/qtsrc/SQLTest/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SQLDB.mdb"); 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dbcon.setDatabaseName(dsn); 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bool ok = dbcon.open(); 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if(!ok) 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qDebug() &lt;&lt; "错误, SQL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DB 数据库文件打开失败！"; 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openFlag = true; 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}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F55C6983-0658-F4FE-901A-2C9518054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 数据库接口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EB318A72-3014-4978-60E8-9A81BDBF5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1139408"/>
            <a:ext cx="11233247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// SQL </a:t>
            </a:r>
            <a:r>
              <a:rPr lang="zh-CN" altLang="en-US" sz="18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执行</a:t>
            </a:r>
            <a:endParaRPr lang="en-US" altLang="zh-CN" sz="18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QSqlQuery 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query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= QSqlQuery(dbcon); 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sucessFlag = query.exec(sqlstr);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// </a:t>
            </a:r>
            <a:r>
              <a:rPr lang="zh-CN" altLang="en-US" sz="18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数据集遍历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int age, score;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while(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query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.next())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{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age = 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query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.value("age").toInt(); 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score = 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query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.value("score").toInt(); 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qDebug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() &lt;&lt; query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.value("num").toString()+"\t"+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query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.value("name").toString()+"\t"+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query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.value("sex").toString()+"\t"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+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tr("%1").arg(age)+"\t"+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tr("%1").arg(score)+"\t"+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query</a:t>
            </a: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.value("department").toString(); 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zh-CN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}</a:t>
            </a:r>
            <a:endParaRPr lang="en-US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// </a:t>
            </a:r>
            <a:r>
              <a:rPr lang="zh-CN" altLang="en-US" sz="18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数据库关闭</a:t>
            </a:r>
            <a:endParaRPr lang="en-US" altLang="zh-CN" sz="18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 err="1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dbcon.close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();</a:t>
            </a:r>
            <a:endParaRPr lang="zh-CN" altLang="zh-CN" sz="2000" dirty="0">
              <a:solidFill>
                <a:srgbClr val="080808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49CE781-B595-F1DF-9332-2378D0E2098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1847528" y="1040097"/>
            <a:ext cx="12457384" cy="740651"/>
          </a:xfrm>
        </p:spPr>
        <p:txBody>
          <a:bodyPr anchor="ctr"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</a:t>
            </a:r>
            <a:r>
              <a:rPr lang="zh-CN" altLang="en-US" sz="22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在数据库管理阶段，应用程序与数据之间的关系图</a:t>
            </a:r>
          </a:p>
          <a:p>
            <a:pPr eaLnBrk="1" hangingPunct="1">
              <a:buFontTx/>
              <a:buNone/>
            </a:pPr>
            <a:r>
              <a:rPr lang="zh-CN" altLang="en-US" sz="2400" dirty="0"/>
              <a:t>                       </a:t>
            </a:r>
          </a:p>
        </p:txBody>
      </p:sp>
      <p:sp>
        <p:nvSpPr>
          <p:cNvPr id="5124" name="Rectangle 13">
            <a:extLst>
              <a:ext uri="{FF2B5EF4-FFF2-40B4-BE49-F238E27FC236}">
                <a16:creationId xmlns:a16="http://schemas.microsoft.com/office/drawing/2014/main" id="{A76127C5-3060-0B22-3FED-84A5F55D6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数据库操作</a:t>
            </a:r>
          </a:p>
        </p:txBody>
      </p:sp>
      <p:grpSp>
        <p:nvGrpSpPr>
          <p:cNvPr id="5123" name="Group 3">
            <a:extLst>
              <a:ext uri="{FF2B5EF4-FFF2-40B4-BE49-F238E27FC236}">
                <a16:creationId xmlns:a16="http://schemas.microsoft.com/office/drawing/2014/main" id="{33646B53-43E5-2EFE-18C1-19BCB6C8DE2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558603"/>
            <a:ext cx="7162800" cy="2230437"/>
            <a:chOff x="3721" y="4322"/>
            <a:chExt cx="4943" cy="1769"/>
          </a:xfrm>
        </p:grpSpPr>
        <p:sp>
          <p:nvSpPr>
            <p:cNvPr id="5126" name="Oval 4">
              <a:extLst>
                <a:ext uri="{FF2B5EF4-FFF2-40B4-BE49-F238E27FC236}">
                  <a16:creationId xmlns:a16="http://schemas.microsoft.com/office/drawing/2014/main" id="{739CFE6A-575D-C79E-B7C6-541566F73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" y="5111"/>
              <a:ext cx="1910" cy="5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defTabSz="784225">
                <a:spcBef>
                  <a:spcPct val="20000"/>
                </a:spcBef>
                <a:buSzPct val="90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84225">
                <a:spcBef>
                  <a:spcPct val="20000"/>
                </a:spcBef>
                <a:buSzPct val="80000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84225">
                <a:spcBef>
                  <a:spcPct val="20000"/>
                </a:spcBef>
                <a:buSzPct val="70000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84225">
                <a:spcBef>
                  <a:spcPct val="20000"/>
                </a:spcBef>
                <a:buSzPct val="70000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84225">
                <a:spcBef>
                  <a:spcPct val="20000"/>
                </a:spcBef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kumimoji="0" lang="zh-CN" altLang="en-US" sz="2000">
                  <a:solidFill>
                    <a:schemeClr val="accent1"/>
                  </a:solidFill>
                </a:rPr>
                <a:t>数据库管理系统</a:t>
              </a:r>
            </a:p>
          </p:txBody>
        </p:sp>
        <p:sp>
          <p:nvSpPr>
            <p:cNvPr id="5127" name="AutoShape 5">
              <a:extLst>
                <a:ext uri="{FF2B5EF4-FFF2-40B4-BE49-F238E27FC236}">
                  <a16:creationId xmlns:a16="http://schemas.microsoft.com/office/drawing/2014/main" id="{C36EDCFB-EA6B-9E37-5D2E-CA7BBF077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4" y="5105"/>
              <a:ext cx="720" cy="540"/>
            </a:xfrm>
            <a:prstGeom prst="flowChartMagneticDisk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defTabSz="784225">
                <a:spcBef>
                  <a:spcPct val="20000"/>
                </a:spcBef>
                <a:buSzPct val="90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84225">
                <a:spcBef>
                  <a:spcPct val="20000"/>
                </a:spcBef>
                <a:buSzPct val="80000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84225">
                <a:spcBef>
                  <a:spcPct val="20000"/>
                </a:spcBef>
                <a:buSzPct val="70000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84225">
                <a:spcBef>
                  <a:spcPct val="20000"/>
                </a:spcBef>
                <a:buSzPct val="70000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84225">
                <a:spcBef>
                  <a:spcPct val="20000"/>
                </a:spcBef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513"/>
                </a:spcBef>
                <a:spcAft>
                  <a:spcPts val="338"/>
                </a:spcAft>
                <a:buSzTx/>
                <a:buNone/>
              </a:pPr>
              <a:r>
                <a:rPr kumimoji="0" lang="zh-CN" altLang="en-US" sz="2000">
                  <a:solidFill>
                    <a:schemeClr val="accent1"/>
                  </a:solidFill>
                </a:rPr>
                <a:t>数据库</a:t>
              </a:r>
            </a:p>
          </p:txBody>
        </p:sp>
        <p:sp>
          <p:nvSpPr>
            <p:cNvPr id="5128" name="Rectangle 6">
              <a:extLst>
                <a:ext uri="{FF2B5EF4-FFF2-40B4-BE49-F238E27FC236}">
                  <a16:creationId xmlns:a16="http://schemas.microsoft.com/office/drawing/2014/main" id="{12FABEE0-58E4-4834-538A-33FC2B70B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4785"/>
              <a:ext cx="106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defTabSz="784225">
                <a:spcBef>
                  <a:spcPct val="20000"/>
                </a:spcBef>
                <a:buSzPct val="90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84225">
                <a:spcBef>
                  <a:spcPct val="20000"/>
                </a:spcBef>
                <a:buSzPct val="80000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84225">
                <a:spcBef>
                  <a:spcPct val="20000"/>
                </a:spcBef>
                <a:buSzPct val="70000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84225">
                <a:spcBef>
                  <a:spcPct val="20000"/>
                </a:spcBef>
                <a:buSzPct val="70000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84225">
                <a:spcBef>
                  <a:spcPct val="20000"/>
                </a:spcBef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kumimoji="0" lang="zh-CN" altLang="en-US" sz="2000">
                  <a:solidFill>
                    <a:schemeClr val="accent1"/>
                  </a:solidFill>
                </a:rPr>
                <a:t>应用程序</a:t>
              </a:r>
              <a:r>
                <a:rPr kumimoji="0" lang="en-US" altLang="zh-CN" sz="200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5129" name="Rectangle 7">
              <a:extLst>
                <a:ext uri="{FF2B5EF4-FFF2-40B4-BE49-F238E27FC236}">
                  <a16:creationId xmlns:a16="http://schemas.microsoft.com/office/drawing/2014/main" id="{354262FC-96E2-517F-134B-A04380C02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4322"/>
              <a:ext cx="106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defTabSz="784225">
                <a:spcBef>
                  <a:spcPct val="20000"/>
                </a:spcBef>
                <a:buSzPct val="90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84225">
                <a:spcBef>
                  <a:spcPct val="20000"/>
                </a:spcBef>
                <a:buSzPct val="80000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84225">
                <a:spcBef>
                  <a:spcPct val="20000"/>
                </a:spcBef>
                <a:buSzPct val="70000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84225">
                <a:spcBef>
                  <a:spcPct val="20000"/>
                </a:spcBef>
                <a:buSzPct val="70000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84225">
                <a:spcBef>
                  <a:spcPct val="20000"/>
                </a:spcBef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kumimoji="0" lang="zh-CN" altLang="en-US" sz="2000" dirty="0">
                  <a:solidFill>
                    <a:schemeClr val="accent1"/>
                  </a:solidFill>
                </a:rPr>
                <a:t>应用程序</a:t>
              </a:r>
              <a:r>
                <a:rPr kumimoji="0" lang="en-US" altLang="zh-CN" sz="20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5130" name="Rectangle 8">
              <a:extLst>
                <a:ext uri="{FF2B5EF4-FFF2-40B4-BE49-F238E27FC236}">
                  <a16:creationId xmlns:a16="http://schemas.microsoft.com/office/drawing/2014/main" id="{843C81DF-0465-AE36-C237-96E18268D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5731"/>
              <a:ext cx="106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defTabSz="784225">
                <a:spcBef>
                  <a:spcPct val="20000"/>
                </a:spcBef>
                <a:buSzPct val="90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84225">
                <a:spcBef>
                  <a:spcPct val="20000"/>
                </a:spcBef>
                <a:buSzPct val="80000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84225">
                <a:spcBef>
                  <a:spcPct val="20000"/>
                </a:spcBef>
                <a:buSzPct val="70000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84225">
                <a:spcBef>
                  <a:spcPct val="20000"/>
                </a:spcBef>
                <a:buSzPct val="70000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84225">
                <a:spcBef>
                  <a:spcPct val="20000"/>
                </a:spcBef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84225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kumimoji="0" lang="zh-CN" altLang="en-US" sz="2000">
                  <a:solidFill>
                    <a:schemeClr val="accent1"/>
                  </a:solidFill>
                </a:rPr>
                <a:t>应用程序</a:t>
              </a:r>
              <a:r>
                <a:rPr kumimoji="0" lang="en-US" altLang="zh-CN" sz="2000">
                  <a:solidFill>
                    <a:schemeClr val="accent1"/>
                  </a:solidFill>
                </a:rPr>
                <a:t>n</a:t>
              </a:r>
            </a:p>
          </p:txBody>
        </p:sp>
        <p:sp>
          <p:nvSpPr>
            <p:cNvPr id="5131" name="Line 9">
              <a:extLst>
                <a:ext uri="{FF2B5EF4-FFF2-40B4-BE49-F238E27FC236}">
                  <a16:creationId xmlns:a16="http://schemas.microsoft.com/office/drawing/2014/main" id="{6BBD7545-6664-F870-F7F5-2ABCA9EC1E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3" y="5542"/>
              <a:ext cx="823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Line 10">
              <a:extLst>
                <a:ext uri="{FF2B5EF4-FFF2-40B4-BE49-F238E27FC236}">
                  <a16:creationId xmlns:a16="http://schemas.microsoft.com/office/drawing/2014/main" id="{73175E88-D24D-5BE3-CD30-BB58A04AD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6" y="5025"/>
              <a:ext cx="83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Line 11">
              <a:extLst>
                <a:ext uri="{FF2B5EF4-FFF2-40B4-BE49-F238E27FC236}">
                  <a16:creationId xmlns:a16="http://schemas.microsoft.com/office/drawing/2014/main" id="{59469874-E6B7-CE01-A3D8-626E53FD0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1" y="4464"/>
              <a:ext cx="1124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Line 12">
              <a:extLst>
                <a:ext uri="{FF2B5EF4-FFF2-40B4-BE49-F238E27FC236}">
                  <a16:creationId xmlns:a16="http://schemas.microsoft.com/office/drawing/2014/main" id="{F6589A71-518E-7214-C343-ACAAD49B6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1" y="5406"/>
              <a:ext cx="5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697C79E-D346-7094-FCBC-CB6B8F26F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4219649"/>
            <a:ext cx="11449272" cy="244971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数据库管理系统：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数据库管理系统 </a:t>
            </a: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DBMS 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是指负责数据库存取、维护、管理的系统软件。</a:t>
            </a: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DBMS 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通常由三个部分组</a:t>
            </a:r>
            <a:endParaRPr lang="en-US" altLang="zh-CN" sz="2000" kern="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成：数据描述语言（</a:t>
            </a: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DDL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）、数据操纵语言（</a:t>
            </a: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DML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）或查询语言、数据库管理例行程序。</a:t>
            </a:r>
            <a:r>
              <a:rPr lang="zh-CN" altLang="en-US" sz="2000" b="1" kern="0" dirty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endParaRPr lang="en-US" altLang="zh-CN" sz="2000" b="1" kern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数据库：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数据库</a:t>
            </a: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DataBase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DB )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是指数据库系统中以一定组织方式将相关数据组织在一起，存储在外部存</a:t>
            </a:r>
            <a:endParaRPr lang="en-US" altLang="zh-CN" sz="2000" kern="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</a:t>
            </a:r>
            <a:r>
              <a:rPr lang="zh-CN" altLang="en-US" sz="2000" kern="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储设备上所形成的、能为多个用户共享的、与应用程序相互独立的相关数据集合。         </a:t>
            </a:r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BAAF0F6B-AC91-79BA-32A6-D4C2CAF55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D2181CC-ACB5-F4FC-CF14-823D5FA6711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335360" y="1124744"/>
            <a:ext cx="11547867" cy="1440160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下面的例子以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Access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数据库系统的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management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数据库中的数据表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student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lesson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score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为数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据源，熟练掌握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SQL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语句的应用。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Student </a:t>
            </a:r>
            <a:r>
              <a:rPr lang="zh-CN" altLang="en-US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数据表：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7ACCB730-B378-775D-99CC-40D7EB2C2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702881"/>
              </p:ext>
            </p:extLst>
          </p:nvPr>
        </p:nvGraphicFramePr>
        <p:xfrm>
          <a:off x="2135560" y="2564904"/>
          <a:ext cx="8077200" cy="390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885714" imgH="2057143" progId="Paint.Picture">
                  <p:embed/>
                </p:oleObj>
              </mc:Choice>
              <mc:Fallback>
                <p:oleObj name="位图图像" r:id="rId2" imgW="3885714" imgH="205714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2564904"/>
                        <a:ext cx="8077200" cy="3902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09F09296-B2D7-AC5E-D6C8-2B85BC6AA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graphicFrame>
        <p:nvGraphicFramePr>
          <p:cNvPr id="24579" name="Object 5">
            <a:extLst>
              <a:ext uri="{FF2B5EF4-FFF2-40B4-BE49-F238E27FC236}">
                <a16:creationId xmlns:a16="http://schemas.microsoft.com/office/drawing/2014/main" id="{7F268AF6-398E-7292-4232-E028975B5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17173"/>
              </p:ext>
            </p:extLst>
          </p:nvPr>
        </p:nvGraphicFramePr>
        <p:xfrm>
          <a:off x="2324100" y="1844824"/>
          <a:ext cx="7543800" cy="466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723810" imgH="1743318" progId="Paint.Picture">
                  <p:embed/>
                </p:oleObj>
              </mc:Choice>
              <mc:Fallback>
                <p:oleObj name="位图图像" r:id="rId2" imgW="3723810" imgH="174331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844824"/>
                        <a:ext cx="7543800" cy="4664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8">
            <a:extLst>
              <a:ext uri="{FF2B5EF4-FFF2-40B4-BE49-F238E27FC236}">
                <a16:creationId xmlns:a16="http://schemas.microsoft.com/office/drawing/2014/main" id="{D7980C9F-96EA-21F5-D059-F2FEDD6C2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1228690"/>
            <a:ext cx="20088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Lesson </a:t>
            </a:r>
            <a:r>
              <a:rPr lang="zh-CN" altLang="en-US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数据表：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FC1A12B-F479-6384-2157-8925D81CB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ECFB5949-7B34-1AAF-32A4-C7AF6874AA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65271"/>
              </p:ext>
            </p:extLst>
          </p:nvPr>
        </p:nvGraphicFramePr>
        <p:xfrm>
          <a:off x="2351584" y="956258"/>
          <a:ext cx="7386637" cy="564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191320" imgH="3885714" progId="Paint.Picture">
                  <p:embed/>
                </p:oleObj>
              </mc:Choice>
              <mc:Fallback>
                <p:oleObj name="位图图像" r:id="rId2" imgW="3191320" imgH="38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956258"/>
                        <a:ext cx="7386637" cy="5641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5">
            <a:extLst>
              <a:ext uri="{FF2B5EF4-FFF2-40B4-BE49-F238E27FC236}">
                <a16:creationId xmlns:a16="http://schemas.microsoft.com/office/drawing/2014/main" id="{42A073AF-EEB3-5A13-7724-D8E06CCC4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964" y="947739"/>
            <a:ext cx="21087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Score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数据表：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DD8ECBB-268D-060D-C70F-C2C900922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22E61C44-231B-B00F-9523-B202083BB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1492675"/>
            <a:ext cx="11449272" cy="41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i="1" dirty="0">
                <a:solidFill>
                  <a:srgbClr val="4A22A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创建数据表：      </a:t>
            </a:r>
            <a:endParaRPr lang="en-US" altLang="zh-CN" sz="2800" i="1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i="1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CREATE TABLE 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&gt;  ([&lt;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字段名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1&gt;]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类型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长度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)   [,[&lt;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字段名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2&gt;]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类型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长度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)……] )</a:t>
            </a:r>
          </a:p>
          <a:p>
            <a:pPr eaLnBrk="1" hangingPunct="1">
              <a:lnSpc>
                <a:spcPct val="40000"/>
              </a:lnSpc>
              <a:buFontTx/>
              <a:buNone/>
            </a:pP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建立一个教师数据表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teacher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，它由教师编号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id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，姓名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name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，性别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sex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，年龄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age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，职称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title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，所在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系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department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六个属性组成，其中教师编号不能为空并且是唯一的，姓名也不能为空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CREATE TABLE teacher (id CHAR(8) NOT NULL UNIQUE,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name CHAR(20) NOT NULL, sex CHAR(2), age INT,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title CHAR(10), department CHAR(20));  </a:t>
            </a:r>
          </a:p>
          <a:p>
            <a:pPr algn="just" eaLnBrk="1" hangingPunct="1">
              <a:buFontTx/>
              <a:buNone/>
            </a:pPr>
            <a:endParaRPr lang="en-US" altLang="zh-CN" sz="2400" b="1" i="1" dirty="0">
              <a:solidFill>
                <a:srgbClr val="4A22A4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i="1" dirty="0">
                <a:solidFill>
                  <a:srgbClr val="4A22A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删除表：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DROP TABLE 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&gt;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DROP TABLE teacher;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FB610EF-B3CB-2245-4DEA-CD6E24662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graphicFrame>
        <p:nvGraphicFramePr>
          <p:cNvPr id="521282" name="Group 66">
            <a:extLst>
              <a:ext uri="{FF2B5EF4-FFF2-40B4-BE49-F238E27FC236}">
                <a16:creationId xmlns:a16="http://schemas.microsoft.com/office/drawing/2014/main" id="{D05B435F-5C87-7E24-0F20-2CC60DDC5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207189"/>
              </p:ext>
            </p:extLst>
          </p:nvPr>
        </p:nvGraphicFramePr>
        <p:xfrm>
          <a:off x="3216276" y="1951039"/>
          <a:ext cx="5903913" cy="3565908"/>
        </p:xfrm>
        <a:graphic>
          <a:graphicData uri="http://schemas.openxmlformats.org/drawingml/2006/table">
            <a:tbl>
              <a:tblPr/>
              <a:tblGrid>
                <a:gridCol w="3804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SQL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数据类型</a:t>
                      </a:r>
                    </a:p>
                  </a:txBody>
                  <a:tcPr marL="91429" marR="9142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C++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数据类型</a:t>
                      </a:r>
                    </a:p>
                  </a:txBody>
                  <a:tcPr marL="91429" marR="9142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INTEGER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或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INT</a:t>
                      </a:r>
                    </a:p>
                  </a:txBody>
                  <a:tcPr marL="91429" marR="9142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91429" marR="9142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SMALLINT</a:t>
                      </a:r>
                    </a:p>
                  </a:txBody>
                  <a:tcPr marL="91429" marR="9142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short</a:t>
                      </a:r>
                    </a:p>
                  </a:txBody>
                  <a:tcPr marL="91429" marR="9142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FLOAT(n)</a:t>
                      </a:r>
                    </a:p>
                  </a:txBody>
                  <a:tcPr marL="91429" marR="9142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double</a:t>
                      </a:r>
                    </a:p>
                  </a:txBody>
                  <a:tcPr marL="91429" marR="9142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REAL</a:t>
                      </a:r>
                    </a:p>
                  </a:txBody>
                  <a:tcPr marL="91429" marR="9142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float</a:t>
                      </a:r>
                    </a:p>
                  </a:txBody>
                  <a:tcPr marL="91429" marR="9142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DOUBLE</a:t>
                      </a:r>
                    </a:p>
                  </a:txBody>
                  <a:tcPr marL="91429" marR="9142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double</a:t>
                      </a:r>
                    </a:p>
                  </a:txBody>
                  <a:tcPr marL="91429" marR="9142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CHAR(n)</a:t>
                      </a:r>
                    </a:p>
                  </a:txBody>
                  <a:tcPr marL="91429" marR="9142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String</a:t>
                      </a:r>
                    </a:p>
                  </a:txBody>
                  <a:tcPr marL="91429" marR="9142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VARCHAR(n)</a:t>
                      </a:r>
                    </a:p>
                  </a:txBody>
                  <a:tcPr marL="91429" marR="9142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String</a:t>
                      </a:r>
                    </a:p>
                  </a:txBody>
                  <a:tcPr marL="91429" marR="9142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BOOLEAN</a:t>
                      </a:r>
                    </a:p>
                  </a:txBody>
                  <a:tcPr marL="91429" marR="9142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boo</a:t>
                      </a:r>
                    </a:p>
                  </a:txBody>
                  <a:tcPr marL="91429" marR="9142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683" name="Text Box 67">
            <a:extLst>
              <a:ext uri="{FF2B5EF4-FFF2-40B4-BE49-F238E27FC236}">
                <a16:creationId xmlns:a16="http://schemas.microsoft.com/office/drawing/2014/main" id="{E139F454-441F-D5B9-235A-BF6424EFA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1343025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数据类型对照表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28E4672-EDB2-AA4E-DC2D-F8FC737F8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B8F185F7-B013-5403-B7FB-2976E1D6B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1546914"/>
            <a:ext cx="1137726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i="1" dirty="0">
                <a:solidFill>
                  <a:srgbClr val="4A22A4"/>
                </a:solidFill>
                <a:ea typeface="楷体_GB2312" pitchFamily="49" charset="-122"/>
              </a:rPr>
              <a:t>  </a:t>
            </a:r>
            <a:r>
              <a:rPr lang="zh-CN" altLang="en-US" sz="2400" i="1" dirty="0">
                <a:solidFill>
                  <a:srgbClr val="4A22A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插入记录：</a:t>
            </a:r>
            <a:r>
              <a:rPr lang="zh-CN" altLang="en-US" sz="2400" dirty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INSERT INTO 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&gt; (&lt;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字段名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1&gt; [, 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字段名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2&gt;……])   VALUES (&lt;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表达式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1&gt; [, 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表达式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2&gt;……])</a:t>
            </a:r>
          </a:p>
          <a:p>
            <a:pPr algn="just" eaLnBrk="1" hangingPunct="1">
              <a:buFontTx/>
              <a:buNone/>
            </a:pP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将一个新学生记录（学号：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bj2005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，姓名：李平，性别：男，年龄：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18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，籍贯：山东，所在系：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暂无，入学年份：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2002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）插入到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student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库中：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INSERT INTO student VALUES(‘bj2005’, 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李平’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, 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男’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, 18, 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山东’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, NULL, 2002);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注意：本例中没有列名，则要在 </a:t>
            </a:r>
            <a:r>
              <a:rPr lang="en-US" altLang="zh-CN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VALUES 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中列出所有值的内容，如果没有，则用 </a:t>
            </a:r>
            <a:r>
              <a:rPr lang="en-US" altLang="zh-CN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NULL 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表示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 dirty="0">
              <a:solidFill>
                <a:schemeClr val="accent2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在课程表中增加一门课程：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INSERT INTO lesson  (id, name)  VALUES(2007,  ‘C++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程序设计’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);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9DF9DE0-88A2-2416-6ACF-8688C8E0B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4B4E5730-3317-930C-281B-BAC73FE3E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1841921"/>
            <a:ext cx="11377264" cy="21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400" i="1" dirty="0">
                <a:solidFill>
                  <a:srgbClr val="4A22A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更新记录：</a:t>
            </a:r>
            <a:r>
              <a:rPr lang="zh-CN" altLang="en-US" sz="2400" dirty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</a:rPr>
              <a:t>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UPDATE 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&gt; SET 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字段名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1&gt;=&lt;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表达式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1&gt;  [, 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字段名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2&gt;=&lt;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表达式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2&gt;……]  [WHERE 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条件表达式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&gt;]</a:t>
            </a:r>
          </a:p>
          <a:p>
            <a:pPr algn="just" eaLnBrk="1" hangingPunct="1">
              <a:buFontTx/>
              <a:buNone/>
            </a:pP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将计算机系女生的年龄加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岁：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UPDATE student SET age = age+1 WHERE sex = 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女’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AND department = 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计算机’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;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A1E2FF4-AFEC-9615-7C09-61D9CFDFD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BCC9D232-9FDE-2775-E718-1B6EDC315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1537622"/>
            <a:ext cx="1152128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000" i="1" dirty="0">
                <a:solidFill>
                  <a:srgbClr val="4A22A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删除记录：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DELETE FROM 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&gt; [WHERE 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条件表达式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&gt;]</a:t>
            </a:r>
          </a:p>
          <a:p>
            <a:pPr algn="just" eaLnBrk="1" hangingPunct="1">
              <a:lnSpc>
                <a:spcPct val="40000"/>
              </a:lnSpc>
              <a:buFontTx/>
              <a:buNone/>
            </a:pP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删除所有年龄为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18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的学生记录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DELETE FROM student WHERE age = 18;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2000" dirty="0">
              <a:solidFill>
                <a:schemeClr val="tx2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000" i="1" dirty="0">
                <a:solidFill>
                  <a:srgbClr val="4A22A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修改数据表：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ALTER TABLE 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表名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&gt;  [ADD 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新列名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&gt;&lt;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数据类型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&gt;[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约束条件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]]  [DROP 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约束条件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&gt;]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[MODIFY 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列名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&gt;&lt;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数据类型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&gt;]</a:t>
            </a:r>
          </a:p>
          <a:p>
            <a:pPr algn="just" eaLnBrk="1" hangingPunct="1">
              <a:lnSpc>
                <a:spcPct val="40000"/>
              </a:lnSpc>
              <a:buFontTx/>
              <a:buNone/>
            </a:pP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向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teacher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表中增加 “开始任教年份” 列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year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，类型为整数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2000" dirty="0">
              <a:solidFill>
                <a:schemeClr val="tx2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ALTER TABLE teacher ADD year INT  MODIFY id INT;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>
            <a:extLst>
              <a:ext uri="{FF2B5EF4-FFF2-40B4-BE49-F238E27FC236}">
                <a16:creationId xmlns:a16="http://schemas.microsoft.com/office/drawing/2014/main" id="{C836556F-3DA6-B0F5-B5FB-F40939758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 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1C0CE723-3BF3-2EA7-F966-4230496E2E6A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452788" y="1124744"/>
            <a:ext cx="11259836" cy="4752528"/>
          </a:xfrm>
        </p:spPr>
        <p:txBody>
          <a:bodyPr anchor="ctr">
            <a:norm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400" i="1" dirty="0">
                <a:solidFill>
                  <a:srgbClr val="4A22A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查询记录：</a:t>
            </a:r>
            <a:endParaRPr lang="zh-CN" altLang="en-US" sz="2400" dirty="0">
              <a:solidFill>
                <a:srgbClr val="08080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SELECT     [ALL|DISTINCT]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字段名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1&gt;|&lt;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函数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[, 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字段名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2&gt;…… ]  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FROM 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表或查询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 [ [LEFT] [RIGHT]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JOIN 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表或查询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  ON 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条件表达式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&gt;]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[WHERE 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条件表达式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&gt;]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  [ORDER BY 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排序选项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 [ASC] [DESC]]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        GROUP BY 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分组字段名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              [HAVING &lt;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条件表达式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&gt;]]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C43DDCD-25B6-F360-9D0E-AE02C97DE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520B5E43-6DB5-2580-DB3B-462A8C28A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377" y="1228690"/>
            <a:ext cx="6737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AutoNum type="arabicPeriod"/>
            </a:pP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求全体学生的详细信息：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* FROM student;</a:t>
            </a:r>
          </a:p>
        </p:txBody>
      </p:sp>
      <p:graphicFrame>
        <p:nvGraphicFramePr>
          <p:cNvPr id="32772" name="Object 5">
            <a:extLst>
              <a:ext uri="{FF2B5EF4-FFF2-40B4-BE49-F238E27FC236}">
                <a16:creationId xmlns:a16="http://schemas.microsoft.com/office/drawing/2014/main" id="{1B5EAF99-CB06-3F6E-B69E-B53C324852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057400"/>
          <a:ext cx="8077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7" imgW="3885714" imgH="2057143" progId="Paint.Picture">
                  <p:embed/>
                </p:oleObj>
              </mc:Choice>
              <mc:Fallback>
                <p:oleObj name="位图图像" r:id="rId7" imgW="3885714" imgH="205714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8077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9" name="Rectangle 33">
            <a:extLst>
              <a:ext uri="{FF2B5EF4-FFF2-40B4-BE49-F238E27FC236}">
                <a16:creationId xmlns:a16="http://schemas.microsoft.com/office/drawing/2014/main" id="{66842F84-B886-4AED-8F15-EE9AAA02F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dirty="0"/>
              <a:t>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关系数据库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421F89D7-AE5B-0D96-00A7-0BA7981FF08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380780" y="1288654"/>
            <a:ext cx="11475860" cy="2572394"/>
          </a:xfrm>
        </p:spPr>
        <p:txBody>
          <a:bodyPr anchor="ctr">
            <a:norm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关系数据库（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Relational Data Base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）是若干个关系的集合。也可以说，关系数据库是由若干张二维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表组成的。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在关系数据库中，将一个关系视为是一张二维表，又称其为数据表。</a:t>
            </a: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一个关系数据库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DB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由若干个数据表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Table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组成，数据表又由若干个记录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Record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组成，而每一个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记录是由若干个以字段属性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Field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加以分类的数据项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Data Cell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组成的。</a:t>
            </a:r>
          </a:p>
        </p:txBody>
      </p:sp>
      <p:sp>
        <p:nvSpPr>
          <p:cNvPr id="6147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A582711C-7B0F-A2AD-5D68-5A3EB88BD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6453188"/>
            <a:ext cx="1152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148" name="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F080A937-3318-131F-1AA8-07CC5C56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6" y="6453188"/>
            <a:ext cx="1152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431116" name="Group 12">
            <a:extLst>
              <a:ext uri="{FF2B5EF4-FFF2-40B4-BE49-F238E27FC236}">
                <a16:creationId xmlns:a16="http://schemas.microsoft.com/office/drawing/2014/main" id="{36E1D5E1-BE5B-9583-8A30-13528753C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00983"/>
              </p:ext>
            </p:extLst>
          </p:nvPr>
        </p:nvGraphicFramePr>
        <p:xfrm>
          <a:off x="3647728" y="4149194"/>
          <a:ext cx="4343400" cy="208811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在关系模型理论中 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在关系数据库中 </a:t>
                      </a: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关系 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数据表 </a:t>
                      </a: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元组 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记录 </a:t>
                      </a: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属性 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字段 </a:t>
                      </a: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分量 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数据项 </a:t>
                      </a: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BCB4499-5FF9-9D79-FEA0-647320C73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 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EFCF7541-7A96-41A6-FFC0-7A4E6B433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19" y="999077"/>
            <a:ext cx="10513169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2.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求家在北京的学生的名字、年龄和系别：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name, age, department FROM student WHERE home = 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北京’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;</a:t>
            </a:r>
          </a:p>
        </p:txBody>
      </p:sp>
      <p:graphicFrame>
        <p:nvGraphicFramePr>
          <p:cNvPr id="33796" name="Object 6">
            <a:extLst>
              <a:ext uri="{FF2B5EF4-FFF2-40B4-BE49-F238E27FC236}">
                <a16:creationId xmlns:a16="http://schemas.microsoft.com/office/drawing/2014/main" id="{55CDCF08-09CE-90D5-CBE0-57916AFC9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226839"/>
              </p:ext>
            </p:extLst>
          </p:nvPr>
        </p:nvGraphicFramePr>
        <p:xfrm>
          <a:off x="2207568" y="1905000"/>
          <a:ext cx="5153025" cy="159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7" imgW="2991268" imgH="1123810" progId="Paint.Picture">
                  <p:embed/>
                </p:oleObj>
              </mc:Choice>
              <mc:Fallback>
                <p:oleObj name="位图图像" r:id="rId7" imgW="2991268" imgH="112381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1905000"/>
                        <a:ext cx="5153025" cy="1596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7">
            <a:extLst>
              <a:ext uri="{FF2B5EF4-FFF2-40B4-BE49-F238E27FC236}">
                <a16:creationId xmlns:a16="http://schemas.microsoft.com/office/drawing/2014/main" id="{601DCB2B-481D-A5C9-23B9-553661CC4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17838"/>
            <a:ext cx="987963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3.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求计算机系女生的姓名和出生年份：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name, 2002-age FROM student WHERE sex = 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女’ 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AND department = 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计算机’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graphicFrame>
        <p:nvGraphicFramePr>
          <p:cNvPr id="33798" name="Object 8">
            <a:extLst>
              <a:ext uri="{FF2B5EF4-FFF2-40B4-BE49-F238E27FC236}">
                <a16:creationId xmlns:a16="http://schemas.microsoft.com/office/drawing/2014/main" id="{FC3ED7C8-CA93-F980-16B2-9EF556392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010322"/>
              </p:ext>
            </p:extLst>
          </p:nvPr>
        </p:nvGraphicFramePr>
        <p:xfrm>
          <a:off x="2207568" y="4953000"/>
          <a:ext cx="5165576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9" imgW="2285714" imgH="1162212" progId="Paint.Picture">
                  <p:embed/>
                </p:oleObj>
              </mc:Choice>
              <mc:Fallback>
                <p:oleObj name="位图图像" r:id="rId9" imgW="2285714" imgH="1162212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4953000"/>
                        <a:ext cx="5165576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1B33CE7-6706-7F6E-F517-A9D355A93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CB002945-2B88-A44A-62E1-374F1DF83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59701"/>
            <a:ext cx="987963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4.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在成绩表中，要得到选修课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2001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的学生的学号、姓名和成绩，并按成绩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从高到底排序：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student_id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, student.name, score FROM score, student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WHERE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lesson_id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= 2001 AND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student_id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= student.id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ORDER BY score DESC;</a:t>
            </a:r>
          </a:p>
        </p:txBody>
      </p:sp>
      <p:graphicFrame>
        <p:nvGraphicFramePr>
          <p:cNvPr id="34820" name="Object 7">
            <a:extLst>
              <a:ext uri="{FF2B5EF4-FFF2-40B4-BE49-F238E27FC236}">
                <a16:creationId xmlns:a16="http://schemas.microsoft.com/office/drawing/2014/main" id="{04D8E422-C248-A303-FEFD-260FDA5547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140334"/>
              </p:ext>
            </p:extLst>
          </p:nvPr>
        </p:nvGraphicFramePr>
        <p:xfrm>
          <a:off x="3124200" y="3140968"/>
          <a:ext cx="5791200" cy="341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7" imgW="3000000" imgH="1886213" progId="Paint.Picture">
                  <p:embed/>
                </p:oleObj>
              </mc:Choice>
              <mc:Fallback>
                <p:oleObj name="位图图像" r:id="rId7" imgW="3000000" imgH="188621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140968"/>
                        <a:ext cx="5791200" cy="3412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C618F88-945D-F5E7-B53C-AD9501251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DBA12DEA-8904-D718-307E-1B61C4E01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71662"/>
            <a:ext cx="995164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5.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求计算机系和电子系中年龄在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19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和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20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之间的学生学号和年龄：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id, age FROM student WHERE department IN(‘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计算机’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, 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电子’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)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AND age BETWEEN (19, 20);</a:t>
            </a:r>
          </a:p>
        </p:txBody>
      </p:sp>
      <p:graphicFrame>
        <p:nvGraphicFramePr>
          <p:cNvPr id="35844" name="Object 5">
            <a:extLst>
              <a:ext uri="{FF2B5EF4-FFF2-40B4-BE49-F238E27FC236}">
                <a16:creationId xmlns:a16="http://schemas.microsoft.com/office/drawing/2014/main" id="{6A8EB01D-025A-66A8-63DD-4AD56D135B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007277"/>
              </p:ext>
            </p:extLst>
          </p:nvPr>
        </p:nvGraphicFramePr>
        <p:xfrm>
          <a:off x="2971800" y="2938611"/>
          <a:ext cx="5562600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7" imgW="2257740" imgH="1542857" progId="Paint.Picture">
                  <p:embed/>
                </p:oleObj>
              </mc:Choice>
              <mc:Fallback>
                <p:oleObj name="位图图像" r:id="rId7" imgW="2257740" imgH="154285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38611"/>
                        <a:ext cx="5562600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5021BE6-999C-B959-9A8C-214C2A3B0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D64F496E-4BD5-EC24-AFE0-CBEF0A8AA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1240299"/>
            <a:ext cx="1044116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6.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求名字中带有“建”的学生的姓名和系别：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name, department FROM student WHERE name LIKE ‘%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建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%’;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注意：</a:t>
            </a:r>
            <a:r>
              <a:rPr lang="en-US" altLang="zh-CN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%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（百分号） 可以匹配任意长度的字符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</a:t>
            </a:r>
            <a:r>
              <a:rPr lang="en-US" altLang="zh-CN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_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（下划线） 可以匹配任意单个字符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 dirty="0">
              <a:solidFill>
                <a:schemeClr val="accent2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7.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求选修课程的学生人数：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COUNT(DISTINCT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student_id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) FROM score;</a:t>
            </a:r>
            <a:endParaRPr lang="en-US" altLang="zh-CN" sz="2000" dirty="0">
              <a:solidFill>
                <a:schemeClr val="tx2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注意：</a:t>
            </a:r>
            <a:r>
              <a:rPr lang="en-US" altLang="zh-CN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DISTINCT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： 去掉重复的记录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</a:t>
            </a:r>
            <a:r>
              <a:rPr lang="en-US" altLang="zh-CN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COUNT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：统计个数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</a:t>
            </a:r>
            <a:r>
              <a:rPr lang="en-US" altLang="zh-CN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SUM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：计算一列数值的总和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</a:t>
            </a:r>
            <a:r>
              <a:rPr lang="en-US" altLang="zh-CN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AVG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：计算一列数值的平均值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</a:t>
            </a:r>
            <a:r>
              <a:rPr lang="en-US" altLang="zh-CN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MAX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：计算一列数值的最大值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</a:t>
            </a:r>
            <a:r>
              <a:rPr lang="en-US" altLang="zh-CN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MIN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：计算一列数值的最小值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求学生平均年龄：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AVG(age) FROM student;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求学生总人数：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COUNT(*) FROM student;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0A4DEAA-3D93-E977-2A7F-3A1907071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12A179A2-5D56-FD89-52E5-96C7289B0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1617762"/>
            <a:ext cx="1022513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8.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求每门课程号及相应的选课人数：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lesson_id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, COUNT(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student_id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) FROM score GROUP BY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lesson_id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注意：</a:t>
            </a:r>
            <a:r>
              <a:rPr lang="en-US" altLang="zh-CN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GROUP BY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：分组子句，按照 </a:t>
            </a:r>
            <a:r>
              <a:rPr lang="en-US" altLang="zh-CN" sz="1600" dirty="0" err="1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lesson_id</a:t>
            </a:r>
            <a:r>
              <a:rPr lang="en-US" altLang="zh-CN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进行分组， 并对每组进行 </a:t>
            </a:r>
            <a:r>
              <a:rPr lang="en-US" altLang="zh-CN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COUNT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 dirty="0">
              <a:solidFill>
                <a:schemeClr val="accent2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9.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求平均成绩在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80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分以上学生的学号和平均成绩：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student_id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, AVG(score) AS average FROM score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GROUP BY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student_id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HAVING AVG(score) &gt; 80;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注意：</a:t>
            </a:r>
            <a:r>
              <a:rPr lang="en-US" altLang="zh-CN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HAVING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：筛选子句，</a:t>
            </a:r>
            <a:r>
              <a:rPr lang="en-US" altLang="zh-CN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SQL </a:t>
            </a:r>
            <a:r>
              <a:rPr lang="zh-CN" altLang="en-US" sz="1600" dirty="0">
                <a:solidFill>
                  <a:srgbClr val="4A22A4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分组后按照一定条件进行 筛选。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 dirty="0">
              <a:solidFill>
                <a:schemeClr val="accent2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10.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查询还没有任课教师的课程号和课程名：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id, name FROM lesson WHERE teacher IS NULL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5AF6761-DFFB-EF86-43C8-B4C1FD49B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573EC5BA-5BB5-DFC2-7DA6-F63CCCAA9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1196752"/>
            <a:ext cx="108012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400" i="1" dirty="0">
                <a:solidFill>
                  <a:srgbClr val="4A22A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多表联合查询：</a:t>
            </a:r>
          </a:p>
          <a:p>
            <a:pPr algn="just" eaLnBrk="1" hangingPunct="1">
              <a:lnSpc>
                <a:spcPct val="40000"/>
              </a:lnSpc>
              <a:buFontTx/>
              <a:buNone/>
            </a:pPr>
            <a:endParaRPr lang="zh-CN" altLang="en-US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18.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在学生表和分数表中，查询学生信息和他们的选课成绩      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student.*, score.* FROM student, score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WHERE student.id 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score.student_id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19.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查询学生的姓名、选修课程和成绩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student.name, lesson.name,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score.score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FROM student, lesson, score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WHERE student.id 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score.student_id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AND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score.lesson_id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= lesson.id;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2000" b="1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20.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查询选修编号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2001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的课且成绩在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80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分以上所有学生的学号、姓名、所在系和成绩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student.id, student.name,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student.department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score.score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FROM student, lesson, score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WHERE student.id 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score.student_id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AND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score.lesson_id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= 2001 AND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score.score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&gt;80;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F9F5D28-0DDF-A3D1-574E-D4FAF492F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153EA434-BBB1-0E7A-E5ED-53D30D2C7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1393606"/>
            <a:ext cx="1008112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400" i="1" dirty="0">
                <a:solidFill>
                  <a:srgbClr val="4A22A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嵌套查询：</a:t>
            </a:r>
          </a:p>
          <a:p>
            <a:pPr algn="just" eaLnBrk="1" hangingPunct="1">
              <a:lnSpc>
                <a:spcPct val="40000"/>
              </a:lnSpc>
              <a:buFontTx/>
              <a:buNone/>
            </a:pPr>
            <a:endParaRPr lang="zh-CN" altLang="en-US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21.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查询与黄丹年龄相同的学生的学号、姓名、所在系    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id, name, department  FROM student WHERE age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IN (SELECT age FROM student WHERE name = 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黄丹’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22.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查询选修了“计算机网络”课程的学生的信息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SELECT id, name, age  FROM student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WHERE id IN (SELECT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student_id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FROM score WHERE  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lesson_id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IN (SELECT id FROM lesson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WHERE name = 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计算机网络’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));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A3EB9CD-3B02-A18E-0D93-89F9FF669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 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应用例子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9FE2CC81-AF2F-9F68-FB7B-6303FD0B6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1628998"/>
            <a:ext cx="1008112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例子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：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2001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级学生的总人数和平均年龄</a:t>
            </a:r>
          </a:p>
          <a:p>
            <a:pPr algn="just" eaLnBrk="1" hangingPunct="1">
              <a:buFontTx/>
              <a:buNone/>
            </a:pP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SELECT COUNT(*), AVG(age) FROM student WHERE year = 2001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；</a:t>
            </a:r>
          </a:p>
          <a:p>
            <a:pPr algn="just" eaLnBrk="1" hangingPunct="1">
              <a:buFontTx/>
              <a:buNone/>
            </a:pP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例子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：求计算机、数学系和电子系中年龄在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18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和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20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岁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不包括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18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岁，包括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20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岁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之间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      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的女生姓名、年龄和系别</a:t>
            </a:r>
          </a:p>
          <a:p>
            <a:pPr algn="just" eaLnBrk="1" hangingPunct="1">
              <a:buFontTx/>
              <a:buNone/>
            </a:pP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SELECT name, age, department FROM student 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WHERE department IN (‘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计算机’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, ‘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电子’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, '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数学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') AND 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(age BETWEEN 18 AND 20) AND  age &lt;&gt; 18 AND sex = '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女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' 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C75E805-5552-54F7-2AF7-10BBE7DD0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/>
              <a:t> </a:t>
            </a:r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应用例子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C668C328-67CC-7848-AC60-61D1994D1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1638076"/>
            <a:ext cx="10332916" cy="305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例子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3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： 在成绩表中查询学号以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bj2001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开头的学生选课数目和总成绩、平均成绩以及最高</a:t>
            </a:r>
            <a:endParaRPr lang="en-US" altLang="zh-CN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      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分和最低分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其中平均成绩在 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75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分以上，且按平均成绩由高到低排序</a:t>
            </a:r>
          </a:p>
          <a:p>
            <a:pPr algn="just" eaLnBrk="1" hangingPunct="1">
              <a:buFontTx/>
              <a:buNone/>
            </a:pPr>
            <a:endParaRPr lang="zh-CN" altLang="en-US" sz="2000" dirty="0">
              <a:solidFill>
                <a:schemeClr val="tx2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SELECT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student_id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, COUNT(*), SUM(score), AVG(score),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MAX(score) AS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maxs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, MIN(score) AS mins FROM score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WHERE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student_id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LIKE 'bj2001%' GROUP BY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student_id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			 HAVING AVG(score)&gt;75 ORDER BY AVG(score) DESC;</a:t>
            </a:r>
          </a:p>
          <a:p>
            <a:pPr algn="just" eaLnBrk="1" hangingPunct="1">
              <a:buFontTx/>
              <a:buNone/>
            </a:pPr>
            <a:endParaRPr lang="en-US" altLang="zh-CN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" name="Rectangle 525">
            <a:extLst>
              <a:ext uri="{FF2B5EF4-FFF2-40B4-BE49-F238E27FC236}">
                <a16:creationId xmlns:a16="http://schemas.microsoft.com/office/drawing/2014/main" id="{DC6A5758-B3F3-FE15-A8CE-3384ACE57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 关系数据库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EE4AA2F6-2775-8851-E975-A69AAD38652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380780" y="1484784"/>
            <a:ext cx="11475860" cy="1872208"/>
          </a:xfrm>
        </p:spPr>
        <p:txBody>
          <a:bodyPr anchor="ctr">
            <a:norm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在数据表中，若某一字段或几个字段的组合值能够标识一个记录，则称其为关键字（或键），当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一个数据表有多个关键字时，可从中选出一个作为主关键字（或主键）。</a:t>
            </a: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在关系数据库中，数据表为基本文件，每个数据表之间具有独立性，而且若干个数据表间又具有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相关性，使得数据操纵方式简单，这一特点使其具有极大的优越性，并能得以迅速普及。</a:t>
            </a:r>
          </a:p>
          <a:p>
            <a:pPr algn="just" eaLnBrk="1" hangingPunct="1">
              <a:buFontTx/>
              <a:buNone/>
            </a:pPr>
            <a:endParaRPr lang="en-US" altLang="zh-CN" sz="2400" dirty="0">
              <a:solidFill>
                <a:srgbClr val="080808"/>
              </a:solidFill>
            </a:endParaRPr>
          </a:p>
        </p:txBody>
      </p:sp>
      <p:sp>
        <p:nvSpPr>
          <p:cNvPr id="7171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E8E34A36-9689-D1B3-6DE5-A4A2B111C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6453188"/>
            <a:ext cx="1152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172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id="{16AA3C2A-7A54-8CAD-5196-016B9F8F5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6" y="6453188"/>
            <a:ext cx="1152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173" name="Rectangle 11">
            <a:extLst>
              <a:ext uri="{FF2B5EF4-FFF2-40B4-BE49-F238E27FC236}">
                <a16:creationId xmlns:a16="http://schemas.microsoft.com/office/drawing/2014/main" id="{76776218-5DA5-3E20-9F37-63443FB04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76601"/>
            <a:ext cx="69484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    </a:t>
            </a:r>
            <a:r>
              <a:rPr lang="zh-CN" altLang="en-US" sz="2400" dirty="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学生基本情况表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</a:p>
        </p:txBody>
      </p:sp>
      <p:graphicFrame>
        <p:nvGraphicFramePr>
          <p:cNvPr id="433674" name="Group 522">
            <a:extLst>
              <a:ext uri="{FF2B5EF4-FFF2-40B4-BE49-F238E27FC236}">
                <a16:creationId xmlns:a16="http://schemas.microsoft.com/office/drawing/2014/main" id="{BF214078-CEA3-DDF1-3A23-ADDA1A4D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96499"/>
              </p:ext>
            </p:extLst>
          </p:nvPr>
        </p:nvGraphicFramePr>
        <p:xfrm>
          <a:off x="1847850" y="3800476"/>
          <a:ext cx="8591549" cy="2682876"/>
        </p:xfrm>
        <a:graphic>
          <a:graphicData uri="http://schemas.openxmlformats.org/drawingml/2006/table">
            <a:tbl>
              <a:tblPr/>
              <a:tblGrid>
                <a:gridCol w="1155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0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0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1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学号</a:t>
                      </a:r>
                    </a:p>
                  </a:txBody>
                  <a:tcPr marL="91437" marR="91437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姓名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性别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班级名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系别代号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地址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出生日期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备注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011110</a:t>
                      </a:r>
                    </a:p>
                  </a:txBody>
                  <a:tcPr marL="91437" marR="91437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李建国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信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0121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05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广东深圳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1984-9-28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011202</a:t>
                      </a:r>
                    </a:p>
                  </a:txBody>
                  <a:tcPr marL="91437" marR="91437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李宁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电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0134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02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广西南宁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1985-5-6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021204</a:t>
                      </a:r>
                    </a:p>
                  </a:txBody>
                  <a:tcPr marL="91437" marR="91437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赵娜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女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英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0112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03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湖南长沙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1986-9-8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011111</a:t>
                      </a:r>
                    </a:p>
                  </a:txBody>
                  <a:tcPr marL="91437" marR="91437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孙亮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电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0134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02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江苏南京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1985-11-18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021405</a:t>
                      </a:r>
                    </a:p>
                  </a:txBody>
                  <a:tcPr marL="91437" marR="91437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赵琳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女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计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0121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01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江苏南通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1985-12-12</a:t>
                      </a: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91437" marR="91437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2" name="Rectangle 109">
            <a:extLst>
              <a:ext uri="{FF2B5EF4-FFF2-40B4-BE49-F238E27FC236}">
                <a16:creationId xmlns:a16="http://schemas.microsoft.com/office/drawing/2014/main" id="{1F197E60-6DC6-2D82-ADD3-2E6A6CF39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dirty="0"/>
              <a:t>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关系数据库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8B20E26-B450-45B0-DEAD-B432F4F5737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>
              <a:buFontTx/>
              <a:buNone/>
            </a:pPr>
            <a:r>
              <a:rPr lang="en-US" altLang="zh-CN" sz="2800"/>
              <a:t>         </a:t>
            </a:r>
          </a:p>
        </p:txBody>
      </p:sp>
      <p:sp>
        <p:nvSpPr>
          <p:cNvPr id="8195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F7FDE82C-1305-3F23-DCA2-4AC80573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6453188"/>
            <a:ext cx="1152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id="{BE6C428C-1485-6FA9-C27E-B027E8D8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6" y="6453188"/>
            <a:ext cx="1152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B73AC26C-A688-65E6-DA29-C42926FC7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760" y="1253703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>
                <a:solidFill>
                  <a:srgbClr val="6633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信息中心专门人才基本情况一览表</a:t>
            </a:r>
          </a:p>
        </p:txBody>
      </p:sp>
      <p:graphicFrame>
        <p:nvGraphicFramePr>
          <p:cNvPr id="437354" name="Group 106">
            <a:extLst>
              <a:ext uri="{FF2B5EF4-FFF2-40B4-BE49-F238E27FC236}">
                <a16:creationId xmlns:a16="http://schemas.microsoft.com/office/drawing/2014/main" id="{F3B5A404-6D45-A061-B4A3-BB600D901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12438"/>
              </p:ext>
            </p:extLst>
          </p:nvPr>
        </p:nvGraphicFramePr>
        <p:xfrm>
          <a:off x="2057400" y="1961726"/>
          <a:ext cx="8077200" cy="441960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2113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自然情况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专业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成果和成就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编号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姓名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性别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出生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工资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现状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党员否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专业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专业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年限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职称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英语水平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名称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出处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bj10001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刘伟箭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1960.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08.23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计算机应用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２０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教授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精通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J104010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黄晓远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1970.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08.12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财政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税收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副教授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精通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5" name="Rectangle 237">
            <a:extLst>
              <a:ext uri="{FF2B5EF4-FFF2-40B4-BE49-F238E27FC236}">
                <a16:creationId xmlns:a16="http://schemas.microsoft.com/office/drawing/2014/main" id="{4C3E40BB-27A0-C453-345F-85A9D0A3A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dirty="0"/>
              <a:t>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关系数据库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2A3BA9D-44BC-AD5C-5BD3-306965A0477B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335360" y="1124744"/>
            <a:ext cx="11593288" cy="2304256"/>
          </a:xfrm>
        </p:spPr>
        <p:txBody>
          <a:bodyPr anchor="ctr"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可以将表分成三个独立的数据表：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专门人才基本情况一览表，它收入了信息中心管理的专门人才的自然情况。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专门人才专业特长一览表，它收入了信息中心专门人才的专业特长情况。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专门人才成就成果情况一览表，它收入了信息中心专门人才的成就及成果情况。</a:t>
            </a:r>
          </a:p>
        </p:txBody>
      </p:sp>
      <p:sp>
        <p:nvSpPr>
          <p:cNvPr id="9219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A828AB94-E398-62F5-ED65-4CD348CDA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6453188"/>
            <a:ext cx="1152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0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id="{6524DDBF-57B2-C300-3024-CDAC8FD89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6" y="6453188"/>
            <a:ext cx="1152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438506" name="Group 234">
            <a:extLst>
              <a:ext uri="{FF2B5EF4-FFF2-40B4-BE49-F238E27FC236}">
                <a16:creationId xmlns:a16="http://schemas.microsoft.com/office/drawing/2014/main" id="{ED33F645-63A4-769A-C5C4-86DE029F5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25428"/>
              </p:ext>
            </p:extLst>
          </p:nvPr>
        </p:nvGraphicFramePr>
        <p:xfrm>
          <a:off x="1981200" y="3501008"/>
          <a:ext cx="8229600" cy="2743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编号</a:t>
                      </a:r>
                    </a:p>
                  </a:txBody>
                  <a:tcPr marL="91431" marR="91431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姓名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性别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出生日期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工资现状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党员否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工作简历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照片</a:t>
                      </a:r>
                    </a:p>
                  </a:txBody>
                  <a:tcPr marL="91431" marR="91431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Bj10001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刘伟箭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1960.08.23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2000.00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Bj11002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刘简捷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1958.12.31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1800.00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Gz05001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藤波海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1956.04.14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1160.00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Jl04001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林惠繁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女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1969.02.03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8000.00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Jl04010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黄晓远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1970.08.12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10000.00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Sh01002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林立荞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女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1964.08.16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4500.00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略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9" name="Rectangle 136">
            <a:extLst>
              <a:ext uri="{FF2B5EF4-FFF2-40B4-BE49-F238E27FC236}">
                <a16:creationId xmlns:a16="http://schemas.microsoft.com/office/drawing/2014/main" id="{A24C6E72-B45D-A9D9-E409-E209077DF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 关系数据库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B6947B0-BEB0-CEB0-1213-18059A442C15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>
              <a:buFontTx/>
              <a:buNone/>
            </a:pPr>
            <a:r>
              <a:rPr lang="en-US" altLang="zh-CN" sz="2800"/>
              <a:t>            </a:t>
            </a:r>
          </a:p>
        </p:txBody>
      </p:sp>
      <p:sp>
        <p:nvSpPr>
          <p:cNvPr id="10243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EE950456-5636-7F34-83B8-BB778CED1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6453188"/>
            <a:ext cx="1152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244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id="{102DEEA6-E5D5-F2B1-EC36-4F8361394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6" y="6453188"/>
            <a:ext cx="1152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5C6F80F5-B730-ECFA-E7F0-C975FE959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730" y="821655"/>
            <a:ext cx="6697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2800" b="1" dirty="0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zh-CN" altLang="en-US" sz="2000" dirty="0">
                <a:solidFill>
                  <a:srgbClr val="6633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信息中心专门人才专业特长一览表</a:t>
            </a:r>
          </a:p>
        </p:txBody>
      </p:sp>
      <p:graphicFrame>
        <p:nvGraphicFramePr>
          <p:cNvPr id="440457" name="Group 137">
            <a:extLst>
              <a:ext uri="{FF2B5EF4-FFF2-40B4-BE49-F238E27FC236}">
                <a16:creationId xmlns:a16="http://schemas.microsoft.com/office/drawing/2014/main" id="{5566B993-543F-C4D5-3714-938554686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32226"/>
              </p:ext>
            </p:extLst>
          </p:nvPr>
        </p:nvGraphicFramePr>
        <p:xfrm>
          <a:off x="2286000" y="1412775"/>
          <a:ext cx="7373938" cy="2154339"/>
        </p:xfrm>
        <a:graphic>
          <a:graphicData uri="http://schemas.openxmlformats.org/drawingml/2006/table">
            <a:tbl>
              <a:tblPr/>
              <a:tblGrid>
                <a:gridCol w="127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编号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专业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专业年限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职称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英语水平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Bj10001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计算机应用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教授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精通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Bj11002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环境工程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高级工程师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精通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Gz05001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生物工程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教授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精通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Jl04001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财政税收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教授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精通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Jl04010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计算机应用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副教授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一般阅读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sh01002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计算机应用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副教授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一般阅读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96" name="Text Box 88">
            <a:extLst>
              <a:ext uri="{FF2B5EF4-FFF2-40B4-BE49-F238E27FC236}">
                <a16:creationId xmlns:a16="http://schemas.microsoft.com/office/drawing/2014/main" id="{3245FD3F-B02E-BA71-EB9C-7D9960283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773983"/>
            <a:ext cx="686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2800" b="1" dirty="0">
                <a:solidFill>
                  <a:srgbClr val="66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en-US" sz="2000" dirty="0">
                <a:solidFill>
                  <a:srgbClr val="6633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信息中心专门人才成就成果一览表</a:t>
            </a:r>
          </a:p>
        </p:txBody>
      </p:sp>
      <p:graphicFrame>
        <p:nvGraphicFramePr>
          <p:cNvPr id="440458" name="Group 138">
            <a:extLst>
              <a:ext uri="{FF2B5EF4-FFF2-40B4-BE49-F238E27FC236}">
                <a16:creationId xmlns:a16="http://schemas.microsoft.com/office/drawing/2014/main" id="{A1A617D6-3593-CBE6-E617-E3073F7E6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58222"/>
              </p:ext>
            </p:extLst>
          </p:nvPr>
        </p:nvGraphicFramePr>
        <p:xfrm>
          <a:off x="2286000" y="4365104"/>
          <a:ext cx="7842250" cy="226429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编号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成果名称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成果类别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成果出处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Bj10001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VF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高级编程技术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著作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高等教育出版社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Bj10001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面向对象编程与系统程序优化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论文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中国计算机世界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jl04010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计算机应用与软件开发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著作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清华大学出版社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Jl04010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数据库原理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著作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高等教育出版社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Jl04010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中国电子商务发展策略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论文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计算机应用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jl04010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远程网络教育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论文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计算机应用</a:t>
                      </a:r>
                    </a:p>
                  </a:txBody>
                  <a:tcPr marL="762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ACAD9752-09D4-501B-D85D-B7F47015E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6" y="6453188"/>
            <a:ext cx="1152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8" name="Rectangle 11">
            <a:extLst>
              <a:ext uri="{FF2B5EF4-FFF2-40B4-BE49-F238E27FC236}">
                <a16:creationId xmlns:a16="http://schemas.microsoft.com/office/drawing/2014/main" id="{442B21C2-39AA-F68F-9121-9BB74C982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dirty="0"/>
              <a:t>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关系运算</a:t>
            </a:r>
          </a:p>
        </p:txBody>
      </p:sp>
      <p:sp>
        <p:nvSpPr>
          <p:cNvPr id="11269" name="Rectangle 13">
            <a:extLst>
              <a:ext uri="{FF2B5EF4-FFF2-40B4-BE49-F238E27FC236}">
                <a16:creationId xmlns:a16="http://schemas.microsoft.com/office/drawing/2014/main" id="{5E301BBA-0B66-78FA-169B-D87EB85B6C0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335360" y="1340768"/>
            <a:ext cx="11547867" cy="4248472"/>
          </a:xfrm>
          <a:noFill/>
        </p:spPr>
        <p:txBody>
          <a:bodyPr anchor="ctr"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关系运算：</a:t>
            </a:r>
            <a:endParaRPr lang="en-US" altLang="zh-CN" sz="20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 eaLnBrk="1" hangingPunct="1">
              <a:buFontTx/>
              <a:buNone/>
            </a:pPr>
            <a:endParaRPr lang="zh-CN" altLang="en-US" sz="20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在关系数据库中查询用户所需数据时，需要对关系进行一定的关系运算。关系运算主要有选择、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投影和联接三种。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endParaRPr lang="zh-CN" altLang="en-US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选择（</a:t>
            </a:r>
            <a:r>
              <a:rPr lang="en-US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Selection</a:t>
            </a:r>
            <a:r>
              <a:rPr lang="zh-CN" altLang="en-US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运算是从关系中查找符合指定条件元组的操作。</a:t>
            </a: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</a:t>
            </a:r>
            <a:r>
              <a:rPr lang="zh-CN" altLang="en-US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投影（</a:t>
            </a:r>
            <a:r>
              <a:rPr lang="en-US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Projection</a:t>
            </a:r>
            <a:r>
              <a:rPr lang="zh-CN" altLang="en-US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运算是从关系中选取若干个属性的操作。 </a:t>
            </a: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</a:t>
            </a:r>
            <a:r>
              <a:rPr lang="zh-CN" altLang="en-US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联接（</a:t>
            </a:r>
            <a:r>
              <a:rPr lang="en-US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Join</a:t>
            </a:r>
            <a:r>
              <a:rPr lang="zh-CN" altLang="en-US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         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运算是将两个关系模式的若干属性拼接成一个新的关系模式的操作，对应的新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           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关系中，包含满足联接条件的所有元组。 </a:t>
            </a:r>
          </a:p>
          <a:p>
            <a:pPr eaLnBrk="1" hangingPunct="1">
              <a:buFontTx/>
              <a:buNone/>
            </a:pPr>
            <a:endParaRPr lang="en-US" altLang="zh-CN" sz="2400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6">
            <a:extLst>
              <a:ext uri="{FF2B5EF4-FFF2-40B4-BE49-F238E27FC236}">
                <a16:creationId xmlns:a16="http://schemas.microsoft.com/office/drawing/2014/main" id="{9B29EC4A-C028-C102-B06C-2E5B1E0A5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 SQL </a:t>
            </a:r>
            <a:r>
              <a:rPr lang="zh-CN" altLang="en-US" sz="3200" b="0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88DD71BE-50B5-3FC8-C8BC-F20E19DE4CA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335360" y="1484784"/>
            <a:ext cx="11547867" cy="1944216"/>
          </a:xfrm>
        </p:spPr>
        <p:txBody>
          <a:bodyPr anchor="ctr"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SQL</a:t>
            </a:r>
            <a:r>
              <a:rPr lang="zh-CN" altLang="en-US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Structured Query Language</a:t>
            </a:r>
            <a:r>
              <a:rPr lang="zh-CN" altLang="en-US" sz="20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，结构化查询语言）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语言是集数据定义、数据查询、数据操纵和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数据控制功能于一体的语言，具有功能丰富、使用灵活、语言简捷易学等特点，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SQL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语句最主要的功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能就是查询功能。使用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SQL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语句不需要在不同的工作区打开不同的表，只需将要连接的表、查询所需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的字段、筛选记录的条件、记录分组的依据排序的方式以及查询结果的显示方式，写在一条  </a:t>
            </a:r>
            <a:r>
              <a:rPr lang="en-US" altLang="zh-CN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SQL </a:t>
            </a: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语句</a:t>
            </a:r>
            <a:endParaRPr lang="en-US" altLang="zh-CN" sz="2000" dirty="0">
              <a:solidFill>
                <a:srgbClr val="08080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中，就可以完成特定的工作。</a:t>
            </a:r>
          </a:p>
        </p:txBody>
      </p:sp>
      <p:graphicFrame>
        <p:nvGraphicFramePr>
          <p:cNvPr id="411704" name="Group 56">
            <a:extLst>
              <a:ext uri="{FF2B5EF4-FFF2-40B4-BE49-F238E27FC236}">
                <a16:creationId xmlns:a16="http://schemas.microsoft.com/office/drawing/2014/main" id="{BF0A546B-65DB-2CF1-2AE3-B4824959A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66689"/>
              </p:ext>
            </p:extLst>
          </p:nvPr>
        </p:nvGraphicFramePr>
        <p:xfrm>
          <a:off x="3168352" y="3717032"/>
          <a:ext cx="6096000" cy="2292351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SQL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功能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语句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数据查询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SELECT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数据定义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CREATE, DROP, ALTER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数据操纵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INSERT, UPDATE, DELETE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数据控制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GRANT, REVOKE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FFCEE3F-60A4-4448-9D0C-550ED1BFBE44}" vid="{EED52DCC-E7E2-4C43-BFF4-9913E0F849D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4570</TotalTime>
  <Words>4018</Words>
  <Application>Microsoft Office PowerPoint</Application>
  <PresentationFormat>宽屏</PresentationFormat>
  <Paragraphs>728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等线</vt:lpstr>
      <vt:lpstr>等线 Light</vt:lpstr>
      <vt:lpstr>方正姚体</vt:lpstr>
      <vt:lpstr>黑体</vt:lpstr>
      <vt:lpstr>华文楷体</vt:lpstr>
      <vt:lpstr>楷体_GB2312</vt:lpstr>
      <vt:lpstr>宋体</vt:lpstr>
      <vt:lpstr>微软雅黑</vt:lpstr>
      <vt:lpstr>Arial</vt:lpstr>
      <vt:lpstr>Consolas</vt:lpstr>
      <vt:lpstr>Times New Roman</vt:lpstr>
      <vt:lpstr>Wingdings</vt:lpstr>
      <vt:lpstr>Office 主题</vt:lpstr>
      <vt:lpstr>位图图像</vt:lpstr>
      <vt:lpstr> 数据库操作</vt:lpstr>
      <vt:lpstr> 数据库操作</vt:lpstr>
      <vt:lpstr> 关系数据库</vt:lpstr>
      <vt:lpstr> 关系数据库</vt:lpstr>
      <vt:lpstr> 关系数据库</vt:lpstr>
      <vt:lpstr> 关系数据库</vt:lpstr>
      <vt:lpstr> 关系数据库</vt:lpstr>
      <vt:lpstr> 关系运算</vt:lpstr>
      <vt:lpstr> SQL 语言</vt:lpstr>
      <vt:lpstr> SQL 语言-Select</vt:lpstr>
      <vt:lpstr> SQL 语言-Select</vt:lpstr>
      <vt:lpstr> SQL 语言-Select</vt:lpstr>
      <vt:lpstr> SQL 语言-Select</vt:lpstr>
      <vt:lpstr> SQL 语言-Select</vt:lpstr>
      <vt:lpstr> SQL 语言-Create</vt:lpstr>
      <vt:lpstr> SQL 语言-Insert Update Delete</vt:lpstr>
      <vt:lpstr> SQL 语言-条件副词</vt:lpstr>
      <vt:lpstr> 数据库接口</vt:lpstr>
      <vt:lpstr> 数据库接口</vt:lpstr>
      <vt:lpstr> SQL 应用</vt:lpstr>
      <vt:lpstr> SQL 应用</vt:lpstr>
      <vt:lpstr> SQL 应用</vt:lpstr>
      <vt:lpstr> SQL 应用</vt:lpstr>
      <vt:lpstr> SQL 应用</vt:lpstr>
      <vt:lpstr> SQL 应用</vt:lpstr>
      <vt:lpstr> SQL 应用</vt:lpstr>
      <vt:lpstr> SQL 应用</vt:lpstr>
      <vt:lpstr> SQL 应用</vt:lpstr>
      <vt:lpstr> SQL 应用</vt:lpstr>
      <vt:lpstr> SQL 应用</vt:lpstr>
      <vt:lpstr> SQL 应用</vt:lpstr>
      <vt:lpstr> SQL 应用</vt:lpstr>
      <vt:lpstr> SQL 应用</vt:lpstr>
      <vt:lpstr> SQL 应用</vt:lpstr>
      <vt:lpstr> SQL 应用</vt:lpstr>
      <vt:lpstr> SQL 应用</vt:lpstr>
      <vt:lpstr> SQL 应用例子</vt:lpstr>
      <vt:lpstr> SQL 应用例子</vt:lpstr>
    </vt:vector>
  </TitlesOfParts>
  <Company>Fudan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数据库概论</dc:title>
  <dc:creator>chester</dc:creator>
  <cp:lastModifiedBy>yi wang</cp:lastModifiedBy>
  <cp:revision>223</cp:revision>
  <dcterms:created xsi:type="dcterms:W3CDTF">2003-08-30T03:36:03Z</dcterms:created>
  <dcterms:modified xsi:type="dcterms:W3CDTF">2024-04-23T03:04:13Z</dcterms:modified>
</cp:coreProperties>
</file>