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7" r:id="rId4"/>
    <p:sldId id="268" r:id="rId5"/>
    <p:sldId id="269" r:id="rId6"/>
    <p:sldId id="270" r:id="rId7"/>
    <p:sldId id="259" r:id="rId8"/>
    <p:sldId id="261" r:id="rId9"/>
    <p:sldId id="260" r:id="rId10"/>
    <p:sldId id="262" r:id="rId11"/>
    <p:sldId id="263" r:id="rId12"/>
    <p:sldId id="264" r:id="rId13"/>
    <p:sldId id="265" r:id="rId14"/>
    <p:sldId id="266" r:id="rId15"/>
  </p:sldIdLst>
  <p:sldSz cx="12192000" cy="6858000"/>
  <p:notesSz cx="6858000" cy="9144000"/>
  <p:defaultTextStyle>
    <a:defPPr>
      <a:defRPr lang="en-L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p:restoredTop sz="96405"/>
  </p:normalViewPr>
  <p:slideViewPr>
    <p:cSldViewPr snapToGrid="0">
      <p:cViewPr varScale="1">
        <p:scale>
          <a:sx n="128" d="100"/>
          <a:sy n="128" d="100"/>
        </p:scale>
        <p:origin x="200"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EE27-93A5-247D-F2B6-9A1B75CB384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U"/>
          </a:p>
        </p:txBody>
      </p:sp>
      <p:sp>
        <p:nvSpPr>
          <p:cNvPr id="3" name="Subtitle 2">
            <a:extLst>
              <a:ext uri="{FF2B5EF4-FFF2-40B4-BE49-F238E27FC236}">
                <a16:creationId xmlns:a16="http://schemas.microsoft.com/office/drawing/2014/main" id="{4E49C27B-FB60-D004-C36D-6C0A79B8B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U"/>
          </a:p>
        </p:txBody>
      </p:sp>
      <p:sp>
        <p:nvSpPr>
          <p:cNvPr id="4" name="Date Placeholder 3">
            <a:extLst>
              <a:ext uri="{FF2B5EF4-FFF2-40B4-BE49-F238E27FC236}">
                <a16:creationId xmlns:a16="http://schemas.microsoft.com/office/drawing/2014/main" id="{F6E0D6B9-BCFF-2450-C52A-350BC485F9EA}"/>
              </a:ext>
            </a:extLst>
          </p:cNvPr>
          <p:cNvSpPr>
            <a:spLocks noGrp="1"/>
          </p:cNvSpPr>
          <p:nvPr>
            <p:ph type="dt" sz="half" idx="10"/>
          </p:nvPr>
        </p:nvSpPr>
        <p:spPr/>
        <p:txBody>
          <a:bodyPr/>
          <a:lstStyle/>
          <a:p>
            <a:fld id="{AB9B8B2B-B48C-F740-8E45-4E132A4F56F3}" type="datetimeFigureOut">
              <a:rPr lang="en-LU" smtClean="0"/>
              <a:t>05/05/2023</a:t>
            </a:fld>
            <a:endParaRPr lang="en-LU"/>
          </a:p>
        </p:txBody>
      </p:sp>
      <p:sp>
        <p:nvSpPr>
          <p:cNvPr id="5" name="Footer Placeholder 4">
            <a:extLst>
              <a:ext uri="{FF2B5EF4-FFF2-40B4-BE49-F238E27FC236}">
                <a16:creationId xmlns:a16="http://schemas.microsoft.com/office/drawing/2014/main" id="{3EF5691E-40C3-2CDD-5F43-1E31E767AAB1}"/>
              </a:ext>
            </a:extLst>
          </p:cNvPr>
          <p:cNvSpPr>
            <a:spLocks noGrp="1"/>
          </p:cNvSpPr>
          <p:nvPr>
            <p:ph type="ftr" sz="quarter" idx="11"/>
          </p:nvPr>
        </p:nvSpPr>
        <p:spPr/>
        <p:txBody>
          <a:bodyPr/>
          <a:lstStyle/>
          <a:p>
            <a:endParaRPr lang="en-LU"/>
          </a:p>
        </p:txBody>
      </p:sp>
      <p:sp>
        <p:nvSpPr>
          <p:cNvPr id="6" name="Slide Number Placeholder 5">
            <a:extLst>
              <a:ext uri="{FF2B5EF4-FFF2-40B4-BE49-F238E27FC236}">
                <a16:creationId xmlns:a16="http://schemas.microsoft.com/office/drawing/2014/main" id="{89820032-9FCA-99E0-D662-2FB62EE66D22}"/>
              </a:ext>
            </a:extLst>
          </p:cNvPr>
          <p:cNvSpPr>
            <a:spLocks noGrp="1"/>
          </p:cNvSpPr>
          <p:nvPr>
            <p:ph type="sldNum" sz="quarter" idx="12"/>
          </p:nvPr>
        </p:nvSpPr>
        <p:spPr/>
        <p:txBody>
          <a:bodyPr/>
          <a:lstStyle/>
          <a:p>
            <a:fld id="{2D9CD8F7-253A-E049-B9F9-564B023C878A}" type="slidenum">
              <a:rPr lang="en-LU" smtClean="0"/>
              <a:t>‹#›</a:t>
            </a:fld>
            <a:endParaRPr lang="en-LU"/>
          </a:p>
        </p:txBody>
      </p:sp>
    </p:spTree>
    <p:extLst>
      <p:ext uri="{BB962C8B-B14F-4D97-AF65-F5344CB8AC3E}">
        <p14:creationId xmlns:p14="http://schemas.microsoft.com/office/powerpoint/2010/main" val="219651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EAAC-08AA-3C58-61BD-57F240C527B0}"/>
              </a:ext>
            </a:extLst>
          </p:cNvPr>
          <p:cNvSpPr>
            <a:spLocks noGrp="1"/>
          </p:cNvSpPr>
          <p:nvPr>
            <p:ph type="title"/>
          </p:nvPr>
        </p:nvSpPr>
        <p:spPr/>
        <p:txBody>
          <a:bodyPr/>
          <a:lstStyle/>
          <a:p>
            <a:r>
              <a:rPr lang="en-GB"/>
              <a:t>Click to edit Master title style</a:t>
            </a:r>
            <a:endParaRPr lang="en-LU"/>
          </a:p>
        </p:txBody>
      </p:sp>
      <p:sp>
        <p:nvSpPr>
          <p:cNvPr id="3" name="Vertical Text Placeholder 2">
            <a:extLst>
              <a:ext uri="{FF2B5EF4-FFF2-40B4-BE49-F238E27FC236}">
                <a16:creationId xmlns:a16="http://schemas.microsoft.com/office/drawing/2014/main" id="{0F29DD0D-D315-F2F0-33C0-837C3E8495B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Date Placeholder 3">
            <a:extLst>
              <a:ext uri="{FF2B5EF4-FFF2-40B4-BE49-F238E27FC236}">
                <a16:creationId xmlns:a16="http://schemas.microsoft.com/office/drawing/2014/main" id="{33849AD6-3869-DBC1-AFC1-86107002FBA4}"/>
              </a:ext>
            </a:extLst>
          </p:cNvPr>
          <p:cNvSpPr>
            <a:spLocks noGrp="1"/>
          </p:cNvSpPr>
          <p:nvPr>
            <p:ph type="dt" sz="half" idx="10"/>
          </p:nvPr>
        </p:nvSpPr>
        <p:spPr/>
        <p:txBody>
          <a:bodyPr/>
          <a:lstStyle/>
          <a:p>
            <a:fld id="{AB9B8B2B-B48C-F740-8E45-4E132A4F56F3}" type="datetimeFigureOut">
              <a:rPr lang="en-LU" smtClean="0"/>
              <a:t>05/05/2023</a:t>
            </a:fld>
            <a:endParaRPr lang="en-LU"/>
          </a:p>
        </p:txBody>
      </p:sp>
      <p:sp>
        <p:nvSpPr>
          <p:cNvPr id="5" name="Footer Placeholder 4">
            <a:extLst>
              <a:ext uri="{FF2B5EF4-FFF2-40B4-BE49-F238E27FC236}">
                <a16:creationId xmlns:a16="http://schemas.microsoft.com/office/drawing/2014/main" id="{E64C057F-8531-9D42-00D1-847F54F067DF}"/>
              </a:ext>
            </a:extLst>
          </p:cNvPr>
          <p:cNvSpPr>
            <a:spLocks noGrp="1"/>
          </p:cNvSpPr>
          <p:nvPr>
            <p:ph type="ftr" sz="quarter" idx="11"/>
          </p:nvPr>
        </p:nvSpPr>
        <p:spPr/>
        <p:txBody>
          <a:bodyPr/>
          <a:lstStyle/>
          <a:p>
            <a:endParaRPr lang="en-LU"/>
          </a:p>
        </p:txBody>
      </p:sp>
      <p:sp>
        <p:nvSpPr>
          <p:cNvPr id="6" name="Slide Number Placeholder 5">
            <a:extLst>
              <a:ext uri="{FF2B5EF4-FFF2-40B4-BE49-F238E27FC236}">
                <a16:creationId xmlns:a16="http://schemas.microsoft.com/office/drawing/2014/main" id="{BFBFC682-1633-DA0C-7F53-44D9DDB0AD43}"/>
              </a:ext>
            </a:extLst>
          </p:cNvPr>
          <p:cNvSpPr>
            <a:spLocks noGrp="1"/>
          </p:cNvSpPr>
          <p:nvPr>
            <p:ph type="sldNum" sz="quarter" idx="12"/>
          </p:nvPr>
        </p:nvSpPr>
        <p:spPr/>
        <p:txBody>
          <a:bodyPr/>
          <a:lstStyle/>
          <a:p>
            <a:fld id="{2D9CD8F7-253A-E049-B9F9-564B023C878A}" type="slidenum">
              <a:rPr lang="en-LU" smtClean="0"/>
              <a:t>‹#›</a:t>
            </a:fld>
            <a:endParaRPr lang="en-LU"/>
          </a:p>
        </p:txBody>
      </p:sp>
    </p:spTree>
    <p:extLst>
      <p:ext uri="{BB962C8B-B14F-4D97-AF65-F5344CB8AC3E}">
        <p14:creationId xmlns:p14="http://schemas.microsoft.com/office/powerpoint/2010/main" val="385753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0883BE-1075-8FC2-75FC-DDEB3CAA660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U"/>
          </a:p>
        </p:txBody>
      </p:sp>
      <p:sp>
        <p:nvSpPr>
          <p:cNvPr id="3" name="Vertical Text Placeholder 2">
            <a:extLst>
              <a:ext uri="{FF2B5EF4-FFF2-40B4-BE49-F238E27FC236}">
                <a16:creationId xmlns:a16="http://schemas.microsoft.com/office/drawing/2014/main" id="{D5FB7800-7BED-E339-AC2D-4EB36BB591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Date Placeholder 3">
            <a:extLst>
              <a:ext uri="{FF2B5EF4-FFF2-40B4-BE49-F238E27FC236}">
                <a16:creationId xmlns:a16="http://schemas.microsoft.com/office/drawing/2014/main" id="{FE14E7E0-CE72-407E-7A7C-741942EF7B5A}"/>
              </a:ext>
            </a:extLst>
          </p:cNvPr>
          <p:cNvSpPr>
            <a:spLocks noGrp="1"/>
          </p:cNvSpPr>
          <p:nvPr>
            <p:ph type="dt" sz="half" idx="10"/>
          </p:nvPr>
        </p:nvSpPr>
        <p:spPr/>
        <p:txBody>
          <a:bodyPr/>
          <a:lstStyle/>
          <a:p>
            <a:fld id="{AB9B8B2B-B48C-F740-8E45-4E132A4F56F3}" type="datetimeFigureOut">
              <a:rPr lang="en-LU" smtClean="0"/>
              <a:t>05/05/2023</a:t>
            </a:fld>
            <a:endParaRPr lang="en-LU"/>
          </a:p>
        </p:txBody>
      </p:sp>
      <p:sp>
        <p:nvSpPr>
          <p:cNvPr id="5" name="Footer Placeholder 4">
            <a:extLst>
              <a:ext uri="{FF2B5EF4-FFF2-40B4-BE49-F238E27FC236}">
                <a16:creationId xmlns:a16="http://schemas.microsoft.com/office/drawing/2014/main" id="{F84425C7-C0E7-7B93-A914-0CD53E3B987C}"/>
              </a:ext>
            </a:extLst>
          </p:cNvPr>
          <p:cNvSpPr>
            <a:spLocks noGrp="1"/>
          </p:cNvSpPr>
          <p:nvPr>
            <p:ph type="ftr" sz="quarter" idx="11"/>
          </p:nvPr>
        </p:nvSpPr>
        <p:spPr/>
        <p:txBody>
          <a:bodyPr/>
          <a:lstStyle/>
          <a:p>
            <a:endParaRPr lang="en-LU"/>
          </a:p>
        </p:txBody>
      </p:sp>
      <p:sp>
        <p:nvSpPr>
          <p:cNvPr id="6" name="Slide Number Placeholder 5">
            <a:extLst>
              <a:ext uri="{FF2B5EF4-FFF2-40B4-BE49-F238E27FC236}">
                <a16:creationId xmlns:a16="http://schemas.microsoft.com/office/drawing/2014/main" id="{F2C8BAAC-B3AE-B9ED-1D14-51B922025AC3}"/>
              </a:ext>
            </a:extLst>
          </p:cNvPr>
          <p:cNvSpPr>
            <a:spLocks noGrp="1"/>
          </p:cNvSpPr>
          <p:nvPr>
            <p:ph type="sldNum" sz="quarter" idx="12"/>
          </p:nvPr>
        </p:nvSpPr>
        <p:spPr/>
        <p:txBody>
          <a:bodyPr/>
          <a:lstStyle/>
          <a:p>
            <a:fld id="{2D9CD8F7-253A-E049-B9F9-564B023C878A}" type="slidenum">
              <a:rPr lang="en-LU" smtClean="0"/>
              <a:t>‹#›</a:t>
            </a:fld>
            <a:endParaRPr lang="en-LU"/>
          </a:p>
        </p:txBody>
      </p:sp>
    </p:spTree>
    <p:extLst>
      <p:ext uri="{BB962C8B-B14F-4D97-AF65-F5344CB8AC3E}">
        <p14:creationId xmlns:p14="http://schemas.microsoft.com/office/powerpoint/2010/main" val="251924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323C-DC12-E297-0441-D9276ED7A1DE}"/>
              </a:ext>
            </a:extLst>
          </p:cNvPr>
          <p:cNvSpPr>
            <a:spLocks noGrp="1"/>
          </p:cNvSpPr>
          <p:nvPr>
            <p:ph type="title"/>
          </p:nvPr>
        </p:nvSpPr>
        <p:spPr/>
        <p:txBody>
          <a:bodyPr/>
          <a:lstStyle/>
          <a:p>
            <a:r>
              <a:rPr lang="en-GB"/>
              <a:t>Click to edit Master title style</a:t>
            </a:r>
            <a:endParaRPr lang="en-LU"/>
          </a:p>
        </p:txBody>
      </p:sp>
      <p:sp>
        <p:nvSpPr>
          <p:cNvPr id="3" name="Content Placeholder 2">
            <a:extLst>
              <a:ext uri="{FF2B5EF4-FFF2-40B4-BE49-F238E27FC236}">
                <a16:creationId xmlns:a16="http://schemas.microsoft.com/office/drawing/2014/main" id="{42F7897A-4510-972F-93A9-53ADA5A7673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Date Placeholder 3">
            <a:extLst>
              <a:ext uri="{FF2B5EF4-FFF2-40B4-BE49-F238E27FC236}">
                <a16:creationId xmlns:a16="http://schemas.microsoft.com/office/drawing/2014/main" id="{DEC3B099-259E-6FD3-3C19-CC53F52EEF9C}"/>
              </a:ext>
            </a:extLst>
          </p:cNvPr>
          <p:cNvSpPr>
            <a:spLocks noGrp="1"/>
          </p:cNvSpPr>
          <p:nvPr>
            <p:ph type="dt" sz="half" idx="10"/>
          </p:nvPr>
        </p:nvSpPr>
        <p:spPr/>
        <p:txBody>
          <a:bodyPr/>
          <a:lstStyle/>
          <a:p>
            <a:fld id="{AB9B8B2B-B48C-F740-8E45-4E132A4F56F3}" type="datetimeFigureOut">
              <a:rPr lang="en-LU" smtClean="0"/>
              <a:t>05/05/2023</a:t>
            </a:fld>
            <a:endParaRPr lang="en-LU"/>
          </a:p>
        </p:txBody>
      </p:sp>
      <p:sp>
        <p:nvSpPr>
          <p:cNvPr id="5" name="Footer Placeholder 4">
            <a:extLst>
              <a:ext uri="{FF2B5EF4-FFF2-40B4-BE49-F238E27FC236}">
                <a16:creationId xmlns:a16="http://schemas.microsoft.com/office/drawing/2014/main" id="{440170B0-3E4F-B56A-1E3D-F14EEAEF2B80}"/>
              </a:ext>
            </a:extLst>
          </p:cNvPr>
          <p:cNvSpPr>
            <a:spLocks noGrp="1"/>
          </p:cNvSpPr>
          <p:nvPr>
            <p:ph type="ftr" sz="quarter" idx="11"/>
          </p:nvPr>
        </p:nvSpPr>
        <p:spPr/>
        <p:txBody>
          <a:bodyPr/>
          <a:lstStyle/>
          <a:p>
            <a:endParaRPr lang="en-LU"/>
          </a:p>
        </p:txBody>
      </p:sp>
      <p:sp>
        <p:nvSpPr>
          <p:cNvPr id="6" name="Slide Number Placeholder 5">
            <a:extLst>
              <a:ext uri="{FF2B5EF4-FFF2-40B4-BE49-F238E27FC236}">
                <a16:creationId xmlns:a16="http://schemas.microsoft.com/office/drawing/2014/main" id="{36660A6D-88CE-53DA-4F5B-8D73960B814B}"/>
              </a:ext>
            </a:extLst>
          </p:cNvPr>
          <p:cNvSpPr>
            <a:spLocks noGrp="1"/>
          </p:cNvSpPr>
          <p:nvPr>
            <p:ph type="sldNum" sz="quarter" idx="12"/>
          </p:nvPr>
        </p:nvSpPr>
        <p:spPr/>
        <p:txBody>
          <a:bodyPr/>
          <a:lstStyle/>
          <a:p>
            <a:fld id="{2D9CD8F7-253A-E049-B9F9-564B023C878A}" type="slidenum">
              <a:rPr lang="en-LU" smtClean="0"/>
              <a:t>‹#›</a:t>
            </a:fld>
            <a:endParaRPr lang="en-LU"/>
          </a:p>
        </p:txBody>
      </p:sp>
    </p:spTree>
    <p:extLst>
      <p:ext uri="{BB962C8B-B14F-4D97-AF65-F5344CB8AC3E}">
        <p14:creationId xmlns:p14="http://schemas.microsoft.com/office/powerpoint/2010/main" val="30985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FDC0-378B-6CC9-F2DF-B902561118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U"/>
          </a:p>
        </p:txBody>
      </p:sp>
      <p:sp>
        <p:nvSpPr>
          <p:cNvPr id="3" name="Text Placeholder 2">
            <a:extLst>
              <a:ext uri="{FF2B5EF4-FFF2-40B4-BE49-F238E27FC236}">
                <a16:creationId xmlns:a16="http://schemas.microsoft.com/office/drawing/2014/main" id="{8E35571C-FD7A-733D-F479-AD90DF3C5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9EA274-25CC-1C82-9DF4-9F172A6C629D}"/>
              </a:ext>
            </a:extLst>
          </p:cNvPr>
          <p:cNvSpPr>
            <a:spLocks noGrp="1"/>
          </p:cNvSpPr>
          <p:nvPr>
            <p:ph type="dt" sz="half" idx="10"/>
          </p:nvPr>
        </p:nvSpPr>
        <p:spPr/>
        <p:txBody>
          <a:bodyPr/>
          <a:lstStyle/>
          <a:p>
            <a:fld id="{AB9B8B2B-B48C-F740-8E45-4E132A4F56F3}" type="datetimeFigureOut">
              <a:rPr lang="en-LU" smtClean="0"/>
              <a:t>05/05/2023</a:t>
            </a:fld>
            <a:endParaRPr lang="en-LU"/>
          </a:p>
        </p:txBody>
      </p:sp>
      <p:sp>
        <p:nvSpPr>
          <p:cNvPr id="5" name="Footer Placeholder 4">
            <a:extLst>
              <a:ext uri="{FF2B5EF4-FFF2-40B4-BE49-F238E27FC236}">
                <a16:creationId xmlns:a16="http://schemas.microsoft.com/office/drawing/2014/main" id="{F6471FCD-59BB-B958-AEE9-0171C2CC1530}"/>
              </a:ext>
            </a:extLst>
          </p:cNvPr>
          <p:cNvSpPr>
            <a:spLocks noGrp="1"/>
          </p:cNvSpPr>
          <p:nvPr>
            <p:ph type="ftr" sz="quarter" idx="11"/>
          </p:nvPr>
        </p:nvSpPr>
        <p:spPr/>
        <p:txBody>
          <a:bodyPr/>
          <a:lstStyle/>
          <a:p>
            <a:endParaRPr lang="en-LU"/>
          </a:p>
        </p:txBody>
      </p:sp>
      <p:sp>
        <p:nvSpPr>
          <p:cNvPr id="6" name="Slide Number Placeholder 5">
            <a:extLst>
              <a:ext uri="{FF2B5EF4-FFF2-40B4-BE49-F238E27FC236}">
                <a16:creationId xmlns:a16="http://schemas.microsoft.com/office/drawing/2014/main" id="{49733742-7C2C-7910-BA7E-2F8495F4AABE}"/>
              </a:ext>
            </a:extLst>
          </p:cNvPr>
          <p:cNvSpPr>
            <a:spLocks noGrp="1"/>
          </p:cNvSpPr>
          <p:nvPr>
            <p:ph type="sldNum" sz="quarter" idx="12"/>
          </p:nvPr>
        </p:nvSpPr>
        <p:spPr/>
        <p:txBody>
          <a:bodyPr/>
          <a:lstStyle/>
          <a:p>
            <a:fld id="{2D9CD8F7-253A-E049-B9F9-564B023C878A}" type="slidenum">
              <a:rPr lang="en-LU" smtClean="0"/>
              <a:t>‹#›</a:t>
            </a:fld>
            <a:endParaRPr lang="en-LU"/>
          </a:p>
        </p:txBody>
      </p:sp>
    </p:spTree>
    <p:extLst>
      <p:ext uri="{BB962C8B-B14F-4D97-AF65-F5344CB8AC3E}">
        <p14:creationId xmlns:p14="http://schemas.microsoft.com/office/powerpoint/2010/main" val="34259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26C7-8B1F-159A-0445-2DDB9417D033}"/>
              </a:ext>
            </a:extLst>
          </p:cNvPr>
          <p:cNvSpPr>
            <a:spLocks noGrp="1"/>
          </p:cNvSpPr>
          <p:nvPr>
            <p:ph type="title"/>
          </p:nvPr>
        </p:nvSpPr>
        <p:spPr/>
        <p:txBody>
          <a:bodyPr/>
          <a:lstStyle/>
          <a:p>
            <a:r>
              <a:rPr lang="en-GB"/>
              <a:t>Click to edit Master title style</a:t>
            </a:r>
            <a:endParaRPr lang="en-LU"/>
          </a:p>
        </p:txBody>
      </p:sp>
      <p:sp>
        <p:nvSpPr>
          <p:cNvPr id="3" name="Content Placeholder 2">
            <a:extLst>
              <a:ext uri="{FF2B5EF4-FFF2-40B4-BE49-F238E27FC236}">
                <a16:creationId xmlns:a16="http://schemas.microsoft.com/office/drawing/2014/main" id="{EFB49946-85A8-9D9D-0D28-6D2D1B8187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Content Placeholder 3">
            <a:extLst>
              <a:ext uri="{FF2B5EF4-FFF2-40B4-BE49-F238E27FC236}">
                <a16:creationId xmlns:a16="http://schemas.microsoft.com/office/drawing/2014/main" id="{6936DA38-97E0-B156-BE2B-DE325C553E2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5" name="Date Placeholder 4">
            <a:extLst>
              <a:ext uri="{FF2B5EF4-FFF2-40B4-BE49-F238E27FC236}">
                <a16:creationId xmlns:a16="http://schemas.microsoft.com/office/drawing/2014/main" id="{0C7076F6-5A6B-0FEC-E330-C30F0BCA5200}"/>
              </a:ext>
            </a:extLst>
          </p:cNvPr>
          <p:cNvSpPr>
            <a:spLocks noGrp="1"/>
          </p:cNvSpPr>
          <p:nvPr>
            <p:ph type="dt" sz="half" idx="10"/>
          </p:nvPr>
        </p:nvSpPr>
        <p:spPr/>
        <p:txBody>
          <a:bodyPr/>
          <a:lstStyle/>
          <a:p>
            <a:fld id="{AB9B8B2B-B48C-F740-8E45-4E132A4F56F3}" type="datetimeFigureOut">
              <a:rPr lang="en-LU" smtClean="0"/>
              <a:t>05/05/2023</a:t>
            </a:fld>
            <a:endParaRPr lang="en-LU"/>
          </a:p>
        </p:txBody>
      </p:sp>
      <p:sp>
        <p:nvSpPr>
          <p:cNvPr id="6" name="Footer Placeholder 5">
            <a:extLst>
              <a:ext uri="{FF2B5EF4-FFF2-40B4-BE49-F238E27FC236}">
                <a16:creationId xmlns:a16="http://schemas.microsoft.com/office/drawing/2014/main" id="{862DB9EB-84B5-E5BA-B9C9-37391D32330C}"/>
              </a:ext>
            </a:extLst>
          </p:cNvPr>
          <p:cNvSpPr>
            <a:spLocks noGrp="1"/>
          </p:cNvSpPr>
          <p:nvPr>
            <p:ph type="ftr" sz="quarter" idx="11"/>
          </p:nvPr>
        </p:nvSpPr>
        <p:spPr/>
        <p:txBody>
          <a:bodyPr/>
          <a:lstStyle/>
          <a:p>
            <a:endParaRPr lang="en-LU"/>
          </a:p>
        </p:txBody>
      </p:sp>
      <p:sp>
        <p:nvSpPr>
          <p:cNvPr id="7" name="Slide Number Placeholder 6">
            <a:extLst>
              <a:ext uri="{FF2B5EF4-FFF2-40B4-BE49-F238E27FC236}">
                <a16:creationId xmlns:a16="http://schemas.microsoft.com/office/drawing/2014/main" id="{74761BFB-E00D-2FE4-B8CB-B18F4D48F51D}"/>
              </a:ext>
            </a:extLst>
          </p:cNvPr>
          <p:cNvSpPr>
            <a:spLocks noGrp="1"/>
          </p:cNvSpPr>
          <p:nvPr>
            <p:ph type="sldNum" sz="quarter" idx="12"/>
          </p:nvPr>
        </p:nvSpPr>
        <p:spPr/>
        <p:txBody>
          <a:bodyPr/>
          <a:lstStyle/>
          <a:p>
            <a:fld id="{2D9CD8F7-253A-E049-B9F9-564B023C878A}" type="slidenum">
              <a:rPr lang="en-LU" smtClean="0"/>
              <a:t>‹#›</a:t>
            </a:fld>
            <a:endParaRPr lang="en-LU"/>
          </a:p>
        </p:txBody>
      </p:sp>
    </p:spTree>
    <p:extLst>
      <p:ext uri="{BB962C8B-B14F-4D97-AF65-F5344CB8AC3E}">
        <p14:creationId xmlns:p14="http://schemas.microsoft.com/office/powerpoint/2010/main" val="316915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6071-C182-6733-C098-A403E43CED3E}"/>
              </a:ext>
            </a:extLst>
          </p:cNvPr>
          <p:cNvSpPr>
            <a:spLocks noGrp="1"/>
          </p:cNvSpPr>
          <p:nvPr>
            <p:ph type="title"/>
          </p:nvPr>
        </p:nvSpPr>
        <p:spPr>
          <a:xfrm>
            <a:off x="839788" y="365125"/>
            <a:ext cx="10515600" cy="1325563"/>
          </a:xfrm>
        </p:spPr>
        <p:txBody>
          <a:bodyPr/>
          <a:lstStyle/>
          <a:p>
            <a:r>
              <a:rPr lang="en-GB"/>
              <a:t>Click to edit Master title style</a:t>
            </a:r>
            <a:endParaRPr lang="en-LU"/>
          </a:p>
        </p:txBody>
      </p:sp>
      <p:sp>
        <p:nvSpPr>
          <p:cNvPr id="3" name="Text Placeholder 2">
            <a:extLst>
              <a:ext uri="{FF2B5EF4-FFF2-40B4-BE49-F238E27FC236}">
                <a16:creationId xmlns:a16="http://schemas.microsoft.com/office/drawing/2014/main" id="{FCA7BF0B-8484-4F7D-CFF5-4B9988C32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58E1C8E-BBDD-F809-196F-91C3B8C7AAF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5" name="Text Placeholder 4">
            <a:extLst>
              <a:ext uri="{FF2B5EF4-FFF2-40B4-BE49-F238E27FC236}">
                <a16:creationId xmlns:a16="http://schemas.microsoft.com/office/drawing/2014/main" id="{2E2F2063-6701-E1F4-670F-B8A165CEEE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B30B8D-5A89-1B4C-FBFD-F2B6B1B9379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7" name="Date Placeholder 6">
            <a:extLst>
              <a:ext uri="{FF2B5EF4-FFF2-40B4-BE49-F238E27FC236}">
                <a16:creationId xmlns:a16="http://schemas.microsoft.com/office/drawing/2014/main" id="{ABCA6DD0-0DC9-DC7D-41F9-A5FEAC106124}"/>
              </a:ext>
            </a:extLst>
          </p:cNvPr>
          <p:cNvSpPr>
            <a:spLocks noGrp="1"/>
          </p:cNvSpPr>
          <p:nvPr>
            <p:ph type="dt" sz="half" idx="10"/>
          </p:nvPr>
        </p:nvSpPr>
        <p:spPr/>
        <p:txBody>
          <a:bodyPr/>
          <a:lstStyle/>
          <a:p>
            <a:fld id="{AB9B8B2B-B48C-F740-8E45-4E132A4F56F3}" type="datetimeFigureOut">
              <a:rPr lang="en-LU" smtClean="0"/>
              <a:t>05/05/2023</a:t>
            </a:fld>
            <a:endParaRPr lang="en-LU"/>
          </a:p>
        </p:txBody>
      </p:sp>
      <p:sp>
        <p:nvSpPr>
          <p:cNvPr id="8" name="Footer Placeholder 7">
            <a:extLst>
              <a:ext uri="{FF2B5EF4-FFF2-40B4-BE49-F238E27FC236}">
                <a16:creationId xmlns:a16="http://schemas.microsoft.com/office/drawing/2014/main" id="{89A06A3C-BB48-3B34-B3A2-3F94180C4928}"/>
              </a:ext>
            </a:extLst>
          </p:cNvPr>
          <p:cNvSpPr>
            <a:spLocks noGrp="1"/>
          </p:cNvSpPr>
          <p:nvPr>
            <p:ph type="ftr" sz="quarter" idx="11"/>
          </p:nvPr>
        </p:nvSpPr>
        <p:spPr/>
        <p:txBody>
          <a:bodyPr/>
          <a:lstStyle/>
          <a:p>
            <a:endParaRPr lang="en-LU"/>
          </a:p>
        </p:txBody>
      </p:sp>
      <p:sp>
        <p:nvSpPr>
          <p:cNvPr id="9" name="Slide Number Placeholder 8">
            <a:extLst>
              <a:ext uri="{FF2B5EF4-FFF2-40B4-BE49-F238E27FC236}">
                <a16:creationId xmlns:a16="http://schemas.microsoft.com/office/drawing/2014/main" id="{8030FAE0-331A-F574-B1DF-14200AD989D3}"/>
              </a:ext>
            </a:extLst>
          </p:cNvPr>
          <p:cNvSpPr>
            <a:spLocks noGrp="1"/>
          </p:cNvSpPr>
          <p:nvPr>
            <p:ph type="sldNum" sz="quarter" idx="12"/>
          </p:nvPr>
        </p:nvSpPr>
        <p:spPr/>
        <p:txBody>
          <a:bodyPr/>
          <a:lstStyle/>
          <a:p>
            <a:fld id="{2D9CD8F7-253A-E049-B9F9-564B023C878A}" type="slidenum">
              <a:rPr lang="en-LU" smtClean="0"/>
              <a:t>‹#›</a:t>
            </a:fld>
            <a:endParaRPr lang="en-LU"/>
          </a:p>
        </p:txBody>
      </p:sp>
    </p:spTree>
    <p:extLst>
      <p:ext uri="{BB962C8B-B14F-4D97-AF65-F5344CB8AC3E}">
        <p14:creationId xmlns:p14="http://schemas.microsoft.com/office/powerpoint/2010/main" val="300929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AC27-F2DF-02A0-0799-BD32FCC05D9D}"/>
              </a:ext>
            </a:extLst>
          </p:cNvPr>
          <p:cNvSpPr>
            <a:spLocks noGrp="1"/>
          </p:cNvSpPr>
          <p:nvPr>
            <p:ph type="title"/>
          </p:nvPr>
        </p:nvSpPr>
        <p:spPr/>
        <p:txBody>
          <a:bodyPr/>
          <a:lstStyle/>
          <a:p>
            <a:r>
              <a:rPr lang="en-GB"/>
              <a:t>Click to edit Master title style</a:t>
            </a:r>
            <a:endParaRPr lang="en-LU"/>
          </a:p>
        </p:txBody>
      </p:sp>
      <p:sp>
        <p:nvSpPr>
          <p:cNvPr id="3" name="Date Placeholder 2">
            <a:extLst>
              <a:ext uri="{FF2B5EF4-FFF2-40B4-BE49-F238E27FC236}">
                <a16:creationId xmlns:a16="http://schemas.microsoft.com/office/drawing/2014/main" id="{DF8C2F6A-3E5E-1624-6FF8-6126CE18965F}"/>
              </a:ext>
            </a:extLst>
          </p:cNvPr>
          <p:cNvSpPr>
            <a:spLocks noGrp="1"/>
          </p:cNvSpPr>
          <p:nvPr>
            <p:ph type="dt" sz="half" idx="10"/>
          </p:nvPr>
        </p:nvSpPr>
        <p:spPr/>
        <p:txBody>
          <a:bodyPr/>
          <a:lstStyle/>
          <a:p>
            <a:fld id="{AB9B8B2B-B48C-F740-8E45-4E132A4F56F3}" type="datetimeFigureOut">
              <a:rPr lang="en-LU" smtClean="0"/>
              <a:t>05/05/2023</a:t>
            </a:fld>
            <a:endParaRPr lang="en-LU"/>
          </a:p>
        </p:txBody>
      </p:sp>
      <p:sp>
        <p:nvSpPr>
          <p:cNvPr id="4" name="Footer Placeholder 3">
            <a:extLst>
              <a:ext uri="{FF2B5EF4-FFF2-40B4-BE49-F238E27FC236}">
                <a16:creationId xmlns:a16="http://schemas.microsoft.com/office/drawing/2014/main" id="{58817D56-0C89-2CE6-8980-C2BE61EF005D}"/>
              </a:ext>
            </a:extLst>
          </p:cNvPr>
          <p:cNvSpPr>
            <a:spLocks noGrp="1"/>
          </p:cNvSpPr>
          <p:nvPr>
            <p:ph type="ftr" sz="quarter" idx="11"/>
          </p:nvPr>
        </p:nvSpPr>
        <p:spPr/>
        <p:txBody>
          <a:bodyPr/>
          <a:lstStyle/>
          <a:p>
            <a:endParaRPr lang="en-LU"/>
          </a:p>
        </p:txBody>
      </p:sp>
      <p:sp>
        <p:nvSpPr>
          <p:cNvPr id="5" name="Slide Number Placeholder 4">
            <a:extLst>
              <a:ext uri="{FF2B5EF4-FFF2-40B4-BE49-F238E27FC236}">
                <a16:creationId xmlns:a16="http://schemas.microsoft.com/office/drawing/2014/main" id="{55C7BF0F-5E56-6213-B86A-93DF458EFB87}"/>
              </a:ext>
            </a:extLst>
          </p:cNvPr>
          <p:cNvSpPr>
            <a:spLocks noGrp="1"/>
          </p:cNvSpPr>
          <p:nvPr>
            <p:ph type="sldNum" sz="quarter" idx="12"/>
          </p:nvPr>
        </p:nvSpPr>
        <p:spPr/>
        <p:txBody>
          <a:bodyPr/>
          <a:lstStyle/>
          <a:p>
            <a:fld id="{2D9CD8F7-253A-E049-B9F9-564B023C878A}" type="slidenum">
              <a:rPr lang="en-LU" smtClean="0"/>
              <a:t>‹#›</a:t>
            </a:fld>
            <a:endParaRPr lang="en-LU"/>
          </a:p>
        </p:txBody>
      </p:sp>
    </p:spTree>
    <p:extLst>
      <p:ext uri="{BB962C8B-B14F-4D97-AF65-F5344CB8AC3E}">
        <p14:creationId xmlns:p14="http://schemas.microsoft.com/office/powerpoint/2010/main" val="28152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DFA39-2420-CFBF-8AAC-014299FCEFAA}"/>
              </a:ext>
            </a:extLst>
          </p:cNvPr>
          <p:cNvSpPr>
            <a:spLocks noGrp="1"/>
          </p:cNvSpPr>
          <p:nvPr>
            <p:ph type="dt" sz="half" idx="10"/>
          </p:nvPr>
        </p:nvSpPr>
        <p:spPr/>
        <p:txBody>
          <a:bodyPr/>
          <a:lstStyle/>
          <a:p>
            <a:fld id="{AB9B8B2B-B48C-F740-8E45-4E132A4F56F3}" type="datetimeFigureOut">
              <a:rPr lang="en-LU" smtClean="0"/>
              <a:t>05/05/2023</a:t>
            </a:fld>
            <a:endParaRPr lang="en-LU"/>
          </a:p>
        </p:txBody>
      </p:sp>
      <p:sp>
        <p:nvSpPr>
          <p:cNvPr id="3" name="Footer Placeholder 2">
            <a:extLst>
              <a:ext uri="{FF2B5EF4-FFF2-40B4-BE49-F238E27FC236}">
                <a16:creationId xmlns:a16="http://schemas.microsoft.com/office/drawing/2014/main" id="{DE5C3DCF-CAB6-11EA-B48A-7D799025D272}"/>
              </a:ext>
            </a:extLst>
          </p:cNvPr>
          <p:cNvSpPr>
            <a:spLocks noGrp="1"/>
          </p:cNvSpPr>
          <p:nvPr>
            <p:ph type="ftr" sz="quarter" idx="11"/>
          </p:nvPr>
        </p:nvSpPr>
        <p:spPr/>
        <p:txBody>
          <a:bodyPr/>
          <a:lstStyle/>
          <a:p>
            <a:endParaRPr lang="en-LU"/>
          </a:p>
        </p:txBody>
      </p:sp>
      <p:sp>
        <p:nvSpPr>
          <p:cNvPr id="4" name="Slide Number Placeholder 3">
            <a:extLst>
              <a:ext uri="{FF2B5EF4-FFF2-40B4-BE49-F238E27FC236}">
                <a16:creationId xmlns:a16="http://schemas.microsoft.com/office/drawing/2014/main" id="{8BF7CE36-4AB8-7B97-1D10-5BB80D45E44B}"/>
              </a:ext>
            </a:extLst>
          </p:cNvPr>
          <p:cNvSpPr>
            <a:spLocks noGrp="1"/>
          </p:cNvSpPr>
          <p:nvPr>
            <p:ph type="sldNum" sz="quarter" idx="12"/>
          </p:nvPr>
        </p:nvSpPr>
        <p:spPr/>
        <p:txBody>
          <a:bodyPr/>
          <a:lstStyle/>
          <a:p>
            <a:fld id="{2D9CD8F7-253A-E049-B9F9-564B023C878A}" type="slidenum">
              <a:rPr lang="en-LU" smtClean="0"/>
              <a:t>‹#›</a:t>
            </a:fld>
            <a:endParaRPr lang="en-LU"/>
          </a:p>
        </p:txBody>
      </p:sp>
    </p:spTree>
    <p:extLst>
      <p:ext uri="{BB962C8B-B14F-4D97-AF65-F5344CB8AC3E}">
        <p14:creationId xmlns:p14="http://schemas.microsoft.com/office/powerpoint/2010/main" val="302155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D035-5218-D6EE-0B36-4B9A3447DA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U"/>
          </a:p>
        </p:txBody>
      </p:sp>
      <p:sp>
        <p:nvSpPr>
          <p:cNvPr id="3" name="Content Placeholder 2">
            <a:extLst>
              <a:ext uri="{FF2B5EF4-FFF2-40B4-BE49-F238E27FC236}">
                <a16:creationId xmlns:a16="http://schemas.microsoft.com/office/drawing/2014/main" id="{088E85F6-A9D0-FB03-3BAB-C702632DA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Text Placeholder 3">
            <a:extLst>
              <a:ext uri="{FF2B5EF4-FFF2-40B4-BE49-F238E27FC236}">
                <a16:creationId xmlns:a16="http://schemas.microsoft.com/office/drawing/2014/main" id="{DFD9500C-9DE9-7ECB-A4C1-42A09B917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DE01337-8F71-580E-8287-0C63A34B9B53}"/>
              </a:ext>
            </a:extLst>
          </p:cNvPr>
          <p:cNvSpPr>
            <a:spLocks noGrp="1"/>
          </p:cNvSpPr>
          <p:nvPr>
            <p:ph type="dt" sz="half" idx="10"/>
          </p:nvPr>
        </p:nvSpPr>
        <p:spPr/>
        <p:txBody>
          <a:bodyPr/>
          <a:lstStyle/>
          <a:p>
            <a:fld id="{AB9B8B2B-B48C-F740-8E45-4E132A4F56F3}" type="datetimeFigureOut">
              <a:rPr lang="en-LU" smtClean="0"/>
              <a:t>05/05/2023</a:t>
            </a:fld>
            <a:endParaRPr lang="en-LU"/>
          </a:p>
        </p:txBody>
      </p:sp>
      <p:sp>
        <p:nvSpPr>
          <p:cNvPr id="6" name="Footer Placeholder 5">
            <a:extLst>
              <a:ext uri="{FF2B5EF4-FFF2-40B4-BE49-F238E27FC236}">
                <a16:creationId xmlns:a16="http://schemas.microsoft.com/office/drawing/2014/main" id="{6A8BBCC5-42E0-9207-C8AD-50FC8F192130}"/>
              </a:ext>
            </a:extLst>
          </p:cNvPr>
          <p:cNvSpPr>
            <a:spLocks noGrp="1"/>
          </p:cNvSpPr>
          <p:nvPr>
            <p:ph type="ftr" sz="quarter" idx="11"/>
          </p:nvPr>
        </p:nvSpPr>
        <p:spPr/>
        <p:txBody>
          <a:bodyPr/>
          <a:lstStyle/>
          <a:p>
            <a:endParaRPr lang="en-LU"/>
          </a:p>
        </p:txBody>
      </p:sp>
      <p:sp>
        <p:nvSpPr>
          <p:cNvPr id="7" name="Slide Number Placeholder 6">
            <a:extLst>
              <a:ext uri="{FF2B5EF4-FFF2-40B4-BE49-F238E27FC236}">
                <a16:creationId xmlns:a16="http://schemas.microsoft.com/office/drawing/2014/main" id="{D70A6B21-CB15-EB70-93E2-C5548EB22B7F}"/>
              </a:ext>
            </a:extLst>
          </p:cNvPr>
          <p:cNvSpPr>
            <a:spLocks noGrp="1"/>
          </p:cNvSpPr>
          <p:nvPr>
            <p:ph type="sldNum" sz="quarter" idx="12"/>
          </p:nvPr>
        </p:nvSpPr>
        <p:spPr/>
        <p:txBody>
          <a:bodyPr/>
          <a:lstStyle/>
          <a:p>
            <a:fld id="{2D9CD8F7-253A-E049-B9F9-564B023C878A}" type="slidenum">
              <a:rPr lang="en-LU" smtClean="0"/>
              <a:t>‹#›</a:t>
            </a:fld>
            <a:endParaRPr lang="en-LU"/>
          </a:p>
        </p:txBody>
      </p:sp>
    </p:spTree>
    <p:extLst>
      <p:ext uri="{BB962C8B-B14F-4D97-AF65-F5344CB8AC3E}">
        <p14:creationId xmlns:p14="http://schemas.microsoft.com/office/powerpoint/2010/main" val="150719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E120-6C97-AAF4-EF75-991734628A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U"/>
          </a:p>
        </p:txBody>
      </p:sp>
      <p:sp>
        <p:nvSpPr>
          <p:cNvPr id="3" name="Picture Placeholder 2">
            <a:extLst>
              <a:ext uri="{FF2B5EF4-FFF2-40B4-BE49-F238E27FC236}">
                <a16:creationId xmlns:a16="http://schemas.microsoft.com/office/drawing/2014/main" id="{195B417F-F3B3-0F99-116B-45D9B77704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U"/>
          </a:p>
        </p:txBody>
      </p:sp>
      <p:sp>
        <p:nvSpPr>
          <p:cNvPr id="4" name="Text Placeholder 3">
            <a:extLst>
              <a:ext uri="{FF2B5EF4-FFF2-40B4-BE49-F238E27FC236}">
                <a16:creationId xmlns:a16="http://schemas.microsoft.com/office/drawing/2014/main" id="{5DB0C30D-E68D-99FA-25E6-0C46E418A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716979-CD21-7C8E-8843-E99A0E09B356}"/>
              </a:ext>
            </a:extLst>
          </p:cNvPr>
          <p:cNvSpPr>
            <a:spLocks noGrp="1"/>
          </p:cNvSpPr>
          <p:nvPr>
            <p:ph type="dt" sz="half" idx="10"/>
          </p:nvPr>
        </p:nvSpPr>
        <p:spPr/>
        <p:txBody>
          <a:bodyPr/>
          <a:lstStyle/>
          <a:p>
            <a:fld id="{AB9B8B2B-B48C-F740-8E45-4E132A4F56F3}" type="datetimeFigureOut">
              <a:rPr lang="en-LU" smtClean="0"/>
              <a:t>05/05/2023</a:t>
            </a:fld>
            <a:endParaRPr lang="en-LU"/>
          </a:p>
        </p:txBody>
      </p:sp>
      <p:sp>
        <p:nvSpPr>
          <p:cNvPr id="6" name="Footer Placeholder 5">
            <a:extLst>
              <a:ext uri="{FF2B5EF4-FFF2-40B4-BE49-F238E27FC236}">
                <a16:creationId xmlns:a16="http://schemas.microsoft.com/office/drawing/2014/main" id="{AE94EC87-2D2D-DB7F-02CF-1CCA81824D7D}"/>
              </a:ext>
            </a:extLst>
          </p:cNvPr>
          <p:cNvSpPr>
            <a:spLocks noGrp="1"/>
          </p:cNvSpPr>
          <p:nvPr>
            <p:ph type="ftr" sz="quarter" idx="11"/>
          </p:nvPr>
        </p:nvSpPr>
        <p:spPr/>
        <p:txBody>
          <a:bodyPr/>
          <a:lstStyle/>
          <a:p>
            <a:endParaRPr lang="en-LU"/>
          </a:p>
        </p:txBody>
      </p:sp>
      <p:sp>
        <p:nvSpPr>
          <p:cNvPr id="7" name="Slide Number Placeholder 6">
            <a:extLst>
              <a:ext uri="{FF2B5EF4-FFF2-40B4-BE49-F238E27FC236}">
                <a16:creationId xmlns:a16="http://schemas.microsoft.com/office/drawing/2014/main" id="{5FEF838B-9A42-11E9-F6D1-85611809DB10}"/>
              </a:ext>
            </a:extLst>
          </p:cNvPr>
          <p:cNvSpPr>
            <a:spLocks noGrp="1"/>
          </p:cNvSpPr>
          <p:nvPr>
            <p:ph type="sldNum" sz="quarter" idx="12"/>
          </p:nvPr>
        </p:nvSpPr>
        <p:spPr/>
        <p:txBody>
          <a:bodyPr/>
          <a:lstStyle/>
          <a:p>
            <a:fld id="{2D9CD8F7-253A-E049-B9F9-564B023C878A}" type="slidenum">
              <a:rPr lang="en-LU" smtClean="0"/>
              <a:t>‹#›</a:t>
            </a:fld>
            <a:endParaRPr lang="en-LU"/>
          </a:p>
        </p:txBody>
      </p:sp>
    </p:spTree>
    <p:extLst>
      <p:ext uri="{BB962C8B-B14F-4D97-AF65-F5344CB8AC3E}">
        <p14:creationId xmlns:p14="http://schemas.microsoft.com/office/powerpoint/2010/main" val="21054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67D1F-31AF-3B58-145D-1095C38C8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U"/>
          </a:p>
        </p:txBody>
      </p:sp>
      <p:sp>
        <p:nvSpPr>
          <p:cNvPr id="3" name="Text Placeholder 2">
            <a:extLst>
              <a:ext uri="{FF2B5EF4-FFF2-40B4-BE49-F238E27FC236}">
                <a16:creationId xmlns:a16="http://schemas.microsoft.com/office/drawing/2014/main" id="{FBAFA469-3347-763A-CE78-BFDF1759B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Date Placeholder 3">
            <a:extLst>
              <a:ext uri="{FF2B5EF4-FFF2-40B4-BE49-F238E27FC236}">
                <a16:creationId xmlns:a16="http://schemas.microsoft.com/office/drawing/2014/main" id="{7B8C0F9D-773F-227A-E1C8-C308EEF7A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B8B2B-B48C-F740-8E45-4E132A4F56F3}" type="datetimeFigureOut">
              <a:rPr lang="en-LU" smtClean="0"/>
              <a:t>05/05/2023</a:t>
            </a:fld>
            <a:endParaRPr lang="en-LU"/>
          </a:p>
        </p:txBody>
      </p:sp>
      <p:sp>
        <p:nvSpPr>
          <p:cNvPr id="5" name="Footer Placeholder 4">
            <a:extLst>
              <a:ext uri="{FF2B5EF4-FFF2-40B4-BE49-F238E27FC236}">
                <a16:creationId xmlns:a16="http://schemas.microsoft.com/office/drawing/2014/main" id="{CCD7502F-32C8-0C17-A465-06041829A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U"/>
          </a:p>
        </p:txBody>
      </p:sp>
      <p:sp>
        <p:nvSpPr>
          <p:cNvPr id="6" name="Slide Number Placeholder 5">
            <a:extLst>
              <a:ext uri="{FF2B5EF4-FFF2-40B4-BE49-F238E27FC236}">
                <a16:creationId xmlns:a16="http://schemas.microsoft.com/office/drawing/2014/main" id="{93122325-454A-F788-F264-A68E8574F4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CD8F7-253A-E049-B9F9-564B023C878A}" type="slidenum">
              <a:rPr lang="en-LU" smtClean="0"/>
              <a:t>‹#›</a:t>
            </a:fld>
            <a:endParaRPr lang="en-LU"/>
          </a:p>
        </p:txBody>
      </p:sp>
    </p:spTree>
    <p:extLst>
      <p:ext uri="{BB962C8B-B14F-4D97-AF65-F5344CB8AC3E}">
        <p14:creationId xmlns:p14="http://schemas.microsoft.com/office/powerpoint/2010/main" val="371063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png"/><Relationship Id="rId18" Type="http://schemas.openxmlformats.org/officeDocument/2006/relationships/image" Target="../media/image27.png"/><Relationship Id="rId3" Type="http://schemas.openxmlformats.org/officeDocument/2006/relationships/image" Target="../media/image7.svg"/><Relationship Id="rId21" Type="http://schemas.openxmlformats.org/officeDocument/2006/relationships/image" Target="../media/image30.png"/><Relationship Id="rId7" Type="http://schemas.openxmlformats.org/officeDocument/2006/relationships/image" Target="../media/image9.svg"/><Relationship Id="rId12" Type="http://schemas.openxmlformats.org/officeDocument/2006/relationships/image" Target="../media/image15.png"/><Relationship Id="rId17" Type="http://schemas.openxmlformats.org/officeDocument/2006/relationships/image" Target="../media/image26.png"/><Relationship Id="rId2" Type="http://schemas.openxmlformats.org/officeDocument/2006/relationships/image" Target="../media/image6.png"/><Relationship Id="rId16" Type="http://schemas.openxmlformats.org/officeDocument/2006/relationships/image" Target="../media/image25.svg"/><Relationship Id="rId20"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2.svg"/><Relationship Id="rId15" Type="http://schemas.openxmlformats.org/officeDocument/2006/relationships/image" Target="../media/image24.png"/><Relationship Id="rId10" Type="http://schemas.openxmlformats.org/officeDocument/2006/relationships/image" Target="../media/image12.png"/><Relationship Id="rId19" Type="http://schemas.openxmlformats.org/officeDocument/2006/relationships/image" Target="../media/image28.svg"/><Relationship Id="rId4" Type="http://schemas.openxmlformats.org/officeDocument/2006/relationships/image" Target="../media/image1.png"/><Relationship Id="rId9" Type="http://schemas.openxmlformats.org/officeDocument/2006/relationships/image" Target="../media/image11.sv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1.png"/><Relationship Id="rId3" Type="http://schemas.openxmlformats.org/officeDocument/2006/relationships/image" Target="../media/image7.svg"/><Relationship Id="rId7" Type="http://schemas.openxmlformats.org/officeDocument/2006/relationships/image" Target="../media/image3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2.svg"/><Relationship Id="rId10" Type="http://schemas.openxmlformats.org/officeDocument/2006/relationships/image" Target="../media/image39.png"/><Relationship Id="rId4" Type="http://schemas.openxmlformats.org/officeDocument/2006/relationships/image" Target="../media/image1.png"/><Relationship Id="rId9" Type="http://schemas.openxmlformats.org/officeDocument/2006/relationships/image" Target="../media/image38.png"/><Relationship Id="rId14" Type="http://schemas.openxmlformats.org/officeDocument/2006/relationships/image" Target="../media/image4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7.svg"/><Relationship Id="rId21" Type="http://schemas.openxmlformats.org/officeDocument/2006/relationships/image" Target="../media/image23.pn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png"/><Relationship Id="rId20" Type="http://schemas.openxmlformats.org/officeDocument/2006/relationships/image" Target="../media/image22.sv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2.sv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1.sv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1C34-0D87-D879-9D52-ABB72DF864EB}"/>
              </a:ext>
            </a:extLst>
          </p:cNvPr>
          <p:cNvSpPr>
            <a:spLocks noGrp="1"/>
          </p:cNvSpPr>
          <p:nvPr>
            <p:ph type="ctrTitle"/>
          </p:nvPr>
        </p:nvSpPr>
        <p:spPr/>
        <p:txBody>
          <a:bodyPr>
            <a:normAutofit/>
          </a:bodyPr>
          <a:lstStyle/>
          <a:p>
            <a:r>
              <a:rPr lang="en-LU" sz="4000" dirty="0"/>
              <a:t>Virunga Origin Traceability System</a:t>
            </a:r>
          </a:p>
        </p:txBody>
      </p:sp>
      <p:sp>
        <p:nvSpPr>
          <p:cNvPr id="3" name="Subtitle 2">
            <a:extLst>
              <a:ext uri="{FF2B5EF4-FFF2-40B4-BE49-F238E27FC236}">
                <a16:creationId xmlns:a16="http://schemas.microsoft.com/office/drawing/2014/main" id="{148AA641-61CC-C44A-9A8F-BD2FB3CE81A2}"/>
              </a:ext>
            </a:extLst>
          </p:cNvPr>
          <p:cNvSpPr>
            <a:spLocks noGrp="1"/>
          </p:cNvSpPr>
          <p:nvPr>
            <p:ph type="subTitle" idx="1"/>
          </p:nvPr>
        </p:nvSpPr>
        <p:spPr/>
        <p:txBody>
          <a:bodyPr/>
          <a:lstStyle/>
          <a:p>
            <a:r>
              <a:rPr lang="en-LU" dirty="0"/>
              <a:t>Infrastructure Design</a:t>
            </a:r>
          </a:p>
        </p:txBody>
      </p:sp>
    </p:spTree>
    <p:extLst>
      <p:ext uri="{BB962C8B-B14F-4D97-AF65-F5344CB8AC3E}">
        <p14:creationId xmlns:p14="http://schemas.microsoft.com/office/powerpoint/2010/main" val="416707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530D60-A779-9BCB-A760-97F568504A20}"/>
              </a:ext>
            </a:extLst>
          </p:cNvPr>
          <p:cNvSpPr/>
          <p:nvPr/>
        </p:nvSpPr>
        <p:spPr>
          <a:xfrm>
            <a:off x="5772006" y="2302903"/>
            <a:ext cx="3658204" cy="3087013"/>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16" name="Rectangle 15">
            <a:extLst>
              <a:ext uri="{FF2B5EF4-FFF2-40B4-BE49-F238E27FC236}">
                <a16:creationId xmlns:a16="http://schemas.microsoft.com/office/drawing/2014/main" id="{0A79D738-F74F-D951-4503-84B7187B81F0}"/>
              </a:ext>
            </a:extLst>
          </p:cNvPr>
          <p:cNvSpPr/>
          <p:nvPr/>
        </p:nvSpPr>
        <p:spPr>
          <a:xfrm>
            <a:off x="1834717" y="2359587"/>
            <a:ext cx="3440668" cy="303033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1E8900"/>
                </a:solidFill>
                <a:latin typeface="Arial" panose="020B0604020202020204" pitchFamily="34" charset="0"/>
                <a:cs typeface="Arial" panose="020B0604020202020204" pitchFamily="34" charset="0"/>
              </a:rPr>
              <a:t>Public subnet</a:t>
            </a:r>
          </a:p>
        </p:txBody>
      </p:sp>
      <p:sp>
        <p:nvSpPr>
          <p:cNvPr id="2" name="Title 1">
            <a:extLst>
              <a:ext uri="{FF2B5EF4-FFF2-40B4-BE49-F238E27FC236}">
                <a16:creationId xmlns:a16="http://schemas.microsoft.com/office/drawing/2014/main" id="{7BB05181-E16F-4D47-A0CA-D164E157F8ED}"/>
              </a:ext>
            </a:extLst>
          </p:cNvPr>
          <p:cNvSpPr>
            <a:spLocks noGrp="1"/>
          </p:cNvSpPr>
          <p:nvPr>
            <p:ph type="title"/>
          </p:nvPr>
        </p:nvSpPr>
        <p:spPr/>
        <p:txBody>
          <a:bodyPr/>
          <a:lstStyle/>
          <a:p>
            <a:r>
              <a:rPr lang="en-LU" dirty="0"/>
              <a:t>High Available Infrastructure</a:t>
            </a:r>
          </a:p>
        </p:txBody>
      </p:sp>
      <p:sp>
        <p:nvSpPr>
          <p:cNvPr id="3" name="Rectangle 2">
            <a:extLst>
              <a:ext uri="{FF2B5EF4-FFF2-40B4-BE49-F238E27FC236}">
                <a16:creationId xmlns:a16="http://schemas.microsoft.com/office/drawing/2014/main" id="{52FDCD65-FD3B-8AE7-B767-9D737617826A}"/>
              </a:ext>
            </a:extLst>
          </p:cNvPr>
          <p:cNvSpPr/>
          <p:nvPr/>
        </p:nvSpPr>
        <p:spPr>
          <a:xfrm>
            <a:off x="950280" y="1468083"/>
            <a:ext cx="10515600" cy="4919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pic>
        <p:nvPicPr>
          <p:cNvPr id="4" name="Graphic 3">
            <a:extLst>
              <a:ext uri="{FF2B5EF4-FFF2-40B4-BE49-F238E27FC236}">
                <a16:creationId xmlns:a16="http://schemas.microsoft.com/office/drawing/2014/main" id="{21872341-4B40-6C54-93ED-C8795B4D44D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50280" y="1468082"/>
            <a:ext cx="381000" cy="381000"/>
          </a:xfrm>
          <a:prstGeom prst="rect">
            <a:avLst/>
          </a:prstGeom>
        </p:spPr>
      </p:pic>
      <p:grpSp>
        <p:nvGrpSpPr>
          <p:cNvPr id="5" name="Group 4">
            <a:extLst>
              <a:ext uri="{FF2B5EF4-FFF2-40B4-BE49-F238E27FC236}">
                <a16:creationId xmlns:a16="http://schemas.microsoft.com/office/drawing/2014/main" id="{A03C7623-1ED6-FDF6-7052-9F0E466E2D49}"/>
              </a:ext>
            </a:extLst>
          </p:cNvPr>
          <p:cNvGrpSpPr/>
          <p:nvPr/>
        </p:nvGrpSpPr>
        <p:grpSpPr>
          <a:xfrm>
            <a:off x="-122870" y="3310946"/>
            <a:ext cx="1073150" cy="807600"/>
            <a:chOff x="589030" y="3328237"/>
            <a:chExt cx="1073150" cy="807600"/>
          </a:xfrm>
        </p:grpSpPr>
        <p:pic>
          <p:nvPicPr>
            <p:cNvPr id="6" name="Graphic 23">
              <a:extLst>
                <a:ext uri="{FF2B5EF4-FFF2-40B4-BE49-F238E27FC236}">
                  <a16:creationId xmlns:a16="http://schemas.microsoft.com/office/drawing/2014/main" id="{F6A00BFF-BDE5-4E99-A70E-C2FEE523AF77}"/>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flipH="1">
              <a:off x="890655" y="332823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0">
              <a:extLst>
                <a:ext uri="{FF2B5EF4-FFF2-40B4-BE49-F238E27FC236}">
                  <a16:creationId xmlns:a16="http://schemas.microsoft.com/office/drawing/2014/main" id="{014E92F1-85CC-99C5-7E4A-C20E2790F941}"/>
                </a:ext>
              </a:extLst>
            </p:cNvPr>
            <p:cNvSpPr txBox="1">
              <a:spLocks noChangeArrowheads="1"/>
            </p:cNvSpPr>
            <p:nvPr/>
          </p:nvSpPr>
          <p:spPr bwMode="auto">
            <a:xfrm>
              <a:off x="589030" y="387422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Users</a:t>
              </a:r>
            </a:p>
          </p:txBody>
        </p:sp>
      </p:grpSp>
      <p:sp>
        <p:nvSpPr>
          <p:cNvPr id="14" name="Rectangle 13">
            <a:extLst>
              <a:ext uri="{FF2B5EF4-FFF2-40B4-BE49-F238E27FC236}">
                <a16:creationId xmlns:a16="http://schemas.microsoft.com/office/drawing/2014/main" id="{62BDE09C-16FF-E4E9-C171-7D224404BB8C}"/>
              </a:ext>
            </a:extLst>
          </p:cNvPr>
          <p:cNvSpPr/>
          <p:nvPr/>
        </p:nvSpPr>
        <p:spPr>
          <a:xfrm>
            <a:off x="1338096" y="1884809"/>
            <a:ext cx="9515807" cy="3639957"/>
          </a:xfrm>
          <a:prstGeom prst="rect">
            <a:avLst/>
          </a:prstGeom>
          <a:noFill/>
          <a:ln w="12700">
            <a:solidFill>
              <a:srgbClr val="693BC5"/>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693BC5"/>
                </a:solidFill>
                <a:latin typeface="Arial" panose="020B0604020202020204" pitchFamily="34" charset="0"/>
                <a:cs typeface="Arial" panose="020B0604020202020204" pitchFamily="34" charset="0"/>
              </a:rPr>
              <a:t>VPC</a:t>
            </a:r>
          </a:p>
        </p:txBody>
      </p:sp>
      <p:pic>
        <p:nvPicPr>
          <p:cNvPr id="15" name="Graphic 14">
            <a:extLst>
              <a:ext uri="{FF2B5EF4-FFF2-40B4-BE49-F238E27FC236}">
                <a16:creationId xmlns:a16="http://schemas.microsoft.com/office/drawing/2014/main" id="{CF0467F6-2F5D-BB76-2F46-96D47E9B4D1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38097" y="1886398"/>
            <a:ext cx="381000" cy="381000"/>
          </a:xfrm>
          <a:prstGeom prst="rect">
            <a:avLst/>
          </a:prstGeom>
        </p:spPr>
      </p:pic>
      <p:pic>
        <p:nvPicPr>
          <p:cNvPr id="17" name="Graphic 16">
            <a:extLst>
              <a:ext uri="{FF2B5EF4-FFF2-40B4-BE49-F238E27FC236}">
                <a16:creationId xmlns:a16="http://schemas.microsoft.com/office/drawing/2014/main" id="{4F0CE626-F10D-8068-0906-E77C8EC9CD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34717" y="2330899"/>
            <a:ext cx="381000" cy="381000"/>
          </a:xfrm>
          <a:prstGeom prst="rect">
            <a:avLst/>
          </a:prstGeom>
        </p:spPr>
      </p:pic>
      <p:sp>
        <p:nvSpPr>
          <p:cNvPr id="18" name="Rectangle 17">
            <a:extLst>
              <a:ext uri="{FF2B5EF4-FFF2-40B4-BE49-F238E27FC236}">
                <a16:creationId xmlns:a16="http://schemas.microsoft.com/office/drawing/2014/main" id="{8C5947B8-0370-99AF-FB22-48BA4B65BCBB}"/>
              </a:ext>
            </a:extLst>
          </p:cNvPr>
          <p:cNvSpPr/>
          <p:nvPr/>
        </p:nvSpPr>
        <p:spPr>
          <a:xfrm>
            <a:off x="2274849" y="2747405"/>
            <a:ext cx="6939489" cy="2444852"/>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Elastic Beanstalk - ECS</a:t>
            </a:r>
          </a:p>
        </p:txBody>
      </p:sp>
      <p:pic>
        <p:nvPicPr>
          <p:cNvPr id="19" name="Graphic 18">
            <a:extLst>
              <a:ext uri="{FF2B5EF4-FFF2-40B4-BE49-F238E27FC236}">
                <a16:creationId xmlns:a16="http://schemas.microsoft.com/office/drawing/2014/main" id="{5665601F-B905-5FC0-4DD4-23EF0486637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74849" y="2747405"/>
            <a:ext cx="381000" cy="381000"/>
          </a:xfrm>
          <a:prstGeom prst="rect">
            <a:avLst/>
          </a:prstGeom>
        </p:spPr>
      </p:pic>
      <p:sp>
        <p:nvSpPr>
          <p:cNvPr id="22" name="TextBox 23">
            <a:extLst>
              <a:ext uri="{FF2B5EF4-FFF2-40B4-BE49-F238E27FC236}">
                <a16:creationId xmlns:a16="http://schemas.microsoft.com/office/drawing/2014/main" id="{48DF17AF-5773-C864-9C6D-450EE30459F4}"/>
              </a:ext>
            </a:extLst>
          </p:cNvPr>
          <p:cNvSpPr txBox="1">
            <a:spLocks noChangeArrowheads="1"/>
          </p:cNvSpPr>
          <p:nvPr/>
        </p:nvSpPr>
        <p:spPr bwMode="auto">
          <a:xfrm>
            <a:off x="1054395" y="6098468"/>
            <a:ext cx="132940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Parameter Store</a:t>
            </a:r>
          </a:p>
        </p:txBody>
      </p:sp>
      <p:pic>
        <p:nvPicPr>
          <p:cNvPr id="23" name="Graphic 26">
            <a:extLst>
              <a:ext uri="{FF2B5EF4-FFF2-40B4-BE49-F238E27FC236}">
                <a16:creationId xmlns:a16="http://schemas.microsoft.com/office/drawing/2014/main" id="{34C36E2D-3B81-EB75-C6B9-B05886D06E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94787" y="56363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 name="Group 35">
            <a:extLst>
              <a:ext uri="{FF2B5EF4-FFF2-40B4-BE49-F238E27FC236}">
                <a16:creationId xmlns:a16="http://schemas.microsoft.com/office/drawing/2014/main" id="{678DA3FA-6FA2-98D8-B645-C1AD0E51A1BE}"/>
              </a:ext>
            </a:extLst>
          </p:cNvPr>
          <p:cNvGrpSpPr/>
          <p:nvPr/>
        </p:nvGrpSpPr>
        <p:grpSpPr>
          <a:xfrm>
            <a:off x="2219421" y="5636342"/>
            <a:ext cx="1290638" cy="728335"/>
            <a:chOff x="3281235" y="4871104"/>
            <a:chExt cx="1290638" cy="728335"/>
          </a:xfrm>
        </p:grpSpPr>
        <p:sp>
          <p:nvSpPr>
            <p:cNvPr id="24" name="TextBox 20">
              <a:extLst>
                <a:ext uri="{FF2B5EF4-FFF2-40B4-BE49-F238E27FC236}">
                  <a16:creationId xmlns:a16="http://schemas.microsoft.com/office/drawing/2014/main" id="{33051E30-EF79-C9D5-38B8-45D3B54144BB}"/>
                </a:ext>
              </a:extLst>
            </p:cNvPr>
            <p:cNvSpPr txBox="1">
              <a:spLocks noChangeArrowheads="1"/>
            </p:cNvSpPr>
            <p:nvPr/>
          </p:nvSpPr>
          <p:spPr bwMode="auto">
            <a:xfrm>
              <a:off x="3281235" y="5337829"/>
              <a:ext cx="1290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S3 Bucket</a:t>
              </a:r>
            </a:p>
          </p:txBody>
        </p:sp>
        <p:pic>
          <p:nvPicPr>
            <p:cNvPr id="25" name="Graphic 31">
              <a:extLst>
                <a:ext uri="{FF2B5EF4-FFF2-40B4-BE49-F238E27FC236}">
                  <a16:creationId xmlns:a16="http://schemas.microsoft.com/office/drawing/2014/main" id="{FC3F3DAE-014F-FEAD-0DC2-7997BFB4C47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3610" y="487110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Group 36">
            <a:extLst>
              <a:ext uri="{FF2B5EF4-FFF2-40B4-BE49-F238E27FC236}">
                <a16:creationId xmlns:a16="http://schemas.microsoft.com/office/drawing/2014/main" id="{DE301A7A-290E-3B73-C94B-958B7BFA2EFA}"/>
              </a:ext>
            </a:extLst>
          </p:cNvPr>
          <p:cNvGrpSpPr/>
          <p:nvPr/>
        </p:nvGrpSpPr>
        <p:grpSpPr>
          <a:xfrm>
            <a:off x="3456948" y="5636342"/>
            <a:ext cx="1174750" cy="718810"/>
            <a:chOff x="4126307" y="4869245"/>
            <a:chExt cx="1174750" cy="718810"/>
          </a:xfrm>
        </p:grpSpPr>
        <p:sp>
          <p:nvSpPr>
            <p:cNvPr id="26" name="TextBox 29">
              <a:extLst>
                <a:ext uri="{FF2B5EF4-FFF2-40B4-BE49-F238E27FC236}">
                  <a16:creationId xmlns:a16="http://schemas.microsoft.com/office/drawing/2014/main" id="{619AEF7B-B6D6-AF8B-2F36-229CC8D43A8A}"/>
                </a:ext>
              </a:extLst>
            </p:cNvPr>
            <p:cNvSpPr txBox="1">
              <a:spLocks noChangeArrowheads="1"/>
            </p:cNvSpPr>
            <p:nvPr/>
          </p:nvSpPr>
          <p:spPr bwMode="auto">
            <a:xfrm>
              <a:off x="4126307" y="5326445"/>
              <a:ext cx="11747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ECR</a:t>
              </a:r>
            </a:p>
          </p:txBody>
        </p:sp>
        <p:pic>
          <p:nvPicPr>
            <p:cNvPr id="27" name="Graphic 8">
              <a:extLst>
                <a:ext uri="{FF2B5EF4-FFF2-40B4-BE49-F238E27FC236}">
                  <a16:creationId xmlns:a16="http://schemas.microsoft.com/office/drawing/2014/main" id="{FF0FF3F9-A399-42E3-D829-7EFBFAA3153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81355" y="486924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8" name="Straight Arrow Connector 37">
            <a:extLst>
              <a:ext uri="{FF2B5EF4-FFF2-40B4-BE49-F238E27FC236}">
                <a16:creationId xmlns:a16="http://schemas.microsoft.com/office/drawing/2014/main" id="{F295BCA9-69C4-10A8-BFA3-A89BB4F0F68D}"/>
              </a:ext>
            </a:extLst>
          </p:cNvPr>
          <p:cNvCxnSpPr>
            <a:cxnSpLocks/>
          </p:cNvCxnSpPr>
          <p:nvPr/>
        </p:nvCxnSpPr>
        <p:spPr>
          <a:xfrm>
            <a:off x="792440" y="3511299"/>
            <a:ext cx="2362994" cy="544621"/>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49AD12E7-35D2-CF10-4C9E-DF02AC0228C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776768" y="2304492"/>
            <a:ext cx="381000" cy="381000"/>
          </a:xfrm>
          <a:prstGeom prst="rect">
            <a:avLst/>
          </a:prstGeom>
        </p:spPr>
      </p:pic>
      <p:sp>
        <p:nvSpPr>
          <p:cNvPr id="10" name="Rectangle 9">
            <a:extLst>
              <a:ext uri="{FF2B5EF4-FFF2-40B4-BE49-F238E27FC236}">
                <a16:creationId xmlns:a16="http://schemas.microsoft.com/office/drawing/2014/main" id="{F27C6E16-00EF-9BF5-6199-B94E92F757BA}"/>
              </a:ext>
            </a:extLst>
          </p:cNvPr>
          <p:cNvSpPr/>
          <p:nvPr/>
        </p:nvSpPr>
        <p:spPr>
          <a:xfrm>
            <a:off x="2789023" y="3151910"/>
            <a:ext cx="6118383" cy="793438"/>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sp>
        <p:nvSpPr>
          <p:cNvPr id="12" name="Rectangle 11">
            <a:extLst>
              <a:ext uri="{FF2B5EF4-FFF2-40B4-BE49-F238E27FC236}">
                <a16:creationId xmlns:a16="http://schemas.microsoft.com/office/drawing/2014/main" id="{FB474C2E-454B-0BFE-A36D-3A59FAC79331}"/>
              </a:ext>
            </a:extLst>
          </p:cNvPr>
          <p:cNvSpPr/>
          <p:nvPr/>
        </p:nvSpPr>
        <p:spPr>
          <a:xfrm>
            <a:off x="2789023" y="4223982"/>
            <a:ext cx="6118383" cy="793438"/>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endParaRPr lang="en-US" sz="1200" dirty="0">
              <a:solidFill>
                <a:srgbClr val="5B9CD5"/>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8AFF13FC-9C15-266D-8E82-23AF25F7042B}"/>
              </a:ext>
            </a:extLst>
          </p:cNvPr>
          <p:cNvSpPr/>
          <p:nvPr/>
        </p:nvSpPr>
        <p:spPr>
          <a:xfrm>
            <a:off x="6385976" y="2747405"/>
            <a:ext cx="1044617" cy="2444852"/>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BEE92AC1-DF0B-9458-64C2-2D4CC80FC311}"/>
              </a:ext>
            </a:extLst>
          </p:cNvPr>
          <p:cNvGrpSpPr/>
          <p:nvPr/>
        </p:nvGrpSpPr>
        <p:grpSpPr>
          <a:xfrm>
            <a:off x="2870396" y="3859892"/>
            <a:ext cx="1252536" cy="905549"/>
            <a:chOff x="6769629" y="2805113"/>
            <a:chExt cx="1252536" cy="905549"/>
          </a:xfrm>
        </p:grpSpPr>
        <p:sp>
          <p:nvSpPr>
            <p:cNvPr id="44" name="TextBox 19">
              <a:extLst>
                <a:ext uri="{FF2B5EF4-FFF2-40B4-BE49-F238E27FC236}">
                  <a16:creationId xmlns:a16="http://schemas.microsoft.com/office/drawing/2014/main" id="{7CB200A4-C5F9-0689-C908-116103E389E3}"/>
                </a:ext>
              </a:extLst>
            </p:cNvPr>
            <p:cNvSpPr txBox="1">
              <a:spLocks noChangeArrowheads="1"/>
            </p:cNvSpPr>
            <p:nvPr/>
          </p:nvSpPr>
          <p:spPr bwMode="auto">
            <a:xfrm>
              <a:off x="6769629" y="3279775"/>
              <a:ext cx="1252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Application Load </a:t>
              </a:r>
              <a:br>
                <a:rPr lang="en-US" altLang="en-US" sz="1100" dirty="0">
                  <a:latin typeface="Arial" panose="020B0604020202020204" pitchFamily="34" charset="0"/>
                  <a:ea typeface="Amazon Ember" panose="020B0603020204020204" pitchFamily="34" charset="0"/>
                  <a:cs typeface="Arial" panose="020B0604020202020204" pitchFamily="34" charset="0"/>
                </a:rPr>
              </a:br>
              <a:r>
                <a:rPr lang="en-US" altLang="en-US" sz="1100" dirty="0">
                  <a:latin typeface="Arial" panose="020B0604020202020204" pitchFamily="34" charset="0"/>
                  <a:ea typeface="Amazon Ember" panose="020B0603020204020204" pitchFamily="34" charset="0"/>
                  <a:cs typeface="Arial" panose="020B0604020202020204" pitchFamily="34" charset="0"/>
                </a:rPr>
                <a:t>Balancer</a:t>
              </a:r>
            </a:p>
          </p:txBody>
        </p:sp>
        <p:pic>
          <p:nvPicPr>
            <p:cNvPr id="45" name="Graphic 8">
              <a:extLst>
                <a:ext uri="{FF2B5EF4-FFF2-40B4-BE49-F238E27FC236}">
                  <a16:creationId xmlns:a16="http://schemas.microsoft.com/office/drawing/2014/main" id="{BC245F24-986D-9E8F-D023-D9037432ED2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0385" y="28051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8" name="Straight Arrow Connector 47">
            <a:extLst>
              <a:ext uri="{FF2B5EF4-FFF2-40B4-BE49-F238E27FC236}">
                <a16:creationId xmlns:a16="http://schemas.microsoft.com/office/drawing/2014/main" id="{73CC2135-7486-8333-81D0-A0D67EE511A1}"/>
              </a:ext>
            </a:extLst>
          </p:cNvPr>
          <p:cNvCxnSpPr>
            <a:cxnSpLocks/>
          </p:cNvCxnSpPr>
          <p:nvPr/>
        </p:nvCxnSpPr>
        <p:spPr>
          <a:xfrm flipV="1">
            <a:off x="3769404" y="3477815"/>
            <a:ext cx="2780782" cy="547413"/>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FB07CDF-47E8-D210-DBE8-A4387F377C47}"/>
              </a:ext>
            </a:extLst>
          </p:cNvPr>
          <p:cNvCxnSpPr>
            <a:cxnSpLocks/>
          </p:cNvCxnSpPr>
          <p:nvPr/>
        </p:nvCxnSpPr>
        <p:spPr>
          <a:xfrm>
            <a:off x="3769404" y="4159717"/>
            <a:ext cx="2780782" cy="44252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4" name="TextBox 20">
            <a:extLst>
              <a:ext uri="{FF2B5EF4-FFF2-40B4-BE49-F238E27FC236}">
                <a16:creationId xmlns:a16="http://schemas.microsoft.com/office/drawing/2014/main" id="{676879B2-A86E-DD12-D086-ADD65CDB1003}"/>
              </a:ext>
            </a:extLst>
          </p:cNvPr>
          <p:cNvSpPr txBox="1">
            <a:spLocks noChangeArrowheads="1"/>
          </p:cNvSpPr>
          <p:nvPr/>
        </p:nvSpPr>
        <p:spPr bwMode="auto">
          <a:xfrm>
            <a:off x="7508668" y="4291199"/>
            <a:ext cx="147319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PostgreSQL RDS cluster</a:t>
            </a:r>
          </a:p>
        </p:txBody>
      </p:sp>
      <p:pic>
        <p:nvPicPr>
          <p:cNvPr id="55" name="Graphic 26">
            <a:extLst>
              <a:ext uri="{FF2B5EF4-FFF2-40B4-BE49-F238E27FC236}">
                <a16:creationId xmlns:a16="http://schemas.microsoft.com/office/drawing/2014/main" id="{5F57DE97-B50A-171E-4DC9-2187AEB37BFF}"/>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8007143" y="383870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 name="Group 62">
            <a:extLst>
              <a:ext uri="{FF2B5EF4-FFF2-40B4-BE49-F238E27FC236}">
                <a16:creationId xmlns:a16="http://schemas.microsoft.com/office/drawing/2014/main" id="{59DEC6AD-57C9-46A1-D767-67A094A771A0}"/>
              </a:ext>
            </a:extLst>
          </p:cNvPr>
          <p:cNvGrpSpPr/>
          <p:nvPr/>
        </p:nvGrpSpPr>
        <p:grpSpPr>
          <a:xfrm>
            <a:off x="6349462" y="3226403"/>
            <a:ext cx="1050925" cy="737860"/>
            <a:chOff x="6349462" y="3226403"/>
            <a:chExt cx="1050925" cy="737860"/>
          </a:xfrm>
        </p:grpSpPr>
        <p:sp>
          <p:nvSpPr>
            <p:cNvPr id="61" name="TextBox 31">
              <a:extLst>
                <a:ext uri="{FF2B5EF4-FFF2-40B4-BE49-F238E27FC236}">
                  <a16:creationId xmlns:a16="http://schemas.microsoft.com/office/drawing/2014/main" id="{D1939181-174E-66B3-124E-06F74AC1D6A3}"/>
                </a:ext>
              </a:extLst>
            </p:cNvPr>
            <p:cNvSpPr txBox="1">
              <a:spLocks noChangeArrowheads="1"/>
            </p:cNvSpPr>
            <p:nvPr/>
          </p:nvSpPr>
          <p:spPr bwMode="auto">
            <a:xfrm>
              <a:off x="6349462" y="3702653"/>
              <a:ext cx="10509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ECS Task</a:t>
              </a:r>
            </a:p>
          </p:txBody>
        </p:sp>
        <p:pic>
          <p:nvPicPr>
            <p:cNvPr id="62" name="Graphic 40">
              <a:extLst>
                <a:ext uri="{FF2B5EF4-FFF2-40B4-BE49-F238E27FC236}">
                  <a16:creationId xmlns:a16="http://schemas.microsoft.com/office/drawing/2014/main" id="{83C56EEA-2932-E9BA-73E1-EF8159334DD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46324" y="322640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4" name="Group 63">
            <a:extLst>
              <a:ext uri="{FF2B5EF4-FFF2-40B4-BE49-F238E27FC236}">
                <a16:creationId xmlns:a16="http://schemas.microsoft.com/office/drawing/2014/main" id="{208F7E80-CC61-7C8D-4431-3D36498E46BA}"/>
              </a:ext>
            </a:extLst>
          </p:cNvPr>
          <p:cNvGrpSpPr/>
          <p:nvPr/>
        </p:nvGrpSpPr>
        <p:grpSpPr>
          <a:xfrm>
            <a:off x="6371228" y="4279560"/>
            <a:ext cx="1050925" cy="737860"/>
            <a:chOff x="6349462" y="3226403"/>
            <a:chExt cx="1050925" cy="737860"/>
          </a:xfrm>
        </p:grpSpPr>
        <p:sp>
          <p:nvSpPr>
            <p:cNvPr id="65" name="TextBox 31">
              <a:extLst>
                <a:ext uri="{FF2B5EF4-FFF2-40B4-BE49-F238E27FC236}">
                  <a16:creationId xmlns:a16="http://schemas.microsoft.com/office/drawing/2014/main" id="{84E95AF7-BDC4-78D0-0588-2EAF3E91BB84}"/>
                </a:ext>
              </a:extLst>
            </p:cNvPr>
            <p:cNvSpPr txBox="1">
              <a:spLocks noChangeArrowheads="1"/>
            </p:cNvSpPr>
            <p:nvPr/>
          </p:nvSpPr>
          <p:spPr bwMode="auto">
            <a:xfrm>
              <a:off x="6349462" y="3702653"/>
              <a:ext cx="10509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ECS Task</a:t>
              </a:r>
            </a:p>
          </p:txBody>
        </p:sp>
        <p:pic>
          <p:nvPicPr>
            <p:cNvPr id="66" name="Graphic 40">
              <a:extLst>
                <a:ext uri="{FF2B5EF4-FFF2-40B4-BE49-F238E27FC236}">
                  <a16:creationId xmlns:a16="http://schemas.microsoft.com/office/drawing/2014/main" id="{837AA4CD-22C7-5846-962D-EDDBEB675FC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46324" y="322640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9" name="Graphic 14">
            <a:extLst>
              <a:ext uri="{FF2B5EF4-FFF2-40B4-BE49-F238E27FC236}">
                <a16:creationId xmlns:a16="http://schemas.microsoft.com/office/drawing/2014/main" id="{B5499FB5-B599-C38E-1876-ECFDF7BA68C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06190" y="2744844"/>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996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688D-8532-8539-F77B-C79F859E67E0}"/>
              </a:ext>
            </a:extLst>
          </p:cNvPr>
          <p:cNvSpPr>
            <a:spLocks noGrp="1"/>
          </p:cNvSpPr>
          <p:nvPr>
            <p:ph type="title"/>
          </p:nvPr>
        </p:nvSpPr>
        <p:spPr/>
        <p:txBody>
          <a:bodyPr/>
          <a:lstStyle/>
          <a:p>
            <a:r>
              <a:rPr lang="en-LU" dirty="0"/>
              <a:t>Notes</a:t>
            </a:r>
          </a:p>
        </p:txBody>
      </p:sp>
      <p:sp>
        <p:nvSpPr>
          <p:cNvPr id="3" name="Content Placeholder 2">
            <a:extLst>
              <a:ext uri="{FF2B5EF4-FFF2-40B4-BE49-F238E27FC236}">
                <a16:creationId xmlns:a16="http://schemas.microsoft.com/office/drawing/2014/main" id="{FC8E7570-FAEC-F3CD-9BA7-1A49077BBFAF}"/>
              </a:ext>
            </a:extLst>
          </p:cNvPr>
          <p:cNvSpPr>
            <a:spLocks noGrp="1"/>
          </p:cNvSpPr>
          <p:nvPr>
            <p:ph idx="1"/>
          </p:nvPr>
        </p:nvSpPr>
        <p:spPr/>
        <p:txBody>
          <a:bodyPr>
            <a:normAutofit fontScale="85000" lnSpcReduction="20000"/>
          </a:bodyPr>
          <a:lstStyle/>
          <a:p>
            <a:r>
              <a:rPr lang="en-LU" dirty="0"/>
              <a:t>In order to facilitate scaling horizontally, we need to split off the persistance from the compute layer. This means migrating from a local SQLite3 installation to a managed PostgreSQL RDS cluster.</a:t>
            </a:r>
          </a:p>
          <a:p>
            <a:r>
              <a:rPr lang="en-LU" dirty="0"/>
              <a:t>EB can be multi-AZ enabled. This facilitates high availability in case of an instance or AZ failure. Furthermore we can achieve zero downtime deployments (excluding database schema migrations).</a:t>
            </a:r>
          </a:p>
          <a:p>
            <a:r>
              <a:rPr lang="en-LU" dirty="0"/>
              <a:t>Running the instances in an Autoscaling group enables auto-recover in case of instance failure as well as the required elasticity to handle usage peaks.</a:t>
            </a:r>
          </a:p>
          <a:p>
            <a:r>
              <a:rPr lang="en-LU" dirty="0"/>
              <a:t>By splitting the persistence layer from the compute layer, we can deploy our Docker containers as an ECS Service on Fargate. This allows for faster scaling and failover while we no longer need to maintain the host OS.</a:t>
            </a:r>
          </a:p>
          <a:p>
            <a:r>
              <a:rPr lang="en-LU" dirty="0"/>
              <a:t>We choose ECS over EKS because there is no control plane management.</a:t>
            </a:r>
          </a:p>
          <a:p>
            <a:r>
              <a:rPr lang="en-LU" dirty="0"/>
              <a:t>TLS termination happens at the ALB. We can use AWS Certificate Manager (ACM) to automate certifcate renewals.</a:t>
            </a:r>
          </a:p>
        </p:txBody>
      </p:sp>
    </p:spTree>
    <p:extLst>
      <p:ext uri="{BB962C8B-B14F-4D97-AF65-F5344CB8AC3E}">
        <p14:creationId xmlns:p14="http://schemas.microsoft.com/office/powerpoint/2010/main" val="144691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2CB7-13A5-2EFF-0A5D-6ED7F115CB11}"/>
              </a:ext>
            </a:extLst>
          </p:cNvPr>
          <p:cNvSpPr>
            <a:spLocks noGrp="1"/>
          </p:cNvSpPr>
          <p:nvPr>
            <p:ph type="title"/>
          </p:nvPr>
        </p:nvSpPr>
        <p:spPr/>
        <p:txBody>
          <a:bodyPr/>
          <a:lstStyle/>
          <a:p>
            <a:r>
              <a:rPr lang="en-LU" dirty="0"/>
              <a:t>ECS Service definition</a:t>
            </a:r>
          </a:p>
        </p:txBody>
      </p:sp>
      <p:grpSp>
        <p:nvGrpSpPr>
          <p:cNvPr id="33" name="Group 32">
            <a:extLst>
              <a:ext uri="{FF2B5EF4-FFF2-40B4-BE49-F238E27FC236}">
                <a16:creationId xmlns:a16="http://schemas.microsoft.com/office/drawing/2014/main" id="{3CFCE54B-4F8C-C429-1B0F-AB5ECBC1E390}"/>
              </a:ext>
            </a:extLst>
          </p:cNvPr>
          <p:cNvGrpSpPr/>
          <p:nvPr/>
        </p:nvGrpSpPr>
        <p:grpSpPr>
          <a:xfrm>
            <a:off x="1407704" y="2376667"/>
            <a:ext cx="2543404" cy="1071668"/>
            <a:chOff x="1407704" y="2376667"/>
            <a:chExt cx="2543404" cy="1071668"/>
          </a:xfrm>
        </p:grpSpPr>
        <p:grpSp>
          <p:nvGrpSpPr>
            <p:cNvPr id="24" name="Group 23">
              <a:extLst>
                <a:ext uri="{FF2B5EF4-FFF2-40B4-BE49-F238E27FC236}">
                  <a16:creationId xmlns:a16="http://schemas.microsoft.com/office/drawing/2014/main" id="{CBDB9758-549E-EF88-AB01-61ED0BAED17A}"/>
                </a:ext>
              </a:extLst>
            </p:cNvPr>
            <p:cNvGrpSpPr/>
            <p:nvPr/>
          </p:nvGrpSpPr>
          <p:grpSpPr>
            <a:xfrm>
              <a:off x="1656151" y="2376667"/>
              <a:ext cx="2294957" cy="1071668"/>
              <a:chOff x="1656151" y="2376667"/>
              <a:chExt cx="2294957" cy="1071668"/>
            </a:xfrm>
          </p:grpSpPr>
          <p:sp>
            <p:nvSpPr>
              <p:cNvPr id="17" name="Rectangle 16">
                <a:extLst>
                  <a:ext uri="{FF2B5EF4-FFF2-40B4-BE49-F238E27FC236}">
                    <a16:creationId xmlns:a16="http://schemas.microsoft.com/office/drawing/2014/main" id="{AF4EF034-32DC-CAA6-5CFA-1A2DE612C278}"/>
                  </a:ext>
                </a:extLst>
              </p:cNvPr>
              <p:cNvSpPr/>
              <p:nvPr/>
            </p:nvSpPr>
            <p:spPr>
              <a:xfrm>
                <a:off x="1656151" y="2376667"/>
                <a:ext cx="2294957" cy="1071668"/>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4" name="Graphic 40">
                <a:extLst>
                  <a:ext uri="{FF2B5EF4-FFF2-40B4-BE49-F238E27FC236}">
                    <a16:creationId xmlns:a16="http://schemas.microsoft.com/office/drawing/2014/main" id="{14628632-293F-F8D2-87D2-1BA89EAE4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566" y="24096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31">
              <a:extLst>
                <a:ext uri="{FF2B5EF4-FFF2-40B4-BE49-F238E27FC236}">
                  <a16:creationId xmlns:a16="http://schemas.microsoft.com/office/drawing/2014/main" id="{A5ADAF78-553D-5DB6-702F-95510B411A22}"/>
                </a:ext>
              </a:extLst>
            </p:cNvPr>
            <p:cNvSpPr txBox="1">
              <a:spLocks noChangeArrowheads="1"/>
            </p:cNvSpPr>
            <p:nvPr/>
          </p:nvSpPr>
          <p:spPr bwMode="auto">
            <a:xfrm>
              <a:off x="1407704" y="2885927"/>
              <a:ext cx="10509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Task</a:t>
              </a:r>
            </a:p>
          </p:txBody>
        </p:sp>
      </p:grpSp>
      <p:sp>
        <p:nvSpPr>
          <p:cNvPr id="5" name="TextBox 28">
            <a:extLst>
              <a:ext uri="{FF2B5EF4-FFF2-40B4-BE49-F238E27FC236}">
                <a16:creationId xmlns:a16="http://schemas.microsoft.com/office/drawing/2014/main" id="{E095C6AC-FE3A-B1DC-1663-793336B4EE5D}"/>
              </a:ext>
            </a:extLst>
          </p:cNvPr>
          <p:cNvSpPr txBox="1">
            <a:spLocks noChangeArrowheads="1"/>
          </p:cNvSpPr>
          <p:nvPr/>
        </p:nvSpPr>
        <p:spPr bwMode="auto">
          <a:xfrm>
            <a:off x="678644" y="2147888"/>
            <a:ext cx="12207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Service</a:t>
            </a:r>
          </a:p>
        </p:txBody>
      </p:sp>
      <p:pic>
        <p:nvPicPr>
          <p:cNvPr id="6" name="Graphic 38">
            <a:extLst>
              <a:ext uri="{FF2B5EF4-FFF2-40B4-BE49-F238E27FC236}">
                <a16:creationId xmlns:a16="http://schemas.microsoft.com/office/drawing/2014/main" id="{7DCF0E9A-5536-4A72-A53A-CC0C0B238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37" y="16906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a:extLst>
              <a:ext uri="{FF2B5EF4-FFF2-40B4-BE49-F238E27FC236}">
                <a16:creationId xmlns:a16="http://schemas.microsoft.com/office/drawing/2014/main" id="{EF686422-AE1D-7E59-E04F-89BA42981DC4}"/>
              </a:ext>
            </a:extLst>
          </p:cNvPr>
          <p:cNvGrpSpPr/>
          <p:nvPr/>
        </p:nvGrpSpPr>
        <p:grpSpPr>
          <a:xfrm>
            <a:off x="2310979" y="5167312"/>
            <a:ext cx="1185862" cy="708055"/>
            <a:chOff x="1992361" y="4434172"/>
            <a:chExt cx="1185862" cy="708055"/>
          </a:xfrm>
        </p:grpSpPr>
        <p:sp>
          <p:nvSpPr>
            <p:cNvPr id="7" name="TextBox 25">
              <a:extLst>
                <a:ext uri="{FF2B5EF4-FFF2-40B4-BE49-F238E27FC236}">
                  <a16:creationId xmlns:a16="http://schemas.microsoft.com/office/drawing/2014/main" id="{624EB001-FBC6-DBBA-120C-922826757316}"/>
                </a:ext>
              </a:extLst>
            </p:cNvPr>
            <p:cNvSpPr txBox="1">
              <a:spLocks noChangeArrowheads="1"/>
            </p:cNvSpPr>
            <p:nvPr/>
          </p:nvSpPr>
          <p:spPr bwMode="auto">
            <a:xfrm>
              <a:off x="1992361" y="4880617"/>
              <a:ext cx="118586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Authentication</a:t>
              </a:r>
            </a:p>
          </p:txBody>
        </p:sp>
        <p:pic>
          <p:nvPicPr>
            <p:cNvPr id="8" name="Graphic 32">
              <a:extLst>
                <a:ext uri="{FF2B5EF4-FFF2-40B4-BE49-F238E27FC236}">
                  <a16:creationId xmlns:a16="http://schemas.microsoft.com/office/drawing/2014/main" id="{E57C8A43-BEF2-7F7A-2669-EE0774DC5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6692" y="443417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3">
            <a:extLst>
              <a:ext uri="{FF2B5EF4-FFF2-40B4-BE49-F238E27FC236}">
                <a16:creationId xmlns:a16="http://schemas.microsoft.com/office/drawing/2014/main" id="{7645D377-09A6-35BD-BFCB-3631F741957B}"/>
              </a:ext>
            </a:extLst>
          </p:cNvPr>
          <p:cNvGrpSpPr/>
          <p:nvPr/>
        </p:nvGrpSpPr>
        <p:grpSpPr>
          <a:xfrm>
            <a:off x="2378447" y="3908957"/>
            <a:ext cx="1050926" cy="721985"/>
            <a:chOff x="3034553" y="4371357"/>
            <a:chExt cx="1050926" cy="721985"/>
          </a:xfrm>
        </p:grpSpPr>
        <p:sp>
          <p:nvSpPr>
            <p:cNvPr id="9" name="TextBox 26">
              <a:extLst>
                <a:ext uri="{FF2B5EF4-FFF2-40B4-BE49-F238E27FC236}">
                  <a16:creationId xmlns:a16="http://schemas.microsoft.com/office/drawing/2014/main" id="{DBC629C0-C8E7-E314-A731-787C7EB7AD64}"/>
                </a:ext>
              </a:extLst>
            </p:cNvPr>
            <p:cNvSpPr txBox="1">
              <a:spLocks noChangeArrowheads="1"/>
            </p:cNvSpPr>
            <p:nvPr/>
          </p:nvSpPr>
          <p:spPr bwMode="auto">
            <a:xfrm>
              <a:off x="3034553" y="4831732"/>
              <a:ext cx="10509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Backend</a:t>
              </a:r>
            </a:p>
          </p:txBody>
        </p:sp>
        <p:pic>
          <p:nvPicPr>
            <p:cNvPr id="10" name="Graphic 34">
              <a:extLst>
                <a:ext uri="{FF2B5EF4-FFF2-40B4-BE49-F238E27FC236}">
                  <a16:creationId xmlns:a16="http://schemas.microsoft.com/office/drawing/2014/main" id="{E1A67A59-351B-0AE2-079B-F29C602C17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1416" y="437135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2">
            <a:extLst>
              <a:ext uri="{FF2B5EF4-FFF2-40B4-BE49-F238E27FC236}">
                <a16:creationId xmlns:a16="http://schemas.microsoft.com/office/drawing/2014/main" id="{72389193-8323-2B1D-2598-6AB51D1B756B}"/>
              </a:ext>
            </a:extLst>
          </p:cNvPr>
          <p:cNvGrpSpPr/>
          <p:nvPr/>
        </p:nvGrpSpPr>
        <p:grpSpPr>
          <a:xfrm>
            <a:off x="2299073" y="2613542"/>
            <a:ext cx="1209675" cy="699760"/>
            <a:chOff x="4622521" y="4891372"/>
            <a:chExt cx="1209675" cy="699760"/>
          </a:xfrm>
        </p:grpSpPr>
        <p:sp>
          <p:nvSpPr>
            <p:cNvPr id="11" name="TextBox 27">
              <a:extLst>
                <a:ext uri="{FF2B5EF4-FFF2-40B4-BE49-F238E27FC236}">
                  <a16:creationId xmlns:a16="http://schemas.microsoft.com/office/drawing/2014/main" id="{166C9252-E97E-30F6-C5B9-5EDDD59DA361}"/>
                </a:ext>
              </a:extLst>
            </p:cNvPr>
            <p:cNvSpPr txBox="1">
              <a:spLocks noChangeArrowheads="1"/>
            </p:cNvSpPr>
            <p:nvPr/>
          </p:nvSpPr>
          <p:spPr bwMode="auto">
            <a:xfrm>
              <a:off x="4622521" y="5329522"/>
              <a:ext cx="12096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Frontend</a:t>
              </a:r>
            </a:p>
          </p:txBody>
        </p:sp>
        <p:pic>
          <p:nvPicPr>
            <p:cNvPr id="12" name="Graphic 36">
              <a:extLst>
                <a:ext uri="{FF2B5EF4-FFF2-40B4-BE49-F238E27FC236}">
                  <a16:creationId xmlns:a16="http://schemas.microsoft.com/office/drawing/2014/main" id="{A4709010-7B18-26E1-3AC5-AC3D0597AC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8758" y="489137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Rectangle 15">
            <a:extLst>
              <a:ext uri="{FF2B5EF4-FFF2-40B4-BE49-F238E27FC236}">
                <a16:creationId xmlns:a16="http://schemas.microsoft.com/office/drawing/2014/main" id="{4C798CFC-916B-264D-4A64-D02168047EA1}"/>
              </a:ext>
            </a:extLst>
          </p:cNvPr>
          <p:cNvSpPr/>
          <p:nvPr/>
        </p:nvSpPr>
        <p:spPr>
          <a:xfrm>
            <a:off x="975507" y="1690688"/>
            <a:ext cx="3666832" cy="4582224"/>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A916FD5B-AF64-6B44-82CB-B9D009E8C0C3}"/>
              </a:ext>
            </a:extLst>
          </p:cNvPr>
          <p:cNvSpPr txBox="1"/>
          <p:nvPr/>
        </p:nvSpPr>
        <p:spPr>
          <a:xfrm>
            <a:off x="5467217" y="1828800"/>
            <a:ext cx="5749276" cy="2862322"/>
          </a:xfrm>
          <a:prstGeom prst="rect">
            <a:avLst/>
          </a:prstGeom>
          <a:noFill/>
        </p:spPr>
        <p:txBody>
          <a:bodyPr wrap="square" rtlCol="0">
            <a:spAutoFit/>
          </a:bodyPr>
          <a:lstStyle/>
          <a:p>
            <a:r>
              <a:rPr lang="en-LU" dirty="0"/>
              <a:t>Notes</a:t>
            </a:r>
          </a:p>
          <a:p>
            <a:pPr marL="285750" indent="-285750">
              <a:buFont typeface="Arial" panose="020B0604020202020204" pitchFamily="34" charset="0"/>
              <a:buChar char="•"/>
            </a:pPr>
            <a:r>
              <a:rPr lang="en-LU" dirty="0"/>
              <a:t>Each container is defined in a separate task in order to tailor compute resources and IAM permissions per service.</a:t>
            </a:r>
          </a:p>
          <a:p>
            <a:pPr marL="285750" indent="-285750">
              <a:buFont typeface="Arial" panose="020B0604020202020204" pitchFamily="34" charset="0"/>
              <a:buChar char="•"/>
            </a:pPr>
            <a:r>
              <a:rPr lang="en-LU" dirty="0"/>
              <a:t>The Application Load Balancer (ALB) enables path based routing. In case we need to split service functionality in a separate task in order to scale at different rates, we can do so at the ALB level instead of Flask. </a:t>
            </a:r>
            <a:r>
              <a:rPr lang="en-GB" dirty="0"/>
              <a:t>E</a:t>
            </a:r>
            <a:r>
              <a:rPr lang="en-LU" dirty="0"/>
              <a:t>x: split the admin panel from the front end or separate the Farmers and Harvest REST endpoints.</a:t>
            </a:r>
          </a:p>
        </p:txBody>
      </p:sp>
      <p:grpSp>
        <p:nvGrpSpPr>
          <p:cNvPr id="34" name="Group 33">
            <a:extLst>
              <a:ext uri="{FF2B5EF4-FFF2-40B4-BE49-F238E27FC236}">
                <a16:creationId xmlns:a16="http://schemas.microsoft.com/office/drawing/2014/main" id="{C1641754-BFC2-65B7-7618-107CC6166F37}"/>
              </a:ext>
            </a:extLst>
          </p:cNvPr>
          <p:cNvGrpSpPr/>
          <p:nvPr/>
        </p:nvGrpSpPr>
        <p:grpSpPr>
          <a:xfrm>
            <a:off x="1407704" y="3710464"/>
            <a:ext cx="2543404" cy="1071668"/>
            <a:chOff x="1407704" y="2376667"/>
            <a:chExt cx="2543404" cy="1071668"/>
          </a:xfrm>
        </p:grpSpPr>
        <p:grpSp>
          <p:nvGrpSpPr>
            <p:cNvPr id="35" name="Group 34">
              <a:extLst>
                <a:ext uri="{FF2B5EF4-FFF2-40B4-BE49-F238E27FC236}">
                  <a16:creationId xmlns:a16="http://schemas.microsoft.com/office/drawing/2014/main" id="{4FDFD115-66A8-B78B-76C1-A9667D287908}"/>
                </a:ext>
              </a:extLst>
            </p:cNvPr>
            <p:cNvGrpSpPr/>
            <p:nvPr/>
          </p:nvGrpSpPr>
          <p:grpSpPr>
            <a:xfrm>
              <a:off x="1656151" y="2376667"/>
              <a:ext cx="2294957" cy="1071668"/>
              <a:chOff x="1656151" y="2376667"/>
              <a:chExt cx="2294957" cy="1071668"/>
            </a:xfrm>
          </p:grpSpPr>
          <p:sp>
            <p:nvSpPr>
              <p:cNvPr id="37" name="Rectangle 36">
                <a:extLst>
                  <a:ext uri="{FF2B5EF4-FFF2-40B4-BE49-F238E27FC236}">
                    <a16:creationId xmlns:a16="http://schemas.microsoft.com/office/drawing/2014/main" id="{6E745477-FD4F-FACD-DF28-05B2A46B2836}"/>
                  </a:ext>
                </a:extLst>
              </p:cNvPr>
              <p:cNvSpPr/>
              <p:nvPr/>
            </p:nvSpPr>
            <p:spPr>
              <a:xfrm>
                <a:off x="1656151" y="2376667"/>
                <a:ext cx="2294957" cy="1071668"/>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38" name="Graphic 40">
                <a:extLst>
                  <a:ext uri="{FF2B5EF4-FFF2-40B4-BE49-F238E27FC236}">
                    <a16:creationId xmlns:a16="http://schemas.microsoft.com/office/drawing/2014/main" id="{CCA41AE8-66ED-7311-7BD4-5AF331F03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566" y="24096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TextBox 31">
              <a:extLst>
                <a:ext uri="{FF2B5EF4-FFF2-40B4-BE49-F238E27FC236}">
                  <a16:creationId xmlns:a16="http://schemas.microsoft.com/office/drawing/2014/main" id="{AAFC23BB-CF2E-1F43-9811-1234CF8B6544}"/>
                </a:ext>
              </a:extLst>
            </p:cNvPr>
            <p:cNvSpPr txBox="1">
              <a:spLocks noChangeArrowheads="1"/>
            </p:cNvSpPr>
            <p:nvPr/>
          </p:nvSpPr>
          <p:spPr bwMode="auto">
            <a:xfrm>
              <a:off x="1407704" y="2885927"/>
              <a:ext cx="10509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Task</a:t>
              </a:r>
            </a:p>
          </p:txBody>
        </p:sp>
      </p:grpSp>
      <p:grpSp>
        <p:nvGrpSpPr>
          <p:cNvPr id="39" name="Group 38">
            <a:extLst>
              <a:ext uri="{FF2B5EF4-FFF2-40B4-BE49-F238E27FC236}">
                <a16:creationId xmlns:a16="http://schemas.microsoft.com/office/drawing/2014/main" id="{C4F2F1FA-B3B9-678F-8FEB-9EF145ACB3A8}"/>
              </a:ext>
            </a:extLst>
          </p:cNvPr>
          <p:cNvGrpSpPr/>
          <p:nvPr/>
        </p:nvGrpSpPr>
        <p:grpSpPr>
          <a:xfrm>
            <a:off x="1407704" y="4990594"/>
            <a:ext cx="2543404" cy="1071668"/>
            <a:chOff x="1407704" y="2376667"/>
            <a:chExt cx="2543404" cy="1071668"/>
          </a:xfrm>
        </p:grpSpPr>
        <p:grpSp>
          <p:nvGrpSpPr>
            <p:cNvPr id="40" name="Group 39">
              <a:extLst>
                <a:ext uri="{FF2B5EF4-FFF2-40B4-BE49-F238E27FC236}">
                  <a16:creationId xmlns:a16="http://schemas.microsoft.com/office/drawing/2014/main" id="{AC0200AD-6209-EFD1-CBBB-02B8E39B28DE}"/>
                </a:ext>
              </a:extLst>
            </p:cNvPr>
            <p:cNvGrpSpPr/>
            <p:nvPr/>
          </p:nvGrpSpPr>
          <p:grpSpPr>
            <a:xfrm>
              <a:off x="1656151" y="2376667"/>
              <a:ext cx="2294957" cy="1071668"/>
              <a:chOff x="1656151" y="2376667"/>
              <a:chExt cx="2294957" cy="1071668"/>
            </a:xfrm>
          </p:grpSpPr>
          <p:sp>
            <p:nvSpPr>
              <p:cNvPr id="42" name="Rectangle 41">
                <a:extLst>
                  <a:ext uri="{FF2B5EF4-FFF2-40B4-BE49-F238E27FC236}">
                    <a16:creationId xmlns:a16="http://schemas.microsoft.com/office/drawing/2014/main" id="{E6ABC4F7-71D6-AD35-4BFE-D158A8A073D0}"/>
                  </a:ext>
                </a:extLst>
              </p:cNvPr>
              <p:cNvSpPr/>
              <p:nvPr/>
            </p:nvSpPr>
            <p:spPr>
              <a:xfrm>
                <a:off x="1656151" y="2376667"/>
                <a:ext cx="2294957" cy="1071668"/>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43" name="Graphic 40">
                <a:extLst>
                  <a:ext uri="{FF2B5EF4-FFF2-40B4-BE49-F238E27FC236}">
                    <a16:creationId xmlns:a16="http://schemas.microsoft.com/office/drawing/2014/main" id="{C85F37BF-4024-48F5-3243-BA490644A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566" y="24096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 name="TextBox 31">
              <a:extLst>
                <a:ext uri="{FF2B5EF4-FFF2-40B4-BE49-F238E27FC236}">
                  <a16:creationId xmlns:a16="http://schemas.microsoft.com/office/drawing/2014/main" id="{BF1C80E7-C1BA-77AC-4FAF-A4A89EEB0808}"/>
                </a:ext>
              </a:extLst>
            </p:cNvPr>
            <p:cNvSpPr txBox="1">
              <a:spLocks noChangeArrowheads="1"/>
            </p:cNvSpPr>
            <p:nvPr/>
          </p:nvSpPr>
          <p:spPr bwMode="auto">
            <a:xfrm>
              <a:off x="1407704" y="2885927"/>
              <a:ext cx="10509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Task</a:t>
              </a:r>
            </a:p>
          </p:txBody>
        </p:sp>
      </p:grpSp>
    </p:spTree>
    <p:extLst>
      <p:ext uri="{BB962C8B-B14F-4D97-AF65-F5344CB8AC3E}">
        <p14:creationId xmlns:p14="http://schemas.microsoft.com/office/powerpoint/2010/main" val="1741393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504E-0267-18F8-5741-CBF0A96E956B}"/>
              </a:ext>
            </a:extLst>
          </p:cNvPr>
          <p:cNvSpPr>
            <a:spLocks noGrp="1"/>
          </p:cNvSpPr>
          <p:nvPr>
            <p:ph type="title"/>
          </p:nvPr>
        </p:nvSpPr>
        <p:spPr/>
        <p:txBody>
          <a:bodyPr/>
          <a:lstStyle/>
          <a:p>
            <a:r>
              <a:rPr lang="en-LU" dirty="0"/>
              <a:t>Event-driven Alternative</a:t>
            </a:r>
          </a:p>
        </p:txBody>
      </p:sp>
      <p:sp>
        <p:nvSpPr>
          <p:cNvPr id="4" name="Rectangle 3">
            <a:extLst>
              <a:ext uri="{FF2B5EF4-FFF2-40B4-BE49-F238E27FC236}">
                <a16:creationId xmlns:a16="http://schemas.microsoft.com/office/drawing/2014/main" id="{3D3939F2-51D8-6D5B-6A98-683A84CCD5FC}"/>
              </a:ext>
            </a:extLst>
          </p:cNvPr>
          <p:cNvSpPr/>
          <p:nvPr/>
        </p:nvSpPr>
        <p:spPr>
          <a:xfrm>
            <a:off x="950280" y="1468083"/>
            <a:ext cx="10515600" cy="4919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pic>
        <p:nvPicPr>
          <p:cNvPr id="5" name="Graphic 4">
            <a:extLst>
              <a:ext uri="{FF2B5EF4-FFF2-40B4-BE49-F238E27FC236}">
                <a16:creationId xmlns:a16="http://schemas.microsoft.com/office/drawing/2014/main" id="{721C66CE-EDF0-7D06-C912-98416B77FFC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50280" y="1468082"/>
            <a:ext cx="381000" cy="381000"/>
          </a:xfrm>
          <a:prstGeom prst="rect">
            <a:avLst/>
          </a:prstGeom>
        </p:spPr>
      </p:pic>
      <p:grpSp>
        <p:nvGrpSpPr>
          <p:cNvPr id="6" name="Group 5">
            <a:extLst>
              <a:ext uri="{FF2B5EF4-FFF2-40B4-BE49-F238E27FC236}">
                <a16:creationId xmlns:a16="http://schemas.microsoft.com/office/drawing/2014/main" id="{79069398-32AE-AD97-118A-751DFA478319}"/>
              </a:ext>
            </a:extLst>
          </p:cNvPr>
          <p:cNvGrpSpPr/>
          <p:nvPr/>
        </p:nvGrpSpPr>
        <p:grpSpPr>
          <a:xfrm>
            <a:off x="-58427" y="2389846"/>
            <a:ext cx="1073150" cy="807600"/>
            <a:chOff x="589030" y="3328237"/>
            <a:chExt cx="1073150" cy="807600"/>
          </a:xfrm>
        </p:grpSpPr>
        <p:pic>
          <p:nvPicPr>
            <p:cNvPr id="7" name="Graphic 23">
              <a:extLst>
                <a:ext uri="{FF2B5EF4-FFF2-40B4-BE49-F238E27FC236}">
                  <a16:creationId xmlns:a16="http://schemas.microsoft.com/office/drawing/2014/main" id="{C3CF5E17-D471-DFE4-6BCE-9899B651FD2D}"/>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flipH="1">
              <a:off x="890655" y="332823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0">
              <a:extLst>
                <a:ext uri="{FF2B5EF4-FFF2-40B4-BE49-F238E27FC236}">
                  <a16:creationId xmlns:a16="http://schemas.microsoft.com/office/drawing/2014/main" id="{A353A860-48A5-382A-FA79-AE36F9438123}"/>
                </a:ext>
              </a:extLst>
            </p:cNvPr>
            <p:cNvSpPr txBox="1">
              <a:spLocks noChangeArrowheads="1"/>
            </p:cNvSpPr>
            <p:nvPr/>
          </p:nvSpPr>
          <p:spPr bwMode="auto">
            <a:xfrm>
              <a:off x="589030" y="387422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Users</a:t>
              </a:r>
            </a:p>
          </p:txBody>
        </p:sp>
      </p:grpSp>
      <p:cxnSp>
        <p:nvCxnSpPr>
          <p:cNvPr id="9" name="Straight Arrow Connector 8">
            <a:extLst>
              <a:ext uri="{FF2B5EF4-FFF2-40B4-BE49-F238E27FC236}">
                <a16:creationId xmlns:a16="http://schemas.microsoft.com/office/drawing/2014/main" id="{106CB26A-F09A-6B08-76A0-6BD020F8AE05}"/>
              </a:ext>
            </a:extLst>
          </p:cNvPr>
          <p:cNvCxnSpPr>
            <a:cxnSpLocks/>
          </p:cNvCxnSpPr>
          <p:nvPr/>
        </p:nvCxnSpPr>
        <p:spPr>
          <a:xfrm>
            <a:off x="856883" y="2590199"/>
            <a:ext cx="857317"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6D58493-FA13-755D-E0A2-9B13052DB197}"/>
              </a:ext>
            </a:extLst>
          </p:cNvPr>
          <p:cNvGrpSpPr/>
          <p:nvPr/>
        </p:nvGrpSpPr>
        <p:grpSpPr>
          <a:xfrm>
            <a:off x="3097955" y="2158447"/>
            <a:ext cx="2243137" cy="1038999"/>
            <a:chOff x="6789734" y="1184275"/>
            <a:chExt cx="2243137" cy="1038999"/>
          </a:xfrm>
        </p:grpSpPr>
        <p:pic>
          <p:nvPicPr>
            <p:cNvPr id="10" name="Graphic 17">
              <a:extLst>
                <a:ext uri="{FF2B5EF4-FFF2-40B4-BE49-F238E27FC236}">
                  <a16:creationId xmlns:a16="http://schemas.microsoft.com/office/drawing/2014/main" id="{928FBA19-DD32-EC29-2B33-BB63FC44234C}"/>
                </a:ext>
              </a:extLst>
            </p:cNvPr>
            <p:cNvPicPr>
              <a:picLocks noChangeAspect="1" noChangeArrowheads="1"/>
            </p:cNvPicPr>
            <p:nvPr/>
          </p:nvPicPr>
          <p:blipFill>
            <a:blip r:embed="rId6"/>
            <a:srcRect/>
            <a:stretch/>
          </p:blipFill>
          <p:spPr bwMode="auto">
            <a:xfrm>
              <a:off x="7527921" y="118427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9">
              <a:extLst>
                <a:ext uri="{FF2B5EF4-FFF2-40B4-BE49-F238E27FC236}">
                  <a16:creationId xmlns:a16="http://schemas.microsoft.com/office/drawing/2014/main" id="{4349DE11-AD03-62EE-603E-65EEDAC3BA79}"/>
                </a:ext>
              </a:extLst>
            </p:cNvPr>
            <p:cNvSpPr txBox="1">
              <a:spLocks noChangeArrowheads="1"/>
            </p:cNvSpPr>
            <p:nvPr/>
          </p:nvSpPr>
          <p:spPr bwMode="auto">
            <a:xfrm>
              <a:off x="6789734" y="1946275"/>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API Gateway</a:t>
              </a:r>
            </a:p>
          </p:txBody>
        </p:sp>
      </p:grpSp>
      <p:grpSp>
        <p:nvGrpSpPr>
          <p:cNvPr id="19" name="Group 18">
            <a:extLst>
              <a:ext uri="{FF2B5EF4-FFF2-40B4-BE49-F238E27FC236}">
                <a16:creationId xmlns:a16="http://schemas.microsoft.com/office/drawing/2014/main" id="{675DB486-31E6-2ADF-4421-A5A9668502E3}"/>
              </a:ext>
            </a:extLst>
          </p:cNvPr>
          <p:cNvGrpSpPr/>
          <p:nvPr/>
        </p:nvGrpSpPr>
        <p:grpSpPr>
          <a:xfrm>
            <a:off x="1951780" y="4078594"/>
            <a:ext cx="2292350" cy="1038999"/>
            <a:chOff x="1009306" y="4812845"/>
            <a:chExt cx="2292350" cy="1038999"/>
          </a:xfrm>
        </p:grpSpPr>
        <p:pic>
          <p:nvPicPr>
            <p:cNvPr id="17" name="Graphic 17">
              <a:extLst>
                <a:ext uri="{FF2B5EF4-FFF2-40B4-BE49-F238E27FC236}">
                  <a16:creationId xmlns:a16="http://schemas.microsoft.com/office/drawing/2014/main" id="{61D3F3D2-C9A2-8335-29C4-A01860E946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543" y="481284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1">
              <a:extLst>
                <a:ext uri="{FF2B5EF4-FFF2-40B4-BE49-F238E27FC236}">
                  <a16:creationId xmlns:a16="http://schemas.microsoft.com/office/drawing/2014/main" id="{CCD91EC7-4BC4-E00E-A856-244569C10927}"/>
                </a:ext>
              </a:extLst>
            </p:cNvPr>
            <p:cNvSpPr txBox="1">
              <a:spLocks noChangeArrowheads="1"/>
            </p:cNvSpPr>
            <p:nvPr/>
          </p:nvSpPr>
          <p:spPr bwMode="auto">
            <a:xfrm>
              <a:off x="1009306" y="557484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Cognito</a:t>
              </a:r>
            </a:p>
          </p:txBody>
        </p:sp>
      </p:grpSp>
      <p:grpSp>
        <p:nvGrpSpPr>
          <p:cNvPr id="37" name="Group 36">
            <a:extLst>
              <a:ext uri="{FF2B5EF4-FFF2-40B4-BE49-F238E27FC236}">
                <a16:creationId xmlns:a16="http://schemas.microsoft.com/office/drawing/2014/main" id="{2D7D935E-FD1B-4788-019F-146054B3A178}"/>
              </a:ext>
            </a:extLst>
          </p:cNvPr>
          <p:cNvGrpSpPr/>
          <p:nvPr/>
        </p:nvGrpSpPr>
        <p:grpSpPr>
          <a:xfrm>
            <a:off x="8433755" y="2158447"/>
            <a:ext cx="2279650" cy="1040586"/>
            <a:chOff x="7740851" y="3399846"/>
            <a:chExt cx="2279650" cy="1040586"/>
          </a:xfrm>
        </p:grpSpPr>
        <p:pic>
          <p:nvPicPr>
            <p:cNvPr id="20" name="Graphic 23">
              <a:extLst>
                <a:ext uri="{FF2B5EF4-FFF2-40B4-BE49-F238E27FC236}">
                  <a16:creationId xmlns:a16="http://schemas.microsoft.com/office/drawing/2014/main" id="{5C06E554-DDC8-2C4A-BB7D-2BC74696AF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88563" y="339984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2">
              <a:extLst>
                <a:ext uri="{FF2B5EF4-FFF2-40B4-BE49-F238E27FC236}">
                  <a16:creationId xmlns:a16="http://schemas.microsoft.com/office/drawing/2014/main" id="{FD783E5F-24EB-A875-359D-F76CAFB30C93}"/>
                </a:ext>
              </a:extLst>
            </p:cNvPr>
            <p:cNvSpPr txBox="1">
              <a:spLocks noChangeArrowheads="1"/>
            </p:cNvSpPr>
            <p:nvPr/>
          </p:nvSpPr>
          <p:spPr bwMode="auto">
            <a:xfrm>
              <a:off x="7740851" y="4163433"/>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DynamoDB</a:t>
              </a:r>
            </a:p>
          </p:txBody>
        </p:sp>
      </p:grpSp>
      <p:grpSp>
        <p:nvGrpSpPr>
          <p:cNvPr id="31" name="Group 30">
            <a:extLst>
              <a:ext uri="{FF2B5EF4-FFF2-40B4-BE49-F238E27FC236}">
                <a16:creationId xmlns:a16="http://schemas.microsoft.com/office/drawing/2014/main" id="{83A9DBB0-A522-58E6-4D9A-A6D1341F318E}"/>
              </a:ext>
            </a:extLst>
          </p:cNvPr>
          <p:cNvGrpSpPr/>
          <p:nvPr/>
        </p:nvGrpSpPr>
        <p:grpSpPr>
          <a:xfrm>
            <a:off x="5299502" y="2365536"/>
            <a:ext cx="1373188" cy="693410"/>
            <a:chOff x="4955035" y="3952875"/>
            <a:chExt cx="1373188" cy="693410"/>
          </a:xfrm>
        </p:grpSpPr>
        <p:sp>
          <p:nvSpPr>
            <p:cNvPr id="22" name="TextBox 22">
              <a:extLst>
                <a:ext uri="{FF2B5EF4-FFF2-40B4-BE49-F238E27FC236}">
                  <a16:creationId xmlns:a16="http://schemas.microsoft.com/office/drawing/2014/main" id="{3DC7F77F-CA2E-097E-CABF-259871BD0F72}"/>
                </a:ext>
              </a:extLst>
            </p:cNvPr>
            <p:cNvSpPr txBox="1">
              <a:spLocks noChangeArrowheads="1"/>
            </p:cNvSpPr>
            <p:nvPr/>
          </p:nvSpPr>
          <p:spPr bwMode="auto">
            <a:xfrm>
              <a:off x="4955035" y="4384675"/>
              <a:ext cx="1373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latin typeface="Arial" panose="020B0604020202020204" pitchFamily="34" charset="0"/>
                  <a:ea typeface="Amazon Ember" panose="020B0603020204020204" pitchFamily="34" charset="0"/>
                  <a:cs typeface="Arial" panose="020B0604020202020204" pitchFamily="34" charset="0"/>
                </a:rPr>
                <a:t>Queue</a:t>
              </a:r>
            </a:p>
          </p:txBody>
        </p:sp>
        <p:pic>
          <p:nvPicPr>
            <p:cNvPr id="23" name="Graphic 29">
              <a:extLst>
                <a:ext uri="{FF2B5EF4-FFF2-40B4-BE49-F238E27FC236}">
                  <a16:creationId xmlns:a16="http://schemas.microsoft.com/office/drawing/2014/main" id="{7F6136D2-2464-00E2-C01B-273D156FF9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5438" y="39528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 name="Graphic 19">
            <a:extLst>
              <a:ext uri="{FF2B5EF4-FFF2-40B4-BE49-F238E27FC236}">
                <a16:creationId xmlns:a16="http://schemas.microsoft.com/office/drawing/2014/main" id="{FD490A2A-F56B-6FB6-2922-E6A477BD56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0700" y="216079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1">
            <a:extLst>
              <a:ext uri="{FF2B5EF4-FFF2-40B4-BE49-F238E27FC236}">
                <a16:creationId xmlns:a16="http://schemas.microsoft.com/office/drawing/2014/main" id="{8F76998D-2C50-FDB4-CAA2-648C0DE4F900}"/>
              </a:ext>
            </a:extLst>
          </p:cNvPr>
          <p:cNvSpPr txBox="1">
            <a:spLocks noChangeArrowheads="1"/>
          </p:cNvSpPr>
          <p:nvPr/>
        </p:nvSpPr>
        <p:spPr bwMode="auto">
          <a:xfrm>
            <a:off x="1085050" y="2922791"/>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CloudFront</a:t>
            </a:r>
          </a:p>
        </p:txBody>
      </p:sp>
      <p:cxnSp>
        <p:nvCxnSpPr>
          <p:cNvPr id="29" name="Straight Arrow Connector 28">
            <a:extLst>
              <a:ext uri="{FF2B5EF4-FFF2-40B4-BE49-F238E27FC236}">
                <a16:creationId xmlns:a16="http://schemas.microsoft.com/office/drawing/2014/main" id="{855A2B07-4CE1-8A53-D2AA-18F93E6FD352}"/>
              </a:ext>
            </a:extLst>
          </p:cNvPr>
          <p:cNvCxnSpPr>
            <a:cxnSpLocks/>
          </p:cNvCxnSpPr>
          <p:nvPr/>
        </p:nvCxnSpPr>
        <p:spPr>
          <a:xfrm flipH="1">
            <a:off x="3610296" y="3197446"/>
            <a:ext cx="462940" cy="823878"/>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1C23179-DFC9-6AE7-17E1-98493FAEF933}"/>
              </a:ext>
            </a:extLst>
          </p:cNvPr>
          <p:cNvCxnSpPr>
            <a:cxnSpLocks/>
          </p:cNvCxnSpPr>
          <p:nvPr/>
        </p:nvCxnSpPr>
        <p:spPr>
          <a:xfrm>
            <a:off x="2752979" y="2605012"/>
            <a:ext cx="857317"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2686B8-FA6F-12C9-DCFA-C3C10F3D1331}"/>
              </a:ext>
            </a:extLst>
          </p:cNvPr>
          <p:cNvCxnSpPr>
            <a:cxnSpLocks/>
          </p:cNvCxnSpPr>
          <p:nvPr/>
        </p:nvCxnSpPr>
        <p:spPr>
          <a:xfrm>
            <a:off x="4710365" y="2605012"/>
            <a:ext cx="857317"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224688C-4ACA-681B-2CB4-D25D92135108}"/>
              </a:ext>
            </a:extLst>
          </p:cNvPr>
          <p:cNvCxnSpPr>
            <a:cxnSpLocks/>
          </p:cNvCxnSpPr>
          <p:nvPr/>
        </p:nvCxnSpPr>
        <p:spPr>
          <a:xfrm>
            <a:off x="6327084" y="2613430"/>
            <a:ext cx="857317"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CBE40986-7244-F73D-9DC4-400A202317CE}"/>
              </a:ext>
            </a:extLst>
          </p:cNvPr>
          <p:cNvGrpSpPr/>
          <p:nvPr/>
        </p:nvGrpSpPr>
        <p:grpSpPr>
          <a:xfrm>
            <a:off x="6883209" y="2389846"/>
            <a:ext cx="1362074" cy="741035"/>
            <a:chOff x="4933399" y="2781300"/>
            <a:chExt cx="1362074" cy="741035"/>
          </a:xfrm>
        </p:grpSpPr>
        <p:sp>
          <p:nvSpPr>
            <p:cNvPr id="35" name="TextBox 17">
              <a:extLst>
                <a:ext uri="{FF2B5EF4-FFF2-40B4-BE49-F238E27FC236}">
                  <a16:creationId xmlns:a16="http://schemas.microsoft.com/office/drawing/2014/main" id="{6DEE698B-BA12-939C-6954-8B34ED11C19A}"/>
                </a:ext>
              </a:extLst>
            </p:cNvPr>
            <p:cNvSpPr txBox="1">
              <a:spLocks noChangeArrowheads="1"/>
            </p:cNvSpPr>
            <p:nvPr/>
          </p:nvSpPr>
          <p:spPr bwMode="auto">
            <a:xfrm>
              <a:off x="4933399" y="3260725"/>
              <a:ext cx="13620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Lambda function</a:t>
              </a:r>
            </a:p>
          </p:txBody>
        </p:sp>
        <p:pic>
          <p:nvPicPr>
            <p:cNvPr id="36" name="Graphic 13">
              <a:extLst>
                <a:ext uri="{FF2B5EF4-FFF2-40B4-BE49-F238E27FC236}">
                  <a16:creationId xmlns:a16="http://schemas.microsoft.com/office/drawing/2014/main" id="{1EEB74CA-D95A-0B0A-1987-ECDD91A4FE9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4325" y="27813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8" name="Straight Arrow Connector 37">
            <a:extLst>
              <a:ext uri="{FF2B5EF4-FFF2-40B4-BE49-F238E27FC236}">
                <a16:creationId xmlns:a16="http://schemas.microsoft.com/office/drawing/2014/main" id="{43B1F853-E91A-E5AC-72AB-07BE505EA0A4}"/>
              </a:ext>
            </a:extLst>
          </p:cNvPr>
          <p:cNvCxnSpPr>
            <a:cxnSpLocks/>
          </p:cNvCxnSpPr>
          <p:nvPr/>
        </p:nvCxnSpPr>
        <p:spPr>
          <a:xfrm>
            <a:off x="7988098" y="2605012"/>
            <a:ext cx="857317"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5DE95F8-978D-074A-F2D2-702368CBC98C}"/>
              </a:ext>
            </a:extLst>
          </p:cNvPr>
          <p:cNvCxnSpPr>
            <a:cxnSpLocks/>
          </p:cNvCxnSpPr>
          <p:nvPr/>
        </p:nvCxnSpPr>
        <p:spPr>
          <a:xfrm>
            <a:off x="4232462" y="3213152"/>
            <a:ext cx="0" cy="777522"/>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9DB1C84-F6F6-537A-592B-A145CF263594}"/>
              </a:ext>
            </a:extLst>
          </p:cNvPr>
          <p:cNvGrpSpPr/>
          <p:nvPr/>
        </p:nvGrpSpPr>
        <p:grpSpPr>
          <a:xfrm>
            <a:off x="3585002" y="4076133"/>
            <a:ext cx="1290638" cy="728335"/>
            <a:chOff x="3281235" y="4871104"/>
            <a:chExt cx="1290638" cy="728335"/>
          </a:xfrm>
        </p:grpSpPr>
        <p:sp>
          <p:nvSpPr>
            <p:cNvPr id="42" name="TextBox 20">
              <a:extLst>
                <a:ext uri="{FF2B5EF4-FFF2-40B4-BE49-F238E27FC236}">
                  <a16:creationId xmlns:a16="http://schemas.microsoft.com/office/drawing/2014/main" id="{6381A6E2-EED3-8530-3A24-5910ABF1FB3E}"/>
                </a:ext>
              </a:extLst>
            </p:cNvPr>
            <p:cNvSpPr txBox="1">
              <a:spLocks noChangeArrowheads="1"/>
            </p:cNvSpPr>
            <p:nvPr/>
          </p:nvSpPr>
          <p:spPr bwMode="auto">
            <a:xfrm>
              <a:off x="3281235" y="5337829"/>
              <a:ext cx="1290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S3 Bucket</a:t>
              </a:r>
            </a:p>
          </p:txBody>
        </p:sp>
        <p:pic>
          <p:nvPicPr>
            <p:cNvPr id="43" name="Graphic 31">
              <a:extLst>
                <a:ext uri="{FF2B5EF4-FFF2-40B4-BE49-F238E27FC236}">
                  <a16:creationId xmlns:a16="http://schemas.microsoft.com/office/drawing/2014/main" id="{E1EAABE0-30FA-211A-641F-E3A11D508FE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3610" y="487110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a:extLst>
              <a:ext uri="{FF2B5EF4-FFF2-40B4-BE49-F238E27FC236}">
                <a16:creationId xmlns:a16="http://schemas.microsoft.com/office/drawing/2014/main" id="{1CD2F8B5-39F1-72B9-54FC-C058124BA9B7}"/>
              </a:ext>
            </a:extLst>
          </p:cNvPr>
          <p:cNvGrpSpPr/>
          <p:nvPr/>
        </p:nvGrpSpPr>
        <p:grpSpPr>
          <a:xfrm>
            <a:off x="5701994" y="3583851"/>
            <a:ext cx="1362074" cy="741035"/>
            <a:chOff x="4933399" y="2781300"/>
            <a:chExt cx="1362074" cy="741035"/>
          </a:xfrm>
        </p:grpSpPr>
        <p:sp>
          <p:nvSpPr>
            <p:cNvPr id="49" name="TextBox 17">
              <a:extLst>
                <a:ext uri="{FF2B5EF4-FFF2-40B4-BE49-F238E27FC236}">
                  <a16:creationId xmlns:a16="http://schemas.microsoft.com/office/drawing/2014/main" id="{AD639719-9678-4BAE-93CB-E2D5A81E6C62}"/>
                </a:ext>
              </a:extLst>
            </p:cNvPr>
            <p:cNvSpPr txBox="1">
              <a:spLocks noChangeArrowheads="1"/>
            </p:cNvSpPr>
            <p:nvPr/>
          </p:nvSpPr>
          <p:spPr bwMode="auto">
            <a:xfrm>
              <a:off x="4933399" y="3260725"/>
              <a:ext cx="13620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Lambda function</a:t>
              </a:r>
            </a:p>
          </p:txBody>
        </p:sp>
        <p:pic>
          <p:nvPicPr>
            <p:cNvPr id="50" name="Graphic 13">
              <a:extLst>
                <a:ext uri="{FF2B5EF4-FFF2-40B4-BE49-F238E27FC236}">
                  <a16:creationId xmlns:a16="http://schemas.microsoft.com/office/drawing/2014/main" id="{65305D99-8FA5-0EE5-036E-969F22A15C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4325" y="27813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1" name="Straight Arrow Connector 50">
            <a:extLst>
              <a:ext uri="{FF2B5EF4-FFF2-40B4-BE49-F238E27FC236}">
                <a16:creationId xmlns:a16="http://schemas.microsoft.com/office/drawing/2014/main" id="{AF68278C-BFC9-A1F8-2013-209563C8D08C}"/>
              </a:ext>
            </a:extLst>
          </p:cNvPr>
          <p:cNvCxnSpPr>
            <a:cxnSpLocks/>
          </p:cNvCxnSpPr>
          <p:nvPr/>
        </p:nvCxnSpPr>
        <p:spPr>
          <a:xfrm>
            <a:off x="4710365" y="2773182"/>
            <a:ext cx="1172488" cy="97394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478679-7952-36DF-8157-637A9B5DF76C}"/>
              </a:ext>
            </a:extLst>
          </p:cNvPr>
          <p:cNvCxnSpPr>
            <a:cxnSpLocks/>
          </p:cNvCxnSpPr>
          <p:nvPr/>
        </p:nvCxnSpPr>
        <p:spPr>
          <a:xfrm flipV="1">
            <a:off x="6860237" y="2869271"/>
            <a:ext cx="1938465" cy="94318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728A1B2-25EF-6705-EE36-F63AE6E269EC}"/>
              </a:ext>
            </a:extLst>
          </p:cNvPr>
          <p:cNvSpPr txBox="1"/>
          <p:nvPr/>
        </p:nvSpPr>
        <p:spPr>
          <a:xfrm>
            <a:off x="4824139" y="3340861"/>
            <a:ext cx="663964" cy="215444"/>
          </a:xfrm>
          <a:prstGeom prst="rect">
            <a:avLst/>
          </a:prstGeom>
          <a:noFill/>
        </p:spPr>
        <p:txBody>
          <a:bodyPr wrap="none" rtlCol="0">
            <a:spAutoFit/>
          </a:bodyPr>
          <a:lstStyle/>
          <a:p>
            <a:r>
              <a:rPr lang="en-GB" sz="800" dirty="0"/>
              <a:t>R</a:t>
            </a:r>
            <a:r>
              <a:rPr lang="en-LU" sz="800" dirty="0"/>
              <a:t>ead (sync)</a:t>
            </a:r>
          </a:p>
        </p:txBody>
      </p:sp>
      <p:sp>
        <p:nvSpPr>
          <p:cNvPr id="56" name="TextBox 55">
            <a:extLst>
              <a:ext uri="{FF2B5EF4-FFF2-40B4-BE49-F238E27FC236}">
                <a16:creationId xmlns:a16="http://schemas.microsoft.com/office/drawing/2014/main" id="{49B0219B-EC72-CFF5-101E-1656037F0C02}"/>
              </a:ext>
            </a:extLst>
          </p:cNvPr>
          <p:cNvSpPr txBox="1"/>
          <p:nvPr/>
        </p:nvSpPr>
        <p:spPr>
          <a:xfrm>
            <a:off x="4750401" y="2385599"/>
            <a:ext cx="737702" cy="215444"/>
          </a:xfrm>
          <a:prstGeom prst="rect">
            <a:avLst/>
          </a:prstGeom>
          <a:noFill/>
        </p:spPr>
        <p:txBody>
          <a:bodyPr wrap="none" rtlCol="0">
            <a:spAutoFit/>
          </a:bodyPr>
          <a:lstStyle/>
          <a:p>
            <a:r>
              <a:rPr lang="en-GB" sz="800" dirty="0"/>
              <a:t>W</a:t>
            </a:r>
            <a:r>
              <a:rPr lang="en-LU" sz="800" dirty="0"/>
              <a:t>rite (async)</a:t>
            </a:r>
          </a:p>
        </p:txBody>
      </p:sp>
      <p:grpSp>
        <p:nvGrpSpPr>
          <p:cNvPr id="57" name="Group 56">
            <a:extLst>
              <a:ext uri="{FF2B5EF4-FFF2-40B4-BE49-F238E27FC236}">
                <a16:creationId xmlns:a16="http://schemas.microsoft.com/office/drawing/2014/main" id="{81A269F1-9CD2-DA24-1A67-A8B6F2358DE3}"/>
              </a:ext>
            </a:extLst>
          </p:cNvPr>
          <p:cNvGrpSpPr/>
          <p:nvPr/>
        </p:nvGrpSpPr>
        <p:grpSpPr>
          <a:xfrm>
            <a:off x="5708469" y="5287358"/>
            <a:ext cx="1362074" cy="741035"/>
            <a:chOff x="4933399" y="2781300"/>
            <a:chExt cx="1362074" cy="741035"/>
          </a:xfrm>
        </p:grpSpPr>
        <p:sp>
          <p:nvSpPr>
            <p:cNvPr id="58" name="TextBox 17">
              <a:extLst>
                <a:ext uri="{FF2B5EF4-FFF2-40B4-BE49-F238E27FC236}">
                  <a16:creationId xmlns:a16="http://schemas.microsoft.com/office/drawing/2014/main" id="{2B5B4CCC-3CD2-98CC-6038-6C49C959C891}"/>
                </a:ext>
              </a:extLst>
            </p:cNvPr>
            <p:cNvSpPr txBox="1">
              <a:spLocks noChangeArrowheads="1"/>
            </p:cNvSpPr>
            <p:nvPr/>
          </p:nvSpPr>
          <p:spPr bwMode="auto">
            <a:xfrm>
              <a:off x="4933399" y="3260725"/>
              <a:ext cx="13620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Lambda function</a:t>
              </a:r>
            </a:p>
          </p:txBody>
        </p:sp>
        <p:pic>
          <p:nvPicPr>
            <p:cNvPr id="59" name="Graphic 13">
              <a:extLst>
                <a:ext uri="{FF2B5EF4-FFF2-40B4-BE49-F238E27FC236}">
                  <a16:creationId xmlns:a16="http://schemas.microsoft.com/office/drawing/2014/main" id="{D4D23C81-D799-9509-0FB8-45AA2916698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4325" y="27813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 name="Group 62">
            <a:extLst>
              <a:ext uri="{FF2B5EF4-FFF2-40B4-BE49-F238E27FC236}">
                <a16:creationId xmlns:a16="http://schemas.microsoft.com/office/drawing/2014/main" id="{4C782449-7118-B1D4-458A-F76720E17822}"/>
              </a:ext>
            </a:extLst>
          </p:cNvPr>
          <p:cNvGrpSpPr/>
          <p:nvPr/>
        </p:nvGrpSpPr>
        <p:grpSpPr>
          <a:xfrm>
            <a:off x="8949370" y="3990674"/>
            <a:ext cx="2292350" cy="1048524"/>
            <a:chOff x="9166823" y="3747122"/>
            <a:chExt cx="2292350" cy="1048524"/>
          </a:xfrm>
        </p:grpSpPr>
        <p:pic>
          <p:nvPicPr>
            <p:cNvPr id="60" name="Graphic 19">
              <a:extLst>
                <a:ext uri="{FF2B5EF4-FFF2-40B4-BE49-F238E27FC236}">
                  <a16:creationId xmlns:a16="http://schemas.microsoft.com/office/drawing/2014/main" id="{28495879-93CD-C1A4-5C14-847326722BC0}"/>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9924060" y="374712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11">
              <a:extLst>
                <a:ext uri="{FF2B5EF4-FFF2-40B4-BE49-F238E27FC236}">
                  <a16:creationId xmlns:a16="http://schemas.microsoft.com/office/drawing/2014/main" id="{7F7B4705-09D0-026D-B743-77DB05C8B054}"/>
                </a:ext>
              </a:extLst>
            </p:cNvPr>
            <p:cNvSpPr txBox="1">
              <a:spLocks noChangeArrowheads="1"/>
            </p:cNvSpPr>
            <p:nvPr/>
          </p:nvSpPr>
          <p:spPr bwMode="auto">
            <a:xfrm>
              <a:off x="9166823" y="4518647"/>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err="1">
                  <a:latin typeface="Arial" panose="020B0604020202020204" pitchFamily="34" charset="0"/>
                  <a:ea typeface="Amazon Ember" panose="020B0603020204020204" pitchFamily="34" charset="0"/>
                  <a:cs typeface="Arial" panose="020B0604020202020204" pitchFamily="34" charset="0"/>
                </a:rPr>
                <a:t>EventBridge</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grpSp>
      <p:sp>
        <p:nvSpPr>
          <p:cNvPr id="62" name="Freeform 61">
            <a:extLst>
              <a:ext uri="{FF2B5EF4-FFF2-40B4-BE49-F238E27FC236}">
                <a16:creationId xmlns:a16="http://schemas.microsoft.com/office/drawing/2014/main" id="{E302FA65-C80B-86C5-54E3-BD273D103C79}"/>
              </a:ext>
            </a:extLst>
          </p:cNvPr>
          <p:cNvSpPr/>
          <p:nvPr/>
        </p:nvSpPr>
        <p:spPr>
          <a:xfrm rot="10800000" flipH="1">
            <a:off x="6829619" y="3368636"/>
            <a:ext cx="2734934" cy="214333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4" name="Freeform 63">
            <a:extLst>
              <a:ext uri="{FF2B5EF4-FFF2-40B4-BE49-F238E27FC236}">
                <a16:creationId xmlns:a16="http://schemas.microsoft.com/office/drawing/2014/main" id="{7E4AB47F-CC01-5B71-AD70-595D08E5BB4D}"/>
              </a:ext>
            </a:extLst>
          </p:cNvPr>
          <p:cNvSpPr/>
          <p:nvPr/>
        </p:nvSpPr>
        <p:spPr>
          <a:xfrm rot="16200000" flipH="1">
            <a:off x="4812034" y="4378767"/>
            <a:ext cx="557148" cy="1709258"/>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Tree>
    <p:extLst>
      <p:ext uri="{BB962C8B-B14F-4D97-AF65-F5344CB8AC3E}">
        <p14:creationId xmlns:p14="http://schemas.microsoft.com/office/powerpoint/2010/main" val="2004984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688D-8532-8539-F77B-C79F859E67E0}"/>
              </a:ext>
            </a:extLst>
          </p:cNvPr>
          <p:cNvSpPr>
            <a:spLocks noGrp="1"/>
          </p:cNvSpPr>
          <p:nvPr>
            <p:ph type="title"/>
          </p:nvPr>
        </p:nvSpPr>
        <p:spPr/>
        <p:txBody>
          <a:bodyPr/>
          <a:lstStyle/>
          <a:p>
            <a:r>
              <a:rPr lang="en-LU" dirty="0"/>
              <a:t>Notes</a:t>
            </a:r>
          </a:p>
        </p:txBody>
      </p:sp>
      <p:sp>
        <p:nvSpPr>
          <p:cNvPr id="3" name="Content Placeholder 2">
            <a:extLst>
              <a:ext uri="{FF2B5EF4-FFF2-40B4-BE49-F238E27FC236}">
                <a16:creationId xmlns:a16="http://schemas.microsoft.com/office/drawing/2014/main" id="{FC8E7570-FAEC-F3CD-9BA7-1A49077BBFAF}"/>
              </a:ext>
            </a:extLst>
          </p:cNvPr>
          <p:cNvSpPr>
            <a:spLocks noGrp="1"/>
          </p:cNvSpPr>
          <p:nvPr>
            <p:ph idx="1"/>
          </p:nvPr>
        </p:nvSpPr>
        <p:spPr/>
        <p:txBody>
          <a:bodyPr>
            <a:normAutofit fontScale="55000" lnSpcReduction="20000"/>
          </a:bodyPr>
          <a:lstStyle/>
          <a:p>
            <a:r>
              <a:rPr lang="en-LU" dirty="0"/>
              <a:t>This architecture needs significant refactoring both in code and deployment tooling and is less intuitive to develop for locally.</a:t>
            </a:r>
          </a:p>
          <a:p>
            <a:r>
              <a:rPr lang="en-LU" dirty="0"/>
              <a:t>Optimal resiliency by using AWS managed services that are multi-AZ by default. We can further increase resiliency to avoid region failure impact by duplicating this architecture across regions, set up DynamoDB and S3 region replication and enable Route53 health checks. </a:t>
            </a:r>
            <a:r>
              <a:rPr lang="en-LU"/>
              <a:t>(note: the Cognito User Pool doesn’t support multi-region user replication)</a:t>
            </a:r>
            <a:endParaRPr lang="en-LU" dirty="0"/>
          </a:p>
          <a:p>
            <a:r>
              <a:rPr lang="en-LU" dirty="0"/>
              <a:t>Lower cost as no compute is running when users are not connected. Free tier will cover a low amount of users. Costs scale up with the amount of users on the platform.</a:t>
            </a:r>
          </a:p>
          <a:p>
            <a:r>
              <a:rPr lang="en-LU" dirty="0"/>
              <a:t>High security as our entrypoint (CloudFront CDN) is protected against D</a:t>
            </a:r>
            <a:r>
              <a:rPr lang="en-GB" dirty="0"/>
              <a:t>d</a:t>
            </a:r>
            <a:r>
              <a:rPr lang="en-LU" dirty="0"/>
              <a:t>os attacks. We can further increase security by enabling WAF.</a:t>
            </a:r>
          </a:p>
          <a:p>
            <a:r>
              <a:rPr lang="en-LU" dirty="0"/>
              <a:t>Authentication service is managed by Cognito, reducing development efforts. This service also allows us easy integration with 3rd party IDPs.</a:t>
            </a:r>
          </a:p>
          <a:p>
            <a:r>
              <a:rPr lang="en-LU" dirty="0"/>
              <a:t>Each Lambda takes care of a specific business function. API Gateway performs routing. Writing happens asynchronously as events are persisted on a queue before being processed in order to ensure durability.</a:t>
            </a:r>
          </a:p>
          <a:p>
            <a:r>
              <a:rPr lang="en-LU" dirty="0"/>
              <a:t>The S3 contains static assets. As much as possible of the data preprocessing happens client side by using JavaScript.</a:t>
            </a:r>
          </a:p>
          <a:p>
            <a:r>
              <a:rPr lang="en-LU" dirty="0"/>
              <a:t>In order to decrease the amount of synchronous read calls to the database, we can generate and store static content on S3 based by subscribing to the DynamoDB event stream or trigger time based events with EventBridge.</a:t>
            </a:r>
          </a:p>
          <a:p>
            <a:r>
              <a:rPr lang="en-LU" dirty="0"/>
              <a:t>If we decide to support a number of client technologies, we can replace API Gateway with Appsync in order to provide a GraphQL endpoint.</a:t>
            </a:r>
          </a:p>
          <a:p>
            <a:pPr marL="0" indent="0">
              <a:buNone/>
            </a:pPr>
            <a:endParaRPr lang="en-LU" dirty="0"/>
          </a:p>
        </p:txBody>
      </p:sp>
    </p:spTree>
    <p:extLst>
      <p:ext uri="{BB962C8B-B14F-4D97-AF65-F5344CB8AC3E}">
        <p14:creationId xmlns:p14="http://schemas.microsoft.com/office/powerpoint/2010/main" val="193369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4597-F5F0-975B-6FB6-BF586C37015A}"/>
              </a:ext>
            </a:extLst>
          </p:cNvPr>
          <p:cNvSpPr>
            <a:spLocks noGrp="1"/>
          </p:cNvSpPr>
          <p:nvPr>
            <p:ph type="title"/>
          </p:nvPr>
        </p:nvSpPr>
        <p:spPr/>
        <p:txBody>
          <a:bodyPr/>
          <a:lstStyle/>
          <a:p>
            <a:r>
              <a:rPr lang="en-LU" dirty="0"/>
              <a:t>Service-based Application Design</a:t>
            </a:r>
          </a:p>
        </p:txBody>
      </p:sp>
      <p:grpSp>
        <p:nvGrpSpPr>
          <p:cNvPr id="8" name="Group 7">
            <a:extLst>
              <a:ext uri="{FF2B5EF4-FFF2-40B4-BE49-F238E27FC236}">
                <a16:creationId xmlns:a16="http://schemas.microsoft.com/office/drawing/2014/main" id="{E1BC3A5D-4214-AEC1-5E53-ABFE7E5DFBC1}"/>
              </a:ext>
            </a:extLst>
          </p:cNvPr>
          <p:cNvGrpSpPr/>
          <p:nvPr/>
        </p:nvGrpSpPr>
        <p:grpSpPr>
          <a:xfrm>
            <a:off x="627396" y="3635066"/>
            <a:ext cx="1073150" cy="807600"/>
            <a:chOff x="589030" y="3328237"/>
            <a:chExt cx="1073150" cy="807600"/>
          </a:xfrm>
        </p:grpSpPr>
        <p:pic>
          <p:nvPicPr>
            <p:cNvPr id="3" name="Graphic 23">
              <a:extLst>
                <a:ext uri="{FF2B5EF4-FFF2-40B4-BE49-F238E27FC236}">
                  <a16:creationId xmlns:a16="http://schemas.microsoft.com/office/drawing/2014/main" id="{8A13AF5F-A589-DC60-3E26-A08000A1B39C}"/>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flipH="1">
              <a:off x="890655" y="332823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0">
              <a:extLst>
                <a:ext uri="{FF2B5EF4-FFF2-40B4-BE49-F238E27FC236}">
                  <a16:creationId xmlns:a16="http://schemas.microsoft.com/office/drawing/2014/main" id="{7EECFDC7-B2EE-5679-AAA6-A89EC4498C46}"/>
                </a:ext>
              </a:extLst>
            </p:cNvPr>
            <p:cNvSpPr txBox="1">
              <a:spLocks noChangeArrowheads="1"/>
            </p:cNvSpPr>
            <p:nvPr/>
          </p:nvSpPr>
          <p:spPr bwMode="auto">
            <a:xfrm>
              <a:off x="589030" y="387422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Users</a:t>
              </a:r>
            </a:p>
          </p:txBody>
        </p:sp>
      </p:grpSp>
      <p:grpSp>
        <p:nvGrpSpPr>
          <p:cNvPr id="9" name="Group 8">
            <a:extLst>
              <a:ext uri="{FF2B5EF4-FFF2-40B4-BE49-F238E27FC236}">
                <a16:creationId xmlns:a16="http://schemas.microsoft.com/office/drawing/2014/main" id="{EB4DFECB-B530-1650-1994-DB4E4C0CB12F}"/>
              </a:ext>
            </a:extLst>
          </p:cNvPr>
          <p:cNvGrpSpPr/>
          <p:nvPr/>
        </p:nvGrpSpPr>
        <p:grpSpPr>
          <a:xfrm>
            <a:off x="2501806" y="4492306"/>
            <a:ext cx="1073150" cy="969137"/>
            <a:chOff x="4712977" y="2629140"/>
            <a:chExt cx="1073150" cy="969137"/>
          </a:xfrm>
        </p:grpSpPr>
        <p:pic>
          <p:nvPicPr>
            <p:cNvPr id="10" name="Graphic 15">
              <a:extLst>
                <a:ext uri="{FF2B5EF4-FFF2-40B4-BE49-F238E27FC236}">
                  <a16:creationId xmlns:a16="http://schemas.microsoft.com/office/drawing/2014/main" id="{FD35C825-F1BA-1A1B-2442-D0F409FC3534}"/>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26291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32">
              <a:extLst>
                <a:ext uri="{FF2B5EF4-FFF2-40B4-BE49-F238E27FC236}">
                  <a16:creationId xmlns:a16="http://schemas.microsoft.com/office/drawing/2014/main" id="{E3B75912-48E0-E61C-441B-3BB229E2D626}"/>
                </a:ext>
              </a:extLst>
            </p:cNvPr>
            <p:cNvSpPr txBox="1">
              <a:spLocks noChangeArrowheads="1"/>
            </p:cNvSpPr>
            <p:nvPr/>
          </p:nvSpPr>
          <p:spPr bwMode="auto">
            <a:xfrm>
              <a:off x="4712977" y="3167390"/>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Frontend</a:t>
              </a:r>
            </a:p>
            <a:p>
              <a:pPr algn="ctr" eaLnBrk="1" hangingPunct="1"/>
              <a:r>
                <a:rPr lang="en-US" altLang="en-US" sz="1100" dirty="0">
                  <a:latin typeface="Arial" panose="020B0604020202020204" pitchFamily="34" charset="0"/>
                  <a:cs typeface="Arial" panose="020B0604020202020204" pitchFamily="34" charset="0"/>
                </a:rPr>
                <a:t>Service</a:t>
              </a:r>
            </a:p>
          </p:txBody>
        </p:sp>
      </p:grpSp>
      <p:cxnSp>
        <p:nvCxnSpPr>
          <p:cNvPr id="15" name="Straight Arrow Connector 14">
            <a:extLst>
              <a:ext uri="{FF2B5EF4-FFF2-40B4-BE49-F238E27FC236}">
                <a16:creationId xmlns:a16="http://schemas.microsoft.com/office/drawing/2014/main" id="{55BB011E-7128-11C5-1E9E-DDF36431BAE8}"/>
              </a:ext>
            </a:extLst>
          </p:cNvPr>
          <p:cNvCxnSpPr>
            <a:cxnSpLocks/>
          </p:cNvCxnSpPr>
          <p:nvPr/>
        </p:nvCxnSpPr>
        <p:spPr>
          <a:xfrm flipH="1">
            <a:off x="1592285" y="2965882"/>
            <a:ext cx="1082694" cy="904134"/>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D689D70-D0F5-D846-800E-21A8746A9609}"/>
              </a:ext>
            </a:extLst>
          </p:cNvPr>
          <p:cNvCxnSpPr>
            <a:cxnSpLocks/>
          </p:cNvCxnSpPr>
          <p:nvPr/>
        </p:nvCxnSpPr>
        <p:spPr>
          <a:xfrm flipH="1" flipV="1">
            <a:off x="1592285" y="4042983"/>
            <a:ext cx="992937" cy="676323"/>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12E8DF-1CC8-1007-3D35-F9415989F039}"/>
              </a:ext>
            </a:extLst>
          </p:cNvPr>
          <p:cNvCxnSpPr>
            <a:cxnSpLocks/>
          </p:cNvCxnSpPr>
          <p:nvPr/>
        </p:nvCxnSpPr>
        <p:spPr>
          <a:xfrm flipH="1">
            <a:off x="3416772" y="4738179"/>
            <a:ext cx="890664"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62A2C4B0-F98D-13BD-8760-E9FDD8546F49}"/>
              </a:ext>
            </a:extLst>
          </p:cNvPr>
          <p:cNvGrpSpPr/>
          <p:nvPr/>
        </p:nvGrpSpPr>
        <p:grpSpPr>
          <a:xfrm>
            <a:off x="2736756" y="1690688"/>
            <a:ext cx="1073150" cy="2061475"/>
            <a:chOff x="2463440" y="1915009"/>
            <a:chExt cx="1073150" cy="2061475"/>
          </a:xfrm>
        </p:grpSpPr>
        <p:grpSp>
          <p:nvGrpSpPr>
            <p:cNvPr id="7" name="Group 6">
              <a:extLst>
                <a:ext uri="{FF2B5EF4-FFF2-40B4-BE49-F238E27FC236}">
                  <a16:creationId xmlns:a16="http://schemas.microsoft.com/office/drawing/2014/main" id="{207562AF-7683-DF86-8C6A-3EAF838AF2AD}"/>
                </a:ext>
              </a:extLst>
            </p:cNvPr>
            <p:cNvGrpSpPr/>
            <p:nvPr/>
          </p:nvGrpSpPr>
          <p:grpSpPr>
            <a:xfrm>
              <a:off x="2463440" y="2101974"/>
              <a:ext cx="1073150" cy="969137"/>
              <a:chOff x="4712977" y="1881604"/>
              <a:chExt cx="1073150" cy="969137"/>
            </a:xfrm>
          </p:grpSpPr>
          <p:pic>
            <p:nvPicPr>
              <p:cNvPr id="5" name="Graphic 15">
                <a:extLst>
                  <a:ext uri="{FF2B5EF4-FFF2-40B4-BE49-F238E27FC236}">
                    <a16:creationId xmlns:a16="http://schemas.microsoft.com/office/drawing/2014/main" id="{FCFE0EED-D1CE-62A1-7A77-A962F7FC666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188160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2">
                <a:extLst>
                  <a:ext uri="{FF2B5EF4-FFF2-40B4-BE49-F238E27FC236}">
                    <a16:creationId xmlns:a16="http://schemas.microsoft.com/office/drawing/2014/main" id="{0FB86DC5-13C4-0A47-D8B4-604A84A60AE8}"/>
                  </a:ext>
                </a:extLst>
              </p:cNvPr>
              <p:cNvSpPr txBox="1">
                <a:spLocks noChangeArrowheads="1"/>
              </p:cNvSpPr>
              <p:nvPr/>
            </p:nvSpPr>
            <p:spPr bwMode="auto">
              <a:xfrm>
                <a:off x="4712977" y="2419854"/>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Authentication</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27" name="Group 26">
              <a:extLst>
                <a:ext uri="{FF2B5EF4-FFF2-40B4-BE49-F238E27FC236}">
                  <a16:creationId xmlns:a16="http://schemas.microsoft.com/office/drawing/2014/main" id="{D6DC61F5-67F2-61D7-78F1-0BD4A7F4D9C0}"/>
                </a:ext>
              </a:extLst>
            </p:cNvPr>
            <p:cNvGrpSpPr/>
            <p:nvPr/>
          </p:nvGrpSpPr>
          <p:grpSpPr>
            <a:xfrm>
              <a:off x="2463440" y="3135212"/>
              <a:ext cx="1073150" cy="790248"/>
              <a:chOff x="5165725" y="3954086"/>
              <a:chExt cx="1073150" cy="790248"/>
            </a:xfrm>
          </p:grpSpPr>
          <p:pic>
            <p:nvPicPr>
              <p:cNvPr id="25" name="Graphic 11">
                <a:extLst>
                  <a:ext uri="{FF2B5EF4-FFF2-40B4-BE49-F238E27FC236}">
                    <a16:creationId xmlns:a16="http://schemas.microsoft.com/office/drawing/2014/main" id="{334C8EB1-288A-CC92-24EA-9A149BD84F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395408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8">
                <a:extLst>
                  <a:ext uri="{FF2B5EF4-FFF2-40B4-BE49-F238E27FC236}">
                    <a16:creationId xmlns:a16="http://schemas.microsoft.com/office/drawing/2014/main" id="{F479F813-0EAE-8D47-571F-B1D65437D951}"/>
                  </a:ext>
                </a:extLst>
              </p:cNvPr>
              <p:cNvSpPr txBox="1">
                <a:spLocks noChangeArrowheads="1"/>
              </p:cNvSpPr>
              <p:nvPr/>
            </p:nvSpPr>
            <p:spPr bwMode="auto">
              <a:xfrm>
                <a:off x="5165725" y="4482724"/>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User DB</a:t>
                </a:r>
              </a:p>
            </p:txBody>
          </p:sp>
        </p:grpSp>
        <p:sp>
          <p:nvSpPr>
            <p:cNvPr id="36" name="Rectangle 35">
              <a:extLst>
                <a:ext uri="{FF2B5EF4-FFF2-40B4-BE49-F238E27FC236}">
                  <a16:creationId xmlns:a16="http://schemas.microsoft.com/office/drawing/2014/main" id="{8E0A3399-5C8D-EA5F-2917-0E9BC47DE8C5}"/>
                </a:ext>
              </a:extLst>
            </p:cNvPr>
            <p:cNvSpPr/>
            <p:nvPr/>
          </p:nvSpPr>
          <p:spPr>
            <a:xfrm>
              <a:off x="2463440" y="1915009"/>
              <a:ext cx="1073150" cy="20614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grpSp>
      <p:grpSp>
        <p:nvGrpSpPr>
          <p:cNvPr id="39" name="Group 38">
            <a:extLst>
              <a:ext uri="{FF2B5EF4-FFF2-40B4-BE49-F238E27FC236}">
                <a16:creationId xmlns:a16="http://schemas.microsoft.com/office/drawing/2014/main" id="{5F9E6319-68F5-F7F7-0B2F-921A5226B6AE}"/>
              </a:ext>
            </a:extLst>
          </p:cNvPr>
          <p:cNvGrpSpPr/>
          <p:nvPr/>
        </p:nvGrpSpPr>
        <p:grpSpPr>
          <a:xfrm>
            <a:off x="4307436" y="4104966"/>
            <a:ext cx="1073150" cy="2061475"/>
            <a:chOff x="4069718" y="4558494"/>
            <a:chExt cx="1073150" cy="2061475"/>
          </a:xfrm>
        </p:grpSpPr>
        <p:grpSp>
          <p:nvGrpSpPr>
            <p:cNvPr id="12" name="Group 11">
              <a:extLst>
                <a:ext uri="{FF2B5EF4-FFF2-40B4-BE49-F238E27FC236}">
                  <a16:creationId xmlns:a16="http://schemas.microsoft.com/office/drawing/2014/main" id="{62A8CC8F-E7D8-CEB0-BAEA-4AB47EB82AAF}"/>
                </a:ext>
              </a:extLst>
            </p:cNvPr>
            <p:cNvGrpSpPr/>
            <p:nvPr/>
          </p:nvGrpSpPr>
          <p:grpSpPr>
            <a:xfrm>
              <a:off x="4069718" y="4737098"/>
              <a:ext cx="1073150" cy="969137"/>
              <a:chOff x="4712977" y="2629140"/>
              <a:chExt cx="1073150" cy="969137"/>
            </a:xfrm>
          </p:grpSpPr>
          <p:pic>
            <p:nvPicPr>
              <p:cNvPr id="13" name="Graphic 15">
                <a:extLst>
                  <a:ext uri="{FF2B5EF4-FFF2-40B4-BE49-F238E27FC236}">
                    <a16:creationId xmlns:a16="http://schemas.microsoft.com/office/drawing/2014/main" id="{487130E2-C4F4-6A9A-FF81-C578FA307927}"/>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26291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32">
                <a:extLst>
                  <a:ext uri="{FF2B5EF4-FFF2-40B4-BE49-F238E27FC236}">
                    <a16:creationId xmlns:a16="http://schemas.microsoft.com/office/drawing/2014/main" id="{28FB5DA6-FAEA-F9F3-5A02-6DA3871A3FFF}"/>
                  </a:ext>
                </a:extLst>
              </p:cNvPr>
              <p:cNvSpPr txBox="1">
                <a:spLocks noChangeArrowheads="1"/>
              </p:cNvSpPr>
              <p:nvPr/>
            </p:nvSpPr>
            <p:spPr bwMode="auto">
              <a:xfrm>
                <a:off x="4712977" y="3167390"/>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Backend</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33" name="Group 32">
              <a:extLst>
                <a:ext uri="{FF2B5EF4-FFF2-40B4-BE49-F238E27FC236}">
                  <a16:creationId xmlns:a16="http://schemas.microsoft.com/office/drawing/2014/main" id="{47B314E9-81FF-EF0F-DC63-5EEF3CBC7BAC}"/>
                </a:ext>
              </a:extLst>
            </p:cNvPr>
            <p:cNvGrpSpPr/>
            <p:nvPr/>
          </p:nvGrpSpPr>
          <p:grpSpPr>
            <a:xfrm>
              <a:off x="4069718" y="5774585"/>
              <a:ext cx="1073150" cy="790248"/>
              <a:chOff x="5165725" y="2847975"/>
              <a:chExt cx="1073150" cy="790248"/>
            </a:xfrm>
          </p:grpSpPr>
          <p:pic>
            <p:nvPicPr>
              <p:cNvPr id="34" name="Graphic 11">
                <a:extLst>
                  <a:ext uri="{FF2B5EF4-FFF2-40B4-BE49-F238E27FC236}">
                    <a16:creationId xmlns:a16="http://schemas.microsoft.com/office/drawing/2014/main" id="{BC48F611-62F7-E31A-F349-BF8A377801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284797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28">
                <a:extLst>
                  <a:ext uri="{FF2B5EF4-FFF2-40B4-BE49-F238E27FC236}">
                    <a16:creationId xmlns:a16="http://schemas.microsoft.com/office/drawing/2014/main" id="{E3A3EC2C-28CB-FDF6-F863-18A52A720817}"/>
                  </a:ext>
                </a:extLst>
              </p:cNvPr>
              <p:cNvSpPr txBox="1">
                <a:spLocks noChangeArrowheads="1"/>
              </p:cNvSpPr>
              <p:nvPr/>
            </p:nvSpPr>
            <p:spPr bwMode="auto">
              <a:xfrm>
                <a:off x="5165725" y="3376613"/>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Data DB</a:t>
                </a:r>
              </a:p>
            </p:txBody>
          </p:sp>
        </p:grpSp>
        <p:sp>
          <p:nvSpPr>
            <p:cNvPr id="38" name="Rectangle 37">
              <a:extLst>
                <a:ext uri="{FF2B5EF4-FFF2-40B4-BE49-F238E27FC236}">
                  <a16:creationId xmlns:a16="http://schemas.microsoft.com/office/drawing/2014/main" id="{848AB24E-C556-C577-0963-B6238569F43C}"/>
                </a:ext>
              </a:extLst>
            </p:cNvPr>
            <p:cNvSpPr/>
            <p:nvPr/>
          </p:nvSpPr>
          <p:spPr>
            <a:xfrm>
              <a:off x="4136066" y="4558494"/>
              <a:ext cx="992937" cy="20614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grpSp>
      <p:sp>
        <p:nvSpPr>
          <p:cNvPr id="40" name="TextBox 39">
            <a:extLst>
              <a:ext uri="{FF2B5EF4-FFF2-40B4-BE49-F238E27FC236}">
                <a16:creationId xmlns:a16="http://schemas.microsoft.com/office/drawing/2014/main" id="{05092EC1-74D9-D5C6-959D-9DFA22B44D3F}"/>
              </a:ext>
            </a:extLst>
          </p:cNvPr>
          <p:cNvSpPr txBox="1"/>
          <p:nvPr/>
        </p:nvSpPr>
        <p:spPr>
          <a:xfrm>
            <a:off x="6914797" y="1461005"/>
            <a:ext cx="4237046" cy="5078313"/>
          </a:xfrm>
          <a:prstGeom prst="rect">
            <a:avLst/>
          </a:prstGeom>
          <a:noFill/>
        </p:spPr>
        <p:txBody>
          <a:bodyPr wrap="square" rtlCol="0">
            <a:spAutoFit/>
          </a:bodyPr>
          <a:lstStyle/>
          <a:p>
            <a:r>
              <a:rPr lang="en-LU" dirty="0"/>
              <a:t>Advantages</a:t>
            </a:r>
          </a:p>
          <a:p>
            <a:pPr marL="285750" indent="-285750">
              <a:buFont typeface="Arial" panose="020B0604020202020204" pitchFamily="34" charset="0"/>
              <a:buChar char="•"/>
            </a:pPr>
            <a:r>
              <a:rPr lang="en-LU" dirty="0"/>
              <a:t>Decoupling into architectural quanta and exposing data sources only through an abstract API makes scaling services and teams easier.</a:t>
            </a:r>
          </a:p>
          <a:p>
            <a:pPr marL="285750" indent="-285750">
              <a:buFont typeface="Arial" panose="020B0604020202020204" pitchFamily="34" charset="0"/>
              <a:buChar char="•"/>
            </a:pPr>
            <a:r>
              <a:rPr lang="en-LU" dirty="0"/>
              <a:t>Redesigning individual services can happen transparently.</a:t>
            </a:r>
          </a:p>
          <a:p>
            <a:pPr marL="285750" indent="-285750">
              <a:buFont typeface="Arial" panose="020B0604020202020204" pitchFamily="34" charset="0"/>
              <a:buChar char="•"/>
            </a:pPr>
            <a:r>
              <a:rPr lang="en-LU" dirty="0"/>
              <a:t>Migrating to different compute types like K8s or Serverless as well as switching database technologies is easier.</a:t>
            </a:r>
          </a:p>
          <a:p>
            <a:pPr marL="285750" indent="-285750">
              <a:buFont typeface="Arial" panose="020B0604020202020204" pitchFamily="34" charset="0"/>
              <a:buChar char="•"/>
            </a:pPr>
            <a:r>
              <a:rPr lang="en-LU" dirty="0"/>
              <a:t>Given the scale of the project, breaking down individual services into microservices would needlessly increase complexity, however by keeping good separation between business functions we are still able to do this later in case new functionality is added.</a:t>
            </a:r>
          </a:p>
        </p:txBody>
      </p:sp>
      <p:cxnSp>
        <p:nvCxnSpPr>
          <p:cNvPr id="41" name="Straight Arrow Connector 40">
            <a:extLst>
              <a:ext uri="{FF2B5EF4-FFF2-40B4-BE49-F238E27FC236}">
                <a16:creationId xmlns:a16="http://schemas.microsoft.com/office/drawing/2014/main" id="{BD21B11F-2ACB-B221-ABB9-9C525D6D4C50}"/>
              </a:ext>
            </a:extLst>
          </p:cNvPr>
          <p:cNvCxnSpPr>
            <a:cxnSpLocks/>
          </p:cNvCxnSpPr>
          <p:nvPr/>
        </p:nvCxnSpPr>
        <p:spPr>
          <a:xfrm flipH="1" flipV="1">
            <a:off x="1646416" y="3945408"/>
            <a:ext cx="2607125" cy="235648"/>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29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D541-44D2-9C07-5986-BF57EE19A344}"/>
              </a:ext>
            </a:extLst>
          </p:cNvPr>
          <p:cNvSpPr>
            <a:spLocks noGrp="1"/>
          </p:cNvSpPr>
          <p:nvPr>
            <p:ph type="title"/>
          </p:nvPr>
        </p:nvSpPr>
        <p:spPr/>
        <p:txBody>
          <a:bodyPr/>
          <a:lstStyle/>
          <a:p>
            <a:r>
              <a:rPr lang="en-LU" dirty="0"/>
              <a:t>Authentication Flow</a:t>
            </a:r>
          </a:p>
        </p:txBody>
      </p:sp>
      <p:grpSp>
        <p:nvGrpSpPr>
          <p:cNvPr id="3" name="Group 2">
            <a:extLst>
              <a:ext uri="{FF2B5EF4-FFF2-40B4-BE49-F238E27FC236}">
                <a16:creationId xmlns:a16="http://schemas.microsoft.com/office/drawing/2014/main" id="{F5E9643C-CA6F-61E9-CA17-97579FDA330D}"/>
              </a:ext>
            </a:extLst>
          </p:cNvPr>
          <p:cNvGrpSpPr/>
          <p:nvPr/>
        </p:nvGrpSpPr>
        <p:grpSpPr>
          <a:xfrm>
            <a:off x="627396" y="3635066"/>
            <a:ext cx="1073150" cy="807600"/>
            <a:chOff x="589030" y="3328237"/>
            <a:chExt cx="1073150" cy="807600"/>
          </a:xfrm>
        </p:grpSpPr>
        <p:pic>
          <p:nvPicPr>
            <p:cNvPr id="4" name="Graphic 23">
              <a:extLst>
                <a:ext uri="{FF2B5EF4-FFF2-40B4-BE49-F238E27FC236}">
                  <a16:creationId xmlns:a16="http://schemas.microsoft.com/office/drawing/2014/main" id="{A42239BC-33F5-C4F2-2504-093DF6EBD9B4}"/>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flipH="1">
              <a:off x="890655" y="332823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0">
              <a:extLst>
                <a:ext uri="{FF2B5EF4-FFF2-40B4-BE49-F238E27FC236}">
                  <a16:creationId xmlns:a16="http://schemas.microsoft.com/office/drawing/2014/main" id="{425BA756-D8B0-D0D5-1132-E7C9B81726DE}"/>
                </a:ext>
              </a:extLst>
            </p:cNvPr>
            <p:cNvSpPr txBox="1">
              <a:spLocks noChangeArrowheads="1"/>
            </p:cNvSpPr>
            <p:nvPr/>
          </p:nvSpPr>
          <p:spPr bwMode="auto">
            <a:xfrm>
              <a:off x="589030" y="387422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Users</a:t>
              </a:r>
            </a:p>
          </p:txBody>
        </p:sp>
      </p:grpSp>
      <p:grpSp>
        <p:nvGrpSpPr>
          <p:cNvPr id="6" name="Group 5">
            <a:extLst>
              <a:ext uri="{FF2B5EF4-FFF2-40B4-BE49-F238E27FC236}">
                <a16:creationId xmlns:a16="http://schemas.microsoft.com/office/drawing/2014/main" id="{A6FD071B-45D2-BFA3-1E1D-FE9E589F0706}"/>
              </a:ext>
            </a:extLst>
          </p:cNvPr>
          <p:cNvGrpSpPr/>
          <p:nvPr/>
        </p:nvGrpSpPr>
        <p:grpSpPr>
          <a:xfrm>
            <a:off x="2501806" y="4492306"/>
            <a:ext cx="1073150" cy="969137"/>
            <a:chOff x="4712977" y="2629140"/>
            <a:chExt cx="1073150" cy="969137"/>
          </a:xfrm>
        </p:grpSpPr>
        <p:pic>
          <p:nvPicPr>
            <p:cNvPr id="7" name="Graphic 15">
              <a:extLst>
                <a:ext uri="{FF2B5EF4-FFF2-40B4-BE49-F238E27FC236}">
                  <a16:creationId xmlns:a16="http://schemas.microsoft.com/office/drawing/2014/main" id="{E6660CD9-96E0-DFE9-160F-D18647B640A2}"/>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26291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2">
              <a:extLst>
                <a:ext uri="{FF2B5EF4-FFF2-40B4-BE49-F238E27FC236}">
                  <a16:creationId xmlns:a16="http://schemas.microsoft.com/office/drawing/2014/main" id="{E950ABA8-EF7F-D095-FDF9-D5292434C4E6}"/>
                </a:ext>
              </a:extLst>
            </p:cNvPr>
            <p:cNvSpPr txBox="1">
              <a:spLocks noChangeArrowheads="1"/>
            </p:cNvSpPr>
            <p:nvPr/>
          </p:nvSpPr>
          <p:spPr bwMode="auto">
            <a:xfrm>
              <a:off x="4712977" y="3167390"/>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Frontend</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12" name="Group 11">
            <a:extLst>
              <a:ext uri="{FF2B5EF4-FFF2-40B4-BE49-F238E27FC236}">
                <a16:creationId xmlns:a16="http://schemas.microsoft.com/office/drawing/2014/main" id="{AA34E333-512A-1202-B421-6A1321910FF5}"/>
              </a:ext>
            </a:extLst>
          </p:cNvPr>
          <p:cNvGrpSpPr/>
          <p:nvPr/>
        </p:nvGrpSpPr>
        <p:grpSpPr>
          <a:xfrm>
            <a:off x="2736756" y="1690688"/>
            <a:ext cx="1073150" cy="2061475"/>
            <a:chOff x="2463440" y="1915009"/>
            <a:chExt cx="1073150" cy="2061475"/>
          </a:xfrm>
        </p:grpSpPr>
        <p:grpSp>
          <p:nvGrpSpPr>
            <p:cNvPr id="13" name="Group 12">
              <a:extLst>
                <a:ext uri="{FF2B5EF4-FFF2-40B4-BE49-F238E27FC236}">
                  <a16:creationId xmlns:a16="http://schemas.microsoft.com/office/drawing/2014/main" id="{97998A00-2DF5-F6A2-83DE-15AE215E76B3}"/>
                </a:ext>
              </a:extLst>
            </p:cNvPr>
            <p:cNvGrpSpPr/>
            <p:nvPr/>
          </p:nvGrpSpPr>
          <p:grpSpPr>
            <a:xfrm>
              <a:off x="2463440" y="2101974"/>
              <a:ext cx="1073150" cy="969137"/>
              <a:chOff x="4712977" y="1881604"/>
              <a:chExt cx="1073150" cy="969137"/>
            </a:xfrm>
          </p:grpSpPr>
          <p:pic>
            <p:nvPicPr>
              <p:cNvPr id="18" name="Graphic 15">
                <a:extLst>
                  <a:ext uri="{FF2B5EF4-FFF2-40B4-BE49-F238E27FC236}">
                    <a16:creationId xmlns:a16="http://schemas.microsoft.com/office/drawing/2014/main" id="{274AB47A-1EAD-420B-8FA9-22C9B02B7F1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188160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32">
                <a:extLst>
                  <a:ext uri="{FF2B5EF4-FFF2-40B4-BE49-F238E27FC236}">
                    <a16:creationId xmlns:a16="http://schemas.microsoft.com/office/drawing/2014/main" id="{91647947-2011-72A2-7EC7-9978EFE33FBA}"/>
                  </a:ext>
                </a:extLst>
              </p:cNvPr>
              <p:cNvSpPr txBox="1">
                <a:spLocks noChangeArrowheads="1"/>
              </p:cNvSpPr>
              <p:nvPr/>
            </p:nvSpPr>
            <p:spPr bwMode="auto">
              <a:xfrm>
                <a:off x="4712977" y="2419854"/>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Authentication</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14" name="Group 13">
              <a:extLst>
                <a:ext uri="{FF2B5EF4-FFF2-40B4-BE49-F238E27FC236}">
                  <a16:creationId xmlns:a16="http://schemas.microsoft.com/office/drawing/2014/main" id="{D6CE0883-A6F8-BA13-E277-0BD4CF25E8D0}"/>
                </a:ext>
              </a:extLst>
            </p:cNvPr>
            <p:cNvGrpSpPr/>
            <p:nvPr/>
          </p:nvGrpSpPr>
          <p:grpSpPr>
            <a:xfrm>
              <a:off x="2463440" y="3135212"/>
              <a:ext cx="1073150" cy="790248"/>
              <a:chOff x="5165725" y="3954086"/>
              <a:chExt cx="1073150" cy="790248"/>
            </a:xfrm>
          </p:grpSpPr>
          <p:pic>
            <p:nvPicPr>
              <p:cNvPr id="16" name="Graphic 11">
                <a:extLst>
                  <a:ext uri="{FF2B5EF4-FFF2-40B4-BE49-F238E27FC236}">
                    <a16:creationId xmlns:a16="http://schemas.microsoft.com/office/drawing/2014/main" id="{503F7B8A-24EE-6826-4D33-30D8973721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395408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8">
                <a:extLst>
                  <a:ext uri="{FF2B5EF4-FFF2-40B4-BE49-F238E27FC236}">
                    <a16:creationId xmlns:a16="http://schemas.microsoft.com/office/drawing/2014/main" id="{965AE609-89DA-8336-6DA7-521D4C6AA55E}"/>
                  </a:ext>
                </a:extLst>
              </p:cNvPr>
              <p:cNvSpPr txBox="1">
                <a:spLocks noChangeArrowheads="1"/>
              </p:cNvSpPr>
              <p:nvPr/>
            </p:nvSpPr>
            <p:spPr bwMode="auto">
              <a:xfrm>
                <a:off x="5165725" y="4482724"/>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User DB</a:t>
                </a:r>
              </a:p>
            </p:txBody>
          </p:sp>
        </p:grpSp>
        <p:sp>
          <p:nvSpPr>
            <p:cNvPr id="15" name="Rectangle 14">
              <a:extLst>
                <a:ext uri="{FF2B5EF4-FFF2-40B4-BE49-F238E27FC236}">
                  <a16:creationId xmlns:a16="http://schemas.microsoft.com/office/drawing/2014/main" id="{643101CA-CF55-C544-BD6A-315C1E6E09D7}"/>
                </a:ext>
              </a:extLst>
            </p:cNvPr>
            <p:cNvSpPr/>
            <p:nvPr/>
          </p:nvSpPr>
          <p:spPr>
            <a:xfrm>
              <a:off x="2463440" y="1915009"/>
              <a:ext cx="1073150" cy="20614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809A85B0-0CBD-4983-A613-BF40FA200C3A}"/>
              </a:ext>
            </a:extLst>
          </p:cNvPr>
          <p:cNvGrpSpPr/>
          <p:nvPr/>
        </p:nvGrpSpPr>
        <p:grpSpPr>
          <a:xfrm>
            <a:off x="4307436" y="4104966"/>
            <a:ext cx="1073150" cy="2061475"/>
            <a:chOff x="4069718" y="4558494"/>
            <a:chExt cx="1073150" cy="2061475"/>
          </a:xfrm>
        </p:grpSpPr>
        <p:grpSp>
          <p:nvGrpSpPr>
            <p:cNvPr id="21" name="Group 20">
              <a:extLst>
                <a:ext uri="{FF2B5EF4-FFF2-40B4-BE49-F238E27FC236}">
                  <a16:creationId xmlns:a16="http://schemas.microsoft.com/office/drawing/2014/main" id="{99679937-92E2-2FE5-47F5-33700126BD45}"/>
                </a:ext>
              </a:extLst>
            </p:cNvPr>
            <p:cNvGrpSpPr/>
            <p:nvPr/>
          </p:nvGrpSpPr>
          <p:grpSpPr>
            <a:xfrm>
              <a:off x="4069718" y="4737098"/>
              <a:ext cx="1073150" cy="969137"/>
              <a:chOff x="4712977" y="2629140"/>
              <a:chExt cx="1073150" cy="969137"/>
            </a:xfrm>
          </p:grpSpPr>
          <p:pic>
            <p:nvPicPr>
              <p:cNvPr id="26" name="Graphic 15">
                <a:extLst>
                  <a:ext uri="{FF2B5EF4-FFF2-40B4-BE49-F238E27FC236}">
                    <a16:creationId xmlns:a16="http://schemas.microsoft.com/office/drawing/2014/main" id="{2E8EA981-0460-D8D1-37CD-5529DC6F935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26291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32">
                <a:extLst>
                  <a:ext uri="{FF2B5EF4-FFF2-40B4-BE49-F238E27FC236}">
                    <a16:creationId xmlns:a16="http://schemas.microsoft.com/office/drawing/2014/main" id="{77E674E5-F3A5-EC37-4E82-EE6AB36C3535}"/>
                  </a:ext>
                </a:extLst>
              </p:cNvPr>
              <p:cNvSpPr txBox="1">
                <a:spLocks noChangeArrowheads="1"/>
              </p:cNvSpPr>
              <p:nvPr/>
            </p:nvSpPr>
            <p:spPr bwMode="auto">
              <a:xfrm>
                <a:off x="4712977" y="3167390"/>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Backend</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22" name="Group 21">
              <a:extLst>
                <a:ext uri="{FF2B5EF4-FFF2-40B4-BE49-F238E27FC236}">
                  <a16:creationId xmlns:a16="http://schemas.microsoft.com/office/drawing/2014/main" id="{27099375-FAA9-A1CC-0DC1-E41452C14F68}"/>
                </a:ext>
              </a:extLst>
            </p:cNvPr>
            <p:cNvGrpSpPr/>
            <p:nvPr/>
          </p:nvGrpSpPr>
          <p:grpSpPr>
            <a:xfrm>
              <a:off x="4069718" y="5774585"/>
              <a:ext cx="1073150" cy="790248"/>
              <a:chOff x="5165725" y="2847975"/>
              <a:chExt cx="1073150" cy="790248"/>
            </a:xfrm>
          </p:grpSpPr>
          <p:pic>
            <p:nvPicPr>
              <p:cNvPr id="24" name="Graphic 11">
                <a:extLst>
                  <a:ext uri="{FF2B5EF4-FFF2-40B4-BE49-F238E27FC236}">
                    <a16:creationId xmlns:a16="http://schemas.microsoft.com/office/drawing/2014/main" id="{F1A014EB-5626-DB69-862B-3859387B74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284797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8">
                <a:extLst>
                  <a:ext uri="{FF2B5EF4-FFF2-40B4-BE49-F238E27FC236}">
                    <a16:creationId xmlns:a16="http://schemas.microsoft.com/office/drawing/2014/main" id="{7219929E-26F6-4020-F45F-A9DE2B330A30}"/>
                  </a:ext>
                </a:extLst>
              </p:cNvPr>
              <p:cNvSpPr txBox="1">
                <a:spLocks noChangeArrowheads="1"/>
              </p:cNvSpPr>
              <p:nvPr/>
            </p:nvSpPr>
            <p:spPr bwMode="auto">
              <a:xfrm>
                <a:off x="5165725" y="3376613"/>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Data DB</a:t>
                </a:r>
              </a:p>
            </p:txBody>
          </p:sp>
        </p:grpSp>
        <p:sp>
          <p:nvSpPr>
            <p:cNvPr id="23" name="Rectangle 22">
              <a:extLst>
                <a:ext uri="{FF2B5EF4-FFF2-40B4-BE49-F238E27FC236}">
                  <a16:creationId xmlns:a16="http://schemas.microsoft.com/office/drawing/2014/main" id="{1BCF2FCB-DAC1-348E-4AFA-FBE274ECD92D}"/>
                </a:ext>
              </a:extLst>
            </p:cNvPr>
            <p:cNvSpPr/>
            <p:nvPr/>
          </p:nvSpPr>
          <p:spPr>
            <a:xfrm>
              <a:off x="4136066" y="4558494"/>
              <a:ext cx="992937" cy="20614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grpSp>
      <p:sp>
        <p:nvSpPr>
          <p:cNvPr id="30" name="Rounded Rectangle 29">
            <a:extLst>
              <a:ext uri="{FF2B5EF4-FFF2-40B4-BE49-F238E27FC236}">
                <a16:creationId xmlns:a16="http://schemas.microsoft.com/office/drawing/2014/main" id="{8B156641-85EC-45F4-DC5C-3C5874100C07}"/>
              </a:ext>
            </a:extLst>
          </p:cNvPr>
          <p:cNvSpPr/>
          <p:nvPr/>
        </p:nvSpPr>
        <p:spPr>
          <a:xfrm>
            <a:off x="7331101" y="1580174"/>
            <a:ext cx="4468633" cy="11133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LU" dirty="0"/>
              <a:t>User logs in through the web frontend using username and password</a:t>
            </a:r>
          </a:p>
        </p:txBody>
      </p:sp>
      <p:cxnSp>
        <p:nvCxnSpPr>
          <p:cNvPr id="31" name="Straight Arrow Connector 30">
            <a:extLst>
              <a:ext uri="{FF2B5EF4-FFF2-40B4-BE49-F238E27FC236}">
                <a16:creationId xmlns:a16="http://schemas.microsoft.com/office/drawing/2014/main" id="{E41BAFFB-06E3-01C9-1527-45F67E7A4CCF}"/>
              </a:ext>
            </a:extLst>
          </p:cNvPr>
          <p:cNvCxnSpPr>
            <a:cxnSpLocks/>
            <a:stCxn id="7" idx="1"/>
            <a:endCxn id="4" idx="1"/>
          </p:cNvCxnSpPr>
          <p:nvPr/>
        </p:nvCxnSpPr>
        <p:spPr>
          <a:xfrm flipH="1" flipV="1">
            <a:off x="1398921" y="3870016"/>
            <a:ext cx="1404510" cy="85724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70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D541-44D2-9C07-5986-BF57EE19A344}"/>
              </a:ext>
            </a:extLst>
          </p:cNvPr>
          <p:cNvSpPr>
            <a:spLocks noGrp="1"/>
          </p:cNvSpPr>
          <p:nvPr>
            <p:ph type="title"/>
          </p:nvPr>
        </p:nvSpPr>
        <p:spPr/>
        <p:txBody>
          <a:bodyPr/>
          <a:lstStyle/>
          <a:p>
            <a:r>
              <a:rPr lang="en-LU" dirty="0"/>
              <a:t>Authentication Flow</a:t>
            </a:r>
          </a:p>
        </p:txBody>
      </p:sp>
      <p:grpSp>
        <p:nvGrpSpPr>
          <p:cNvPr id="3" name="Group 2">
            <a:extLst>
              <a:ext uri="{FF2B5EF4-FFF2-40B4-BE49-F238E27FC236}">
                <a16:creationId xmlns:a16="http://schemas.microsoft.com/office/drawing/2014/main" id="{F5E9643C-CA6F-61E9-CA17-97579FDA330D}"/>
              </a:ext>
            </a:extLst>
          </p:cNvPr>
          <p:cNvGrpSpPr/>
          <p:nvPr/>
        </p:nvGrpSpPr>
        <p:grpSpPr>
          <a:xfrm>
            <a:off x="627396" y="3635066"/>
            <a:ext cx="1073150" cy="807600"/>
            <a:chOff x="589030" y="3328237"/>
            <a:chExt cx="1073150" cy="807600"/>
          </a:xfrm>
        </p:grpSpPr>
        <p:pic>
          <p:nvPicPr>
            <p:cNvPr id="4" name="Graphic 23">
              <a:extLst>
                <a:ext uri="{FF2B5EF4-FFF2-40B4-BE49-F238E27FC236}">
                  <a16:creationId xmlns:a16="http://schemas.microsoft.com/office/drawing/2014/main" id="{A42239BC-33F5-C4F2-2504-093DF6EBD9B4}"/>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flipH="1">
              <a:off x="890655" y="332823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0">
              <a:extLst>
                <a:ext uri="{FF2B5EF4-FFF2-40B4-BE49-F238E27FC236}">
                  <a16:creationId xmlns:a16="http://schemas.microsoft.com/office/drawing/2014/main" id="{425BA756-D8B0-D0D5-1132-E7C9B81726DE}"/>
                </a:ext>
              </a:extLst>
            </p:cNvPr>
            <p:cNvSpPr txBox="1">
              <a:spLocks noChangeArrowheads="1"/>
            </p:cNvSpPr>
            <p:nvPr/>
          </p:nvSpPr>
          <p:spPr bwMode="auto">
            <a:xfrm>
              <a:off x="589030" y="387422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Users</a:t>
              </a:r>
            </a:p>
          </p:txBody>
        </p:sp>
      </p:grpSp>
      <p:grpSp>
        <p:nvGrpSpPr>
          <p:cNvPr id="6" name="Group 5">
            <a:extLst>
              <a:ext uri="{FF2B5EF4-FFF2-40B4-BE49-F238E27FC236}">
                <a16:creationId xmlns:a16="http://schemas.microsoft.com/office/drawing/2014/main" id="{A6FD071B-45D2-BFA3-1E1D-FE9E589F0706}"/>
              </a:ext>
            </a:extLst>
          </p:cNvPr>
          <p:cNvGrpSpPr/>
          <p:nvPr/>
        </p:nvGrpSpPr>
        <p:grpSpPr>
          <a:xfrm>
            <a:off x="2501806" y="4492306"/>
            <a:ext cx="1073150" cy="969137"/>
            <a:chOff x="4712977" y="2629140"/>
            <a:chExt cx="1073150" cy="969137"/>
          </a:xfrm>
        </p:grpSpPr>
        <p:pic>
          <p:nvPicPr>
            <p:cNvPr id="7" name="Graphic 15">
              <a:extLst>
                <a:ext uri="{FF2B5EF4-FFF2-40B4-BE49-F238E27FC236}">
                  <a16:creationId xmlns:a16="http://schemas.microsoft.com/office/drawing/2014/main" id="{E6660CD9-96E0-DFE9-160F-D18647B640A2}"/>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26291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2">
              <a:extLst>
                <a:ext uri="{FF2B5EF4-FFF2-40B4-BE49-F238E27FC236}">
                  <a16:creationId xmlns:a16="http://schemas.microsoft.com/office/drawing/2014/main" id="{E950ABA8-EF7F-D095-FDF9-D5292434C4E6}"/>
                </a:ext>
              </a:extLst>
            </p:cNvPr>
            <p:cNvSpPr txBox="1">
              <a:spLocks noChangeArrowheads="1"/>
            </p:cNvSpPr>
            <p:nvPr/>
          </p:nvSpPr>
          <p:spPr bwMode="auto">
            <a:xfrm>
              <a:off x="4712977" y="3167390"/>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Frontend</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12" name="Group 11">
            <a:extLst>
              <a:ext uri="{FF2B5EF4-FFF2-40B4-BE49-F238E27FC236}">
                <a16:creationId xmlns:a16="http://schemas.microsoft.com/office/drawing/2014/main" id="{AA34E333-512A-1202-B421-6A1321910FF5}"/>
              </a:ext>
            </a:extLst>
          </p:cNvPr>
          <p:cNvGrpSpPr/>
          <p:nvPr/>
        </p:nvGrpSpPr>
        <p:grpSpPr>
          <a:xfrm>
            <a:off x="2736756" y="1690688"/>
            <a:ext cx="1073150" cy="2061475"/>
            <a:chOff x="2463440" y="1915009"/>
            <a:chExt cx="1073150" cy="2061475"/>
          </a:xfrm>
        </p:grpSpPr>
        <p:grpSp>
          <p:nvGrpSpPr>
            <p:cNvPr id="13" name="Group 12">
              <a:extLst>
                <a:ext uri="{FF2B5EF4-FFF2-40B4-BE49-F238E27FC236}">
                  <a16:creationId xmlns:a16="http://schemas.microsoft.com/office/drawing/2014/main" id="{97998A00-2DF5-F6A2-83DE-15AE215E76B3}"/>
                </a:ext>
              </a:extLst>
            </p:cNvPr>
            <p:cNvGrpSpPr/>
            <p:nvPr/>
          </p:nvGrpSpPr>
          <p:grpSpPr>
            <a:xfrm>
              <a:off x="2463440" y="2101974"/>
              <a:ext cx="1073150" cy="969137"/>
              <a:chOff x="4712977" y="1881604"/>
              <a:chExt cx="1073150" cy="969137"/>
            </a:xfrm>
          </p:grpSpPr>
          <p:pic>
            <p:nvPicPr>
              <p:cNvPr id="18" name="Graphic 15">
                <a:extLst>
                  <a:ext uri="{FF2B5EF4-FFF2-40B4-BE49-F238E27FC236}">
                    <a16:creationId xmlns:a16="http://schemas.microsoft.com/office/drawing/2014/main" id="{274AB47A-1EAD-420B-8FA9-22C9B02B7F1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188160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32">
                <a:extLst>
                  <a:ext uri="{FF2B5EF4-FFF2-40B4-BE49-F238E27FC236}">
                    <a16:creationId xmlns:a16="http://schemas.microsoft.com/office/drawing/2014/main" id="{91647947-2011-72A2-7EC7-9978EFE33FBA}"/>
                  </a:ext>
                </a:extLst>
              </p:cNvPr>
              <p:cNvSpPr txBox="1">
                <a:spLocks noChangeArrowheads="1"/>
              </p:cNvSpPr>
              <p:nvPr/>
            </p:nvSpPr>
            <p:spPr bwMode="auto">
              <a:xfrm>
                <a:off x="4712977" y="2419854"/>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Authentication</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14" name="Group 13">
              <a:extLst>
                <a:ext uri="{FF2B5EF4-FFF2-40B4-BE49-F238E27FC236}">
                  <a16:creationId xmlns:a16="http://schemas.microsoft.com/office/drawing/2014/main" id="{D6CE0883-A6F8-BA13-E277-0BD4CF25E8D0}"/>
                </a:ext>
              </a:extLst>
            </p:cNvPr>
            <p:cNvGrpSpPr/>
            <p:nvPr/>
          </p:nvGrpSpPr>
          <p:grpSpPr>
            <a:xfrm>
              <a:off x="2463440" y="3135212"/>
              <a:ext cx="1073150" cy="790248"/>
              <a:chOff x="5165725" y="3954086"/>
              <a:chExt cx="1073150" cy="790248"/>
            </a:xfrm>
          </p:grpSpPr>
          <p:pic>
            <p:nvPicPr>
              <p:cNvPr id="16" name="Graphic 11">
                <a:extLst>
                  <a:ext uri="{FF2B5EF4-FFF2-40B4-BE49-F238E27FC236}">
                    <a16:creationId xmlns:a16="http://schemas.microsoft.com/office/drawing/2014/main" id="{503F7B8A-24EE-6826-4D33-30D8973721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395408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8">
                <a:extLst>
                  <a:ext uri="{FF2B5EF4-FFF2-40B4-BE49-F238E27FC236}">
                    <a16:creationId xmlns:a16="http://schemas.microsoft.com/office/drawing/2014/main" id="{965AE609-89DA-8336-6DA7-521D4C6AA55E}"/>
                  </a:ext>
                </a:extLst>
              </p:cNvPr>
              <p:cNvSpPr txBox="1">
                <a:spLocks noChangeArrowheads="1"/>
              </p:cNvSpPr>
              <p:nvPr/>
            </p:nvSpPr>
            <p:spPr bwMode="auto">
              <a:xfrm>
                <a:off x="5165725" y="4482724"/>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User DB</a:t>
                </a:r>
              </a:p>
            </p:txBody>
          </p:sp>
        </p:grpSp>
        <p:sp>
          <p:nvSpPr>
            <p:cNvPr id="15" name="Rectangle 14">
              <a:extLst>
                <a:ext uri="{FF2B5EF4-FFF2-40B4-BE49-F238E27FC236}">
                  <a16:creationId xmlns:a16="http://schemas.microsoft.com/office/drawing/2014/main" id="{643101CA-CF55-C544-BD6A-315C1E6E09D7}"/>
                </a:ext>
              </a:extLst>
            </p:cNvPr>
            <p:cNvSpPr/>
            <p:nvPr/>
          </p:nvSpPr>
          <p:spPr>
            <a:xfrm>
              <a:off x="2463440" y="1915009"/>
              <a:ext cx="1073150" cy="20614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809A85B0-0CBD-4983-A613-BF40FA200C3A}"/>
              </a:ext>
            </a:extLst>
          </p:cNvPr>
          <p:cNvGrpSpPr/>
          <p:nvPr/>
        </p:nvGrpSpPr>
        <p:grpSpPr>
          <a:xfrm>
            <a:off x="4307436" y="4104966"/>
            <a:ext cx="1073150" cy="2061475"/>
            <a:chOff x="4069718" y="4558494"/>
            <a:chExt cx="1073150" cy="2061475"/>
          </a:xfrm>
        </p:grpSpPr>
        <p:grpSp>
          <p:nvGrpSpPr>
            <p:cNvPr id="21" name="Group 20">
              <a:extLst>
                <a:ext uri="{FF2B5EF4-FFF2-40B4-BE49-F238E27FC236}">
                  <a16:creationId xmlns:a16="http://schemas.microsoft.com/office/drawing/2014/main" id="{99679937-92E2-2FE5-47F5-33700126BD45}"/>
                </a:ext>
              </a:extLst>
            </p:cNvPr>
            <p:cNvGrpSpPr/>
            <p:nvPr/>
          </p:nvGrpSpPr>
          <p:grpSpPr>
            <a:xfrm>
              <a:off x="4069718" y="4737098"/>
              <a:ext cx="1073150" cy="969137"/>
              <a:chOff x="4712977" y="2629140"/>
              <a:chExt cx="1073150" cy="969137"/>
            </a:xfrm>
          </p:grpSpPr>
          <p:pic>
            <p:nvPicPr>
              <p:cNvPr id="26" name="Graphic 15">
                <a:extLst>
                  <a:ext uri="{FF2B5EF4-FFF2-40B4-BE49-F238E27FC236}">
                    <a16:creationId xmlns:a16="http://schemas.microsoft.com/office/drawing/2014/main" id="{2E8EA981-0460-D8D1-37CD-5529DC6F935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26291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32">
                <a:extLst>
                  <a:ext uri="{FF2B5EF4-FFF2-40B4-BE49-F238E27FC236}">
                    <a16:creationId xmlns:a16="http://schemas.microsoft.com/office/drawing/2014/main" id="{77E674E5-F3A5-EC37-4E82-EE6AB36C3535}"/>
                  </a:ext>
                </a:extLst>
              </p:cNvPr>
              <p:cNvSpPr txBox="1">
                <a:spLocks noChangeArrowheads="1"/>
              </p:cNvSpPr>
              <p:nvPr/>
            </p:nvSpPr>
            <p:spPr bwMode="auto">
              <a:xfrm>
                <a:off x="4712977" y="3167390"/>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Backend</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22" name="Group 21">
              <a:extLst>
                <a:ext uri="{FF2B5EF4-FFF2-40B4-BE49-F238E27FC236}">
                  <a16:creationId xmlns:a16="http://schemas.microsoft.com/office/drawing/2014/main" id="{27099375-FAA9-A1CC-0DC1-E41452C14F68}"/>
                </a:ext>
              </a:extLst>
            </p:cNvPr>
            <p:cNvGrpSpPr/>
            <p:nvPr/>
          </p:nvGrpSpPr>
          <p:grpSpPr>
            <a:xfrm>
              <a:off x="4069718" y="5774585"/>
              <a:ext cx="1073150" cy="790248"/>
              <a:chOff x="5165725" y="2847975"/>
              <a:chExt cx="1073150" cy="790248"/>
            </a:xfrm>
          </p:grpSpPr>
          <p:pic>
            <p:nvPicPr>
              <p:cNvPr id="24" name="Graphic 11">
                <a:extLst>
                  <a:ext uri="{FF2B5EF4-FFF2-40B4-BE49-F238E27FC236}">
                    <a16:creationId xmlns:a16="http://schemas.microsoft.com/office/drawing/2014/main" id="{F1A014EB-5626-DB69-862B-3859387B74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284797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8">
                <a:extLst>
                  <a:ext uri="{FF2B5EF4-FFF2-40B4-BE49-F238E27FC236}">
                    <a16:creationId xmlns:a16="http://schemas.microsoft.com/office/drawing/2014/main" id="{7219929E-26F6-4020-F45F-A9DE2B330A30}"/>
                  </a:ext>
                </a:extLst>
              </p:cNvPr>
              <p:cNvSpPr txBox="1">
                <a:spLocks noChangeArrowheads="1"/>
              </p:cNvSpPr>
              <p:nvPr/>
            </p:nvSpPr>
            <p:spPr bwMode="auto">
              <a:xfrm>
                <a:off x="5165725" y="3376613"/>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Data DB</a:t>
                </a:r>
              </a:p>
            </p:txBody>
          </p:sp>
        </p:grpSp>
        <p:sp>
          <p:nvSpPr>
            <p:cNvPr id="23" name="Rectangle 22">
              <a:extLst>
                <a:ext uri="{FF2B5EF4-FFF2-40B4-BE49-F238E27FC236}">
                  <a16:creationId xmlns:a16="http://schemas.microsoft.com/office/drawing/2014/main" id="{1BCF2FCB-DAC1-348E-4AFA-FBE274ECD92D}"/>
                </a:ext>
              </a:extLst>
            </p:cNvPr>
            <p:cNvSpPr/>
            <p:nvPr/>
          </p:nvSpPr>
          <p:spPr>
            <a:xfrm>
              <a:off x="4136066" y="4558494"/>
              <a:ext cx="992937" cy="20614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grpSp>
      <p:sp>
        <p:nvSpPr>
          <p:cNvPr id="30" name="Rounded Rectangle 29">
            <a:extLst>
              <a:ext uri="{FF2B5EF4-FFF2-40B4-BE49-F238E27FC236}">
                <a16:creationId xmlns:a16="http://schemas.microsoft.com/office/drawing/2014/main" id="{8B156641-85EC-45F4-DC5C-3C5874100C07}"/>
              </a:ext>
            </a:extLst>
          </p:cNvPr>
          <p:cNvSpPr/>
          <p:nvPr/>
        </p:nvSpPr>
        <p:spPr>
          <a:xfrm>
            <a:off x="7331101" y="1580175"/>
            <a:ext cx="4468633" cy="109146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LU" dirty="0"/>
              <a:t>The frontend service validates user credentials with the authentication service</a:t>
            </a:r>
          </a:p>
          <a:p>
            <a:pPr algn="ctr"/>
            <a:endParaRPr lang="en-LU" dirty="0"/>
          </a:p>
        </p:txBody>
      </p:sp>
      <p:cxnSp>
        <p:nvCxnSpPr>
          <p:cNvPr id="10" name="Elbow Connector 9">
            <a:extLst>
              <a:ext uri="{FF2B5EF4-FFF2-40B4-BE49-F238E27FC236}">
                <a16:creationId xmlns:a16="http://schemas.microsoft.com/office/drawing/2014/main" id="{99FD4C65-4AE8-13CC-CBE3-15188FD052D1}"/>
              </a:ext>
            </a:extLst>
          </p:cNvPr>
          <p:cNvCxnSpPr>
            <a:cxnSpLocks/>
            <a:stCxn id="18" idx="1"/>
            <a:endCxn id="7" idx="1"/>
          </p:cNvCxnSpPr>
          <p:nvPr/>
        </p:nvCxnSpPr>
        <p:spPr>
          <a:xfrm rot="10800000" flipV="1">
            <a:off x="2803431" y="2112602"/>
            <a:ext cx="234950" cy="2614653"/>
          </a:xfrm>
          <a:prstGeom prst="bentConnector3">
            <a:avLst>
              <a:gd name="adj1" fmla="val 358049"/>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38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D541-44D2-9C07-5986-BF57EE19A344}"/>
              </a:ext>
            </a:extLst>
          </p:cNvPr>
          <p:cNvSpPr>
            <a:spLocks noGrp="1"/>
          </p:cNvSpPr>
          <p:nvPr>
            <p:ph type="title"/>
          </p:nvPr>
        </p:nvSpPr>
        <p:spPr/>
        <p:txBody>
          <a:bodyPr/>
          <a:lstStyle/>
          <a:p>
            <a:r>
              <a:rPr lang="en-LU" dirty="0"/>
              <a:t>Authentication Flow</a:t>
            </a:r>
          </a:p>
        </p:txBody>
      </p:sp>
      <p:grpSp>
        <p:nvGrpSpPr>
          <p:cNvPr id="3" name="Group 2">
            <a:extLst>
              <a:ext uri="{FF2B5EF4-FFF2-40B4-BE49-F238E27FC236}">
                <a16:creationId xmlns:a16="http://schemas.microsoft.com/office/drawing/2014/main" id="{F5E9643C-CA6F-61E9-CA17-97579FDA330D}"/>
              </a:ext>
            </a:extLst>
          </p:cNvPr>
          <p:cNvGrpSpPr/>
          <p:nvPr/>
        </p:nvGrpSpPr>
        <p:grpSpPr>
          <a:xfrm>
            <a:off x="627396" y="3635066"/>
            <a:ext cx="1073150" cy="807600"/>
            <a:chOff x="589030" y="3328237"/>
            <a:chExt cx="1073150" cy="807600"/>
          </a:xfrm>
        </p:grpSpPr>
        <p:pic>
          <p:nvPicPr>
            <p:cNvPr id="4" name="Graphic 23">
              <a:extLst>
                <a:ext uri="{FF2B5EF4-FFF2-40B4-BE49-F238E27FC236}">
                  <a16:creationId xmlns:a16="http://schemas.microsoft.com/office/drawing/2014/main" id="{A42239BC-33F5-C4F2-2504-093DF6EBD9B4}"/>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flipH="1">
              <a:off x="890655" y="332823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0">
              <a:extLst>
                <a:ext uri="{FF2B5EF4-FFF2-40B4-BE49-F238E27FC236}">
                  <a16:creationId xmlns:a16="http://schemas.microsoft.com/office/drawing/2014/main" id="{425BA756-D8B0-D0D5-1132-E7C9B81726DE}"/>
                </a:ext>
              </a:extLst>
            </p:cNvPr>
            <p:cNvSpPr txBox="1">
              <a:spLocks noChangeArrowheads="1"/>
            </p:cNvSpPr>
            <p:nvPr/>
          </p:nvSpPr>
          <p:spPr bwMode="auto">
            <a:xfrm>
              <a:off x="589030" y="387422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Users</a:t>
              </a:r>
            </a:p>
          </p:txBody>
        </p:sp>
      </p:grpSp>
      <p:grpSp>
        <p:nvGrpSpPr>
          <p:cNvPr id="6" name="Group 5">
            <a:extLst>
              <a:ext uri="{FF2B5EF4-FFF2-40B4-BE49-F238E27FC236}">
                <a16:creationId xmlns:a16="http://schemas.microsoft.com/office/drawing/2014/main" id="{A6FD071B-45D2-BFA3-1E1D-FE9E589F0706}"/>
              </a:ext>
            </a:extLst>
          </p:cNvPr>
          <p:cNvGrpSpPr/>
          <p:nvPr/>
        </p:nvGrpSpPr>
        <p:grpSpPr>
          <a:xfrm>
            <a:off x="2501806" y="4492306"/>
            <a:ext cx="1073150" cy="969137"/>
            <a:chOff x="4712977" y="2629140"/>
            <a:chExt cx="1073150" cy="969137"/>
          </a:xfrm>
        </p:grpSpPr>
        <p:pic>
          <p:nvPicPr>
            <p:cNvPr id="7" name="Graphic 15">
              <a:extLst>
                <a:ext uri="{FF2B5EF4-FFF2-40B4-BE49-F238E27FC236}">
                  <a16:creationId xmlns:a16="http://schemas.microsoft.com/office/drawing/2014/main" id="{E6660CD9-96E0-DFE9-160F-D18647B640A2}"/>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26291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2">
              <a:extLst>
                <a:ext uri="{FF2B5EF4-FFF2-40B4-BE49-F238E27FC236}">
                  <a16:creationId xmlns:a16="http://schemas.microsoft.com/office/drawing/2014/main" id="{E950ABA8-EF7F-D095-FDF9-D5292434C4E6}"/>
                </a:ext>
              </a:extLst>
            </p:cNvPr>
            <p:cNvSpPr txBox="1">
              <a:spLocks noChangeArrowheads="1"/>
            </p:cNvSpPr>
            <p:nvPr/>
          </p:nvSpPr>
          <p:spPr bwMode="auto">
            <a:xfrm>
              <a:off x="4712977" y="3167390"/>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Frontend</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12" name="Group 11">
            <a:extLst>
              <a:ext uri="{FF2B5EF4-FFF2-40B4-BE49-F238E27FC236}">
                <a16:creationId xmlns:a16="http://schemas.microsoft.com/office/drawing/2014/main" id="{AA34E333-512A-1202-B421-6A1321910FF5}"/>
              </a:ext>
            </a:extLst>
          </p:cNvPr>
          <p:cNvGrpSpPr/>
          <p:nvPr/>
        </p:nvGrpSpPr>
        <p:grpSpPr>
          <a:xfrm>
            <a:off x="2736756" y="1690688"/>
            <a:ext cx="1073150" cy="2061475"/>
            <a:chOff x="2463440" y="1915009"/>
            <a:chExt cx="1073150" cy="2061475"/>
          </a:xfrm>
        </p:grpSpPr>
        <p:grpSp>
          <p:nvGrpSpPr>
            <p:cNvPr id="13" name="Group 12">
              <a:extLst>
                <a:ext uri="{FF2B5EF4-FFF2-40B4-BE49-F238E27FC236}">
                  <a16:creationId xmlns:a16="http://schemas.microsoft.com/office/drawing/2014/main" id="{97998A00-2DF5-F6A2-83DE-15AE215E76B3}"/>
                </a:ext>
              </a:extLst>
            </p:cNvPr>
            <p:cNvGrpSpPr/>
            <p:nvPr/>
          </p:nvGrpSpPr>
          <p:grpSpPr>
            <a:xfrm>
              <a:off x="2463440" y="2101974"/>
              <a:ext cx="1073150" cy="969137"/>
              <a:chOff x="4712977" y="1881604"/>
              <a:chExt cx="1073150" cy="969137"/>
            </a:xfrm>
          </p:grpSpPr>
          <p:pic>
            <p:nvPicPr>
              <p:cNvPr id="18" name="Graphic 15">
                <a:extLst>
                  <a:ext uri="{FF2B5EF4-FFF2-40B4-BE49-F238E27FC236}">
                    <a16:creationId xmlns:a16="http://schemas.microsoft.com/office/drawing/2014/main" id="{274AB47A-1EAD-420B-8FA9-22C9B02B7F1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188160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32">
                <a:extLst>
                  <a:ext uri="{FF2B5EF4-FFF2-40B4-BE49-F238E27FC236}">
                    <a16:creationId xmlns:a16="http://schemas.microsoft.com/office/drawing/2014/main" id="{91647947-2011-72A2-7EC7-9978EFE33FBA}"/>
                  </a:ext>
                </a:extLst>
              </p:cNvPr>
              <p:cNvSpPr txBox="1">
                <a:spLocks noChangeArrowheads="1"/>
              </p:cNvSpPr>
              <p:nvPr/>
            </p:nvSpPr>
            <p:spPr bwMode="auto">
              <a:xfrm>
                <a:off x="4712977" y="2419854"/>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Authentication</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14" name="Group 13">
              <a:extLst>
                <a:ext uri="{FF2B5EF4-FFF2-40B4-BE49-F238E27FC236}">
                  <a16:creationId xmlns:a16="http://schemas.microsoft.com/office/drawing/2014/main" id="{D6CE0883-A6F8-BA13-E277-0BD4CF25E8D0}"/>
                </a:ext>
              </a:extLst>
            </p:cNvPr>
            <p:cNvGrpSpPr/>
            <p:nvPr/>
          </p:nvGrpSpPr>
          <p:grpSpPr>
            <a:xfrm>
              <a:off x="2463440" y="3135212"/>
              <a:ext cx="1073150" cy="790248"/>
              <a:chOff x="5165725" y="3954086"/>
              <a:chExt cx="1073150" cy="790248"/>
            </a:xfrm>
          </p:grpSpPr>
          <p:pic>
            <p:nvPicPr>
              <p:cNvPr id="16" name="Graphic 11">
                <a:extLst>
                  <a:ext uri="{FF2B5EF4-FFF2-40B4-BE49-F238E27FC236}">
                    <a16:creationId xmlns:a16="http://schemas.microsoft.com/office/drawing/2014/main" id="{503F7B8A-24EE-6826-4D33-30D8973721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395408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8">
                <a:extLst>
                  <a:ext uri="{FF2B5EF4-FFF2-40B4-BE49-F238E27FC236}">
                    <a16:creationId xmlns:a16="http://schemas.microsoft.com/office/drawing/2014/main" id="{965AE609-89DA-8336-6DA7-521D4C6AA55E}"/>
                  </a:ext>
                </a:extLst>
              </p:cNvPr>
              <p:cNvSpPr txBox="1">
                <a:spLocks noChangeArrowheads="1"/>
              </p:cNvSpPr>
              <p:nvPr/>
            </p:nvSpPr>
            <p:spPr bwMode="auto">
              <a:xfrm>
                <a:off x="5165725" y="4482724"/>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User DB</a:t>
                </a:r>
              </a:p>
            </p:txBody>
          </p:sp>
        </p:grpSp>
        <p:sp>
          <p:nvSpPr>
            <p:cNvPr id="15" name="Rectangle 14">
              <a:extLst>
                <a:ext uri="{FF2B5EF4-FFF2-40B4-BE49-F238E27FC236}">
                  <a16:creationId xmlns:a16="http://schemas.microsoft.com/office/drawing/2014/main" id="{643101CA-CF55-C544-BD6A-315C1E6E09D7}"/>
                </a:ext>
              </a:extLst>
            </p:cNvPr>
            <p:cNvSpPr/>
            <p:nvPr/>
          </p:nvSpPr>
          <p:spPr>
            <a:xfrm>
              <a:off x="2463440" y="1915009"/>
              <a:ext cx="1073150" cy="20614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809A85B0-0CBD-4983-A613-BF40FA200C3A}"/>
              </a:ext>
            </a:extLst>
          </p:cNvPr>
          <p:cNvGrpSpPr/>
          <p:nvPr/>
        </p:nvGrpSpPr>
        <p:grpSpPr>
          <a:xfrm>
            <a:off x="4307436" y="4104966"/>
            <a:ext cx="1073150" cy="2061475"/>
            <a:chOff x="4069718" y="4558494"/>
            <a:chExt cx="1073150" cy="2061475"/>
          </a:xfrm>
        </p:grpSpPr>
        <p:grpSp>
          <p:nvGrpSpPr>
            <p:cNvPr id="21" name="Group 20">
              <a:extLst>
                <a:ext uri="{FF2B5EF4-FFF2-40B4-BE49-F238E27FC236}">
                  <a16:creationId xmlns:a16="http://schemas.microsoft.com/office/drawing/2014/main" id="{99679937-92E2-2FE5-47F5-33700126BD45}"/>
                </a:ext>
              </a:extLst>
            </p:cNvPr>
            <p:cNvGrpSpPr/>
            <p:nvPr/>
          </p:nvGrpSpPr>
          <p:grpSpPr>
            <a:xfrm>
              <a:off x="4069718" y="4737098"/>
              <a:ext cx="1073150" cy="969137"/>
              <a:chOff x="4712977" y="2629140"/>
              <a:chExt cx="1073150" cy="969137"/>
            </a:xfrm>
          </p:grpSpPr>
          <p:pic>
            <p:nvPicPr>
              <p:cNvPr id="26" name="Graphic 15">
                <a:extLst>
                  <a:ext uri="{FF2B5EF4-FFF2-40B4-BE49-F238E27FC236}">
                    <a16:creationId xmlns:a16="http://schemas.microsoft.com/office/drawing/2014/main" id="{2E8EA981-0460-D8D1-37CD-5529DC6F935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26291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32">
                <a:extLst>
                  <a:ext uri="{FF2B5EF4-FFF2-40B4-BE49-F238E27FC236}">
                    <a16:creationId xmlns:a16="http://schemas.microsoft.com/office/drawing/2014/main" id="{77E674E5-F3A5-EC37-4E82-EE6AB36C3535}"/>
                  </a:ext>
                </a:extLst>
              </p:cNvPr>
              <p:cNvSpPr txBox="1">
                <a:spLocks noChangeArrowheads="1"/>
              </p:cNvSpPr>
              <p:nvPr/>
            </p:nvSpPr>
            <p:spPr bwMode="auto">
              <a:xfrm>
                <a:off x="4712977" y="3167390"/>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Backend</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22" name="Group 21">
              <a:extLst>
                <a:ext uri="{FF2B5EF4-FFF2-40B4-BE49-F238E27FC236}">
                  <a16:creationId xmlns:a16="http://schemas.microsoft.com/office/drawing/2014/main" id="{27099375-FAA9-A1CC-0DC1-E41452C14F68}"/>
                </a:ext>
              </a:extLst>
            </p:cNvPr>
            <p:cNvGrpSpPr/>
            <p:nvPr/>
          </p:nvGrpSpPr>
          <p:grpSpPr>
            <a:xfrm>
              <a:off x="4069718" y="5774585"/>
              <a:ext cx="1073150" cy="790248"/>
              <a:chOff x="5165725" y="2847975"/>
              <a:chExt cx="1073150" cy="790248"/>
            </a:xfrm>
          </p:grpSpPr>
          <p:pic>
            <p:nvPicPr>
              <p:cNvPr id="24" name="Graphic 11">
                <a:extLst>
                  <a:ext uri="{FF2B5EF4-FFF2-40B4-BE49-F238E27FC236}">
                    <a16:creationId xmlns:a16="http://schemas.microsoft.com/office/drawing/2014/main" id="{F1A014EB-5626-DB69-862B-3859387B74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284797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8">
                <a:extLst>
                  <a:ext uri="{FF2B5EF4-FFF2-40B4-BE49-F238E27FC236}">
                    <a16:creationId xmlns:a16="http://schemas.microsoft.com/office/drawing/2014/main" id="{7219929E-26F6-4020-F45F-A9DE2B330A30}"/>
                  </a:ext>
                </a:extLst>
              </p:cNvPr>
              <p:cNvSpPr txBox="1">
                <a:spLocks noChangeArrowheads="1"/>
              </p:cNvSpPr>
              <p:nvPr/>
            </p:nvSpPr>
            <p:spPr bwMode="auto">
              <a:xfrm>
                <a:off x="5165725" y="3376613"/>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Data DB</a:t>
                </a:r>
              </a:p>
            </p:txBody>
          </p:sp>
        </p:grpSp>
        <p:sp>
          <p:nvSpPr>
            <p:cNvPr id="23" name="Rectangle 22">
              <a:extLst>
                <a:ext uri="{FF2B5EF4-FFF2-40B4-BE49-F238E27FC236}">
                  <a16:creationId xmlns:a16="http://schemas.microsoft.com/office/drawing/2014/main" id="{1BCF2FCB-DAC1-348E-4AFA-FBE274ECD92D}"/>
                </a:ext>
              </a:extLst>
            </p:cNvPr>
            <p:cNvSpPr/>
            <p:nvPr/>
          </p:nvSpPr>
          <p:spPr>
            <a:xfrm>
              <a:off x="4136066" y="4558494"/>
              <a:ext cx="992937" cy="20614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grpSp>
      <p:sp>
        <p:nvSpPr>
          <p:cNvPr id="30" name="Rounded Rectangle 29">
            <a:extLst>
              <a:ext uri="{FF2B5EF4-FFF2-40B4-BE49-F238E27FC236}">
                <a16:creationId xmlns:a16="http://schemas.microsoft.com/office/drawing/2014/main" id="{8B156641-85EC-45F4-DC5C-3C5874100C07}"/>
              </a:ext>
            </a:extLst>
          </p:cNvPr>
          <p:cNvSpPr/>
          <p:nvPr/>
        </p:nvSpPr>
        <p:spPr>
          <a:xfrm>
            <a:off x="7331101" y="1580175"/>
            <a:ext cx="4468633" cy="23797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LU" dirty="0"/>
              <a:t>The authentication service returns a JWT that gets passed on to the user and stored as a cookie.</a:t>
            </a:r>
          </a:p>
          <a:p>
            <a:pPr algn="ctr"/>
            <a:r>
              <a:rPr lang="en-LU" dirty="0"/>
              <a:t>By setting httpOnly, secure and sameSite=Strict we prevent against CSRF/XSRF security vulnerabilities.</a:t>
            </a:r>
          </a:p>
        </p:txBody>
      </p:sp>
      <p:cxnSp>
        <p:nvCxnSpPr>
          <p:cNvPr id="10" name="Elbow Connector 9">
            <a:extLst>
              <a:ext uri="{FF2B5EF4-FFF2-40B4-BE49-F238E27FC236}">
                <a16:creationId xmlns:a16="http://schemas.microsoft.com/office/drawing/2014/main" id="{99FD4C65-4AE8-13CC-CBE3-15188FD052D1}"/>
              </a:ext>
            </a:extLst>
          </p:cNvPr>
          <p:cNvCxnSpPr>
            <a:cxnSpLocks/>
            <a:stCxn id="18" idx="1"/>
            <a:endCxn id="7" idx="0"/>
          </p:cNvCxnSpPr>
          <p:nvPr/>
        </p:nvCxnSpPr>
        <p:spPr>
          <a:xfrm rot="10800000" flipV="1">
            <a:off x="3038381" y="2112602"/>
            <a:ext cx="12700" cy="2379703"/>
          </a:xfrm>
          <a:prstGeom prst="bentConnector4">
            <a:avLst>
              <a:gd name="adj1" fmla="val 6339126"/>
              <a:gd name="adj2" fmla="val 7749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1D1687F1-6FFB-BC06-E591-6CB60CF6C3BD}"/>
              </a:ext>
            </a:extLst>
          </p:cNvPr>
          <p:cNvCxnSpPr>
            <a:cxnSpLocks/>
            <a:stCxn id="7" idx="1"/>
            <a:endCxn id="5" idx="2"/>
          </p:cNvCxnSpPr>
          <p:nvPr/>
        </p:nvCxnSpPr>
        <p:spPr>
          <a:xfrm rot="10800000">
            <a:off x="1163971" y="4442666"/>
            <a:ext cx="1639460" cy="284590"/>
          </a:xfrm>
          <a:prstGeom prst="bentConnector2">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69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D541-44D2-9C07-5986-BF57EE19A344}"/>
              </a:ext>
            </a:extLst>
          </p:cNvPr>
          <p:cNvSpPr>
            <a:spLocks noGrp="1"/>
          </p:cNvSpPr>
          <p:nvPr>
            <p:ph type="title"/>
          </p:nvPr>
        </p:nvSpPr>
        <p:spPr/>
        <p:txBody>
          <a:bodyPr/>
          <a:lstStyle/>
          <a:p>
            <a:r>
              <a:rPr lang="en-LU" dirty="0"/>
              <a:t>Authentication Flow</a:t>
            </a:r>
          </a:p>
        </p:txBody>
      </p:sp>
      <p:grpSp>
        <p:nvGrpSpPr>
          <p:cNvPr id="3" name="Group 2">
            <a:extLst>
              <a:ext uri="{FF2B5EF4-FFF2-40B4-BE49-F238E27FC236}">
                <a16:creationId xmlns:a16="http://schemas.microsoft.com/office/drawing/2014/main" id="{F5E9643C-CA6F-61E9-CA17-97579FDA330D}"/>
              </a:ext>
            </a:extLst>
          </p:cNvPr>
          <p:cNvGrpSpPr/>
          <p:nvPr/>
        </p:nvGrpSpPr>
        <p:grpSpPr>
          <a:xfrm>
            <a:off x="627396" y="3635066"/>
            <a:ext cx="1073150" cy="807600"/>
            <a:chOff x="589030" y="3328237"/>
            <a:chExt cx="1073150" cy="807600"/>
          </a:xfrm>
        </p:grpSpPr>
        <p:pic>
          <p:nvPicPr>
            <p:cNvPr id="4" name="Graphic 23">
              <a:extLst>
                <a:ext uri="{FF2B5EF4-FFF2-40B4-BE49-F238E27FC236}">
                  <a16:creationId xmlns:a16="http://schemas.microsoft.com/office/drawing/2014/main" id="{A42239BC-33F5-C4F2-2504-093DF6EBD9B4}"/>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flipH="1">
              <a:off x="890655" y="332823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0">
              <a:extLst>
                <a:ext uri="{FF2B5EF4-FFF2-40B4-BE49-F238E27FC236}">
                  <a16:creationId xmlns:a16="http://schemas.microsoft.com/office/drawing/2014/main" id="{425BA756-D8B0-D0D5-1132-E7C9B81726DE}"/>
                </a:ext>
              </a:extLst>
            </p:cNvPr>
            <p:cNvSpPr txBox="1">
              <a:spLocks noChangeArrowheads="1"/>
            </p:cNvSpPr>
            <p:nvPr/>
          </p:nvSpPr>
          <p:spPr bwMode="auto">
            <a:xfrm>
              <a:off x="589030" y="387422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Users</a:t>
              </a:r>
            </a:p>
          </p:txBody>
        </p:sp>
      </p:grpSp>
      <p:grpSp>
        <p:nvGrpSpPr>
          <p:cNvPr id="6" name="Group 5">
            <a:extLst>
              <a:ext uri="{FF2B5EF4-FFF2-40B4-BE49-F238E27FC236}">
                <a16:creationId xmlns:a16="http://schemas.microsoft.com/office/drawing/2014/main" id="{A6FD071B-45D2-BFA3-1E1D-FE9E589F0706}"/>
              </a:ext>
            </a:extLst>
          </p:cNvPr>
          <p:cNvGrpSpPr/>
          <p:nvPr/>
        </p:nvGrpSpPr>
        <p:grpSpPr>
          <a:xfrm>
            <a:off x="2501806" y="4492306"/>
            <a:ext cx="1073150" cy="969137"/>
            <a:chOff x="4712977" y="2629140"/>
            <a:chExt cx="1073150" cy="969137"/>
          </a:xfrm>
        </p:grpSpPr>
        <p:pic>
          <p:nvPicPr>
            <p:cNvPr id="7" name="Graphic 15">
              <a:extLst>
                <a:ext uri="{FF2B5EF4-FFF2-40B4-BE49-F238E27FC236}">
                  <a16:creationId xmlns:a16="http://schemas.microsoft.com/office/drawing/2014/main" id="{E6660CD9-96E0-DFE9-160F-D18647B640A2}"/>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26291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2">
              <a:extLst>
                <a:ext uri="{FF2B5EF4-FFF2-40B4-BE49-F238E27FC236}">
                  <a16:creationId xmlns:a16="http://schemas.microsoft.com/office/drawing/2014/main" id="{E950ABA8-EF7F-D095-FDF9-D5292434C4E6}"/>
                </a:ext>
              </a:extLst>
            </p:cNvPr>
            <p:cNvSpPr txBox="1">
              <a:spLocks noChangeArrowheads="1"/>
            </p:cNvSpPr>
            <p:nvPr/>
          </p:nvSpPr>
          <p:spPr bwMode="auto">
            <a:xfrm>
              <a:off x="4712977" y="3167390"/>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Frontend</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12" name="Group 11">
            <a:extLst>
              <a:ext uri="{FF2B5EF4-FFF2-40B4-BE49-F238E27FC236}">
                <a16:creationId xmlns:a16="http://schemas.microsoft.com/office/drawing/2014/main" id="{AA34E333-512A-1202-B421-6A1321910FF5}"/>
              </a:ext>
            </a:extLst>
          </p:cNvPr>
          <p:cNvGrpSpPr/>
          <p:nvPr/>
        </p:nvGrpSpPr>
        <p:grpSpPr>
          <a:xfrm>
            <a:off x="2736756" y="1690688"/>
            <a:ext cx="1073150" cy="2061475"/>
            <a:chOff x="2463440" y="1915009"/>
            <a:chExt cx="1073150" cy="2061475"/>
          </a:xfrm>
        </p:grpSpPr>
        <p:grpSp>
          <p:nvGrpSpPr>
            <p:cNvPr id="13" name="Group 12">
              <a:extLst>
                <a:ext uri="{FF2B5EF4-FFF2-40B4-BE49-F238E27FC236}">
                  <a16:creationId xmlns:a16="http://schemas.microsoft.com/office/drawing/2014/main" id="{97998A00-2DF5-F6A2-83DE-15AE215E76B3}"/>
                </a:ext>
              </a:extLst>
            </p:cNvPr>
            <p:cNvGrpSpPr/>
            <p:nvPr/>
          </p:nvGrpSpPr>
          <p:grpSpPr>
            <a:xfrm>
              <a:off x="2463440" y="2101974"/>
              <a:ext cx="1073150" cy="969137"/>
              <a:chOff x="4712977" y="1881604"/>
              <a:chExt cx="1073150" cy="969137"/>
            </a:xfrm>
          </p:grpSpPr>
          <p:pic>
            <p:nvPicPr>
              <p:cNvPr id="18" name="Graphic 15">
                <a:extLst>
                  <a:ext uri="{FF2B5EF4-FFF2-40B4-BE49-F238E27FC236}">
                    <a16:creationId xmlns:a16="http://schemas.microsoft.com/office/drawing/2014/main" id="{274AB47A-1EAD-420B-8FA9-22C9B02B7F1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188160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32">
                <a:extLst>
                  <a:ext uri="{FF2B5EF4-FFF2-40B4-BE49-F238E27FC236}">
                    <a16:creationId xmlns:a16="http://schemas.microsoft.com/office/drawing/2014/main" id="{91647947-2011-72A2-7EC7-9978EFE33FBA}"/>
                  </a:ext>
                </a:extLst>
              </p:cNvPr>
              <p:cNvSpPr txBox="1">
                <a:spLocks noChangeArrowheads="1"/>
              </p:cNvSpPr>
              <p:nvPr/>
            </p:nvSpPr>
            <p:spPr bwMode="auto">
              <a:xfrm>
                <a:off x="4712977" y="2419854"/>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Authentication</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14" name="Group 13">
              <a:extLst>
                <a:ext uri="{FF2B5EF4-FFF2-40B4-BE49-F238E27FC236}">
                  <a16:creationId xmlns:a16="http://schemas.microsoft.com/office/drawing/2014/main" id="{D6CE0883-A6F8-BA13-E277-0BD4CF25E8D0}"/>
                </a:ext>
              </a:extLst>
            </p:cNvPr>
            <p:cNvGrpSpPr/>
            <p:nvPr/>
          </p:nvGrpSpPr>
          <p:grpSpPr>
            <a:xfrm>
              <a:off x="2463440" y="3135212"/>
              <a:ext cx="1073150" cy="790248"/>
              <a:chOff x="5165725" y="3954086"/>
              <a:chExt cx="1073150" cy="790248"/>
            </a:xfrm>
          </p:grpSpPr>
          <p:pic>
            <p:nvPicPr>
              <p:cNvPr id="16" name="Graphic 11">
                <a:extLst>
                  <a:ext uri="{FF2B5EF4-FFF2-40B4-BE49-F238E27FC236}">
                    <a16:creationId xmlns:a16="http://schemas.microsoft.com/office/drawing/2014/main" id="{503F7B8A-24EE-6826-4D33-30D8973721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395408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8">
                <a:extLst>
                  <a:ext uri="{FF2B5EF4-FFF2-40B4-BE49-F238E27FC236}">
                    <a16:creationId xmlns:a16="http://schemas.microsoft.com/office/drawing/2014/main" id="{965AE609-89DA-8336-6DA7-521D4C6AA55E}"/>
                  </a:ext>
                </a:extLst>
              </p:cNvPr>
              <p:cNvSpPr txBox="1">
                <a:spLocks noChangeArrowheads="1"/>
              </p:cNvSpPr>
              <p:nvPr/>
            </p:nvSpPr>
            <p:spPr bwMode="auto">
              <a:xfrm>
                <a:off x="5165725" y="4482724"/>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User DB</a:t>
                </a:r>
              </a:p>
            </p:txBody>
          </p:sp>
        </p:grpSp>
        <p:sp>
          <p:nvSpPr>
            <p:cNvPr id="15" name="Rectangle 14">
              <a:extLst>
                <a:ext uri="{FF2B5EF4-FFF2-40B4-BE49-F238E27FC236}">
                  <a16:creationId xmlns:a16="http://schemas.microsoft.com/office/drawing/2014/main" id="{643101CA-CF55-C544-BD6A-315C1E6E09D7}"/>
                </a:ext>
              </a:extLst>
            </p:cNvPr>
            <p:cNvSpPr/>
            <p:nvPr/>
          </p:nvSpPr>
          <p:spPr>
            <a:xfrm>
              <a:off x="2463440" y="1915009"/>
              <a:ext cx="1073150" cy="20614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809A85B0-0CBD-4983-A613-BF40FA200C3A}"/>
              </a:ext>
            </a:extLst>
          </p:cNvPr>
          <p:cNvGrpSpPr/>
          <p:nvPr/>
        </p:nvGrpSpPr>
        <p:grpSpPr>
          <a:xfrm>
            <a:off x="4307436" y="4104966"/>
            <a:ext cx="1073150" cy="2061475"/>
            <a:chOff x="4069718" y="4558494"/>
            <a:chExt cx="1073150" cy="2061475"/>
          </a:xfrm>
        </p:grpSpPr>
        <p:grpSp>
          <p:nvGrpSpPr>
            <p:cNvPr id="21" name="Group 20">
              <a:extLst>
                <a:ext uri="{FF2B5EF4-FFF2-40B4-BE49-F238E27FC236}">
                  <a16:creationId xmlns:a16="http://schemas.microsoft.com/office/drawing/2014/main" id="{99679937-92E2-2FE5-47F5-33700126BD45}"/>
                </a:ext>
              </a:extLst>
            </p:cNvPr>
            <p:cNvGrpSpPr/>
            <p:nvPr/>
          </p:nvGrpSpPr>
          <p:grpSpPr>
            <a:xfrm>
              <a:off x="4069718" y="4737098"/>
              <a:ext cx="1073150" cy="969137"/>
              <a:chOff x="4712977" y="2629140"/>
              <a:chExt cx="1073150" cy="969137"/>
            </a:xfrm>
          </p:grpSpPr>
          <p:pic>
            <p:nvPicPr>
              <p:cNvPr id="26" name="Graphic 15">
                <a:extLst>
                  <a:ext uri="{FF2B5EF4-FFF2-40B4-BE49-F238E27FC236}">
                    <a16:creationId xmlns:a16="http://schemas.microsoft.com/office/drawing/2014/main" id="{2E8EA981-0460-D8D1-37CD-5529DC6F935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014602" y="262914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32">
                <a:extLst>
                  <a:ext uri="{FF2B5EF4-FFF2-40B4-BE49-F238E27FC236}">
                    <a16:creationId xmlns:a16="http://schemas.microsoft.com/office/drawing/2014/main" id="{77E674E5-F3A5-EC37-4E82-EE6AB36C3535}"/>
                  </a:ext>
                </a:extLst>
              </p:cNvPr>
              <p:cNvSpPr txBox="1">
                <a:spLocks noChangeArrowheads="1"/>
              </p:cNvSpPr>
              <p:nvPr/>
            </p:nvSpPr>
            <p:spPr bwMode="auto">
              <a:xfrm>
                <a:off x="4712977" y="3167390"/>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Backend</a:t>
                </a:r>
              </a:p>
              <a:p>
                <a:pPr algn="ctr" eaLnBrk="1" hangingPunct="1"/>
                <a:r>
                  <a:rPr lang="en-US" altLang="en-US" sz="1100" dirty="0">
                    <a:latin typeface="Arial" panose="020B0604020202020204" pitchFamily="34" charset="0"/>
                    <a:cs typeface="Arial" panose="020B0604020202020204" pitchFamily="34" charset="0"/>
                  </a:rPr>
                  <a:t>Service</a:t>
                </a:r>
              </a:p>
            </p:txBody>
          </p:sp>
        </p:grpSp>
        <p:grpSp>
          <p:nvGrpSpPr>
            <p:cNvPr id="22" name="Group 21">
              <a:extLst>
                <a:ext uri="{FF2B5EF4-FFF2-40B4-BE49-F238E27FC236}">
                  <a16:creationId xmlns:a16="http://schemas.microsoft.com/office/drawing/2014/main" id="{27099375-FAA9-A1CC-0DC1-E41452C14F68}"/>
                </a:ext>
              </a:extLst>
            </p:cNvPr>
            <p:cNvGrpSpPr/>
            <p:nvPr/>
          </p:nvGrpSpPr>
          <p:grpSpPr>
            <a:xfrm>
              <a:off x="4069718" y="5774585"/>
              <a:ext cx="1073150" cy="790248"/>
              <a:chOff x="5165725" y="2847975"/>
              <a:chExt cx="1073150" cy="790248"/>
            </a:xfrm>
          </p:grpSpPr>
          <p:pic>
            <p:nvPicPr>
              <p:cNvPr id="24" name="Graphic 11">
                <a:extLst>
                  <a:ext uri="{FF2B5EF4-FFF2-40B4-BE49-F238E27FC236}">
                    <a16:creationId xmlns:a16="http://schemas.microsoft.com/office/drawing/2014/main" id="{F1A014EB-5626-DB69-862B-3859387B74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284797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8">
                <a:extLst>
                  <a:ext uri="{FF2B5EF4-FFF2-40B4-BE49-F238E27FC236}">
                    <a16:creationId xmlns:a16="http://schemas.microsoft.com/office/drawing/2014/main" id="{7219929E-26F6-4020-F45F-A9DE2B330A30}"/>
                  </a:ext>
                </a:extLst>
              </p:cNvPr>
              <p:cNvSpPr txBox="1">
                <a:spLocks noChangeArrowheads="1"/>
              </p:cNvSpPr>
              <p:nvPr/>
            </p:nvSpPr>
            <p:spPr bwMode="auto">
              <a:xfrm>
                <a:off x="5165725" y="3376613"/>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Data DB</a:t>
                </a:r>
              </a:p>
            </p:txBody>
          </p:sp>
        </p:grpSp>
        <p:sp>
          <p:nvSpPr>
            <p:cNvPr id="23" name="Rectangle 22">
              <a:extLst>
                <a:ext uri="{FF2B5EF4-FFF2-40B4-BE49-F238E27FC236}">
                  <a16:creationId xmlns:a16="http://schemas.microsoft.com/office/drawing/2014/main" id="{1BCF2FCB-DAC1-348E-4AFA-FBE274ECD92D}"/>
                </a:ext>
              </a:extLst>
            </p:cNvPr>
            <p:cNvSpPr/>
            <p:nvPr/>
          </p:nvSpPr>
          <p:spPr>
            <a:xfrm>
              <a:off x="4136066" y="4558494"/>
              <a:ext cx="992937" cy="20614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grpSp>
      <p:sp>
        <p:nvSpPr>
          <p:cNvPr id="30" name="Rounded Rectangle 29">
            <a:extLst>
              <a:ext uri="{FF2B5EF4-FFF2-40B4-BE49-F238E27FC236}">
                <a16:creationId xmlns:a16="http://schemas.microsoft.com/office/drawing/2014/main" id="{8B156641-85EC-45F4-DC5C-3C5874100C07}"/>
              </a:ext>
            </a:extLst>
          </p:cNvPr>
          <p:cNvSpPr/>
          <p:nvPr/>
        </p:nvSpPr>
        <p:spPr>
          <a:xfrm>
            <a:off x="7331101" y="1580175"/>
            <a:ext cx="4468633" cy="23797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r>
              <a:rPr lang="en-LU" dirty="0"/>
              <a:t>Both the frontend and backend service can now validate the user’s JWT against the authentication service </a:t>
            </a:r>
            <a:r>
              <a:rPr lang="en-LU"/>
              <a:t>and authorize the user with the necessary access. </a:t>
            </a:r>
            <a:endParaRPr lang="en-LU" dirty="0"/>
          </a:p>
        </p:txBody>
      </p:sp>
      <p:cxnSp>
        <p:nvCxnSpPr>
          <p:cNvPr id="10" name="Elbow Connector 9">
            <a:extLst>
              <a:ext uri="{FF2B5EF4-FFF2-40B4-BE49-F238E27FC236}">
                <a16:creationId xmlns:a16="http://schemas.microsoft.com/office/drawing/2014/main" id="{99FD4C65-4AE8-13CC-CBE3-15188FD052D1}"/>
              </a:ext>
            </a:extLst>
          </p:cNvPr>
          <p:cNvCxnSpPr>
            <a:cxnSpLocks/>
            <a:stCxn id="5" idx="2"/>
            <a:endCxn id="7" idx="1"/>
          </p:cNvCxnSpPr>
          <p:nvPr/>
        </p:nvCxnSpPr>
        <p:spPr>
          <a:xfrm rot="16200000" flipH="1">
            <a:off x="1841406" y="3765231"/>
            <a:ext cx="284590" cy="1639460"/>
          </a:xfrm>
          <a:prstGeom prst="bentConnector2">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7B28F22C-3298-F2A7-5C1C-24754ED1591E}"/>
              </a:ext>
            </a:extLst>
          </p:cNvPr>
          <p:cNvCxnSpPr>
            <a:cxnSpLocks/>
          </p:cNvCxnSpPr>
          <p:nvPr/>
        </p:nvCxnSpPr>
        <p:spPr>
          <a:xfrm rot="10800000" flipV="1">
            <a:off x="3038381" y="2112602"/>
            <a:ext cx="12700" cy="2379703"/>
          </a:xfrm>
          <a:prstGeom prst="bentConnector4">
            <a:avLst>
              <a:gd name="adj1" fmla="val 6339126"/>
              <a:gd name="adj2" fmla="val 7749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CEF28838-EB82-F0B9-D4A3-43570F5C23B1}"/>
              </a:ext>
            </a:extLst>
          </p:cNvPr>
          <p:cNvCxnSpPr>
            <a:cxnSpLocks/>
            <a:stCxn id="7" idx="3"/>
            <a:endCxn id="26" idx="1"/>
          </p:cNvCxnSpPr>
          <p:nvPr/>
        </p:nvCxnSpPr>
        <p:spPr>
          <a:xfrm flipV="1">
            <a:off x="3273331" y="4518520"/>
            <a:ext cx="1335730" cy="208736"/>
          </a:xfrm>
          <a:prstGeom prst="bentConnector3">
            <a:avLst>
              <a:gd name="adj1" fmla="val 50000"/>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55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79D738-F74F-D951-4503-84B7187B81F0}"/>
              </a:ext>
            </a:extLst>
          </p:cNvPr>
          <p:cNvSpPr/>
          <p:nvPr/>
        </p:nvSpPr>
        <p:spPr>
          <a:xfrm>
            <a:off x="1834717" y="2359587"/>
            <a:ext cx="3440668" cy="2025279"/>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a:solidFill>
                  <a:srgbClr val="1E8900"/>
                </a:solidFill>
                <a:latin typeface="Arial" panose="020B0604020202020204" pitchFamily="34" charset="0"/>
                <a:cs typeface="Arial" panose="020B0604020202020204" pitchFamily="34" charset="0"/>
              </a:rPr>
              <a:t>Public subnet</a:t>
            </a:r>
          </a:p>
        </p:txBody>
      </p:sp>
      <p:sp>
        <p:nvSpPr>
          <p:cNvPr id="2" name="Title 1">
            <a:extLst>
              <a:ext uri="{FF2B5EF4-FFF2-40B4-BE49-F238E27FC236}">
                <a16:creationId xmlns:a16="http://schemas.microsoft.com/office/drawing/2014/main" id="{7BB05181-E16F-4D47-A0CA-D164E157F8ED}"/>
              </a:ext>
            </a:extLst>
          </p:cNvPr>
          <p:cNvSpPr>
            <a:spLocks noGrp="1"/>
          </p:cNvSpPr>
          <p:nvPr>
            <p:ph type="title"/>
          </p:nvPr>
        </p:nvSpPr>
        <p:spPr/>
        <p:txBody>
          <a:bodyPr/>
          <a:lstStyle/>
          <a:p>
            <a:r>
              <a:rPr lang="en-LU" dirty="0"/>
              <a:t>Single Instance Infrastructure</a:t>
            </a:r>
          </a:p>
        </p:txBody>
      </p:sp>
      <p:sp>
        <p:nvSpPr>
          <p:cNvPr id="3" name="Rectangle 2">
            <a:extLst>
              <a:ext uri="{FF2B5EF4-FFF2-40B4-BE49-F238E27FC236}">
                <a16:creationId xmlns:a16="http://schemas.microsoft.com/office/drawing/2014/main" id="{52FDCD65-FD3B-8AE7-B767-9D737617826A}"/>
              </a:ext>
            </a:extLst>
          </p:cNvPr>
          <p:cNvSpPr/>
          <p:nvPr/>
        </p:nvSpPr>
        <p:spPr>
          <a:xfrm>
            <a:off x="950280" y="1468083"/>
            <a:ext cx="10515600" cy="4919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pic>
        <p:nvPicPr>
          <p:cNvPr id="4" name="Graphic 3">
            <a:extLst>
              <a:ext uri="{FF2B5EF4-FFF2-40B4-BE49-F238E27FC236}">
                <a16:creationId xmlns:a16="http://schemas.microsoft.com/office/drawing/2014/main" id="{21872341-4B40-6C54-93ED-C8795B4D44D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50280" y="1468082"/>
            <a:ext cx="381000" cy="381000"/>
          </a:xfrm>
          <a:prstGeom prst="rect">
            <a:avLst/>
          </a:prstGeom>
        </p:spPr>
      </p:pic>
      <p:grpSp>
        <p:nvGrpSpPr>
          <p:cNvPr id="5" name="Group 4">
            <a:extLst>
              <a:ext uri="{FF2B5EF4-FFF2-40B4-BE49-F238E27FC236}">
                <a16:creationId xmlns:a16="http://schemas.microsoft.com/office/drawing/2014/main" id="{A03C7623-1ED6-FDF6-7052-9F0E466E2D49}"/>
              </a:ext>
            </a:extLst>
          </p:cNvPr>
          <p:cNvGrpSpPr/>
          <p:nvPr/>
        </p:nvGrpSpPr>
        <p:grpSpPr>
          <a:xfrm>
            <a:off x="-122870" y="3310946"/>
            <a:ext cx="1073150" cy="807600"/>
            <a:chOff x="589030" y="3328237"/>
            <a:chExt cx="1073150" cy="807600"/>
          </a:xfrm>
        </p:grpSpPr>
        <p:pic>
          <p:nvPicPr>
            <p:cNvPr id="6" name="Graphic 23">
              <a:extLst>
                <a:ext uri="{FF2B5EF4-FFF2-40B4-BE49-F238E27FC236}">
                  <a16:creationId xmlns:a16="http://schemas.microsoft.com/office/drawing/2014/main" id="{F6A00BFF-BDE5-4E99-A70E-C2FEE523AF77}"/>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flipH="1">
              <a:off x="890655" y="332823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0">
              <a:extLst>
                <a:ext uri="{FF2B5EF4-FFF2-40B4-BE49-F238E27FC236}">
                  <a16:creationId xmlns:a16="http://schemas.microsoft.com/office/drawing/2014/main" id="{014E92F1-85CC-99C5-7E4A-C20E2790F941}"/>
                </a:ext>
              </a:extLst>
            </p:cNvPr>
            <p:cNvSpPr txBox="1">
              <a:spLocks noChangeArrowheads="1"/>
            </p:cNvSpPr>
            <p:nvPr/>
          </p:nvSpPr>
          <p:spPr bwMode="auto">
            <a:xfrm>
              <a:off x="589030" y="387422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a:solidFill>
                    <a:srgbClr val="000000"/>
                  </a:solidFill>
                  <a:latin typeface="Arial" panose="020B0604020202020204" pitchFamily="34" charset="0"/>
                  <a:cs typeface="Arial" panose="020B0604020202020204" pitchFamily="34" charset="0"/>
                </a:rPr>
                <a:t>Users</a:t>
              </a:r>
            </a:p>
          </p:txBody>
        </p:sp>
      </p:grpSp>
      <p:sp>
        <p:nvSpPr>
          <p:cNvPr id="14" name="Rectangle 13">
            <a:extLst>
              <a:ext uri="{FF2B5EF4-FFF2-40B4-BE49-F238E27FC236}">
                <a16:creationId xmlns:a16="http://schemas.microsoft.com/office/drawing/2014/main" id="{62BDE09C-16FF-E4E9-C171-7D224404BB8C}"/>
              </a:ext>
            </a:extLst>
          </p:cNvPr>
          <p:cNvSpPr/>
          <p:nvPr/>
        </p:nvSpPr>
        <p:spPr>
          <a:xfrm>
            <a:off x="1338096" y="1884810"/>
            <a:ext cx="4512785" cy="2705794"/>
          </a:xfrm>
          <a:prstGeom prst="rect">
            <a:avLst/>
          </a:prstGeom>
          <a:noFill/>
          <a:ln w="12700">
            <a:solidFill>
              <a:srgbClr val="693BC5"/>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693BC5"/>
                </a:solidFill>
                <a:latin typeface="Arial" panose="020B0604020202020204" pitchFamily="34" charset="0"/>
                <a:cs typeface="Arial" panose="020B0604020202020204" pitchFamily="34" charset="0"/>
              </a:rPr>
              <a:t>VPC</a:t>
            </a:r>
          </a:p>
        </p:txBody>
      </p:sp>
      <p:pic>
        <p:nvPicPr>
          <p:cNvPr id="15" name="Graphic 14">
            <a:extLst>
              <a:ext uri="{FF2B5EF4-FFF2-40B4-BE49-F238E27FC236}">
                <a16:creationId xmlns:a16="http://schemas.microsoft.com/office/drawing/2014/main" id="{CF0467F6-2F5D-BB76-2F46-96D47E9B4D1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38097" y="1886398"/>
            <a:ext cx="381000" cy="381000"/>
          </a:xfrm>
          <a:prstGeom prst="rect">
            <a:avLst/>
          </a:prstGeom>
        </p:spPr>
      </p:pic>
      <p:pic>
        <p:nvPicPr>
          <p:cNvPr id="17" name="Graphic 16">
            <a:extLst>
              <a:ext uri="{FF2B5EF4-FFF2-40B4-BE49-F238E27FC236}">
                <a16:creationId xmlns:a16="http://schemas.microsoft.com/office/drawing/2014/main" id="{4F0CE626-F10D-8068-0906-E77C8EC9CD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34717" y="2330899"/>
            <a:ext cx="381000" cy="381000"/>
          </a:xfrm>
          <a:prstGeom prst="rect">
            <a:avLst/>
          </a:prstGeom>
        </p:spPr>
      </p:pic>
      <p:sp>
        <p:nvSpPr>
          <p:cNvPr id="18" name="Rectangle 17">
            <a:extLst>
              <a:ext uri="{FF2B5EF4-FFF2-40B4-BE49-F238E27FC236}">
                <a16:creationId xmlns:a16="http://schemas.microsoft.com/office/drawing/2014/main" id="{8C5947B8-0370-99AF-FB22-48BA4B65BCBB}"/>
              </a:ext>
            </a:extLst>
          </p:cNvPr>
          <p:cNvSpPr/>
          <p:nvPr/>
        </p:nvSpPr>
        <p:spPr>
          <a:xfrm>
            <a:off x="2274849" y="2747405"/>
            <a:ext cx="2498921" cy="1530452"/>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D86613"/>
                </a:solidFill>
                <a:latin typeface="Arial" panose="020B0604020202020204" pitchFamily="34" charset="0"/>
                <a:cs typeface="Arial" panose="020B0604020202020204" pitchFamily="34" charset="0"/>
              </a:rPr>
              <a:t>Elastic Beanstalk</a:t>
            </a:r>
          </a:p>
        </p:txBody>
      </p:sp>
      <p:pic>
        <p:nvPicPr>
          <p:cNvPr id="19" name="Graphic 18">
            <a:extLst>
              <a:ext uri="{FF2B5EF4-FFF2-40B4-BE49-F238E27FC236}">
                <a16:creationId xmlns:a16="http://schemas.microsoft.com/office/drawing/2014/main" id="{5665601F-B905-5FC0-4DD4-23EF0486637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74849" y="2747405"/>
            <a:ext cx="381000" cy="381000"/>
          </a:xfrm>
          <a:prstGeom prst="rect">
            <a:avLst/>
          </a:prstGeom>
        </p:spPr>
      </p:pic>
      <p:pic>
        <p:nvPicPr>
          <p:cNvPr id="20" name="Graphic 60">
            <a:extLst>
              <a:ext uri="{FF2B5EF4-FFF2-40B4-BE49-F238E27FC236}">
                <a16:creationId xmlns:a16="http://schemas.microsoft.com/office/drawing/2014/main" id="{5F498680-9F05-B8C3-3B48-98709AD838B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0083" y="331094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6">
            <a:extLst>
              <a:ext uri="{FF2B5EF4-FFF2-40B4-BE49-F238E27FC236}">
                <a16:creationId xmlns:a16="http://schemas.microsoft.com/office/drawing/2014/main" id="{E5A3E569-8668-1168-AF73-D5412FD4256B}"/>
              </a:ext>
            </a:extLst>
          </p:cNvPr>
          <p:cNvSpPr txBox="1">
            <a:spLocks noChangeArrowheads="1"/>
          </p:cNvSpPr>
          <p:nvPr/>
        </p:nvSpPr>
        <p:spPr bwMode="auto">
          <a:xfrm>
            <a:off x="3164893" y="3765865"/>
            <a:ext cx="111556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Instance</a:t>
            </a:r>
          </a:p>
        </p:txBody>
      </p:sp>
      <p:sp>
        <p:nvSpPr>
          <p:cNvPr id="22" name="TextBox 23">
            <a:extLst>
              <a:ext uri="{FF2B5EF4-FFF2-40B4-BE49-F238E27FC236}">
                <a16:creationId xmlns:a16="http://schemas.microsoft.com/office/drawing/2014/main" id="{48DF17AF-5773-C864-9C6D-450EE30459F4}"/>
              </a:ext>
            </a:extLst>
          </p:cNvPr>
          <p:cNvSpPr txBox="1">
            <a:spLocks noChangeArrowheads="1"/>
          </p:cNvSpPr>
          <p:nvPr/>
        </p:nvSpPr>
        <p:spPr bwMode="auto">
          <a:xfrm>
            <a:off x="1758257" y="5385741"/>
            <a:ext cx="132940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Parameter Store</a:t>
            </a:r>
          </a:p>
        </p:txBody>
      </p:sp>
      <p:pic>
        <p:nvPicPr>
          <p:cNvPr id="23" name="Graphic 26">
            <a:extLst>
              <a:ext uri="{FF2B5EF4-FFF2-40B4-BE49-F238E27FC236}">
                <a16:creationId xmlns:a16="http://schemas.microsoft.com/office/drawing/2014/main" id="{34C36E2D-3B81-EB75-C6B9-B05886D06E5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8649" y="49236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 name="Group 35">
            <a:extLst>
              <a:ext uri="{FF2B5EF4-FFF2-40B4-BE49-F238E27FC236}">
                <a16:creationId xmlns:a16="http://schemas.microsoft.com/office/drawing/2014/main" id="{678DA3FA-6FA2-98D8-B645-C1AD0E51A1BE}"/>
              </a:ext>
            </a:extLst>
          </p:cNvPr>
          <p:cNvGrpSpPr/>
          <p:nvPr/>
        </p:nvGrpSpPr>
        <p:grpSpPr>
          <a:xfrm>
            <a:off x="2923283" y="4923615"/>
            <a:ext cx="1290638" cy="728335"/>
            <a:chOff x="3281235" y="4871104"/>
            <a:chExt cx="1290638" cy="728335"/>
          </a:xfrm>
        </p:grpSpPr>
        <p:sp>
          <p:nvSpPr>
            <p:cNvPr id="24" name="TextBox 20">
              <a:extLst>
                <a:ext uri="{FF2B5EF4-FFF2-40B4-BE49-F238E27FC236}">
                  <a16:creationId xmlns:a16="http://schemas.microsoft.com/office/drawing/2014/main" id="{33051E30-EF79-C9D5-38B8-45D3B54144BB}"/>
                </a:ext>
              </a:extLst>
            </p:cNvPr>
            <p:cNvSpPr txBox="1">
              <a:spLocks noChangeArrowheads="1"/>
            </p:cNvSpPr>
            <p:nvPr/>
          </p:nvSpPr>
          <p:spPr bwMode="auto">
            <a:xfrm>
              <a:off x="3281235" y="5337829"/>
              <a:ext cx="1290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S3 Bucket</a:t>
              </a:r>
            </a:p>
          </p:txBody>
        </p:sp>
        <p:pic>
          <p:nvPicPr>
            <p:cNvPr id="25" name="Graphic 31">
              <a:extLst>
                <a:ext uri="{FF2B5EF4-FFF2-40B4-BE49-F238E27FC236}">
                  <a16:creationId xmlns:a16="http://schemas.microsoft.com/office/drawing/2014/main" id="{FC3F3DAE-014F-FEAD-0DC2-7997BFB4C47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3610" y="487110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Group 36">
            <a:extLst>
              <a:ext uri="{FF2B5EF4-FFF2-40B4-BE49-F238E27FC236}">
                <a16:creationId xmlns:a16="http://schemas.microsoft.com/office/drawing/2014/main" id="{DE301A7A-290E-3B73-C94B-958B7BFA2EFA}"/>
              </a:ext>
            </a:extLst>
          </p:cNvPr>
          <p:cNvGrpSpPr/>
          <p:nvPr/>
        </p:nvGrpSpPr>
        <p:grpSpPr>
          <a:xfrm>
            <a:off x="4160810" y="4923615"/>
            <a:ext cx="1174750" cy="718810"/>
            <a:chOff x="4126307" y="4869245"/>
            <a:chExt cx="1174750" cy="718810"/>
          </a:xfrm>
        </p:grpSpPr>
        <p:sp>
          <p:nvSpPr>
            <p:cNvPr id="26" name="TextBox 29">
              <a:extLst>
                <a:ext uri="{FF2B5EF4-FFF2-40B4-BE49-F238E27FC236}">
                  <a16:creationId xmlns:a16="http://schemas.microsoft.com/office/drawing/2014/main" id="{619AEF7B-B6D6-AF8B-2F36-229CC8D43A8A}"/>
                </a:ext>
              </a:extLst>
            </p:cNvPr>
            <p:cNvSpPr txBox="1">
              <a:spLocks noChangeArrowheads="1"/>
            </p:cNvSpPr>
            <p:nvPr/>
          </p:nvSpPr>
          <p:spPr bwMode="auto">
            <a:xfrm>
              <a:off x="4126307" y="5326445"/>
              <a:ext cx="11747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ECR</a:t>
              </a:r>
            </a:p>
          </p:txBody>
        </p:sp>
        <p:pic>
          <p:nvPicPr>
            <p:cNvPr id="27" name="Graphic 8">
              <a:extLst>
                <a:ext uri="{FF2B5EF4-FFF2-40B4-BE49-F238E27FC236}">
                  <a16:creationId xmlns:a16="http://schemas.microsoft.com/office/drawing/2014/main" id="{FF0FF3F9-A399-42E3-D829-7EFBFAA3153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81355" y="486924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 name="Graphic 19">
            <a:extLst>
              <a:ext uri="{FF2B5EF4-FFF2-40B4-BE49-F238E27FC236}">
                <a16:creationId xmlns:a16="http://schemas.microsoft.com/office/drawing/2014/main" id="{9E1B40E5-E144-4D0A-847B-C4A843CDB4D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15850" y="160649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1">
            <a:extLst>
              <a:ext uri="{FF2B5EF4-FFF2-40B4-BE49-F238E27FC236}">
                <a16:creationId xmlns:a16="http://schemas.microsoft.com/office/drawing/2014/main" id="{0C67589B-A17A-396D-6703-CC5A293B19DC}"/>
              </a:ext>
            </a:extLst>
          </p:cNvPr>
          <p:cNvSpPr txBox="1">
            <a:spLocks noChangeArrowheads="1"/>
          </p:cNvSpPr>
          <p:nvPr/>
        </p:nvSpPr>
        <p:spPr bwMode="auto">
          <a:xfrm>
            <a:off x="9458613" y="236849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a:t>
            </a:r>
            <a:r>
              <a:rPr lang="en-US" altLang="en-US" sz="1200" dirty="0" err="1">
                <a:latin typeface="Arial" panose="020B0604020202020204" pitchFamily="34" charset="0"/>
                <a:ea typeface="Amazon Ember" panose="020B0603020204020204" pitchFamily="34" charset="0"/>
                <a:cs typeface="Arial" panose="020B0604020202020204" pitchFamily="34" charset="0"/>
              </a:rPr>
              <a:t>CodeBuild</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30" name="Graphic 21">
            <a:extLst>
              <a:ext uri="{FF2B5EF4-FFF2-40B4-BE49-F238E27FC236}">
                <a16:creationId xmlns:a16="http://schemas.microsoft.com/office/drawing/2014/main" id="{51BB32BD-F31E-1115-094B-829720EDFB4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234349" y="277499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2">
            <a:extLst>
              <a:ext uri="{FF2B5EF4-FFF2-40B4-BE49-F238E27FC236}">
                <a16:creationId xmlns:a16="http://schemas.microsoft.com/office/drawing/2014/main" id="{8E493E3B-BB3C-C9BE-F68A-22604CE53E27}"/>
              </a:ext>
            </a:extLst>
          </p:cNvPr>
          <p:cNvSpPr txBox="1">
            <a:spLocks noChangeArrowheads="1"/>
          </p:cNvSpPr>
          <p:nvPr/>
        </p:nvSpPr>
        <p:spPr bwMode="auto">
          <a:xfrm>
            <a:off x="9486637" y="3536996"/>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AWS CodeCommit</a:t>
            </a:r>
          </a:p>
        </p:txBody>
      </p:sp>
      <p:pic>
        <p:nvPicPr>
          <p:cNvPr id="34" name="Graphic 21">
            <a:extLst>
              <a:ext uri="{FF2B5EF4-FFF2-40B4-BE49-F238E27FC236}">
                <a16:creationId xmlns:a16="http://schemas.microsoft.com/office/drawing/2014/main" id="{D1141D95-B42A-564E-D401-68CDB8EA160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15674" y="160649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2">
            <a:extLst>
              <a:ext uri="{FF2B5EF4-FFF2-40B4-BE49-F238E27FC236}">
                <a16:creationId xmlns:a16="http://schemas.microsoft.com/office/drawing/2014/main" id="{32264C1B-CF6E-AC07-B308-5C41B948ABDF}"/>
              </a:ext>
            </a:extLst>
          </p:cNvPr>
          <p:cNvSpPr txBox="1">
            <a:spLocks noChangeArrowheads="1"/>
          </p:cNvSpPr>
          <p:nvPr/>
        </p:nvSpPr>
        <p:spPr bwMode="auto">
          <a:xfrm>
            <a:off x="7767962" y="2370080"/>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Route 53</a:t>
            </a:r>
          </a:p>
        </p:txBody>
      </p:sp>
      <p:cxnSp>
        <p:nvCxnSpPr>
          <p:cNvPr id="38" name="Straight Arrow Connector 37">
            <a:extLst>
              <a:ext uri="{FF2B5EF4-FFF2-40B4-BE49-F238E27FC236}">
                <a16:creationId xmlns:a16="http://schemas.microsoft.com/office/drawing/2014/main" id="{F295BCA9-69C4-10A8-BFA3-A89BB4F0F68D}"/>
              </a:ext>
            </a:extLst>
          </p:cNvPr>
          <p:cNvCxnSpPr>
            <a:cxnSpLocks/>
          </p:cNvCxnSpPr>
          <p:nvPr/>
        </p:nvCxnSpPr>
        <p:spPr>
          <a:xfrm>
            <a:off x="792440" y="3511299"/>
            <a:ext cx="2553218"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0" name="TextBox 9">
            <a:extLst>
              <a:ext uri="{FF2B5EF4-FFF2-40B4-BE49-F238E27FC236}">
                <a16:creationId xmlns:a16="http://schemas.microsoft.com/office/drawing/2014/main" id="{D71924BE-8087-1BFA-869A-61877FB2C02B}"/>
              </a:ext>
            </a:extLst>
          </p:cNvPr>
          <p:cNvSpPr txBox="1">
            <a:spLocks noChangeArrowheads="1"/>
          </p:cNvSpPr>
          <p:nvPr/>
        </p:nvSpPr>
        <p:spPr bwMode="auto">
          <a:xfrm>
            <a:off x="6184256" y="2371667"/>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Backup</a:t>
            </a:r>
          </a:p>
        </p:txBody>
      </p:sp>
      <p:pic>
        <p:nvPicPr>
          <p:cNvPr id="41" name="Graphic 40">
            <a:extLst>
              <a:ext uri="{FF2B5EF4-FFF2-40B4-BE49-F238E27FC236}">
                <a16:creationId xmlns:a16="http://schemas.microsoft.com/office/drawing/2014/main" id="{7F0CE21D-EEA0-8258-D159-57BAA4ED5925}"/>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6924031" y="1606493"/>
            <a:ext cx="762000" cy="762000"/>
          </a:xfrm>
          <a:prstGeom prst="rect">
            <a:avLst/>
          </a:prstGeom>
        </p:spPr>
      </p:pic>
      <p:pic>
        <p:nvPicPr>
          <p:cNvPr id="42" name="Graphic 21">
            <a:extLst>
              <a:ext uri="{FF2B5EF4-FFF2-40B4-BE49-F238E27FC236}">
                <a16:creationId xmlns:a16="http://schemas.microsoft.com/office/drawing/2014/main" id="{0AAA0B5B-6648-D130-B477-5B67B8A4B89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270218" y="40630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2">
            <a:extLst>
              <a:ext uri="{FF2B5EF4-FFF2-40B4-BE49-F238E27FC236}">
                <a16:creationId xmlns:a16="http://schemas.microsoft.com/office/drawing/2014/main" id="{1E420E6A-D1E3-2B45-0AB5-F59A5ABBB804}"/>
              </a:ext>
            </a:extLst>
          </p:cNvPr>
          <p:cNvSpPr txBox="1">
            <a:spLocks noChangeArrowheads="1"/>
          </p:cNvSpPr>
          <p:nvPr/>
        </p:nvSpPr>
        <p:spPr bwMode="auto">
          <a:xfrm>
            <a:off x="9522506" y="4825057"/>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CloudFormation</a:t>
            </a:r>
          </a:p>
        </p:txBody>
      </p:sp>
    </p:spTree>
    <p:extLst>
      <p:ext uri="{BB962C8B-B14F-4D97-AF65-F5344CB8AC3E}">
        <p14:creationId xmlns:p14="http://schemas.microsoft.com/office/powerpoint/2010/main" val="41770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688D-8532-8539-F77B-C79F859E67E0}"/>
              </a:ext>
            </a:extLst>
          </p:cNvPr>
          <p:cNvSpPr>
            <a:spLocks noGrp="1"/>
          </p:cNvSpPr>
          <p:nvPr>
            <p:ph type="title"/>
          </p:nvPr>
        </p:nvSpPr>
        <p:spPr/>
        <p:txBody>
          <a:bodyPr/>
          <a:lstStyle/>
          <a:p>
            <a:r>
              <a:rPr lang="en-LU" dirty="0"/>
              <a:t>Notes</a:t>
            </a:r>
          </a:p>
        </p:txBody>
      </p:sp>
      <p:sp>
        <p:nvSpPr>
          <p:cNvPr id="3" name="Content Placeholder 2">
            <a:extLst>
              <a:ext uri="{FF2B5EF4-FFF2-40B4-BE49-F238E27FC236}">
                <a16:creationId xmlns:a16="http://schemas.microsoft.com/office/drawing/2014/main" id="{FC8E7570-FAEC-F3CD-9BA7-1A49077BBFAF}"/>
              </a:ext>
            </a:extLst>
          </p:cNvPr>
          <p:cNvSpPr>
            <a:spLocks noGrp="1"/>
          </p:cNvSpPr>
          <p:nvPr>
            <p:ph idx="1"/>
          </p:nvPr>
        </p:nvSpPr>
        <p:spPr/>
        <p:txBody>
          <a:bodyPr>
            <a:normAutofit fontScale="62500" lnSpcReduction="20000"/>
          </a:bodyPr>
          <a:lstStyle/>
          <a:p>
            <a:r>
              <a:rPr lang="en-LU" dirty="0"/>
              <a:t>Elastic Beanstalk (EB) is selected over basic EC2 as it handles a number of operational tasks for us: deployment, rollback, logging, monitoring, … . It also makes it trivial to migrate to a high available architecture with minimal changes to the development workflow.</a:t>
            </a:r>
          </a:p>
          <a:p>
            <a:r>
              <a:rPr lang="en-LU" dirty="0"/>
              <a:t>Docker is selected as an image format as it provides a consistent environment.</a:t>
            </a:r>
          </a:p>
          <a:p>
            <a:r>
              <a:rPr lang="en-LU" dirty="0"/>
              <a:t>Data is persisted on the instance so we require frequent backups. Data is not stored inside containers, but on a folder mounted on the host machine.</a:t>
            </a:r>
          </a:p>
          <a:p>
            <a:r>
              <a:rPr lang="en-LU" dirty="0"/>
              <a:t>SSM Parameter Store offers encrypted storage of admin credentials for bootstrapping.</a:t>
            </a:r>
          </a:p>
          <a:p>
            <a:r>
              <a:rPr lang="en-LU" dirty="0"/>
              <a:t>S3 is used as a staging area for storing the docker-compose.yml file as an EB deployment artifact.</a:t>
            </a:r>
          </a:p>
          <a:p>
            <a:r>
              <a:rPr lang="en-LU" dirty="0"/>
              <a:t>Docker images are stored in ECR.</a:t>
            </a:r>
          </a:p>
          <a:p>
            <a:r>
              <a:rPr lang="en-LU" dirty="0"/>
              <a:t>Access to AWS resources is granted by using IAM roles.</a:t>
            </a:r>
          </a:p>
          <a:p>
            <a:r>
              <a:rPr lang="en-LU" dirty="0"/>
              <a:t>SSH access should be disabled and System Manager Session Manager can be used in case user interaction with the operating system is required.</a:t>
            </a:r>
          </a:p>
          <a:p>
            <a:r>
              <a:rPr lang="en-LU" dirty="0"/>
              <a:t>While EB provides a public URL, we use Route53 to create an appropriate alias.</a:t>
            </a:r>
          </a:p>
          <a:p>
            <a:r>
              <a:rPr lang="en-LU" dirty="0"/>
              <a:t>AWS CloudFormation provides Infrastructure As Code (IAC) capabilities. This enables tracking of infrastructure changes and allows us to disable write access on the AWS console and prevent manual changes.</a:t>
            </a:r>
          </a:p>
          <a:p>
            <a:endParaRPr lang="en-LU" dirty="0"/>
          </a:p>
          <a:p>
            <a:endParaRPr lang="en-LU" dirty="0"/>
          </a:p>
        </p:txBody>
      </p:sp>
    </p:spTree>
    <p:extLst>
      <p:ext uri="{BB962C8B-B14F-4D97-AF65-F5344CB8AC3E}">
        <p14:creationId xmlns:p14="http://schemas.microsoft.com/office/powerpoint/2010/main" val="63327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9249-BCE6-FA18-4692-986EE85A2E0B}"/>
              </a:ext>
            </a:extLst>
          </p:cNvPr>
          <p:cNvSpPr>
            <a:spLocks noGrp="1"/>
          </p:cNvSpPr>
          <p:nvPr>
            <p:ph type="title"/>
          </p:nvPr>
        </p:nvSpPr>
        <p:spPr/>
        <p:txBody>
          <a:bodyPr/>
          <a:lstStyle/>
          <a:p>
            <a:r>
              <a:rPr lang="en-LU" dirty="0"/>
              <a:t>Build and Deploy (AWS services example)</a:t>
            </a:r>
          </a:p>
        </p:txBody>
      </p:sp>
      <p:sp>
        <p:nvSpPr>
          <p:cNvPr id="3" name="Content Placeholder 2">
            <a:extLst>
              <a:ext uri="{FF2B5EF4-FFF2-40B4-BE49-F238E27FC236}">
                <a16:creationId xmlns:a16="http://schemas.microsoft.com/office/drawing/2014/main" id="{1B65E288-D07B-F6DE-004F-18888770B5FF}"/>
              </a:ext>
            </a:extLst>
          </p:cNvPr>
          <p:cNvSpPr>
            <a:spLocks noGrp="1"/>
          </p:cNvSpPr>
          <p:nvPr>
            <p:ph idx="1"/>
          </p:nvPr>
        </p:nvSpPr>
        <p:spPr/>
        <p:txBody>
          <a:bodyPr/>
          <a:lstStyle/>
          <a:p>
            <a:r>
              <a:rPr lang="en-LU" dirty="0"/>
              <a:t>Git commit runs a CodeBuild job</a:t>
            </a:r>
          </a:p>
          <a:p>
            <a:r>
              <a:rPr lang="en-LU" dirty="0"/>
              <a:t>Docker container images get uploaded to ECR, docker compose file and EBExtensions/bootstrap scripts get placed on S3</a:t>
            </a:r>
          </a:p>
          <a:p>
            <a:r>
              <a:rPr lang="en-LU" dirty="0"/>
              <a:t>CodeBuild triggers Elastic Beanstalk deploy</a:t>
            </a:r>
          </a:p>
          <a:p>
            <a:r>
              <a:rPr lang="en-LU" dirty="0"/>
              <a:t>Optional rollback if health check fails</a:t>
            </a:r>
          </a:p>
          <a:p>
            <a:r>
              <a:rPr lang="en-LU" dirty="0"/>
              <a:t>The proposed infrastructure can be cloned as dev/tst/acc environments to perform testing of functional and non functional requirements.</a:t>
            </a:r>
          </a:p>
        </p:txBody>
      </p:sp>
    </p:spTree>
    <p:extLst>
      <p:ext uri="{BB962C8B-B14F-4D97-AF65-F5344CB8AC3E}">
        <p14:creationId xmlns:p14="http://schemas.microsoft.com/office/powerpoint/2010/main" val="2122510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1157</Words>
  <Application>Microsoft Macintosh PowerPoint</Application>
  <PresentationFormat>Widescreen</PresentationFormat>
  <Paragraphs>149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Virunga Origin Traceability System</vt:lpstr>
      <vt:lpstr>Service-based Application Design</vt:lpstr>
      <vt:lpstr>Authentication Flow</vt:lpstr>
      <vt:lpstr>Authentication Flow</vt:lpstr>
      <vt:lpstr>Authentication Flow</vt:lpstr>
      <vt:lpstr>Authentication Flow</vt:lpstr>
      <vt:lpstr>Single Instance Infrastructure</vt:lpstr>
      <vt:lpstr>Notes</vt:lpstr>
      <vt:lpstr>Build and Deploy (AWS services example)</vt:lpstr>
      <vt:lpstr>High Available Infrastructure</vt:lpstr>
      <vt:lpstr>Notes</vt:lpstr>
      <vt:lpstr>ECS Service definition</vt:lpstr>
      <vt:lpstr>Event-driven Alternative</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87</cp:revision>
  <dcterms:created xsi:type="dcterms:W3CDTF">2023-05-03T10:56:43Z</dcterms:created>
  <dcterms:modified xsi:type="dcterms:W3CDTF">2023-05-05T13:53:56Z</dcterms:modified>
</cp:coreProperties>
</file>