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48" autoAdjust="0"/>
    <p:restoredTop sz="99642" autoAdjust="0"/>
  </p:normalViewPr>
  <p:slideViewPr>
    <p:cSldViewPr snapToGrid="0">
      <p:cViewPr>
        <p:scale>
          <a:sx n="66" d="100"/>
          <a:sy n="66" d="100"/>
        </p:scale>
        <p:origin x="-75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0937-BA60-4ADB-91F0-37BBF5CDB978}" type="datetimeFigureOut">
              <a:rPr lang="en-IN" smtClean="0"/>
              <a:pPr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0357-37B0-4447-9D70-65BF8CB5FF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42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0357-37B0-4447-9D70-65BF8CB5FF7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7804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BD032-C091-4FC7-AD1E-92CAFA366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8EAB8D-C166-48BE-B1B7-48204C003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8AC18D-759F-4E71-AC4A-30F3D764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5920-A1F2-47C3-8092-D406729FC04D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4E8DF2-16CF-4CA6-9A04-05C130B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E34F39-1E94-4344-85A9-898D5B81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6811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51B9B-FBAF-4AD5-9164-FD9AE4B3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40EC02-DD72-44C8-A35F-ADE2CB550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D9D638-1FFB-4EA2-A262-943493AC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602D-9C68-407D-9152-FC1B203B50A7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B15DA6-E3E6-4BCC-AE29-627D2517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F73285-C8AB-4B7C-8416-B2D2D56D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792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C41F9BC-D9A1-466E-B504-C29032FEF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A4C556D-654B-40D1-8FE7-8DDF1AD5A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BD3BC8-5040-4A6D-97BC-EDDD0301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F21-79FC-4632-86D3-7113D675F548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5ABFEC-A1CD-42C0-9CDE-661B4255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1A6DDC-EB6A-4576-AD59-F594D608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0785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7398C7-7887-47E8-8A2D-4733ECE7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DAB630-7348-491C-8FA7-2C47EA4E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B5FEF1-F068-4326-B5DA-9382876C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1C1-D87B-43D8-A26C-BFF02D659821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BD091-7F4C-4B48-B3DE-3EA24747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80606C-8E24-4A8D-8740-E6287542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3915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CA108-0488-4FBA-AA26-FCC6639F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7A77A5-6F7C-4A54-9222-4F468520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79321-DB24-4890-9432-F947565E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26C0-E2F5-4E90-AB40-EC3DDE455077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499B3A-5AE0-4F2E-AC3C-00DF8F07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D3DF5E-6271-4E84-B164-E4DD148F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622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4B9289-FCAA-4C38-9CAF-9D3EB178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A71E84-AF62-42F4-A194-6313F2BA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D343EA-D1AA-4794-8CB2-169C44EE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79D0A-4E86-4137-8D97-D617DCD2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7BA-DA72-4A36-A140-8683008FAF8F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07CFFF-762F-4267-ACD9-AFF66D27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D09DE80-3B62-4845-A593-DDBC9F9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57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618AD6-E028-4F5E-A9C3-0977387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375BF1-3688-48BB-BF91-78BCCFDF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01B17DC-AC22-4B7D-BEED-C638989D9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A821081-C35A-472E-8E4B-EB1B7E2B4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019C81-6866-4800-BD8B-E5ACC79FC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C1BC705-386F-434D-8836-CF78AD6A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F931-537F-458F-A7C4-7DBBC3F73020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AB695B2-CC50-4E58-999F-57AF196E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1AE7CBE-3933-408C-8EE9-25BB6EB0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869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8ADCB-3B6F-4343-9B97-DA6EF00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797EF-DEB6-469C-A4D9-0A817D00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4C5D-DA2D-48CC-B514-39208DBCF7B1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7582EE0-4E53-46F9-B16F-847A0BD4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2CF1DF-777F-4FE7-810C-B1382B73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773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A26D60-FFE7-49B8-BF89-E1F63EE3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CC3-DF82-4D9A-9861-73E55A1E2681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71CAF6-09A6-4B33-88DF-F68D65E5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A64E91-F4DE-4D63-813E-3B33A550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287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EC806-626D-4072-B086-234D4409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3FC95A-A1D9-44B2-98BD-540F62B8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39D6C52-858A-4AD3-97F1-5557DD22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8249AA-E4CB-4DB8-AEB2-D32A32F7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579F-7D96-4F60-863E-4A1C83F72302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1479A5-4CB1-4EEF-9F90-74D8433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E3FAF9-D5FE-4E6E-8BA7-990969CD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520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F86CD-7A6E-4EDC-8FD6-60B87088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7037A98-9852-452C-8561-4272377B4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118C49-9535-41CA-B2A7-6C8F965E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B8E521-C3E5-4E13-B8BE-06DEDDF6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DD8C-BC6D-4AF8-BE3C-621536959744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327CF1-D8C2-4860-B530-D31AB900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C9C720-B9BD-4EE2-9CA7-05D8C0B0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1411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0321C73-4B95-494F-99E0-F2BFB877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511D32-DDC8-4B2E-9B99-0A4E01D3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CE933F-76A9-4F27-A0E5-24CA2A85D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9F34-5C96-484F-937B-F05E9DF4A9DC}" type="datetime1">
              <a:rPr lang="en-IN" smtClean="0"/>
              <a:pPr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166E91-05A9-4C48-9B37-3EF8E0AFF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F42611-D6E5-4B1D-AEDF-DC6D345FE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E7D1-8D84-42D9-B2D5-B07CFAF0A2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65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CC33FF-8B60-46A9-8C30-E367046E0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8" y="366004"/>
            <a:ext cx="9144000" cy="207285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Malnad College of Engineering</a:t>
            </a:r>
            <a:r>
              <a:rPr lang="en-GB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Hassan – 573202, Karnataka</a:t>
            </a:r>
            <a:b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(An Autonomous college Affiliated to VTU)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Project Phase I Presentation (22EC604)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4000" b="1" dirty="0"/>
              <a:t/>
            </a:r>
            <a:br>
              <a:rPr lang="en-IN" sz="4000" b="1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D2A23BC-BB67-4AFD-A37A-2128DD144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86" y="1853346"/>
            <a:ext cx="11708296" cy="1025525"/>
          </a:xfrm>
        </p:spPr>
        <p:txBody>
          <a:bodyPr>
            <a:normAutofit fontScale="85000" lnSpcReduction="2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"Development of a Hardware-Accelerated Gaming System on FPGA with Embedded Al and Entropy-Driven Randomness Generation"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498437CC-9A80-41F5-A87F-12B31184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20125"/>
            <a:ext cx="1295976" cy="133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7D339F42-98DD-4783-BE29-3470CC02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813529"/>
              </p:ext>
            </p:extLst>
          </p:nvPr>
        </p:nvGraphicFramePr>
        <p:xfrm>
          <a:off x="255104" y="3827929"/>
          <a:ext cx="11708296" cy="24903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433457">
                  <a:extLst>
                    <a:ext uri="{9D8B030D-6E8A-4147-A177-3AD203B41FA5}">
                      <a16:colId xmlns="" xmlns:a16="http://schemas.microsoft.com/office/drawing/2014/main" val="2522221270"/>
                    </a:ext>
                  </a:extLst>
                </a:gridCol>
                <a:gridCol w="5274839">
                  <a:extLst>
                    <a:ext uri="{9D8B030D-6E8A-4147-A177-3AD203B41FA5}">
                      <a16:colId xmlns="" xmlns:a16="http://schemas.microsoft.com/office/drawing/2014/main" val="3803435665"/>
                    </a:ext>
                  </a:extLst>
                </a:gridCol>
              </a:tblGrid>
              <a:tr h="2490354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By</a:t>
                      </a:r>
                    </a:p>
                    <a:p>
                      <a:pPr algn="ctr"/>
                      <a:endParaRPr lang="en-IN" sz="180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Under the Guidance of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80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Murthi Mahadeva Naik G</a:t>
                      </a:r>
                    </a:p>
                    <a:p>
                      <a:pPr algn="ctr"/>
                      <a:r>
                        <a:rPr lang="en-IN" sz="18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</a:p>
                    <a:p>
                      <a:pPr algn="ctr"/>
                      <a:r>
                        <a:rPr lang="en-IN" sz="18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 of E and C</a:t>
                      </a:r>
                    </a:p>
                    <a:p>
                      <a:pPr algn="ctr"/>
                      <a:r>
                        <a:rPr lang="en-IN" sz="18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MCE. Hassan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83935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527083D-68A8-40A8-825E-4C25CA85EE7E}"/>
              </a:ext>
            </a:extLst>
          </p:cNvPr>
          <p:cNvSpPr/>
          <p:nvPr/>
        </p:nvSpPr>
        <p:spPr>
          <a:xfrm>
            <a:off x="903092" y="2842045"/>
            <a:ext cx="10813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Department of Electronics &amp; Communication Engineering</a:t>
            </a: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(Accredited by NBA under Tier-I)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C6EDADA-EF97-800E-2341-2FD22816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060851"/>
              </p:ext>
            </p:extLst>
          </p:nvPr>
        </p:nvGraphicFramePr>
        <p:xfrm>
          <a:off x="456102" y="4246615"/>
          <a:ext cx="59643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67">
                  <a:extLst>
                    <a:ext uri="{9D8B030D-6E8A-4147-A177-3AD203B41FA5}">
                      <a16:colId xmlns="" xmlns:a16="http://schemas.microsoft.com/office/drawing/2014/main" val="3338867282"/>
                    </a:ext>
                  </a:extLst>
                </a:gridCol>
                <a:gridCol w="2982167">
                  <a:extLst>
                    <a:ext uri="{9D8B030D-6E8A-4147-A177-3AD203B41FA5}">
                      <a16:colId xmlns="" xmlns:a16="http://schemas.microsoft.com/office/drawing/2014/main" val="1207947661"/>
                    </a:ext>
                  </a:extLst>
                </a:gridCol>
              </a:tblGrid>
              <a:tr h="335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6968124"/>
                  </a:ext>
                </a:extLst>
              </a:tr>
              <a:tr h="335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Ananya 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4MC22EC011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670523"/>
                  </a:ext>
                </a:extLst>
              </a:tr>
              <a:tr h="335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Kiran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4MC22EC049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1514890"/>
                  </a:ext>
                </a:extLst>
              </a:tr>
              <a:tr h="335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Monisha 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4MC22EC062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1098096"/>
                  </a:ext>
                </a:extLst>
              </a:tr>
              <a:tr h="33574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Virupakshayya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4MC22EC119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823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41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71615" y="1615704"/>
            <a:ext cx="4609553" cy="3431608"/>
            <a:chOff x="0" y="0"/>
            <a:chExt cx="1182889" cy="880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2889" cy="880608"/>
            </a:xfrm>
            <a:custGeom>
              <a:avLst/>
              <a:gdLst/>
              <a:ahLst/>
              <a:cxnLst/>
              <a:rect l="l" t="t" r="r" b="b"/>
              <a:pathLst>
                <a:path w="1182889" h="880608">
                  <a:moveTo>
                    <a:pt x="0" y="0"/>
                  </a:moveTo>
                  <a:lnTo>
                    <a:pt x="1182889" y="0"/>
                  </a:lnTo>
                  <a:lnTo>
                    <a:pt x="1182889" y="880608"/>
                  </a:lnTo>
                  <a:lnTo>
                    <a:pt x="0" y="880608"/>
                  </a:lnTo>
                  <a:close/>
                </a:path>
              </a:pathLst>
            </a:custGeom>
            <a:blipFill>
              <a:blip r:embed="rId2" cstate="print"/>
              <a:stretch>
                <a:fillRect l="-47" r="-47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409638" y="1418847"/>
            <a:ext cx="4761062" cy="358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33"/>
              </a:lnSpc>
            </a:pPr>
            <a:r>
              <a:rPr lang="en-US" sz="23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2001" y="1517027"/>
            <a:ext cx="6139614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25"/>
              </a:lnSpc>
            </a:pPr>
            <a:r>
              <a:rPr lang="en-US" sz="16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.Model Sim, Quartus Prime, Visual Studio Code,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Notebook </a:t>
            </a:r>
          </a:p>
          <a:p>
            <a:pPr>
              <a:lnSpc>
                <a:spcPts val="2125"/>
              </a:lnSpc>
            </a:pPr>
            <a:endParaRPr sz="2000" dirty="0"/>
          </a:p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AI algorithms for gaming like Monte Carlo Tree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or 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ombination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Greedy, FSM and C-ROPUF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125"/>
              </a:lnSpc>
            </a:pPr>
            <a:endParaRPr sz="2000" dirty="0"/>
          </a:p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 digital VLSI design of PUF using Verilog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09638" y="3825537"/>
            <a:ext cx="5255475" cy="1075352"/>
            <a:chOff x="0" y="-133350"/>
            <a:chExt cx="10510950" cy="2150703"/>
          </a:xfrm>
        </p:grpSpPr>
        <p:sp>
          <p:nvSpPr>
            <p:cNvPr id="8" name="TextBox 8"/>
            <p:cNvSpPr txBox="1"/>
            <p:nvPr/>
          </p:nvSpPr>
          <p:spPr>
            <a:xfrm>
              <a:off x="44726" y="1453095"/>
              <a:ext cx="10466224" cy="5642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12"/>
                </a:lnSpc>
              </a:pPr>
              <a:r>
                <a:rPr lang="en-US" sz="170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.FPGA Kit (Intel Altera DE-10 LITE/ </a:t>
              </a:r>
              <a:r>
                <a:rPr lang="en-US" sz="20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sparten</a:t>
              </a:r>
              <a:r>
                <a:rPr lang="en-US" sz="2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3)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33350"/>
              <a:ext cx="1837620" cy="831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1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87167" y="3792451"/>
            <a:ext cx="460955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66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Hardware requirements: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7167" y="669033"/>
            <a:ext cx="426168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66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Software requirements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455" y="1535561"/>
            <a:ext cx="9843841" cy="4927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28"/>
              </a:lnSpc>
              <a:spcBef>
                <a:spcPct val="0"/>
              </a:spcBef>
            </a:pPr>
            <a:r>
              <a:rPr lang="en-US" sz="16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   Arjun Singh Chauhan, Vineet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Sahula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A. S. Mandal, Abhigyan Dutta, “Intensifying Challenge </a:t>
            </a:r>
          </a:p>
          <a:p>
            <a:pPr algn="just">
              <a:lnSpc>
                <a:spcPts val="2328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Obfuscation by Cascading FPGA RO-PUFs for Random Number Generation”, IEEE, 2020.</a:t>
            </a:r>
          </a:p>
          <a:p>
            <a:pPr algn="just">
              <a:lnSpc>
                <a:spcPts val="2328"/>
              </a:lnSpc>
              <a:spcBef>
                <a:spcPct val="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28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[2] Yiwen Zhang Diego, Monteiro Hai-Ning,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LiangJieming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Ma, Nilufar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Baghaei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“Effect of Input output Randomness on Gameplay Satisfaction in Collectable Card Games “, IEEE, 2021.</a:t>
            </a:r>
          </a:p>
          <a:p>
            <a:pPr algn="just">
              <a:lnSpc>
                <a:spcPts val="2328"/>
              </a:lnSpc>
              <a:spcBef>
                <a:spcPct val="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28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[3]  Sila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Temsiririrkkul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Hisamitsu Nomura, Kokolo Ikeda, “Biased Random Sequence Generation for </a:t>
            </a:r>
          </a:p>
          <a:p>
            <a:pPr algn="just">
              <a:lnSpc>
                <a:spcPts val="2328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Making Common Players Believe it Unbiased”, IEEE, 2014.</a:t>
            </a:r>
          </a:p>
          <a:p>
            <a:pPr algn="just">
              <a:lnSpc>
                <a:spcPts val="2328"/>
              </a:lnSpc>
              <a:spcBef>
                <a:spcPct val="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28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[4]    Mohammadkazem Taram, Ali Jahanshahi, “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Blokus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Duo game on FPGA”,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Researchgate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Website, </a:t>
            </a:r>
          </a:p>
          <a:p>
            <a:pPr algn="just">
              <a:lnSpc>
                <a:spcPts val="2328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2013.</a:t>
            </a:r>
          </a:p>
          <a:p>
            <a:pPr algn="just">
              <a:lnSpc>
                <a:spcPts val="2328"/>
              </a:lnSpc>
              <a:spcBef>
                <a:spcPct val="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[5]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J. Jiménez-Fernández, C. B. Oliva, P. P. Fernández, A. G. Soto, F. E. P. Ordóñez and M. V. Barrero, "Learning VHDL through teamwork FPGA game design," 2020 XIV Technologies Applied to Electronics Teaching Conference (TAEE)</a:t>
            </a:r>
          </a:p>
          <a:p>
            <a:pPr>
              <a:lnSpc>
                <a:spcPts val="2328"/>
              </a:lnSpc>
              <a:spcBef>
                <a:spcPct val="0"/>
              </a:spcBef>
            </a:pPr>
            <a:endParaRPr lang="en-US" sz="166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28"/>
              </a:lnSpc>
              <a:spcBef>
                <a:spcPct val="0"/>
              </a:spcBef>
            </a:pPr>
            <a:endParaRPr sz="1200" dirty="0"/>
          </a:p>
        </p:txBody>
      </p:sp>
      <p:sp>
        <p:nvSpPr>
          <p:cNvPr id="3" name="TextBox 3"/>
          <p:cNvSpPr txBox="1"/>
          <p:nvPr/>
        </p:nvSpPr>
        <p:spPr>
          <a:xfrm>
            <a:off x="353455" y="395193"/>
            <a:ext cx="10326986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97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  <a:r>
              <a:rPr lang="en-US" sz="4397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CDF5E5-5632-6174-0818-52E8E3E4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FF4DF5-B128-B865-EFDD-5E0AF17E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8345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1613507"/>
            <a:ext cx="5029968" cy="458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7931" lvl="1" indent="-358966" algn="just">
              <a:lnSpc>
                <a:spcPts val="399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⁠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717931" lvl="1" indent="-358966" algn="just">
              <a:lnSpc>
                <a:spcPts val="399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⁠Literature Survey </a:t>
            </a:r>
          </a:p>
          <a:p>
            <a:pPr marL="717931" lvl="1" indent="-358966" algn="just">
              <a:lnSpc>
                <a:spcPts val="399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⁠Problem Statement </a:t>
            </a:r>
          </a:p>
          <a:p>
            <a:pPr marL="717931" lvl="1" indent="-358966" algn="just">
              <a:lnSpc>
                <a:spcPts val="399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⁠Objective </a:t>
            </a:r>
          </a:p>
          <a:p>
            <a:pPr marL="717931" lvl="1" indent="-358966" algn="just">
              <a:lnSpc>
                <a:spcPts val="399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⁠Methodology </a:t>
            </a:r>
          </a:p>
          <a:p>
            <a:pPr marL="717931" lvl="1" indent="-358966" algn="just">
              <a:lnSpc>
                <a:spcPts val="399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graph</a:t>
            </a:r>
          </a:p>
          <a:p>
            <a:pPr marL="717931" lvl="1" indent="-358966" algn="just">
              <a:lnSpc>
                <a:spcPts val="399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 </a:t>
            </a:r>
          </a:p>
          <a:p>
            <a:pPr marL="717931" lvl="1" indent="-358966" algn="just">
              <a:lnSpc>
                <a:spcPts val="399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⁠Components Required </a:t>
            </a:r>
          </a:p>
          <a:p>
            <a:pPr marL="717931" lvl="1" indent="-358966" algn="just">
              <a:lnSpc>
                <a:spcPts val="399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⁠References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1951" y="603250"/>
            <a:ext cx="3297671" cy="593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407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53253" y="1949566"/>
            <a:ext cx="3320106" cy="2958868"/>
            <a:chOff x="0" y="0"/>
            <a:chExt cx="789149" cy="7032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9149" cy="703287"/>
            </a:xfrm>
            <a:custGeom>
              <a:avLst/>
              <a:gdLst/>
              <a:ahLst/>
              <a:cxnLst/>
              <a:rect l="l" t="t" r="r" b="b"/>
              <a:pathLst>
                <a:path w="789149" h="703287">
                  <a:moveTo>
                    <a:pt x="0" y="0"/>
                  </a:moveTo>
                  <a:lnTo>
                    <a:pt x="789149" y="0"/>
                  </a:lnTo>
                  <a:lnTo>
                    <a:pt x="789149" y="703287"/>
                  </a:lnTo>
                  <a:lnTo>
                    <a:pt x="0" y="703287"/>
                  </a:lnTo>
                  <a:close/>
                </a:path>
              </a:pathLst>
            </a:custGeom>
            <a:blipFill>
              <a:blip r:embed="rId2"/>
              <a:stretch>
                <a:fillRect l="-5209" r="-5209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361950" y="331895"/>
            <a:ext cx="6462526" cy="1256140"/>
            <a:chOff x="0" y="-95249"/>
            <a:chExt cx="12925052" cy="2512280"/>
          </a:xfrm>
        </p:grpSpPr>
        <p:sp>
          <p:nvSpPr>
            <p:cNvPr id="5" name="TextBox 5"/>
            <p:cNvSpPr txBox="1"/>
            <p:nvPr/>
          </p:nvSpPr>
          <p:spPr>
            <a:xfrm>
              <a:off x="186916" y="-95249"/>
              <a:ext cx="11974228" cy="1000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5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Introduction</a:t>
              </a:r>
              <a:r>
                <a:rPr lang="en-US" sz="3271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6916" y="2008715"/>
              <a:ext cx="11974228" cy="408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46"/>
                </a:lnSpc>
              </a:pPr>
              <a:endParaRPr sz="1200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1477408"/>
              <a:ext cx="12925052" cy="0"/>
            </a:xfrm>
            <a:prstGeom prst="line">
              <a:avLst/>
            </a:prstGeom>
            <a:ln w="161516" cap="flat">
              <a:solidFill>
                <a:srgbClr val="1D2507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361950" y="1680292"/>
            <a:ext cx="7323640" cy="4809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4761" lvl="1" indent="-172381" algn="just">
              <a:lnSpc>
                <a:spcPts val="2475"/>
              </a:lnSpc>
              <a:buFont typeface="Arial"/>
              <a:buChar char="•"/>
            </a:pPr>
            <a:r>
              <a:rPr lang="en-US" spc="79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project focuses on designing and implementing strategy-based games like Lemmings and </a:t>
            </a:r>
            <a:r>
              <a:rPr lang="en-US" spc="79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Blokus</a:t>
            </a:r>
            <a:r>
              <a:rPr lang="en-US" spc="79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using FPGA hardware (Intel Altera DE10-Lite).</a:t>
            </a:r>
          </a:p>
          <a:p>
            <a:pPr marL="344761" lvl="1" indent="-172381" algn="just">
              <a:lnSpc>
                <a:spcPts val="2475"/>
              </a:lnSpc>
              <a:buFont typeface="Arial"/>
              <a:buChar char="•"/>
            </a:pPr>
            <a:r>
              <a:rPr lang="en-US" spc="79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It aims to overcome the limitations of software-based games by providing low latency, high performance, and real-time execution using Verilog HDL.</a:t>
            </a:r>
          </a:p>
          <a:p>
            <a:pPr marL="344761" lvl="1" indent="-172381" algn="just">
              <a:lnSpc>
                <a:spcPts val="2475"/>
              </a:lnSpc>
              <a:buFont typeface="Arial"/>
              <a:buChar char="•"/>
            </a:pPr>
            <a:r>
              <a:rPr lang="en-US" spc="79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Artificial Intelligence (AI) algorithms such as Monte Carlo Tree Search and FSM </a:t>
            </a:r>
            <a:r>
              <a:rPr lang="en-US" spc="79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combination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Greedy, FSM and C-ROPUF </a:t>
            </a:r>
            <a:r>
              <a:rPr lang="en-US" spc="79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are </a:t>
            </a:r>
            <a:r>
              <a:rPr lang="en-US" spc="79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integrated to make the gameplay more intelligent and challenging.</a:t>
            </a:r>
          </a:p>
          <a:p>
            <a:pPr marL="344761" lvl="1" indent="-172381" algn="just">
              <a:lnSpc>
                <a:spcPts val="2475"/>
              </a:lnSpc>
              <a:buFont typeface="Arial"/>
              <a:buChar char="•"/>
            </a:pPr>
            <a:r>
              <a:rPr lang="en-US" spc="79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 custom Cascading Ring Oscillator PUF (C-ROPUF) is used to introduce randomness and unbiasedness in the game logic.</a:t>
            </a:r>
          </a:p>
          <a:p>
            <a:pPr marL="344761" lvl="1" indent="-172381" algn="just">
              <a:lnSpc>
                <a:spcPts val="2475"/>
              </a:lnSpc>
              <a:buFont typeface="Arial"/>
              <a:buChar char="•"/>
            </a:pPr>
            <a:r>
              <a:rPr lang="en-US" spc="79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project demonstrates the potential of FPGA in building secure, efficient, and intelligent gaming systems, outperforming conventional CPU-based implementations.</a:t>
            </a:r>
          </a:p>
          <a:p>
            <a:pPr>
              <a:lnSpc>
                <a:spcPts val="2475"/>
              </a:lnSpc>
            </a:pPr>
            <a:endParaRPr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1091" y="775504"/>
            <a:ext cx="11809817" cy="5845215"/>
          </a:xfrm>
          <a:custGeom>
            <a:avLst/>
            <a:gdLst/>
            <a:ahLst/>
            <a:cxnLst/>
            <a:rect l="l" t="t" r="r" b="b"/>
            <a:pathLst>
              <a:path w="17714726" h="7573780">
                <a:moveTo>
                  <a:pt x="0" y="0"/>
                </a:moveTo>
                <a:lnTo>
                  <a:pt x="17714726" y="0"/>
                </a:lnTo>
                <a:lnTo>
                  <a:pt x="17714726" y="7573779"/>
                </a:lnTo>
                <a:lnTo>
                  <a:pt x="0" y="7573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56" r="-1356"/>
            </a:stretch>
          </a:blipFill>
        </p:spPr>
        <p:txBody>
          <a:bodyPr/>
          <a:lstStyle/>
          <a:p>
            <a:endParaRPr lang="en-IN" sz="1200" dirty="0"/>
          </a:p>
        </p:txBody>
      </p:sp>
      <p:sp>
        <p:nvSpPr>
          <p:cNvPr id="4" name="TextBox 4"/>
          <p:cNvSpPr txBox="1"/>
          <p:nvPr/>
        </p:nvSpPr>
        <p:spPr>
          <a:xfrm>
            <a:off x="191091" y="486138"/>
            <a:ext cx="3498005" cy="848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94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survey:</a:t>
            </a:r>
          </a:p>
          <a:p>
            <a:pPr algn="ctr">
              <a:lnSpc>
                <a:spcPts val="3594"/>
              </a:lnSpc>
              <a:spcBef>
                <a:spcPct val="0"/>
              </a:spcBef>
            </a:pP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5385" y="3395524"/>
            <a:ext cx="3148497" cy="926126"/>
            <a:chOff x="0" y="0"/>
            <a:chExt cx="6296994" cy="185225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000000"/>
            </a:solidFill>
          </p:spPr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8" name="TextBox 8"/>
          <p:cNvSpPr txBox="1"/>
          <p:nvPr/>
        </p:nvSpPr>
        <p:spPr>
          <a:xfrm>
            <a:off x="868172" y="725831"/>
            <a:ext cx="9038137" cy="59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6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15922" y="2271806"/>
            <a:ext cx="9038137" cy="318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8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1.To design a game on hardware equipment which has less delay compared to the  software counter part </a:t>
            </a:r>
          </a:p>
          <a:p>
            <a:pPr>
              <a:lnSpc>
                <a:spcPts val="2799"/>
              </a:lnSpc>
            </a:pPr>
            <a:endParaRPr sz="1200" dirty="0"/>
          </a:p>
          <a:p>
            <a:pPr>
              <a:lnSpc>
                <a:spcPts val="2799"/>
              </a:lnSpc>
            </a:pPr>
            <a:r>
              <a:rPr lang="en-US" sz="18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2.To introduce unbiasedness, intellectual properties to the game to make it a challenging and intuitive experience for the user. </a:t>
            </a:r>
          </a:p>
          <a:p>
            <a:pPr>
              <a:lnSpc>
                <a:spcPts val="2799"/>
              </a:lnSpc>
            </a:pPr>
            <a:endParaRPr sz="1200" dirty="0"/>
          </a:p>
          <a:p>
            <a:pPr>
              <a:lnSpc>
                <a:spcPts val="2799"/>
              </a:lnSpc>
            </a:pPr>
            <a:r>
              <a:rPr lang="en-US" sz="18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3.To conduct various levels of performance comparison i.e. with and without randomization and also a high level comparison with software counterparts. </a:t>
            </a:r>
          </a:p>
          <a:p>
            <a:pPr>
              <a:lnSpc>
                <a:spcPts val="2799"/>
              </a:lnSpc>
            </a:pP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888" y="1276897"/>
            <a:ext cx="11077877" cy="5330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1824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Simple Game Logic:</a:t>
            </a:r>
          </a:p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 a basic digital game (e.g., number guessing, reaction timer, or puzzle game) suitable for implementation on an FPGA.</a:t>
            </a:r>
          </a:p>
          <a:p>
            <a:pPr algn="just">
              <a:lnSpc>
                <a:spcPts val="2189"/>
              </a:lnSpc>
            </a:pPr>
            <a:endParaRPr sz="1200" dirty="0"/>
          </a:p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1824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Game on FPGA:</a:t>
            </a:r>
          </a:p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Deploy the game using an FPGA development board (e.g., Xilinx or Intel/Altera), using HDL (Verilog or VHDL) for logic design.</a:t>
            </a:r>
          </a:p>
          <a:p>
            <a:pPr algn="just">
              <a:lnSpc>
                <a:spcPts val="2189"/>
              </a:lnSpc>
            </a:pPr>
            <a:endParaRPr sz="1200" dirty="0"/>
          </a:p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1824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Hardware Obfuscation Techniques:</a:t>
            </a:r>
          </a:p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logic obfuscation strategies such as logic locking, FSM obfuscation, and dummy logic insertion to protect the game’s internal design.</a:t>
            </a:r>
          </a:p>
          <a:p>
            <a:pPr algn="just">
              <a:lnSpc>
                <a:spcPts val="2189"/>
              </a:lnSpc>
            </a:pPr>
            <a:endParaRPr sz="1200" dirty="0"/>
          </a:p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1824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Functionality &amp; Security:</a:t>
            </a:r>
          </a:p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Verify that the obfuscated design retains full game functionality while preventing unauthorized access or reverse engineering.</a:t>
            </a:r>
          </a:p>
          <a:p>
            <a:pPr algn="just">
              <a:lnSpc>
                <a:spcPts val="2189"/>
              </a:lnSpc>
            </a:pPr>
            <a:endParaRPr sz="1200" dirty="0"/>
          </a:p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1824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Performance Impact:</a:t>
            </a:r>
          </a:p>
          <a:p>
            <a:pPr algn="just">
              <a:lnSpc>
                <a:spcPts val="2189"/>
              </a:lnSpc>
            </a:pPr>
            <a:r>
              <a:rPr lang="en-US" sz="182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Assess the trade-offs between security (obfuscation) and hardware resources (timing, power, area) on the FPGA.</a:t>
            </a:r>
          </a:p>
          <a:p>
            <a:pPr>
              <a:lnSpc>
                <a:spcPts val="2189"/>
              </a:lnSpc>
            </a:pPr>
            <a:endParaRPr sz="1200" dirty="0"/>
          </a:p>
        </p:txBody>
      </p:sp>
      <p:sp>
        <p:nvSpPr>
          <p:cNvPr id="4" name="TextBox 4"/>
          <p:cNvSpPr txBox="1"/>
          <p:nvPr/>
        </p:nvSpPr>
        <p:spPr>
          <a:xfrm>
            <a:off x="0" y="515179"/>
            <a:ext cx="2706939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94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9956" y="558077"/>
            <a:ext cx="2699462" cy="938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4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Methodology:</a:t>
            </a:r>
            <a:r>
              <a:rPr lang="en-US" sz="304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  <a:p>
            <a:pPr algn="ctr">
              <a:lnSpc>
                <a:spcPts val="3964"/>
              </a:lnSpc>
              <a:spcBef>
                <a:spcPct val="0"/>
              </a:spcBef>
            </a:pP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9B49E5-BE9C-4B4F-D56F-D89CEB055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7" y="1496411"/>
            <a:ext cx="7624766" cy="45802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AD4C2E3-08BE-7FA4-6450-3656C7F6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65" y="4164462"/>
            <a:ext cx="8508359" cy="24567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system goals, I/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frequency, architecture (blueprint of the system).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Verilog/VHDL code for each module (e.g., game logic, AI, PUF).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logic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catch functional bugs early.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HDL to gate-level circuit and map it onto FPGA hardware.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bitstream to FPGA and test real-time system behavior.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4182B1-AC64-E550-B7DC-A4DF0F435FE7}"/>
              </a:ext>
            </a:extLst>
          </p:cNvPr>
          <p:cNvSpPr txBox="1"/>
          <p:nvPr/>
        </p:nvSpPr>
        <p:spPr>
          <a:xfrm>
            <a:off x="4470204" y="342407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 Data Flow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725382F-304B-C3FD-F162-1D52CF7BC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427" b="38101"/>
          <a:stretch>
            <a:fillRect/>
          </a:stretch>
        </p:blipFill>
        <p:spPr bwMode="auto">
          <a:xfrm>
            <a:off x="1876063" y="771763"/>
            <a:ext cx="8208380" cy="2456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3AA04D1-5A18-90F2-CC75-946036168EF1}"/>
              </a:ext>
            </a:extLst>
          </p:cNvPr>
          <p:cNvSpPr txBox="1"/>
          <p:nvPr/>
        </p:nvSpPr>
        <p:spPr>
          <a:xfrm>
            <a:off x="137930" y="186988"/>
            <a:ext cx="2824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Graph :</a:t>
            </a:r>
          </a:p>
        </p:txBody>
      </p:sp>
    </p:spTree>
    <p:extLst>
      <p:ext uri="{BB962C8B-B14F-4D97-AF65-F5344CB8AC3E}">
        <p14:creationId xmlns="" xmlns:p14="http://schemas.microsoft.com/office/powerpoint/2010/main" val="162949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7C1C56-9F6E-A8BE-6184-840C1F4C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61" y="473738"/>
            <a:ext cx="4300959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516E2F-2460-4FBC-16E8-1B27E629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61" y="1799301"/>
            <a:ext cx="1041239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functional FPGA-based gaming system with hardware-accelerated performance.</a:t>
            </a:r>
          </a:p>
          <a:p>
            <a:r>
              <a:rPr lang="en-US" sz="2400" dirty="0"/>
              <a:t>Reduced game latency and increased frame rate compared to software-only systems.</a:t>
            </a:r>
          </a:p>
          <a:p>
            <a:r>
              <a:rPr lang="en-US" sz="2400" dirty="0"/>
              <a:t>Modular architecture for easy game and AI model updates. </a:t>
            </a:r>
          </a:p>
          <a:p>
            <a:r>
              <a:rPr lang="en-US" sz="2400" dirty="0"/>
              <a:t>Demonstration of gameplay with adaptive AI and unpredictable </a:t>
            </a:r>
            <a:r>
              <a:rPr lang="en-US" sz="2400" dirty="0" err="1"/>
              <a:t>events.Technical</a:t>
            </a:r>
            <a:r>
              <a:rPr lang="en-US" sz="2400" dirty="0"/>
              <a:t> documentation, simulation results, and real-time FPGA implementation.</a:t>
            </a:r>
          </a:p>
          <a:p>
            <a:r>
              <a:rPr lang="en-IN" sz="2400" dirty="0"/>
              <a:t>Game obfuscation and security.</a:t>
            </a:r>
          </a:p>
        </p:txBody>
      </p:sp>
    </p:spTree>
    <p:extLst>
      <p:ext uri="{BB962C8B-B14F-4D97-AF65-F5344CB8AC3E}">
        <p14:creationId xmlns="" xmlns:p14="http://schemas.microsoft.com/office/powerpoint/2010/main" val="247848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10283</TotalTime>
  <Words>800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Malnad College of Engineering Hassan – 573202, Karnataka (An Autonomous college Affiliated to VTU)  Project Phase I Presentation (22EC604) on  </vt:lpstr>
      <vt:lpstr>Slide 2</vt:lpstr>
      <vt:lpstr>Slide 3</vt:lpstr>
      <vt:lpstr>Slide 4</vt:lpstr>
      <vt:lpstr>Slide 5</vt:lpstr>
      <vt:lpstr>Slide 6</vt:lpstr>
      <vt:lpstr>Slide 7</vt:lpstr>
      <vt:lpstr>Slide 8</vt:lpstr>
      <vt:lpstr>Expected Outcome  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Pre-PhD Comprehensive viva Presentation</dc:title>
  <dc:creator>Yashwanth Nanjappa</dc:creator>
  <cp:lastModifiedBy>Virupakshayya</cp:lastModifiedBy>
  <cp:revision>537</cp:revision>
  <dcterms:created xsi:type="dcterms:W3CDTF">2018-08-16T04:10:44Z</dcterms:created>
  <dcterms:modified xsi:type="dcterms:W3CDTF">2025-07-08T04:26:22Z</dcterms:modified>
</cp:coreProperties>
</file>