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86" r:id="rId112"/>
    <p:sldId id="387" r:id="rId113"/>
    <p:sldId id="388" r:id="rId114"/>
    <p:sldId id="389" r:id="rId115"/>
    <p:sldId id="390" r:id="rId116"/>
    <p:sldId id="391" r:id="rId117"/>
    <p:sldId id="392" r:id="rId118"/>
    <p:sldId id="393" r:id="rId119"/>
    <p:sldId id="366" r:id="rId120"/>
    <p:sldId id="367" r:id="rId121"/>
    <p:sldId id="368" r:id="rId1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72"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82D3168-A03C-48A8-BE72-2391D67C0069}"/>
              </a:ext>
            </a:extLst>
          </p:cNvPr>
          <p:cNvSpPr>
            <a:spLocks noGrp="1"/>
          </p:cNvSpPr>
          <p:nvPr>
            <p:ph type="ctrTitle"/>
          </p:nvPr>
        </p:nvSpPr>
        <p:spPr/>
        <p:txBody>
          <a:bodyPr/>
          <a:lstStyle/>
          <a:p>
            <a:endParaRPr lang="es-DO" dirty="0"/>
          </a:p>
        </p:txBody>
      </p:sp>
      <p:sp>
        <p:nvSpPr>
          <p:cNvPr id="3" name="Subtítulo 2">
            <a:extLst>
              <a:ext uri="{FF2B5EF4-FFF2-40B4-BE49-F238E27FC236}">
                <a16:creationId xmlns:a16="http://schemas.microsoft.com/office/drawing/2014/main" xmlns="" id="{967C7E81-8985-4946-A1F6-F51D58A149FE}"/>
              </a:ext>
            </a:extLst>
          </p:cNvPr>
          <p:cNvSpPr>
            <a:spLocks noGrp="1"/>
          </p:cNvSpPr>
          <p:nvPr>
            <p:ph type="subTitle" idx="1"/>
          </p:nvPr>
        </p:nvSpPr>
        <p:spPr/>
        <p:txBody>
          <a:bodyPr/>
          <a:lstStyle/>
          <a:p>
            <a:endParaRPr lang="es-DO"/>
          </a:p>
        </p:txBody>
      </p:sp>
    </p:spTree>
    <p:extLst>
      <p:ext uri="{BB962C8B-B14F-4D97-AF65-F5344CB8AC3E}">
        <p14:creationId xmlns:p14="http://schemas.microsoft.com/office/powerpoint/2010/main" val="241909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6F414A5E-E95B-4F37-85E9-F04C37A99900}"/>
              </a:ext>
            </a:extLst>
          </p:cNvPr>
          <p:cNvSpPr/>
          <p:nvPr/>
        </p:nvSpPr>
        <p:spPr>
          <a:xfrm>
            <a:off x="332509" y="166256"/>
            <a:ext cx="11859491" cy="1569660"/>
          </a:xfrm>
          <a:prstGeom prst="rect">
            <a:avLst/>
          </a:prstGeom>
        </p:spPr>
        <p:txBody>
          <a:bodyPr wrap="square">
            <a:spAutoFit/>
          </a:bodyPr>
          <a:lstStyle/>
          <a:p>
            <a:r>
              <a:rPr lang="es-ES" sz="2400" dirty="0"/>
              <a:t>CÓMO VER EL CÓDIGO FUENTE DE UN DOCUMENTO HTML EN UN NAVEGADOR WEB</a:t>
            </a:r>
          </a:p>
          <a:p>
            <a:r>
              <a:rPr lang="es-ES" sz="2400" dirty="0"/>
              <a:t>En un navegador es posible ver el código fuente de un documento HTML. Por ejemplo, en Google Chrome se puede ver pulsando el botón derecho del ratón sobre la pantalla y seleccionando "Ver código fuente de la página":</a:t>
            </a:r>
            <a:endParaRPr lang="es-DO" sz="2400" dirty="0"/>
          </a:p>
        </p:txBody>
      </p:sp>
      <p:pic>
        <p:nvPicPr>
          <p:cNvPr id="3" name="Imagen 2">
            <a:extLst>
              <a:ext uri="{FF2B5EF4-FFF2-40B4-BE49-F238E27FC236}">
                <a16:creationId xmlns:a16="http://schemas.microsoft.com/office/drawing/2014/main" xmlns="" id="{7321CB6B-69CD-4F0A-819A-B2C4B8FC90DD}"/>
              </a:ext>
            </a:extLst>
          </p:cNvPr>
          <p:cNvPicPr>
            <a:picLocks noChangeAspect="1"/>
          </p:cNvPicPr>
          <p:nvPr/>
        </p:nvPicPr>
        <p:blipFill>
          <a:blip r:embed="rId2"/>
          <a:stretch>
            <a:fillRect/>
          </a:stretch>
        </p:blipFill>
        <p:spPr>
          <a:xfrm>
            <a:off x="1579418" y="2000250"/>
            <a:ext cx="9410697" cy="4691494"/>
          </a:xfrm>
          <a:prstGeom prst="rect">
            <a:avLst/>
          </a:prstGeom>
        </p:spPr>
      </p:pic>
    </p:spTree>
    <p:extLst>
      <p:ext uri="{BB962C8B-B14F-4D97-AF65-F5344CB8AC3E}">
        <p14:creationId xmlns:p14="http://schemas.microsoft.com/office/powerpoint/2010/main" val="15057461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84" y="143390"/>
            <a:ext cx="9156192" cy="67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8812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82881"/>
            <a:ext cx="10338816" cy="2308324"/>
          </a:xfrm>
          <a:prstGeom prst="rect">
            <a:avLst/>
          </a:prstGeom>
        </p:spPr>
        <p:txBody>
          <a:bodyPr wrap="square">
            <a:spAutoFit/>
          </a:bodyPr>
          <a:lstStyle/>
          <a:p>
            <a:r>
              <a:rPr lang="es-DO" sz="2400" dirty="0" smtClean="0">
                <a:solidFill>
                  <a:srgbClr val="00B050"/>
                </a:solidFill>
              </a:rPr>
              <a:t>FORMULARIOS EN HTML</a:t>
            </a:r>
          </a:p>
          <a:p>
            <a:r>
              <a:rPr lang="es-DO" sz="2400" dirty="0" smtClean="0"/>
              <a:t>En </a:t>
            </a:r>
            <a:r>
              <a:rPr lang="es-DO" sz="2400" dirty="0"/>
              <a:t>un documento HTML el elemento "</a:t>
            </a:r>
            <a:r>
              <a:rPr lang="es-DO" sz="2400" dirty="0" err="1"/>
              <a:t>form</a:t>
            </a:r>
            <a:r>
              <a:rPr lang="es-DO" sz="2400" dirty="0"/>
              <a:t>" permite crear formularios. En ellos, los usuarios pueden introducir datos (información) para ser enviados y procesados en un servidor.</a:t>
            </a:r>
          </a:p>
          <a:p>
            <a:r>
              <a:rPr lang="es-DO" sz="2400" dirty="0" smtClean="0"/>
              <a:t>Formulario </a:t>
            </a:r>
            <a:r>
              <a:rPr lang="es-DO" sz="2400" dirty="0"/>
              <a:t>básico - Elementos "</a:t>
            </a:r>
            <a:r>
              <a:rPr lang="es-DO" sz="2400" dirty="0" err="1"/>
              <a:t>form</a:t>
            </a:r>
            <a:r>
              <a:rPr lang="es-DO" sz="2400" dirty="0"/>
              <a:t>" e "input"</a:t>
            </a:r>
          </a:p>
          <a:p>
            <a:r>
              <a:rPr lang="es-DO" sz="2400" dirty="0"/>
              <a:t>EJEMPLO Para crear un formulario sencillo:</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4" y="2402586"/>
            <a:ext cx="6385941" cy="425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2626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1920" y="146305"/>
            <a:ext cx="9022080" cy="6863417"/>
          </a:xfrm>
          <a:prstGeom prst="rect">
            <a:avLst/>
          </a:prstGeom>
        </p:spPr>
        <p:txBody>
          <a:bodyPr wrap="square">
            <a:spAutoFit/>
          </a:bodyPr>
          <a:lstStyle/>
          <a:p>
            <a:r>
              <a:rPr lang="es-DO" sz="2200" dirty="0"/>
              <a:t>&lt;!DOCTYPE </a:t>
            </a:r>
            <a:r>
              <a:rPr lang="es-DO" sz="2200" dirty="0" err="1"/>
              <a:t>html</a:t>
            </a:r>
            <a:r>
              <a:rPr lang="es-DO" sz="2200" dirty="0"/>
              <a:t>&gt;</a:t>
            </a:r>
          </a:p>
          <a:p>
            <a:r>
              <a:rPr lang="es-DO" sz="2200" dirty="0"/>
              <a:t>&lt;</a:t>
            </a:r>
            <a:r>
              <a:rPr lang="es-DO" sz="2200" dirty="0" err="1"/>
              <a:t>html</a:t>
            </a:r>
            <a:r>
              <a:rPr lang="es-DO" sz="2200" dirty="0"/>
              <a:t> </a:t>
            </a:r>
            <a:r>
              <a:rPr lang="es-DO" sz="2200" dirty="0" err="1"/>
              <a:t>lang</a:t>
            </a:r>
            <a:r>
              <a:rPr lang="es-DO" sz="2200" dirty="0"/>
              <a:t>="es-ES"&gt;</a:t>
            </a:r>
          </a:p>
          <a:p>
            <a:r>
              <a:rPr lang="es-DO" sz="2200" dirty="0"/>
              <a:t>  &lt;head&gt;</a:t>
            </a:r>
          </a:p>
          <a:p>
            <a:r>
              <a:rPr lang="es-DO" sz="2200" dirty="0"/>
              <a:t>    &lt;meta </a:t>
            </a:r>
            <a:r>
              <a:rPr lang="es-DO" sz="2200" dirty="0" err="1"/>
              <a:t>charset</a:t>
            </a:r>
            <a:r>
              <a:rPr lang="es-DO" sz="2200" dirty="0"/>
              <a:t>="utf-8"&gt;</a:t>
            </a:r>
          </a:p>
          <a:p>
            <a:r>
              <a:rPr lang="es-DO" sz="2200" dirty="0"/>
              <a:t>    &lt;</a:t>
            </a:r>
            <a:r>
              <a:rPr lang="es-DO" sz="2200" dirty="0" err="1"/>
              <a:t>title</a:t>
            </a:r>
            <a:r>
              <a:rPr lang="es-DO" sz="2200" dirty="0"/>
              <a:t>&gt;Ejemplo de formulario básico&lt;/</a:t>
            </a:r>
            <a:r>
              <a:rPr lang="es-DO" sz="2200" dirty="0" err="1"/>
              <a:t>title</a:t>
            </a:r>
            <a:r>
              <a:rPr lang="es-DO" sz="2200" dirty="0"/>
              <a:t>&gt;</a:t>
            </a:r>
          </a:p>
          <a:p>
            <a:r>
              <a:rPr lang="es-DO" sz="2200" dirty="0"/>
              <a:t>  &lt;/head&gt;</a:t>
            </a:r>
          </a:p>
          <a:p>
            <a:r>
              <a:rPr lang="es-DO" sz="2200" dirty="0"/>
              <a:t>  &lt;</a:t>
            </a:r>
            <a:r>
              <a:rPr lang="es-DO" sz="2200" dirty="0" err="1"/>
              <a:t>body</a:t>
            </a:r>
            <a:r>
              <a:rPr lang="es-DO" sz="2200" dirty="0"/>
              <a:t>&gt;</a:t>
            </a:r>
          </a:p>
          <a:p>
            <a:r>
              <a:rPr lang="es-DO" sz="2200" dirty="0"/>
              <a:t>    &lt;</a:t>
            </a:r>
            <a:r>
              <a:rPr lang="es-DO" sz="2200" dirty="0" err="1"/>
              <a:t>form</a:t>
            </a:r>
            <a:r>
              <a:rPr lang="es-DO" sz="2200" dirty="0"/>
              <a:t>&gt;</a:t>
            </a:r>
          </a:p>
          <a:p>
            <a:r>
              <a:rPr lang="es-DO" sz="2200" dirty="0"/>
              <a:t>      Nombre:</a:t>
            </a:r>
          </a:p>
          <a:p>
            <a:r>
              <a:rPr lang="es-DO" sz="2200" dirty="0"/>
              <a:t>      &lt;</a:t>
            </a:r>
            <a:r>
              <a:rPr lang="es-DO" sz="2200" dirty="0" err="1"/>
              <a:t>br</a:t>
            </a:r>
            <a:r>
              <a:rPr lang="es-DO" sz="2200" dirty="0"/>
              <a:t>&gt;</a:t>
            </a:r>
          </a:p>
          <a:p>
            <a:r>
              <a:rPr lang="es-DO" sz="2200" dirty="0"/>
              <a:t>      &lt;input </a:t>
            </a:r>
            <a:r>
              <a:rPr lang="es-DO" sz="2200" dirty="0" err="1"/>
              <a:t>type</a:t>
            </a:r>
            <a:r>
              <a:rPr lang="es-DO" sz="2200" dirty="0"/>
              <a:t>="</a:t>
            </a:r>
            <a:r>
              <a:rPr lang="es-DO" sz="2200" dirty="0" err="1"/>
              <a:t>text</a:t>
            </a:r>
            <a:r>
              <a:rPr lang="es-DO" sz="2200" dirty="0"/>
              <a:t>"&gt;</a:t>
            </a:r>
          </a:p>
          <a:p>
            <a:r>
              <a:rPr lang="es-DO" sz="2200" dirty="0"/>
              <a:t>      &lt;</a:t>
            </a:r>
            <a:r>
              <a:rPr lang="es-DO" sz="2200" dirty="0" err="1"/>
              <a:t>br</a:t>
            </a:r>
            <a:r>
              <a:rPr lang="es-DO" sz="2200" dirty="0"/>
              <a:t>&gt;</a:t>
            </a:r>
          </a:p>
          <a:p>
            <a:r>
              <a:rPr lang="es-DO" sz="2200" dirty="0"/>
              <a:t>      Edad:</a:t>
            </a:r>
          </a:p>
          <a:p>
            <a:r>
              <a:rPr lang="es-DO" sz="2200" dirty="0"/>
              <a:t>      &lt;</a:t>
            </a:r>
            <a:r>
              <a:rPr lang="es-DO" sz="2200" dirty="0" err="1"/>
              <a:t>br</a:t>
            </a:r>
            <a:r>
              <a:rPr lang="es-DO" sz="2200" dirty="0"/>
              <a:t>&gt;</a:t>
            </a:r>
          </a:p>
          <a:p>
            <a:r>
              <a:rPr lang="es-DO" sz="2200" dirty="0"/>
              <a:t>      &lt;input </a:t>
            </a:r>
            <a:r>
              <a:rPr lang="es-DO" sz="2200" dirty="0" err="1"/>
              <a:t>type</a:t>
            </a:r>
            <a:r>
              <a:rPr lang="es-DO" sz="2200" dirty="0"/>
              <a:t>="</a:t>
            </a:r>
            <a:r>
              <a:rPr lang="es-DO" sz="2200" dirty="0" err="1"/>
              <a:t>number</a:t>
            </a:r>
            <a:r>
              <a:rPr lang="es-DO" sz="2200" dirty="0"/>
              <a:t>"&gt;</a:t>
            </a:r>
          </a:p>
          <a:p>
            <a:r>
              <a:rPr lang="es-DO" sz="2200" dirty="0"/>
              <a:t>      &lt;</a:t>
            </a:r>
            <a:r>
              <a:rPr lang="es-DO" sz="2200" dirty="0" err="1"/>
              <a:t>br</a:t>
            </a:r>
            <a:r>
              <a:rPr lang="es-DO" sz="2200" dirty="0"/>
              <a:t>&gt;&lt;</a:t>
            </a:r>
            <a:r>
              <a:rPr lang="es-DO" sz="2200" dirty="0" err="1"/>
              <a:t>br</a:t>
            </a:r>
            <a:r>
              <a:rPr lang="es-DO" sz="2200" dirty="0"/>
              <a:t>&gt;</a:t>
            </a:r>
          </a:p>
          <a:p>
            <a:r>
              <a:rPr lang="es-DO" sz="2200" dirty="0"/>
              <a:t>      &lt;input </a:t>
            </a:r>
            <a:r>
              <a:rPr lang="es-DO" sz="2200" dirty="0" err="1"/>
              <a:t>type</a:t>
            </a:r>
            <a:r>
              <a:rPr lang="es-DO" sz="2200" dirty="0"/>
              <a:t>="</a:t>
            </a:r>
            <a:r>
              <a:rPr lang="es-DO" sz="2200" dirty="0" err="1"/>
              <a:t>submit</a:t>
            </a:r>
            <a:r>
              <a:rPr lang="es-DO" sz="2200" dirty="0"/>
              <a:t>" </a:t>
            </a:r>
            <a:r>
              <a:rPr lang="es-DO" sz="2200" dirty="0" err="1"/>
              <a:t>value</a:t>
            </a:r>
            <a:r>
              <a:rPr lang="es-DO" sz="2200" dirty="0"/>
              <a:t>="Enviar datos"&gt;</a:t>
            </a:r>
          </a:p>
          <a:p>
            <a:r>
              <a:rPr lang="es-DO" sz="2200" dirty="0"/>
              <a:t>    &lt;/</a:t>
            </a:r>
            <a:r>
              <a:rPr lang="es-DO" sz="2200" dirty="0" err="1"/>
              <a:t>form</a:t>
            </a:r>
            <a:r>
              <a:rPr lang="es-DO" sz="2200" dirty="0"/>
              <a:t>&gt;</a:t>
            </a:r>
          </a:p>
          <a:p>
            <a:r>
              <a:rPr lang="es-DO" sz="2200" dirty="0"/>
              <a:t>  &lt;/</a:t>
            </a:r>
            <a:r>
              <a:rPr lang="es-DO" sz="2200" dirty="0" err="1"/>
              <a:t>body</a:t>
            </a:r>
            <a:r>
              <a:rPr lang="es-DO" sz="2200" dirty="0"/>
              <a:t>&gt;</a:t>
            </a:r>
          </a:p>
          <a:p>
            <a:r>
              <a:rPr lang="es-DO" sz="2200" dirty="0"/>
              <a:t>&lt;/</a:t>
            </a:r>
            <a:r>
              <a:rPr lang="es-DO" sz="2200" dirty="0" err="1"/>
              <a:t>html</a:t>
            </a:r>
            <a:r>
              <a:rPr lang="es-DO" sz="2200" dirty="0"/>
              <a:t>&gt;</a:t>
            </a:r>
          </a:p>
        </p:txBody>
      </p:sp>
    </p:spTree>
    <p:extLst>
      <p:ext uri="{BB962C8B-B14F-4D97-AF65-F5344CB8AC3E}">
        <p14:creationId xmlns:p14="http://schemas.microsoft.com/office/powerpoint/2010/main" val="1774837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5488" y="365760"/>
            <a:ext cx="8668512" cy="3416320"/>
          </a:xfrm>
          <a:prstGeom prst="rect">
            <a:avLst/>
          </a:prstGeom>
        </p:spPr>
        <p:txBody>
          <a:bodyPr wrap="square">
            <a:spAutoFit/>
          </a:bodyPr>
          <a:lstStyle/>
          <a:p>
            <a:r>
              <a:rPr lang="es-DO" sz="2400" dirty="0"/>
              <a:t>Como se puede observar, las etiquetas &lt;</a:t>
            </a:r>
            <a:r>
              <a:rPr lang="es-DO" sz="2400" dirty="0" err="1"/>
              <a:t>form</a:t>
            </a:r>
            <a:r>
              <a:rPr lang="es-DO" sz="2400" dirty="0"/>
              <a:t>&gt; y &lt;/</a:t>
            </a:r>
            <a:r>
              <a:rPr lang="es-DO" sz="2400" dirty="0" err="1"/>
              <a:t>form</a:t>
            </a:r>
            <a:r>
              <a:rPr lang="es-DO" sz="2400" dirty="0"/>
              <a:t>&gt; delimitan el formulario, el cual contiene en este ejemplo tres elementos "input" para que el usuario pueda:</a:t>
            </a:r>
          </a:p>
          <a:p>
            <a:endParaRPr lang="es-DO" sz="2400" dirty="0"/>
          </a:p>
          <a:p>
            <a:r>
              <a:rPr lang="es-DO" sz="2400" dirty="0"/>
              <a:t>Introducir su nombre (dato de tipo texto, </a:t>
            </a:r>
            <a:r>
              <a:rPr lang="es-DO" sz="2400" dirty="0" err="1"/>
              <a:t>type</a:t>
            </a:r>
            <a:r>
              <a:rPr lang="es-DO" sz="2400" dirty="0"/>
              <a:t>="</a:t>
            </a:r>
            <a:r>
              <a:rPr lang="es-DO" sz="2400" dirty="0" err="1"/>
              <a:t>text</a:t>
            </a:r>
            <a:r>
              <a:rPr lang="es-DO" sz="2400" dirty="0"/>
              <a:t>").</a:t>
            </a:r>
          </a:p>
          <a:p>
            <a:r>
              <a:rPr lang="es-DO" sz="2400" dirty="0"/>
              <a:t>Introducir su edad (dato de tipo número, </a:t>
            </a:r>
            <a:r>
              <a:rPr lang="es-DO" sz="2400" dirty="0" err="1"/>
              <a:t>type</a:t>
            </a:r>
            <a:r>
              <a:rPr lang="es-DO" sz="2400" dirty="0"/>
              <a:t>="</a:t>
            </a:r>
            <a:r>
              <a:rPr lang="es-DO" sz="2400" dirty="0" err="1"/>
              <a:t>number</a:t>
            </a:r>
            <a:r>
              <a:rPr lang="es-DO" sz="2400" dirty="0"/>
              <a:t>").</a:t>
            </a:r>
          </a:p>
          <a:p>
            <a:r>
              <a:rPr lang="es-DO" sz="2400" dirty="0"/>
              <a:t>Enviar dichos datos, </a:t>
            </a:r>
            <a:r>
              <a:rPr lang="es-DO" sz="2400" dirty="0" err="1"/>
              <a:t>type</a:t>
            </a:r>
            <a:r>
              <a:rPr lang="es-DO" sz="2400" dirty="0"/>
              <a:t>="</a:t>
            </a:r>
            <a:r>
              <a:rPr lang="es-DO" sz="2400" dirty="0" err="1"/>
              <a:t>submit</a:t>
            </a:r>
            <a:r>
              <a:rPr lang="es-DO" sz="2400" dirty="0"/>
              <a:t>".</a:t>
            </a:r>
          </a:p>
          <a:p>
            <a:r>
              <a:rPr lang="es-DO" sz="2400" dirty="0"/>
              <a:t>Por otra parte, véase que al atributo </a:t>
            </a:r>
            <a:r>
              <a:rPr lang="es-DO" sz="2400" dirty="0" err="1"/>
              <a:t>value</a:t>
            </a:r>
            <a:r>
              <a:rPr lang="es-DO" sz="2400" dirty="0"/>
              <a:t> se le ha asignado el texto que se muestra en el botón de envío, "Enviar datos".</a:t>
            </a:r>
          </a:p>
        </p:txBody>
      </p:sp>
    </p:spTree>
    <p:extLst>
      <p:ext uri="{BB962C8B-B14F-4D97-AF65-F5344CB8AC3E}">
        <p14:creationId xmlns:p14="http://schemas.microsoft.com/office/powerpoint/2010/main" val="10639470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536" y="158496"/>
            <a:ext cx="9046464" cy="5262979"/>
          </a:xfrm>
          <a:prstGeom prst="rect">
            <a:avLst/>
          </a:prstGeom>
        </p:spPr>
        <p:txBody>
          <a:bodyPr wrap="square">
            <a:spAutoFit/>
          </a:bodyPr>
          <a:lstStyle/>
          <a:p>
            <a:r>
              <a:rPr lang="es-DO" sz="2400" dirty="0"/>
              <a:t>Atributo </a:t>
            </a:r>
            <a:r>
              <a:rPr lang="es-DO" sz="2400" dirty="0" err="1"/>
              <a:t>action</a:t>
            </a:r>
            <a:endParaRPr lang="es-DO" sz="2400" dirty="0"/>
          </a:p>
          <a:p>
            <a:r>
              <a:rPr lang="es-DO" sz="2400" dirty="0"/>
              <a:t>Cuando alguien hace clic en el botón de envío de datos de un formulario, habitualmente estos son enviados a otra página web para su procesamiento en un servidor. Para indicar la URL de dicha página, en el elemento "</a:t>
            </a:r>
            <a:r>
              <a:rPr lang="es-DO" sz="2400" dirty="0" err="1"/>
              <a:t>form</a:t>
            </a:r>
            <a:r>
              <a:rPr lang="es-DO" sz="2400" dirty="0"/>
              <a:t>" se utiliza el atributo </a:t>
            </a:r>
            <a:r>
              <a:rPr lang="es-DO" sz="2400" dirty="0" err="1"/>
              <a:t>action</a:t>
            </a:r>
            <a:r>
              <a:rPr lang="es-DO" sz="2400" dirty="0"/>
              <a:t>.</a:t>
            </a:r>
          </a:p>
          <a:p>
            <a:endParaRPr lang="es-DO" sz="2400" dirty="0"/>
          </a:p>
          <a:p>
            <a:r>
              <a:rPr lang="es-DO" sz="2400" dirty="0"/>
              <a:t>EJEMPLO Si el archivo "procesar-</a:t>
            </a:r>
            <a:r>
              <a:rPr lang="es-DO" sz="2400" dirty="0" err="1"/>
              <a:t>datos.php</a:t>
            </a:r>
            <a:r>
              <a:rPr lang="es-DO" sz="2400" dirty="0"/>
              <a:t>" fuese el encargado de procesar los datos de un formulario, se podría escribir:</a:t>
            </a:r>
          </a:p>
          <a:p>
            <a:endParaRPr lang="es-DO" sz="2400" dirty="0"/>
          </a:p>
          <a:p>
            <a:r>
              <a:rPr lang="es-DO" sz="2400" dirty="0"/>
              <a:t>&lt;</a:t>
            </a:r>
            <a:r>
              <a:rPr lang="es-DO" sz="2400" dirty="0" err="1"/>
              <a:t>form</a:t>
            </a:r>
            <a:r>
              <a:rPr lang="es-DO" sz="2400" dirty="0"/>
              <a:t> </a:t>
            </a:r>
            <a:r>
              <a:rPr lang="es-DO" sz="2400" dirty="0" err="1"/>
              <a:t>action</a:t>
            </a:r>
            <a:r>
              <a:rPr lang="es-DO" sz="2400" dirty="0"/>
              <a:t>="procesar-</a:t>
            </a:r>
            <a:r>
              <a:rPr lang="es-DO" sz="2400" dirty="0" err="1"/>
              <a:t>datos.php</a:t>
            </a:r>
            <a:r>
              <a:rPr lang="es-DO" sz="2400" dirty="0"/>
              <a:t>"&gt;</a:t>
            </a:r>
          </a:p>
          <a:p>
            <a:r>
              <a:rPr lang="es-DO" sz="2400" dirty="0"/>
              <a:t>Nota: para procesar los datos en un servidor, se utilizan lenguajes que pueden ejecutarse en un servidor, tales como: ASP, PHP, etc.</a:t>
            </a:r>
          </a:p>
        </p:txBody>
      </p:sp>
    </p:spTree>
    <p:extLst>
      <p:ext uri="{BB962C8B-B14F-4D97-AF65-F5344CB8AC3E}">
        <p14:creationId xmlns:p14="http://schemas.microsoft.com/office/powerpoint/2010/main" val="27672638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2880" y="64008"/>
            <a:ext cx="10290048" cy="6555641"/>
          </a:xfrm>
          <a:prstGeom prst="rect">
            <a:avLst/>
          </a:prstGeom>
        </p:spPr>
        <p:txBody>
          <a:bodyPr wrap="square">
            <a:spAutoFit/>
          </a:bodyPr>
          <a:lstStyle/>
          <a:p>
            <a:r>
              <a:rPr lang="es-DO" sz="2400" dirty="0" smtClean="0">
                <a:solidFill>
                  <a:srgbClr val="00B050"/>
                </a:solidFill>
              </a:rPr>
              <a:t>ATRIBUTO METHOD</a:t>
            </a:r>
          </a:p>
          <a:p>
            <a:r>
              <a:rPr lang="es-DO" dirty="0" smtClean="0"/>
              <a:t>El </a:t>
            </a:r>
            <a:r>
              <a:rPr lang="es-DO" dirty="0"/>
              <a:t>atributo </a:t>
            </a:r>
            <a:r>
              <a:rPr lang="es-DO" dirty="0" err="1"/>
              <a:t>method</a:t>
            </a:r>
            <a:r>
              <a:rPr lang="es-DO" dirty="0"/>
              <a:t> del elemento "</a:t>
            </a:r>
            <a:r>
              <a:rPr lang="es-DO" dirty="0" err="1"/>
              <a:t>form</a:t>
            </a:r>
            <a:r>
              <a:rPr lang="es-DO" dirty="0"/>
              <a:t>" permite especificar el método HTTP que se va a utilizar para enviar los datos de un formulario. Pudiendo ser el método GET o el método POST.</a:t>
            </a:r>
          </a:p>
          <a:p>
            <a:endParaRPr lang="es-DO" dirty="0"/>
          </a:p>
          <a:p>
            <a:r>
              <a:rPr lang="es-DO" dirty="0"/>
              <a:t>EJEMPLO El método GET se suele utilizar para enviar información (datos) que no sea sensible (contraseñas, teléfonos, direcciones de correo electrónico...). Por ejemplo, el formulario del siguiente documento ("metodo-get-en-atributo-method.html"), se puede utilizar para realizar una búsqueda en Google:</a:t>
            </a:r>
          </a:p>
          <a:p>
            <a:endParaRPr lang="es-DO" dirty="0"/>
          </a:p>
          <a:p>
            <a:r>
              <a:rPr lang="es-DO" dirty="0"/>
              <a:t>&lt;!DOCTYPE </a:t>
            </a:r>
            <a:r>
              <a:rPr lang="es-DO" dirty="0" err="1"/>
              <a:t>html</a:t>
            </a:r>
            <a:r>
              <a:rPr lang="es-DO" dirty="0"/>
              <a:t>&gt;</a:t>
            </a:r>
          </a:p>
          <a:p>
            <a:r>
              <a:rPr lang="es-DO" dirty="0"/>
              <a:t>&lt;</a:t>
            </a:r>
            <a:r>
              <a:rPr lang="es-DO" dirty="0" err="1"/>
              <a:t>html</a:t>
            </a:r>
            <a:r>
              <a:rPr lang="es-DO" dirty="0"/>
              <a:t> </a:t>
            </a:r>
            <a:r>
              <a:rPr lang="es-DO" dirty="0" err="1"/>
              <a:t>lang</a:t>
            </a:r>
            <a:r>
              <a:rPr lang="es-DO" dirty="0"/>
              <a:t>="es-ES"&gt;</a:t>
            </a:r>
          </a:p>
          <a:p>
            <a:r>
              <a:rPr lang="es-DO" dirty="0"/>
              <a:t>  &lt;head&gt;</a:t>
            </a:r>
          </a:p>
          <a:p>
            <a:r>
              <a:rPr lang="es-DO" dirty="0"/>
              <a:t>    &lt;meta </a:t>
            </a:r>
            <a:r>
              <a:rPr lang="es-DO" dirty="0" err="1"/>
              <a:t>charset</a:t>
            </a:r>
            <a:r>
              <a:rPr lang="es-DO" dirty="0"/>
              <a:t>="utf-8"&gt;</a:t>
            </a:r>
          </a:p>
          <a:p>
            <a:r>
              <a:rPr lang="es-DO" dirty="0"/>
              <a:t>    &lt;</a:t>
            </a:r>
            <a:r>
              <a:rPr lang="es-DO" dirty="0" err="1"/>
              <a:t>title</a:t>
            </a:r>
            <a:r>
              <a:rPr lang="es-DO" dirty="0"/>
              <a:t>&gt;Ejemplo método GET en el atributo </a:t>
            </a:r>
            <a:r>
              <a:rPr lang="es-DO" dirty="0" err="1"/>
              <a:t>method</a:t>
            </a:r>
            <a:r>
              <a:rPr lang="es-DO" dirty="0"/>
              <a:t>&lt;/</a:t>
            </a:r>
            <a:r>
              <a:rPr lang="es-DO" dirty="0" err="1"/>
              <a:t>title</a:t>
            </a:r>
            <a:r>
              <a:rPr lang="es-DO" dirty="0"/>
              <a:t>&gt;</a:t>
            </a:r>
          </a:p>
          <a:p>
            <a:r>
              <a:rPr lang="es-DO" dirty="0"/>
              <a:t>  &lt;/head&gt;</a:t>
            </a:r>
          </a:p>
          <a:p>
            <a:r>
              <a:rPr lang="es-DO" dirty="0"/>
              <a:t>  &lt;</a:t>
            </a:r>
            <a:r>
              <a:rPr lang="es-DO" dirty="0" err="1"/>
              <a:t>body</a:t>
            </a:r>
            <a:r>
              <a:rPr lang="es-DO" dirty="0"/>
              <a:t>&gt;</a:t>
            </a:r>
          </a:p>
          <a:p>
            <a:r>
              <a:rPr lang="es-DO" dirty="0"/>
              <a:t>    &lt;</a:t>
            </a:r>
            <a:r>
              <a:rPr lang="es-DO" dirty="0" err="1"/>
              <a:t>form</a:t>
            </a:r>
            <a:r>
              <a:rPr lang="es-DO" dirty="0"/>
              <a:t> </a:t>
            </a:r>
            <a:r>
              <a:rPr lang="es-DO" dirty="0" err="1"/>
              <a:t>action</a:t>
            </a:r>
            <a:r>
              <a:rPr lang="es-DO" dirty="0"/>
              <a:t>="http://www.google.com/search" </a:t>
            </a:r>
            <a:r>
              <a:rPr lang="es-DO" dirty="0" err="1"/>
              <a:t>method</a:t>
            </a:r>
            <a:r>
              <a:rPr lang="es-DO" dirty="0"/>
              <a:t>="</a:t>
            </a:r>
            <a:r>
              <a:rPr lang="es-DO" dirty="0" err="1"/>
              <a:t>get</a:t>
            </a:r>
            <a:r>
              <a:rPr lang="es-DO" dirty="0"/>
              <a:t>"&gt;</a:t>
            </a:r>
          </a:p>
          <a:p>
            <a:r>
              <a:rPr lang="es-DO" dirty="0"/>
              <a:t>      Google:</a:t>
            </a:r>
          </a:p>
          <a:p>
            <a:r>
              <a:rPr lang="es-DO" dirty="0"/>
              <a:t>      &lt;input </a:t>
            </a:r>
            <a:r>
              <a:rPr lang="es-DO" dirty="0" err="1"/>
              <a:t>type</a:t>
            </a:r>
            <a:r>
              <a:rPr lang="es-DO" dirty="0"/>
              <a:t>="</a:t>
            </a:r>
            <a:r>
              <a:rPr lang="es-DO" dirty="0" err="1"/>
              <a:t>search</a:t>
            </a:r>
            <a:r>
              <a:rPr lang="es-DO" dirty="0"/>
              <a:t>" </a:t>
            </a:r>
            <a:r>
              <a:rPr lang="es-DO" dirty="0" err="1"/>
              <a:t>name</a:t>
            </a:r>
            <a:r>
              <a:rPr lang="es-DO" dirty="0"/>
              <a:t>="q"&gt;</a:t>
            </a:r>
          </a:p>
          <a:p>
            <a:r>
              <a:rPr lang="es-DO" dirty="0"/>
              <a:t>      &lt;input </a:t>
            </a:r>
            <a:r>
              <a:rPr lang="es-DO" dirty="0" err="1"/>
              <a:t>type</a:t>
            </a:r>
            <a:r>
              <a:rPr lang="es-DO" dirty="0"/>
              <a:t>="</a:t>
            </a:r>
            <a:r>
              <a:rPr lang="es-DO" dirty="0" err="1"/>
              <a:t>submit</a:t>
            </a:r>
            <a:r>
              <a:rPr lang="es-DO" dirty="0"/>
              <a:t>" </a:t>
            </a:r>
            <a:r>
              <a:rPr lang="es-DO" dirty="0" err="1"/>
              <a:t>value</a:t>
            </a:r>
            <a:r>
              <a:rPr lang="es-DO" dirty="0"/>
              <a:t>="Buscar"&gt;</a:t>
            </a:r>
          </a:p>
          <a:p>
            <a:r>
              <a:rPr lang="es-DO" dirty="0"/>
              <a:t>    &lt;/</a:t>
            </a:r>
            <a:r>
              <a:rPr lang="es-DO" dirty="0" err="1"/>
              <a:t>form</a:t>
            </a:r>
            <a:r>
              <a:rPr lang="es-DO" dirty="0"/>
              <a:t>&gt;</a:t>
            </a:r>
          </a:p>
          <a:p>
            <a:r>
              <a:rPr lang="es-DO" dirty="0"/>
              <a:t>  &lt;/</a:t>
            </a:r>
            <a:r>
              <a:rPr lang="es-DO" dirty="0" err="1"/>
              <a:t>body</a:t>
            </a:r>
            <a:r>
              <a:rPr lang="es-DO" dirty="0"/>
              <a:t>&gt;</a:t>
            </a:r>
          </a:p>
          <a:p>
            <a:r>
              <a:rPr lang="es-DO" dirty="0"/>
              <a:t>&lt;/</a:t>
            </a:r>
            <a:r>
              <a:rPr lang="es-DO" dirty="0" err="1"/>
              <a:t>html</a:t>
            </a:r>
            <a:r>
              <a:rPr lang="es-DO" dirty="0"/>
              <a:t>&gt;</a:t>
            </a:r>
          </a:p>
        </p:txBody>
      </p:sp>
    </p:spTree>
    <p:extLst>
      <p:ext uri="{BB962C8B-B14F-4D97-AF65-F5344CB8AC3E}">
        <p14:creationId xmlns:p14="http://schemas.microsoft.com/office/powerpoint/2010/main" val="395688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351008" cy="1938992"/>
          </a:xfrm>
          <a:prstGeom prst="rect">
            <a:avLst/>
          </a:prstGeom>
        </p:spPr>
        <p:txBody>
          <a:bodyPr wrap="square">
            <a:spAutoFit/>
          </a:bodyPr>
          <a:lstStyle/>
          <a:p>
            <a:r>
              <a:rPr lang="es-DO" sz="2400" dirty="0"/>
              <a:t>Fíjese que, con el atributo </a:t>
            </a:r>
            <a:r>
              <a:rPr lang="es-DO" sz="2400" dirty="0" err="1"/>
              <a:t>name</a:t>
            </a:r>
            <a:r>
              <a:rPr lang="es-DO" sz="2400" dirty="0"/>
              <a:t> del elemento "input" se ha indicado el nombre (identificador) del dato que se va a enviar. Esto es necesario hacerlo con todos los datos que se envíen –en este caso sólo q– para que la página de destino que reciba dichos datos pueda procesarlos. En pantalla se verá algo parecido a:</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4" y="1841754"/>
            <a:ext cx="7641717" cy="509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5351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302240" cy="1200329"/>
          </a:xfrm>
          <a:prstGeom prst="rect">
            <a:avLst/>
          </a:prstGeom>
        </p:spPr>
        <p:txBody>
          <a:bodyPr wrap="square">
            <a:spAutoFit/>
          </a:bodyPr>
          <a:lstStyle/>
          <a:p>
            <a:r>
              <a:rPr lang="es-DO" sz="2400" dirty="0"/>
              <a:t>Al hacer clic en el botón de "Buscar" del formulario, en la URL de la página de destino se mostrará el dato que se hubiese introducido. Por ejemplo, si dicho dato fuese w3c, se visualizaría algo similar a:</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24" y="1112520"/>
            <a:ext cx="7361301" cy="412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2650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
            <a:ext cx="10570464" cy="2308324"/>
          </a:xfrm>
          <a:prstGeom prst="rect">
            <a:avLst/>
          </a:prstGeom>
        </p:spPr>
        <p:txBody>
          <a:bodyPr wrap="square">
            <a:spAutoFit/>
          </a:bodyPr>
          <a:lstStyle/>
          <a:p>
            <a:r>
              <a:rPr lang="es-DO" sz="2400" dirty="0"/>
              <a:t>Por defecto se aplica el método GET. Por tanto, el mismo resultado se habría obtenido escribiendo:</a:t>
            </a:r>
          </a:p>
          <a:p>
            <a:r>
              <a:rPr lang="es-DO" sz="2400" dirty="0" smtClean="0"/>
              <a:t>&lt;</a:t>
            </a:r>
            <a:r>
              <a:rPr lang="es-DO" sz="2400" dirty="0" err="1"/>
              <a:t>form</a:t>
            </a:r>
            <a:r>
              <a:rPr lang="es-DO" sz="2400" dirty="0"/>
              <a:t> </a:t>
            </a:r>
            <a:r>
              <a:rPr lang="es-DO" sz="2400" dirty="0" err="1"/>
              <a:t>action</a:t>
            </a:r>
            <a:r>
              <a:rPr lang="es-DO" sz="2400" dirty="0"/>
              <a:t>="http://www.google.com/search"&gt;</a:t>
            </a:r>
          </a:p>
          <a:p>
            <a:r>
              <a:rPr lang="es-DO" sz="2400" dirty="0"/>
              <a:t>Ahora bien, si se hubiese indicado el método POST:</a:t>
            </a:r>
          </a:p>
          <a:p>
            <a:r>
              <a:rPr lang="es-DO" sz="2400" dirty="0" smtClean="0"/>
              <a:t>&lt;</a:t>
            </a:r>
            <a:r>
              <a:rPr lang="es-DO" sz="2400" dirty="0" err="1"/>
              <a:t>form</a:t>
            </a:r>
            <a:r>
              <a:rPr lang="es-DO" sz="2400" dirty="0"/>
              <a:t> </a:t>
            </a:r>
            <a:r>
              <a:rPr lang="es-DO" sz="2400" dirty="0" err="1"/>
              <a:t>action</a:t>
            </a:r>
            <a:r>
              <a:rPr lang="es-DO" sz="2400" dirty="0"/>
              <a:t>="http://www.google.com/search" </a:t>
            </a:r>
            <a:r>
              <a:rPr lang="es-DO" sz="2400" dirty="0" err="1"/>
              <a:t>method</a:t>
            </a:r>
            <a:r>
              <a:rPr lang="es-DO" sz="2400" dirty="0"/>
              <a:t>="post"&gt;</a:t>
            </a:r>
          </a:p>
          <a:p>
            <a:r>
              <a:rPr lang="es-DO" sz="2400" dirty="0"/>
              <a:t>En pantalla se habría obtenido un mensaje de error:</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70" y="2212085"/>
            <a:ext cx="6129909" cy="463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9041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168128" cy="6740307"/>
          </a:xfrm>
          <a:prstGeom prst="rect">
            <a:avLst/>
          </a:prstGeom>
        </p:spPr>
        <p:txBody>
          <a:bodyPr wrap="square">
            <a:spAutoFit/>
          </a:bodyPr>
          <a:lstStyle/>
          <a:p>
            <a:r>
              <a:rPr lang="es-DO" dirty="0"/>
              <a:t>EJEMPLO En el formulario del siguiente documento HTML ("metodo-post-en-atributo-method.html") se ha indicado utilizar el método POST para enviar los datos (usuario y clave) a la página "procesar-</a:t>
            </a:r>
            <a:r>
              <a:rPr lang="es-DO" dirty="0" err="1"/>
              <a:t>datos.php</a:t>
            </a:r>
            <a:r>
              <a:rPr lang="es-DO" dirty="0"/>
              <a:t>":</a:t>
            </a:r>
          </a:p>
          <a:p>
            <a:endParaRPr lang="es-DO" dirty="0"/>
          </a:p>
          <a:p>
            <a:r>
              <a:rPr lang="es-DO" dirty="0"/>
              <a:t>&lt;!DOCTYPE </a:t>
            </a:r>
            <a:r>
              <a:rPr lang="es-DO" dirty="0" err="1"/>
              <a:t>html</a:t>
            </a:r>
            <a:r>
              <a:rPr lang="es-DO" dirty="0"/>
              <a:t>&gt;</a:t>
            </a:r>
          </a:p>
          <a:p>
            <a:r>
              <a:rPr lang="es-DO" dirty="0"/>
              <a:t>&lt;</a:t>
            </a:r>
            <a:r>
              <a:rPr lang="es-DO" dirty="0" err="1"/>
              <a:t>html</a:t>
            </a:r>
            <a:r>
              <a:rPr lang="es-DO" dirty="0"/>
              <a:t> </a:t>
            </a:r>
            <a:r>
              <a:rPr lang="es-DO" dirty="0" err="1"/>
              <a:t>lang</a:t>
            </a:r>
            <a:r>
              <a:rPr lang="es-DO" dirty="0"/>
              <a:t>="es-ES"&gt;</a:t>
            </a:r>
          </a:p>
          <a:p>
            <a:r>
              <a:rPr lang="es-DO" dirty="0"/>
              <a:t>  &lt;head&gt;</a:t>
            </a:r>
          </a:p>
          <a:p>
            <a:r>
              <a:rPr lang="es-DO" dirty="0"/>
              <a:t>    &lt;meta </a:t>
            </a:r>
            <a:r>
              <a:rPr lang="es-DO" dirty="0" err="1"/>
              <a:t>charset</a:t>
            </a:r>
            <a:r>
              <a:rPr lang="es-DO" dirty="0"/>
              <a:t>="utf-8"&gt;</a:t>
            </a:r>
          </a:p>
          <a:p>
            <a:r>
              <a:rPr lang="es-DO" dirty="0"/>
              <a:t>    &lt;</a:t>
            </a:r>
            <a:r>
              <a:rPr lang="es-DO" dirty="0" err="1"/>
              <a:t>title</a:t>
            </a:r>
            <a:r>
              <a:rPr lang="es-DO" dirty="0"/>
              <a:t>&gt;Ejemplo método POST en el atributo </a:t>
            </a:r>
            <a:r>
              <a:rPr lang="es-DO" dirty="0" err="1"/>
              <a:t>method</a:t>
            </a:r>
            <a:r>
              <a:rPr lang="es-DO" dirty="0"/>
              <a:t>&lt;/</a:t>
            </a:r>
            <a:r>
              <a:rPr lang="es-DO" dirty="0" err="1"/>
              <a:t>title</a:t>
            </a:r>
            <a:r>
              <a:rPr lang="es-DO" dirty="0"/>
              <a:t>&gt;</a:t>
            </a:r>
          </a:p>
          <a:p>
            <a:r>
              <a:rPr lang="es-DO" dirty="0"/>
              <a:t>  &lt;/head&gt;</a:t>
            </a:r>
          </a:p>
          <a:p>
            <a:r>
              <a:rPr lang="es-DO" dirty="0"/>
              <a:t>  &lt;</a:t>
            </a:r>
            <a:r>
              <a:rPr lang="es-DO" dirty="0" err="1"/>
              <a:t>body</a:t>
            </a:r>
            <a:r>
              <a:rPr lang="es-DO" dirty="0"/>
              <a:t>&gt;</a:t>
            </a:r>
          </a:p>
          <a:p>
            <a:r>
              <a:rPr lang="es-DO" dirty="0"/>
              <a:t>    &lt;</a:t>
            </a:r>
            <a:r>
              <a:rPr lang="es-DO" dirty="0" err="1"/>
              <a:t>form</a:t>
            </a:r>
            <a:r>
              <a:rPr lang="es-DO" dirty="0"/>
              <a:t> </a:t>
            </a:r>
            <a:r>
              <a:rPr lang="es-DO" dirty="0" err="1"/>
              <a:t>action</a:t>
            </a:r>
            <a:r>
              <a:rPr lang="es-DO" dirty="0"/>
              <a:t>="procesar-</a:t>
            </a:r>
            <a:r>
              <a:rPr lang="es-DO" dirty="0" err="1"/>
              <a:t>datos.php</a:t>
            </a:r>
            <a:r>
              <a:rPr lang="es-DO" dirty="0"/>
              <a:t>" </a:t>
            </a:r>
            <a:r>
              <a:rPr lang="es-DO" dirty="0" err="1"/>
              <a:t>method</a:t>
            </a:r>
            <a:r>
              <a:rPr lang="es-DO" dirty="0"/>
              <a:t>="post"&gt;</a:t>
            </a:r>
          </a:p>
          <a:p>
            <a:r>
              <a:rPr lang="es-DO" dirty="0"/>
              <a:t>      Nombre de usuario:</a:t>
            </a:r>
          </a:p>
          <a:p>
            <a:r>
              <a:rPr lang="es-DO" dirty="0"/>
              <a:t>      &lt;</a:t>
            </a:r>
            <a:r>
              <a:rPr lang="es-DO" dirty="0" err="1"/>
              <a:t>br</a:t>
            </a:r>
            <a:r>
              <a:rPr lang="es-DO" dirty="0"/>
              <a:t>&gt;</a:t>
            </a:r>
          </a:p>
          <a:p>
            <a:r>
              <a:rPr lang="es-DO" dirty="0"/>
              <a:t>      &lt;input </a:t>
            </a:r>
            <a:r>
              <a:rPr lang="es-DO" dirty="0" err="1"/>
              <a:t>type</a:t>
            </a:r>
            <a:r>
              <a:rPr lang="es-DO" dirty="0"/>
              <a:t>="</a:t>
            </a:r>
            <a:r>
              <a:rPr lang="es-DO" dirty="0" err="1"/>
              <a:t>text</a:t>
            </a:r>
            <a:r>
              <a:rPr lang="es-DO" dirty="0"/>
              <a:t>" </a:t>
            </a:r>
            <a:r>
              <a:rPr lang="es-DO" dirty="0" err="1"/>
              <a:t>name</a:t>
            </a:r>
            <a:r>
              <a:rPr lang="es-DO" dirty="0"/>
              <a:t>="usuario"&gt;</a:t>
            </a:r>
          </a:p>
          <a:p>
            <a:r>
              <a:rPr lang="es-DO" dirty="0"/>
              <a:t>      &lt;</a:t>
            </a:r>
            <a:r>
              <a:rPr lang="es-DO" dirty="0" err="1"/>
              <a:t>br</a:t>
            </a:r>
            <a:r>
              <a:rPr lang="es-DO" dirty="0"/>
              <a:t>&gt;</a:t>
            </a:r>
          </a:p>
          <a:p>
            <a:r>
              <a:rPr lang="es-DO" dirty="0"/>
              <a:t>      Contraseña:</a:t>
            </a:r>
          </a:p>
          <a:p>
            <a:r>
              <a:rPr lang="es-DO" dirty="0"/>
              <a:t>      &lt;</a:t>
            </a:r>
            <a:r>
              <a:rPr lang="es-DO" dirty="0" err="1"/>
              <a:t>br</a:t>
            </a:r>
            <a:r>
              <a:rPr lang="es-DO" dirty="0"/>
              <a:t>&gt;</a:t>
            </a:r>
          </a:p>
          <a:p>
            <a:r>
              <a:rPr lang="es-DO" dirty="0"/>
              <a:t>      &lt;input </a:t>
            </a:r>
            <a:r>
              <a:rPr lang="es-DO" dirty="0" err="1"/>
              <a:t>type</a:t>
            </a:r>
            <a:r>
              <a:rPr lang="es-DO" dirty="0"/>
              <a:t>="</a:t>
            </a:r>
            <a:r>
              <a:rPr lang="es-DO" dirty="0" err="1"/>
              <a:t>password</a:t>
            </a:r>
            <a:r>
              <a:rPr lang="es-DO" dirty="0"/>
              <a:t>" </a:t>
            </a:r>
            <a:r>
              <a:rPr lang="es-DO" dirty="0" err="1"/>
              <a:t>name</a:t>
            </a:r>
            <a:r>
              <a:rPr lang="es-DO" dirty="0"/>
              <a:t>="clave"&gt;</a:t>
            </a:r>
          </a:p>
          <a:p>
            <a:r>
              <a:rPr lang="es-DO" dirty="0"/>
              <a:t>      &lt;</a:t>
            </a:r>
            <a:r>
              <a:rPr lang="es-DO" dirty="0" err="1"/>
              <a:t>br</a:t>
            </a:r>
            <a:r>
              <a:rPr lang="es-DO" dirty="0"/>
              <a:t>&gt;&lt;</a:t>
            </a:r>
            <a:r>
              <a:rPr lang="es-DO" dirty="0" err="1"/>
              <a:t>br</a:t>
            </a:r>
            <a:r>
              <a:rPr lang="es-DO" dirty="0"/>
              <a:t>&gt;</a:t>
            </a:r>
          </a:p>
          <a:p>
            <a:r>
              <a:rPr lang="es-DO" dirty="0"/>
              <a:t>      &lt;input </a:t>
            </a:r>
            <a:r>
              <a:rPr lang="es-DO" dirty="0" err="1"/>
              <a:t>type</a:t>
            </a:r>
            <a:r>
              <a:rPr lang="es-DO" dirty="0"/>
              <a:t>="</a:t>
            </a:r>
            <a:r>
              <a:rPr lang="es-DO" dirty="0" err="1"/>
              <a:t>submit</a:t>
            </a:r>
            <a:r>
              <a:rPr lang="es-DO" dirty="0"/>
              <a:t>" </a:t>
            </a:r>
            <a:r>
              <a:rPr lang="es-DO" dirty="0" err="1"/>
              <a:t>value</a:t>
            </a:r>
            <a:r>
              <a:rPr lang="es-DO" dirty="0"/>
              <a:t>="Enviar datos"&gt;</a:t>
            </a:r>
          </a:p>
          <a:p>
            <a:r>
              <a:rPr lang="es-DO" dirty="0"/>
              <a:t>    &lt;/</a:t>
            </a:r>
            <a:r>
              <a:rPr lang="es-DO" dirty="0" err="1"/>
              <a:t>form</a:t>
            </a:r>
            <a:r>
              <a:rPr lang="es-DO" dirty="0"/>
              <a:t>&gt;</a:t>
            </a:r>
          </a:p>
          <a:p>
            <a:r>
              <a:rPr lang="es-DO" dirty="0"/>
              <a:t>  &lt;/</a:t>
            </a:r>
            <a:r>
              <a:rPr lang="es-DO" dirty="0" err="1"/>
              <a:t>body</a:t>
            </a:r>
            <a:r>
              <a:rPr lang="es-DO" dirty="0"/>
              <a:t>&gt;</a:t>
            </a:r>
          </a:p>
          <a:p>
            <a:r>
              <a:rPr lang="es-DO" dirty="0"/>
              <a:t>&lt;/</a:t>
            </a:r>
            <a:r>
              <a:rPr lang="es-DO" dirty="0" err="1"/>
              <a:t>html</a:t>
            </a:r>
            <a:r>
              <a:rPr lang="es-DO" dirty="0"/>
              <a:t>&gt;</a:t>
            </a:r>
          </a:p>
        </p:txBody>
      </p:sp>
    </p:spTree>
    <p:extLst>
      <p:ext uri="{BB962C8B-B14F-4D97-AF65-F5344CB8AC3E}">
        <p14:creationId xmlns:p14="http://schemas.microsoft.com/office/powerpoint/2010/main" val="351200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DE751591-8038-4515-912F-A6B63867FD7B}"/>
              </a:ext>
            </a:extLst>
          </p:cNvPr>
          <p:cNvSpPr/>
          <p:nvPr/>
        </p:nvSpPr>
        <p:spPr>
          <a:xfrm>
            <a:off x="277092" y="193964"/>
            <a:ext cx="6997276" cy="461665"/>
          </a:xfrm>
          <a:prstGeom prst="rect">
            <a:avLst/>
          </a:prstGeom>
        </p:spPr>
        <p:txBody>
          <a:bodyPr wrap="square">
            <a:spAutoFit/>
          </a:bodyPr>
          <a:lstStyle/>
          <a:p>
            <a:r>
              <a:rPr lang="es-ES" sz="2400" dirty="0"/>
              <a:t>En este caso se verá:</a:t>
            </a:r>
            <a:endParaRPr lang="es-DO" sz="2400" dirty="0"/>
          </a:p>
        </p:txBody>
      </p:sp>
      <p:pic>
        <p:nvPicPr>
          <p:cNvPr id="3" name="Imagen 2">
            <a:extLst>
              <a:ext uri="{FF2B5EF4-FFF2-40B4-BE49-F238E27FC236}">
                <a16:creationId xmlns:a16="http://schemas.microsoft.com/office/drawing/2014/main" xmlns="" id="{D6845E24-BC6D-49AD-A079-3677B6EC178E}"/>
              </a:ext>
            </a:extLst>
          </p:cNvPr>
          <p:cNvPicPr>
            <a:picLocks noChangeAspect="1"/>
          </p:cNvPicPr>
          <p:nvPr/>
        </p:nvPicPr>
        <p:blipFill>
          <a:blip r:embed="rId2"/>
          <a:stretch>
            <a:fillRect/>
          </a:stretch>
        </p:blipFill>
        <p:spPr>
          <a:xfrm>
            <a:off x="1884218" y="621145"/>
            <a:ext cx="10228118" cy="6818746"/>
          </a:xfrm>
          <a:prstGeom prst="rect">
            <a:avLst/>
          </a:prstGeom>
        </p:spPr>
      </p:pic>
    </p:spTree>
    <p:extLst>
      <p:ext uri="{BB962C8B-B14F-4D97-AF65-F5344CB8AC3E}">
        <p14:creationId xmlns:p14="http://schemas.microsoft.com/office/powerpoint/2010/main" val="2694729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85345"/>
            <a:ext cx="10021824" cy="461665"/>
          </a:xfrm>
          <a:prstGeom prst="rect">
            <a:avLst/>
          </a:prstGeom>
        </p:spPr>
        <p:txBody>
          <a:bodyPr wrap="square">
            <a:spAutoFit/>
          </a:bodyPr>
          <a:lstStyle/>
          <a:p>
            <a:r>
              <a:rPr lang="es-DO" sz="2400" dirty="0"/>
              <a:t>Si, por ejemplo, el usuario "</a:t>
            </a:r>
            <a:r>
              <a:rPr lang="es-DO" sz="2400" dirty="0" err="1"/>
              <a:t>iker</a:t>
            </a:r>
            <a:r>
              <a:rPr lang="es-DO" sz="2400" dirty="0"/>
              <a:t>" escribiese la contraseña "TdidA822":</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4" y="547010"/>
            <a:ext cx="7459790" cy="497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0" y="5657671"/>
            <a:ext cx="10229088" cy="1200329"/>
          </a:xfrm>
          <a:prstGeom prst="rect">
            <a:avLst/>
          </a:prstGeom>
        </p:spPr>
        <p:txBody>
          <a:bodyPr wrap="square">
            <a:spAutoFit/>
          </a:bodyPr>
          <a:lstStyle/>
          <a:p>
            <a:r>
              <a:rPr lang="es-DO" sz="2400" dirty="0"/>
              <a:t>Se puede comprobar que, al utilizar el método POST –a diferencia del método GET– en la URL de la página de destino no se mostrarán los datos enviados.</a:t>
            </a:r>
          </a:p>
        </p:txBody>
      </p:sp>
    </p:spTree>
    <p:extLst>
      <p:ext uri="{BB962C8B-B14F-4D97-AF65-F5344CB8AC3E}">
        <p14:creationId xmlns:p14="http://schemas.microsoft.com/office/powerpoint/2010/main" val="35455714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265664" cy="6001643"/>
          </a:xfrm>
          <a:prstGeom prst="rect">
            <a:avLst/>
          </a:prstGeom>
        </p:spPr>
        <p:txBody>
          <a:bodyPr wrap="square">
            <a:spAutoFit/>
          </a:bodyPr>
          <a:lstStyle/>
          <a:p>
            <a:r>
              <a:rPr lang="es-DO" sz="2400" dirty="0" smtClean="0">
                <a:solidFill>
                  <a:srgbClr val="00B050"/>
                </a:solidFill>
              </a:rPr>
              <a:t>CONTROLES DE UN FORMULARIO - ELEMENTOS "BUTTON", "INPUT", "SELECT" Y "TEXTAREA"</a:t>
            </a:r>
          </a:p>
          <a:p>
            <a:endParaRPr lang="es-DO" sz="2400" dirty="0" smtClean="0"/>
          </a:p>
          <a:p>
            <a:r>
              <a:rPr lang="es-DO" sz="2400" dirty="0" smtClean="0"/>
              <a:t>En </a:t>
            </a:r>
            <a:r>
              <a:rPr lang="es-DO" sz="2400" dirty="0"/>
              <a:t>un formulario, a los elementos que permiten la interacción del usuario (botones, campos de texto, etc.) se les denomina controles.</a:t>
            </a:r>
          </a:p>
          <a:p>
            <a:endParaRPr lang="es-DO" sz="2400" dirty="0"/>
          </a:p>
          <a:p>
            <a:r>
              <a:rPr lang="es-DO" sz="2400" dirty="0"/>
              <a:t>EJEMPLO El formulario del siguiente documento HTML contiene algunos de los controles más utilizados habitualmente ("controles-mas-utilizados-en-formularios.html"):</a:t>
            </a:r>
          </a:p>
          <a:p>
            <a:endParaRPr lang="es-DO" sz="2400" dirty="0"/>
          </a:p>
          <a:p>
            <a:r>
              <a:rPr lang="es-DO" sz="2400" dirty="0"/>
              <a:t>"</a:t>
            </a:r>
            <a:r>
              <a:rPr lang="es-DO" sz="2400" dirty="0" err="1"/>
              <a:t>button</a:t>
            </a:r>
            <a:r>
              <a:rPr lang="es-DO" sz="2400" dirty="0"/>
              <a:t>": representa a un botón.</a:t>
            </a:r>
          </a:p>
          <a:p>
            <a:r>
              <a:rPr lang="es-DO" sz="2400" dirty="0"/>
              <a:t>"input": puede representar diferentes tipos de control (texto, contraseña, etc.) en función del valor que se asigne a su atributo </a:t>
            </a:r>
            <a:r>
              <a:rPr lang="es-DO" sz="2400" dirty="0" err="1"/>
              <a:t>type</a:t>
            </a:r>
            <a:r>
              <a:rPr lang="es-DO" sz="2400" dirty="0"/>
              <a:t>.</a:t>
            </a:r>
          </a:p>
          <a:p>
            <a:r>
              <a:rPr lang="es-DO" sz="2400" dirty="0"/>
              <a:t>"</a:t>
            </a:r>
            <a:r>
              <a:rPr lang="es-DO" sz="2400" dirty="0" err="1"/>
              <a:t>select</a:t>
            </a:r>
            <a:r>
              <a:rPr lang="es-DO" sz="2400" dirty="0"/>
              <a:t>": define una lista de opciones, donde cada una de las opciones se representa con un elemento "</a:t>
            </a:r>
            <a:r>
              <a:rPr lang="es-DO" sz="2400" dirty="0" err="1"/>
              <a:t>option</a:t>
            </a:r>
            <a:r>
              <a:rPr lang="es-DO" sz="2400" dirty="0"/>
              <a:t>".</a:t>
            </a:r>
          </a:p>
          <a:p>
            <a:r>
              <a:rPr lang="es-DO" sz="2400" dirty="0"/>
              <a:t>"</a:t>
            </a:r>
            <a:r>
              <a:rPr lang="es-DO" sz="2400" dirty="0" err="1"/>
              <a:t>textarea</a:t>
            </a:r>
            <a:r>
              <a:rPr lang="es-DO" sz="2400" dirty="0"/>
              <a:t>": permite introducir varias líneas de texto.</a:t>
            </a:r>
          </a:p>
        </p:txBody>
      </p:sp>
    </p:spTree>
    <p:extLst>
      <p:ext uri="{BB962C8B-B14F-4D97-AF65-F5344CB8AC3E}">
        <p14:creationId xmlns:p14="http://schemas.microsoft.com/office/powerpoint/2010/main" val="11701626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
            <a:ext cx="9144000" cy="6863417"/>
          </a:xfrm>
          <a:prstGeom prst="rect">
            <a:avLst/>
          </a:prstGeom>
        </p:spPr>
        <p:txBody>
          <a:bodyPr wrap="square">
            <a:spAutoFit/>
          </a:bodyPr>
          <a:lstStyle/>
          <a:p>
            <a:r>
              <a:rPr lang="es-DO" sz="2200" dirty="0"/>
              <a:t>&lt;!DOCTYPE </a:t>
            </a:r>
            <a:r>
              <a:rPr lang="es-DO" sz="2200" dirty="0" err="1"/>
              <a:t>html</a:t>
            </a:r>
            <a:r>
              <a:rPr lang="es-DO" sz="2200" dirty="0"/>
              <a:t>&gt;</a:t>
            </a:r>
          </a:p>
          <a:p>
            <a:r>
              <a:rPr lang="es-DO" sz="2200" dirty="0"/>
              <a:t>&lt;</a:t>
            </a:r>
            <a:r>
              <a:rPr lang="es-DO" sz="2200" dirty="0" err="1"/>
              <a:t>html</a:t>
            </a:r>
            <a:r>
              <a:rPr lang="es-DO" sz="2200" dirty="0"/>
              <a:t> </a:t>
            </a:r>
            <a:r>
              <a:rPr lang="es-DO" sz="2200" dirty="0" err="1"/>
              <a:t>lang</a:t>
            </a:r>
            <a:r>
              <a:rPr lang="es-DO" sz="2200" dirty="0"/>
              <a:t>="es-ES"&gt;</a:t>
            </a:r>
          </a:p>
          <a:p>
            <a:r>
              <a:rPr lang="es-DO" sz="2200" dirty="0"/>
              <a:t>  &lt;head&gt;</a:t>
            </a:r>
          </a:p>
          <a:p>
            <a:r>
              <a:rPr lang="es-DO" sz="2200" dirty="0"/>
              <a:t>    &lt;meta </a:t>
            </a:r>
            <a:r>
              <a:rPr lang="es-DO" sz="2200" dirty="0" err="1"/>
              <a:t>charset</a:t>
            </a:r>
            <a:r>
              <a:rPr lang="es-DO" sz="2200" dirty="0"/>
              <a:t>="utf-8"&gt;</a:t>
            </a:r>
          </a:p>
          <a:p>
            <a:r>
              <a:rPr lang="es-DO" sz="2200" dirty="0"/>
              <a:t>    &lt;</a:t>
            </a:r>
            <a:r>
              <a:rPr lang="es-DO" sz="2200" dirty="0" err="1"/>
              <a:t>title</a:t>
            </a:r>
            <a:r>
              <a:rPr lang="es-DO" sz="2200" dirty="0"/>
              <a:t>&gt;Ejemplo de formulario con algunos de los controles más utilizados&lt;/</a:t>
            </a:r>
            <a:r>
              <a:rPr lang="es-DO" sz="2200" dirty="0" err="1"/>
              <a:t>title</a:t>
            </a:r>
            <a:r>
              <a:rPr lang="es-DO" sz="2200" dirty="0"/>
              <a:t>&gt;</a:t>
            </a:r>
          </a:p>
          <a:p>
            <a:r>
              <a:rPr lang="es-DO" sz="2200" dirty="0"/>
              <a:t>  &lt;/head&gt;</a:t>
            </a:r>
          </a:p>
          <a:p>
            <a:r>
              <a:rPr lang="es-DO" sz="2200" dirty="0"/>
              <a:t>  &lt;</a:t>
            </a:r>
            <a:r>
              <a:rPr lang="es-DO" sz="2200" dirty="0" err="1"/>
              <a:t>body</a:t>
            </a:r>
            <a:r>
              <a:rPr lang="es-DO" sz="2200" dirty="0"/>
              <a:t>&gt;</a:t>
            </a:r>
          </a:p>
          <a:p>
            <a:r>
              <a:rPr lang="es-DO" sz="2200" dirty="0"/>
              <a:t>    &lt;</a:t>
            </a:r>
            <a:r>
              <a:rPr lang="es-DO" sz="2200" dirty="0" err="1"/>
              <a:t>form</a:t>
            </a:r>
            <a:r>
              <a:rPr lang="es-DO" sz="2200" dirty="0"/>
              <a:t> </a:t>
            </a:r>
            <a:r>
              <a:rPr lang="es-DO" sz="2200" dirty="0" err="1"/>
              <a:t>action</a:t>
            </a:r>
            <a:r>
              <a:rPr lang="es-DO" sz="2200" dirty="0"/>
              <a:t>="procesar-</a:t>
            </a:r>
            <a:r>
              <a:rPr lang="es-DO" sz="2200" dirty="0" err="1"/>
              <a:t>datos.php</a:t>
            </a:r>
            <a:r>
              <a:rPr lang="es-DO" sz="2200" dirty="0"/>
              <a:t>" </a:t>
            </a:r>
            <a:r>
              <a:rPr lang="es-DO" sz="2200" dirty="0" err="1"/>
              <a:t>method</a:t>
            </a:r>
            <a:r>
              <a:rPr lang="es-DO" sz="2200" dirty="0"/>
              <a:t>="post"&gt;</a:t>
            </a:r>
          </a:p>
          <a:p>
            <a:r>
              <a:rPr lang="es-DO" sz="2200" dirty="0"/>
              <a:t>      Campo de texto:</a:t>
            </a:r>
          </a:p>
          <a:p>
            <a:r>
              <a:rPr lang="es-DO" sz="2200" dirty="0"/>
              <a:t>      &lt;</a:t>
            </a:r>
            <a:r>
              <a:rPr lang="es-DO" sz="2200" dirty="0" err="1"/>
              <a:t>br</a:t>
            </a:r>
            <a:r>
              <a:rPr lang="es-DO" sz="2200" dirty="0"/>
              <a:t>&gt;</a:t>
            </a:r>
          </a:p>
          <a:p>
            <a:r>
              <a:rPr lang="es-DO" sz="2200" dirty="0"/>
              <a:t>      &lt;input </a:t>
            </a:r>
            <a:r>
              <a:rPr lang="es-DO" sz="2200" dirty="0" err="1"/>
              <a:t>type</a:t>
            </a:r>
            <a:r>
              <a:rPr lang="es-DO" sz="2200" dirty="0"/>
              <a:t>="</a:t>
            </a:r>
            <a:r>
              <a:rPr lang="es-DO" sz="2200" dirty="0" err="1"/>
              <a:t>text</a:t>
            </a:r>
            <a:r>
              <a:rPr lang="es-DO" sz="2200" dirty="0"/>
              <a:t>" </a:t>
            </a:r>
            <a:r>
              <a:rPr lang="es-DO" sz="2200" dirty="0" err="1"/>
              <a:t>name</a:t>
            </a:r>
            <a:r>
              <a:rPr lang="es-DO" sz="2200" dirty="0"/>
              <a:t>="</a:t>
            </a:r>
            <a:r>
              <a:rPr lang="es-DO" sz="2200" dirty="0" err="1"/>
              <a:t>campo_de_texto</a:t>
            </a:r>
            <a:r>
              <a:rPr lang="es-DO" sz="2200" dirty="0"/>
              <a:t>"&gt;</a:t>
            </a:r>
          </a:p>
          <a:p>
            <a:r>
              <a:rPr lang="es-DO" sz="2200" dirty="0"/>
              <a:t>      &lt;</a:t>
            </a:r>
            <a:r>
              <a:rPr lang="es-DO" sz="2200" dirty="0" err="1"/>
              <a:t>br</a:t>
            </a:r>
            <a:r>
              <a:rPr lang="es-DO" sz="2200" dirty="0"/>
              <a:t>&gt;</a:t>
            </a:r>
          </a:p>
          <a:p>
            <a:r>
              <a:rPr lang="es-DO" sz="2200" dirty="0"/>
              <a:t>      Lista de selección:</a:t>
            </a:r>
          </a:p>
          <a:p>
            <a:r>
              <a:rPr lang="es-DO" sz="2200" dirty="0"/>
              <a:t>      &lt;</a:t>
            </a:r>
            <a:r>
              <a:rPr lang="es-DO" sz="2200" dirty="0" err="1"/>
              <a:t>br</a:t>
            </a:r>
            <a:r>
              <a:rPr lang="es-DO" sz="2200" dirty="0"/>
              <a:t>&gt;</a:t>
            </a:r>
          </a:p>
          <a:p>
            <a:r>
              <a:rPr lang="es-DO" sz="2200" dirty="0"/>
              <a:t>      &lt;</a:t>
            </a:r>
            <a:r>
              <a:rPr lang="es-DO" sz="2200" dirty="0" err="1"/>
              <a:t>select</a:t>
            </a:r>
            <a:r>
              <a:rPr lang="es-DO" sz="2200" dirty="0"/>
              <a:t> </a:t>
            </a:r>
            <a:r>
              <a:rPr lang="es-DO" sz="2200" dirty="0" err="1"/>
              <a:t>name</a:t>
            </a:r>
            <a:r>
              <a:rPr lang="es-DO" sz="2200" dirty="0"/>
              <a:t>="</a:t>
            </a:r>
            <a:r>
              <a:rPr lang="es-DO" sz="2200" dirty="0" err="1"/>
              <a:t>lista_de_seleccion</a:t>
            </a:r>
            <a:r>
              <a:rPr lang="es-DO" sz="2200" dirty="0"/>
              <a:t>"&gt;</a:t>
            </a:r>
          </a:p>
          <a:p>
            <a:r>
              <a:rPr lang="es-DO" sz="2200" dirty="0"/>
              <a:t>        &lt;</a:t>
            </a:r>
            <a:r>
              <a:rPr lang="es-DO" sz="2200" dirty="0" err="1"/>
              <a:t>option</a:t>
            </a:r>
            <a:r>
              <a:rPr lang="es-DO" sz="2200" dirty="0"/>
              <a:t> </a:t>
            </a:r>
            <a:r>
              <a:rPr lang="es-DO" sz="2200" dirty="0" err="1"/>
              <a:t>value</a:t>
            </a:r>
            <a:r>
              <a:rPr lang="es-DO" sz="2200" dirty="0"/>
              <a:t>="opcion1"&gt;Opción 1&lt;/</a:t>
            </a:r>
            <a:r>
              <a:rPr lang="es-DO" sz="2200" dirty="0" err="1"/>
              <a:t>option</a:t>
            </a:r>
            <a:r>
              <a:rPr lang="es-DO" sz="2200" dirty="0"/>
              <a:t>&gt;</a:t>
            </a:r>
          </a:p>
          <a:p>
            <a:r>
              <a:rPr lang="es-DO" sz="2200" dirty="0"/>
              <a:t>        &lt;</a:t>
            </a:r>
            <a:r>
              <a:rPr lang="es-DO" sz="2200" dirty="0" err="1"/>
              <a:t>option</a:t>
            </a:r>
            <a:r>
              <a:rPr lang="es-DO" sz="2200" dirty="0"/>
              <a:t> </a:t>
            </a:r>
            <a:r>
              <a:rPr lang="es-DO" sz="2200" dirty="0" err="1"/>
              <a:t>value</a:t>
            </a:r>
            <a:r>
              <a:rPr lang="es-DO" sz="2200" dirty="0"/>
              <a:t>="opcion2"&gt;Opción 2&lt;/</a:t>
            </a:r>
            <a:r>
              <a:rPr lang="es-DO" sz="2200" dirty="0" err="1"/>
              <a:t>option</a:t>
            </a:r>
            <a:r>
              <a:rPr lang="es-DO" sz="2200" dirty="0"/>
              <a:t>&gt;</a:t>
            </a:r>
          </a:p>
          <a:p>
            <a:r>
              <a:rPr lang="es-DO" sz="2200" dirty="0"/>
              <a:t>        &lt;</a:t>
            </a:r>
            <a:r>
              <a:rPr lang="es-DO" sz="2200" dirty="0" err="1"/>
              <a:t>option</a:t>
            </a:r>
            <a:r>
              <a:rPr lang="es-DO" sz="2200" dirty="0"/>
              <a:t> </a:t>
            </a:r>
            <a:r>
              <a:rPr lang="es-DO" sz="2200" dirty="0" err="1"/>
              <a:t>value</a:t>
            </a:r>
            <a:r>
              <a:rPr lang="es-DO" sz="2200" dirty="0"/>
              <a:t>="opcion3"&gt;Opción 3&lt;/</a:t>
            </a:r>
            <a:r>
              <a:rPr lang="es-DO" sz="2200" dirty="0" err="1"/>
              <a:t>option</a:t>
            </a:r>
            <a:r>
              <a:rPr lang="es-DO" sz="2200" dirty="0"/>
              <a:t>&gt;</a:t>
            </a:r>
          </a:p>
          <a:p>
            <a:r>
              <a:rPr lang="es-DO" sz="2200" dirty="0"/>
              <a:t>      &lt;/</a:t>
            </a:r>
            <a:r>
              <a:rPr lang="es-DO" sz="2200" dirty="0" err="1"/>
              <a:t>select</a:t>
            </a:r>
            <a:r>
              <a:rPr lang="es-DO" sz="2200" dirty="0"/>
              <a:t>&gt;</a:t>
            </a:r>
          </a:p>
        </p:txBody>
      </p:sp>
    </p:spTree>
    <p:extLst>
      <p:ext uri="{BB962C8B-B14F-4D97-AF65-F5344CB8AC3E}">
        <p14:creationId xmlns:p14="http://schemas.microsoft.com/office/powerpoint/2010/main" val="13463324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99872" y="414529"/>
            <a:ext cx="8644128" cy="5262979"/>
          </a:xfrm>
          <a:prstGeom prst="rect">
            <a:avLst/>
          </a:prstGeom>
        </p:spPr>
        <p:txBody>
          <a:bodyPr wrap="square">
            <a:spAutoFit/>
          </a:bodyPr>
          <a:lstStyle/>
          <a:p>
            <a:r>
              <a:rPr lang="es-DO" sz="2400" dirty="0"/>
              <a:t>&lt;</a:t>
            </a:r>
            <a:r>
              <a:rPr lang="es-DO" sz="2400" dirty="0" err="1"/>
              <a:t>br</a:t>
            </a:r>
            <a:r>
              <a:rPr lang="es-DO" sz="2400" dirty="0"/>
              <a:t>&gt;</a:t>
            </a:r>
          </a:p>
          <a:p>
            <a:r>
              <a:rPr lang="es-DO" sz="2400" dirty="0"/>
              <a:t>      Área de texto:</a:t>
            </a:r>
          </a:p>
          <a:p>
            <a:r>
              <a:rPr lang="es-DO" sz="2400" dirty="0"/>
              <a:t>      &lt;</a:t>
            </a:r>
            <a:r>
              <a:rPr lang="es-DO" sz="2400" dirty="0" err="1"/>
              <a:t>br</a:t>
            </a:r>
            <a:r>
              <a:rPr lang="es-DO" sz="2400" dirty="0"/>
              <a:t>&gt;</a:t>
            </a:r>
          </a:p>
          <a:p>
            <a:r>
              <a:rPr lang="es-DO" sz="2400" dirty="0"/>
              <a:t>      &lt;</a:t>
            </a:r>
            <a:r>
              <a:rPr lang="es-DO" sz="2400" dirty="0" err="1"/>
              <a:t>textarea</a:t>
            </a:r>
            <a:r>
              <a:rPr lang="es-DO" sz="2400" dirty="0"/>
              <a:t> </a:t>
            </a:r>
            <a:r>
              <a:rPr lang="es-DO" sz="2400" dirty="0" err="1"/>
              <a:t>name</a:t>
            </a:r>
            <a:r>
              <a:rPr lang="es-DO" sz="2400" dirty="0"/>
              <a:t>="</a:t>
            </a:r>
            <a:r>
              <a:rPr lang="es-DO" sz="2400" dirty="0" err="1"/>
              <a:t>area_de_texto</a:t>
            </a:r>
            <a:r>
              <a:rPr lang="es-DO" sz="2400" dirty="0"/>
              <a:t>" </a:t>
            </a:r>
            <a:r>
              <a:rPr lang="es-DO" sz="2400" dirty="0" err="1"/>
              <a:t>rows</a:t>
            </a:r>
            <a:r>
              <a:rPr lang="es-DO" sz="2400" dirty="0"/>
              <a:t>="3" </a:t>
            </a:r>
            <a:r>
              <a:rPr lang="es-DO" sz="2400" dirty="0" err="1"/>
              <a:t>cols</a:t>
            </a:r>
            <a:r>
              <a:rPr lang="es-DO" sz="2400" dirty="0"/>
              <a:t>="50"&gt;En este control del formulario se pueden escribir varias líneas de texto.&lt;/</a:t>
            </a:r>
            <a:r>
              <a:rPr lang="es-DO" sz="2400" dirty="0" err="1"/>
              <a:t>textarea</a:t>
            </a:r>
            <a:r>
              <a:rPr lang="es-DO" sz="2400" dirty="0"/>
              <a:t>&gt;</a:t>
            </a:r>
          </a:p>
          <a:p>
            <a:r>
              <a:rPr lang="es-DO" sz="2400" dirty="0"/>
              <a:t>      &lt;</a:t>
            </a:r>
            <a:r>
              <a:rPr lang="es-DO" sz="2400" dirty="0" err="1"/>
              <a:t>br</a:t>
            </a:r>
            <a:r>
              <a:rPr lang="es-DO" sz="2400" dirty="0"/>
              <a:t>&gt;&lt;</a:t>
            </a:r>
            <a:r>
              <a:rPr lang="es-DO" sz="2400" dirty="0" err="1"/>
              <a:t>br</a:t>
            </a:r>
            <a:r>
              <a:rPr lang="es-DO" sz="2400" dirty="0"/>
              <a:t>&gt;</a:t>
            </a:r>
          </a:p>
          <a:p>
            <a:r>
              <a:rPr lang="es-DO" sz="2400" dirty="0"/>
              <a:t>      &lt;</a:t>
            </a:r>
            <a:r>
              <a:rPr lang="es-DO" sz="2400" dirty="0" err="1"/>
              <a:t>button</a:t>
            </a:r>
            <a:r>
              <a:rPr lang="es-DO" sz="2400" dirty="0"/>
              <a:t> </a:t>
            </a:r>
            <a:r>
              <a:rPr lang="es-DO" sz="2400" dirty="0" err="1"/>
              <a:t>type</a:t>
            </a:r>
            <a:r>
              <a:rPr lang="es-DO" sz="2400" dirty="0"/>
              <a:t>="</a:t>
            </a:r>
            <a:r>
              <a:rPr lang="es-DO" sz="2400" dirty="0" err="1"/>
              <a:t>reset</a:t>
            </a:r>
            <a:r>
              <a:rPr lang="es-DO" sz="2400" dirty="0"/>
              <a:t>"&gt;Resetear&lt;/</a:t>
            </a:r>
            <a:r>
              <a:rPr lang="es-DO" sz="2400" dirty="0" err="1"/>
              <a:t>button</a:t>
            </a:r>
            <a:r>
              <a:rPr lang="es-DO" sz="2400" dirty="0"/>
              <a:t>&gt;</a:t>
            </a:r>
          </a:p>
          <a:p>
            <a:r>
              <a:rPr lang="es-DO" sz="2400" dirty="0"/>
              <a:t>      &lt;</a:t>
            </a:r>
            <a:r>
              <a:rPr lang="es-DO" sz="2400" dirty="0" err="1"/>
              <a:t>button</a:t>
            </a:r>
            <a:r>
              <a:rPr lang="es-DO" sz="2400" dirty="0"/>
              <a:t> </a:t>
            </a:r>
            <a:r>
              <a:rPr lang="es-DO" sz="2400" dirty="0" err="1"/>
              <a:t>type</a:t>
            </a:r>
            <a:r>
              <a:rPr lang="es-DO" sz="2400" dirty="0"/>
              <a:t>="</a:t>
            </a:r>
            <a:r>
              <a:rPr lang="es-DO" sz="2400" dirty="0" err="1"/>
              <a:t>submit</a:t>
            </a:r>
            <a:r>
              <a:rPr lang="es-DO" sz="2400" dirty="0"/>
              <a:t>"&gt;Enviar&lt;/</a:t>
            </a:r>
            <a:r>
              <a:rPr lang="es-DO" sz="2400" dirty="0" err="1"/>
              <a:t>button</a:t>
            </a:r>
            <a:r>
              <a:rPr lang="es-DO" sz="2400" dirty="0"/>
              <a:t>&gt;</a:t>
            </a:r>
          </a:p>
          <a:p>
            <a:r>
              <a:rPr lang="es-DO" sz="2400" dirty="0"/>
              <a:t>    &lt;/</a:t>
            </a:r>
            <a:r>
              <a:rPr lang="es-DO" sz="2400" dirty="0" err="1"/>
              <a:t>form</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endParaRPr lang="es-DO" sz="2400" dirty="0" smtClean="0"/>
          </a:p>
          <a:p>
            <a:r>
              <a:rPr lang="es-DO" sz="2400" dirty="0" smtClean="0"/>
              <a:t>En </a:t>
            </a:r>
            <a:r>
              <a:rPr lang="es-DO" sz="2400" dirty="0"/>
              <a:t>un navegador web se mostrará:</a:t>
            </a:r>
          </a:p>
        </p:txBody>
      </p:sp>
    </p:spTree>
    <p:extLst>
      <p:ext uri="{BB962C8B-B14F-4D97-AF65-F5344CB8AC3E}">
        <p14:creationId xmlns:p14="http://schemas.microsoft.com/office/powerpoint/2010/main" val="13578111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56" y="120904"/>
            <a:ext cx="7105269" cy="473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29184" y="4903393"/>
            <a:ext cx="8083296" cy="1569660"/>
          </a:xfrm>
          <a:prstGeom prst="rect">
            <a:avLst/>
          </a:prstGeom>
        </p:spPr>
        <p:txBody>
          <a:bodyPr wrap="square">
            <a:spAutoFit/>
          </a:bodyPr>
          <a:lstStyle/>
          <a:p>
            <a:r>
              <a:rPr lang="es-DO" sz="2400" dirty="0"/>
              <a:t>En lugar de los elementos "</a:t>
            </a:r>
            <a:r>
              <a:rPr lang="es-DO" sz="2400" dirty="0" err="1"/>
              <a:t>button</a:t>
            </a:r>
            <a:r>
              <a:rPr lang="es-DO" sz="2400" dirty="0"/>
              <a:t>", se pueden utilizar elementos “input” escribiendo</a:t>
            </a:r>
            <a:r>
              <a:rPr lang="es-DO" sz="2400" dirty="0" smtClean="0"/>
              <a:t>:</a:t>
            </a:r>
          </a:p>
          <a:p>
            <a:r>
              <a:rPr lang="en-US" sz="2400" dirty="0"/>
              <a:t> &lt;input type="reset" value="</a:t>
            </a:r>
            <a:r>
              <a:rPr lang="en-US" sz="2400" dirty="0" err="1"/>
              <a:t>Resetear</a:t>
            </a:r>
            <a:r>
              <a:rPr lang="en-US" sz="2400" dirty="0"/>
              <a:t>"&gt;</a:t>
            </a:r>
          </a:p>
          <a:p>
            <a:r>
              <a:rPr lang="en-US" sz="2400" dirty="0"/>
              <a:t>      &lt;input type="submit" value="</a:t>
            </a:r>
            <a:r>
              <a:rPr lang="en-US" sz="2400" dirty="0" err="1"/>
              <a:t>Enviar</a:t>
            </a:r>
            <a:r>
              <a:rPr lang="en-US" sz="2400" dirty="0"/>
              <a:t>"&gt;</a:t>
            </a:r>
            <a:endParaRPr lang="es-DO" sz="2400" dirty="0"/>
          </a:p>
        </p:txBody>
      </p:sp>
    </p:spTree>
    <p:extLst>
      <p:ext uri="{BB962C8B-B14F-4D97-AF65-F5344CB8AC3E}">
        <p14:creationId xmlns:p14="http://schemas.microsoft.com/office/powerpoint/2010/main" val="39386742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9728" y="0"/>
            <a:ext cx="9034272" cy="6370975"/>
          </a:xfrm>
          <a:prstGeom prst="rect">
            <a:avLst/>
          </a:prstGeom>
        </p:spPr>
        <p:txBody>
          <a:bodyPr wrap="square">
            <a:spAutoFit/>
          </a:bodyPr>
          <a:lstStyle/>
          <a:p>
            <a:r>
              <a:rPr lang="es-DO" sz="2400" dirty="0"/>
              <a:t>Agrupaciones de elementos "</a:t>
            </a:r>
            <a:r>
              <a:rPr lang="es-DO" sz="2400" dirty="0" err="1"/>
              <a:t>fieldset</a:t>
            </a:r>
            <a:r>
              <a:rPr lang="es-DO" sz="2400" dirty="0"/>
              <a:t>" y "</a:t>
            </a:r>
            <a:r>
              <a:rPr lang="es-DO" sz="2400" dirty="0" err="1"/>
              <a:t>leyend</a:t>
            </a:r>
            <a:r>
              <a:rPr lang="es-DO" sz="2400" dirty="0"/>
              <a:t>"</a:t>
            </a:r>
          </a:p>
          <a:p>
            <a:r>
              <a:rPr lang="es-DO" sz="2400" dirty="0"/>
              <a:t>EJEMPLO El elemento "</a:t>
            </a:r>
            <a:r>
              <a:rPr lang="es-DO" sz="2400" dirty="0" err="1"/>
              <a:t>fieldset</a:t>
            </a:r>
            <a:r>
              <a:rPr lang="es-DO" sz="2400" dirty="0"/>
              <a:t>" permite agrupar varios elementos de un formulario. En el siguiente documento se han definido dos grupos ("agrupacion-de-elementos-en-un-formulario.html"):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agrupación de elementos en un formulario&lt;/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a:t>
            </a:r>
            <a:r>
              <a:rPr lang="es-DO" sz="2400" dirty="0" err="1"/>
              <a:t>form</a:t>
            </a:r>
            <a:r>
              <a:rPr lang="es-DO" sz="2400" dirty="0"/>
              <a:t> </a:t>
            </a:r>
            <a:r>
              <a:rPr lang="es-DO" sz="2400" dirty="0" err="1"/>
              <a:t>action</a:t>
            </a:r>
            <a:r>
              <a:rPr lang="es-DO" sz="2400" dirty="0"/>
              <a:t>="procesar-</a:t>
            </a:r>
            <a:r>
              <a:rPr lang="es-DO" sz="2400" dirty="0" err="1"/>
              <a:t>datos.php</a:t>
            </a:r>
            <a:r>
              <a:rPr lang="es-DO" sz="2400" dirty="0"/>
              <a:t>" </a:t>
            </a:r>
            <a:r>
              <a:rPr lang="es-DO" sz="2400" dirty="0" err="1"/>
              <a:t>method</a:t>
            </a:r>
            <a:r>
              <a:rPr lang="es-DO" sz="2400" dirty="0"/>
              <a:t>="post"&gt;</a:t>
            </a:r>
          </a:p>
          <a:p>
            <a:r>
              <a:rPr lang="es-DO" sz="2400" dirty="0"/>
              <a:t>      &lt;</a:t>
            </a:r>
            <a:r>
              <a:rPr lang="es-DO" sz="2400" dirty="0" err="1"/>
              <a:t>fieldset</a:t>
            </a:r>
            <a:r>
              <a:rPr lang="es-DO" sz="2400" dirty="0"/>
              <a:t>&gt;</a:t>
            </a:r>
          </a:p>
          <a:p>
            <a:r>
              <a:rPr lang="es-DO" sz="2400" dirty="0"/>
              <a:t>        &lt;</a:t>
            </a:r>
            <a:r>
              <a:rPr lang="es-DO" sz="2400" dirty="0" err="1"/>
              <a:t>legend</a:t>
            </a:r>
            <a:r>
              <a:rPr lang="es-DO" sz="2400" dirty="0"/>
              <a:t>&gt;Agrupación de varios controles:&lt;/</a:t>
            </a:r>
            <a:r>
              <a:rPr lang="es-DO" sz="2400" dirty="0" err="1"/>
              <a:t>legend</a:t>
            </a:r>
            <a:r>
              <a:rPr lang="es-DO" sz="2400" dirty="0"/>
              <a:t>&gt;</a:t>
            </a:r>
          </a:p>
        </p:txBody>
      </p:sp>
    </p:spTree>
    <p:extLst>
      <p:ext uri="{BB962C8B-B14F-4D97-AF65-F5344CB8AC3E}">
        <p14:creationId xmlns:p14="http://schemas.microsoft.com/office/powerpoint/2010/main" val="22187239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7109639"/>
          </a:xfrm>
          <a:prstGeom prst="rect">
            <a:avLst/>
          </a:prstGeom>
        </p:spPr>
        <p:txBody>
          <a:bodyPr wrap="square">
            <a:spAutoFit/>
          </a:bodyPr>
          <a:lstStyle/>
          <a:p>
            <a:r>
              <a:rPr lang="es-DO" sz="2400" dirty="0"/>
              <a:t>Campo de texto:</a:t>
            </a:r>
          </a:p>
          <a:p>
            <a:r>
              <a:rPr lang="es-DO" sz="2400" dirty="0"/>
              <a:t>        &lt;</a:t>
            </a:r>
            <a:r>
              <a:rPr lang="es-DO" sz="2400" dirty="0" err="1"/>
              <a:t>br</a:t>
            </a:r>
            <a:r>
              <a:rPr lang="es-DO" sz="2400" dirty="0"/>
              <a:t>&gt;</a:t>
            </a:r>
          </a:p>
          <a:p>
            <a:r>
              <a:rPr lang="es-DO" sz="2400" dirty="0"/>
              <a:t>        &lt;input </a:t>
            </a:r>
            <a:r>
              <a:rPr lang="es-DO" sz="2400" dirty="0" err="1"/>
              <a:t>type</a:t>
            </a:r>
            <a:r>
              <a:rPr lang="es-DO" sz="2400" dirty="0"/>
              <a:t>="</a:t>
            </a:r>
            <a:r>
              <a:rPr lang="es-DO" sz="2400" dirty="0" err="1"/>
              <a:t>text</a:t>
            </a:r>
            <a:r>
              <a:rPr lang="es-DO" sz="2400" dirty="0"/>
              <a:t>" </a:t>
            </a:r>
            <a:r>
              <a:rPr lang="es-DO" sz="2400" dirty="0" err="1"/>
              <a:t>name</a:t>
            </a:r>
            <a:r>
              <a:rPr lang="es-DO" sz="2400" dirty="0"/>
              <a:t>="</a:t>
            </a:r>
            <a:r>
              <a:rPr lang="es-DO" sz="2400" dirty="0" err="1"/>
              <a:t>campo_de_texto</a:t>
            </a:r>
            <a:r>
              <a:rPr lang="es-DO" sz="2400" dirty="0"/>
              <a:t>"&gt;</a:t>
            </a:r>
          </a:p>
          <a:p>
            <a:r>
              <a:rPr lang="es-DO" sz="2400" dirty="0"/>
              <a:t>        &lt;</a:t>
            </a:r>
            <a:r>
              <a:rPr lang="es-DO" sz="2400" dirty="0" err="1"/>
              <a:t>br</a:t>
            </a:r>
            <a:r>
              <a:rPr lang="es-DO" sz="2400" dirty="0"/>
              <a:t>&gt;</a:t>
            </a:r>
          </a:p>
          <a:p>
            <a:r>
              <a:rPr lang="es-DO" sz="2400" dirty="0"/>
              <a:t>        Lista de selección:</a:t>
            </a:r>
          </a:p>
          <a:p>
            <a:r>
              <a:rPr lang="es-DO" sz="2400" dirty="0"/>
              <a:t>        &lt;</a:t>
            </a:r>
            <a:r>
              <a:rPr lang="es-DO" sz="2400" dirty="0" err="1"/>
              <a:t>br</a:t>
            </a:r>
            <a:r>
              <a:rPr lang="es-DO" sz="2400" dirty="0"/>
              <a:t>&gt;</a:t>
            </a:r>
          </a:p>
          <a:p>
            <a:r>
              <a:rPr lang="es-DO" sz="2400" dirty="0"/>
              <a:t>        &lt;</a:t>
            </a:r>
            <a:r>
              <a:rPr lang="es-DO" sz="2400" dirty="0" err="1"/>
              <a:t>select</a:t>
            </a:r>
            <a:r>
              <a:rPr lang="es-DO" sz="2400" dirty="0"/>
              <a:t> </a:t>
            </a:r>
            <a:r>
              <a:rPr lang="es-DO" sz="2400" dirty="0" err="1"/>
              <a:t>name</a:t>
            </a:r>
            <a:r>
              <a:rPr lang="es-DO" sz="2400" dirty="0"/>
              <a:t>="</a:t>
            </a:r>
            <a:r>
              <a:rPr lang="es-DO" sz="2400" dirty="0" err="1"/>
              <a:t>lista_de_seleccion</a:t>
            </a:r>
            <a:r>
              <a:rPr lang="es-DO" sz="2400" dirty="0"/>
              <a:t>"&gt;</a:t>
            </a:r>
          </a:p>
          <a:p>
            <a:r>
              <a:rPr lang="es-DO" sz="2400" dirty="0"/>
              <a:t>          &lt;</a:t>
            </a:r>
            <a:r>
              <a:rPr lang="es-DO" sz="2400" dirty="0" err="1"/>
              <a:t>option</a:t>
            </a:r>
            <a:r>
              <a:rPr lang="es-DO" sz="2400" dirty="0"/>
              <a:t> </a:t>
            </a:r>
            <a:r>
              <a:rPr lang="es-DO" sz="2400" dirty="0" err="1"/>
              <a:t>value</a:t>
            </a:r>
            <a:r>
              <a:rPr lang="es-DO" sz="2400" dirty="0"/>
              <a:t>="opcion1"&gt;Opción 1&lt;/</a:t>
            </a:r>
            <a:r>
              <a:rPr lang="es-DO" sz="2400" dirty="0" err="1"/>
              <a:t>option</a:t>
            </a:r>
            <a:r>
              <a:rPr lang="es-DO" sz="2400" dirty="0"/>
              <a:t>&gt;</a:t>
            </a:r>
          </a:p>
          <a:p>
            <a:r>
              <a:rPr lang="es-DO" sz="2400" dirty="0"/>
              <a:t>          &lt;</a:t>
            </a:r>
            <a:r>
              <a:rPr lang="es-DO" sz="2400" dirty="0" err="1"/>
              <a:t>option</a:t>
            </a:r>
            <a:r>
              <a:rPr lang="es-DO" sz="2400" dirty="0"/>
              <a:t> </a:t>
            </a:r>
            <a:r>
              <a:rPr lang="es-DO" sz="2400" dirty="0" err="1"/>
              <a:t>value</a:t>
            </a:r>
            <a:r>
              <a:rPr lang="es-DO" sz="2400" dirty="0"/>
              <a:t>="opcion2"&gt;Opción 2&lt;/</a:t>
            </a:r>
            <a:r>
              <a:rPr lang="es-DO" sz="2400" dirty="0" err="1"/>
              <a:t>option</a:t>
            </a:r>
            <a:r>
              <a:rPr lang="es-DO" sz="2400" dirty="0"/>
              <a:t>&gt;</a:t>
            </a:r>
          </a:p>
          <a:p>
            <a:r>
              <a:rPr lang="es-DO" sz="2400" dirty="0"/>
              <a:t>          &lt;</a:t>
            </a:r>
            <a:r>
              <a:rPr lang="es-DO" sz="2400" dirty="0" err="1"/>
              <a:t>option</a:t>
            </a:r>
            <a:r>
              <a:rPr lang="es-DO" sz="2400" dirty="0"/>
              <a:t> </a:t>
            </a:r>
            <a:r>
              <a:rPr lang="es-DO" sz="2400" dirty="0" err="1"/>
              <a:t>value</a:t>
            </a:r>
            <a:r>
              <a:rPr lang="es-DO" sz="2400" dirty="0"/>
              <a:t>="opcion3"&gt;Opción 3&lt;/</a:t>
            </a:r>
            <a:r>
              <a:rPr lang="es-DO" sz="2400" dirty="0" err="1"/>
              <a:t>option</a:t>
            </a:r>
            <a:r>
              <a:rPr lang="es-DO" sz="2400" dirty="0"/>
              <a:t>&gt;</a:t>
            </a:r>
          </a:p>
          <a:p>
            <a:r>
              <a:rPr lang="es-DO" sz="2400" dirty="0"/>
              <a:t>        &lt;/</a:t>
            </a:r>
            <a:r>
              <a:rPr lang="es-DO" sz="2400" dirty="0" err="1"/>
              <a:t>select</a:t>
            </a:r>
            <a:r>
              <a:rPr lang="es-DO" sz="2400" dirty="0"/>
              <a:t>&gt;</a:t>
            </a:r>
          </a:p>
          <a:p>
            <a:r>
              <a:rPr lang="es-DO" sz="2400" dirty="0"/>
              <a:t>        &lt;</a:t>
            </a:r>
            <a:r>
              <a:rPr lang="es-DO" sz="2400" dirty="0" err="1"/>
              <a:t>br</a:t>
            </a:r>
            <a:r>
              <a:rPr lang="es-DO" sz="2400" dirty="0"/>
              <a:t>&gt;</a:t>
            </a:r>
          </a:p>
          <a:p>
            <a:r>
              <a:rPr lang="es-DO" sz="2400" dirty="0"/>
              <a:t>        Área de texto:</a:t>
            </a:r>
          </a:p>
          <a:p>
            <a:r>
              <a:rPr lang="es-DO" sz="2400" dirty="0"/>
              <a:t>        &lt;</a:t>
            </a:r>
            <a:r>
              <a:rPr lang="es-DO" sz="2400" dirty="0" err="1"/>
              <a:t>br</a:t>
            </a:r>
            <a:r>
              <a:rPr lang="es-DO" sz="2400" dirty="0"/>
              <a:t>&gt;</a:t>
            </a:r>
          </a:p>
          <a:p>
            <a:r>
              <a:rPr lang="es-DO" sz="2400" dirty="0"/>
              <a:t>        &lt;</a:t>
            </a:r>
            <a:r>
              <a:rPr lang="es-DO" sz="2400" dirty="0" err="1"/>
              <a:t>textarea</a:t>
            </a:r>
            <a:r>
              <a:rPr lang="es-DO" sz="2400" dirty="0"/>
              <a:t> </a:t>
            </a:r>
            <a:r>
              <a:rPr lang="es-DO" sz="2400" dirty="0" err="1"/>
              <a:t>name</a:t>
            </a:r>
            <a:r>
              <a:rPr lang="es-DO" sz="2400" dirty="0"/>
              <a:t>="</a:t>
            </a:r>
            <a:r>
              <a:rPr lang="es-DO" sz="2400" dirty="0" err="1"/>
              <a:t>area_de_texto</a:t>
            </a:r>
            <a:r>
              <a:rPr lang="es-DO" sz="2400" dirty="0"/>
              <a:t>" </a:t>
            </a:r>
            <a:r>
              <a:rPr lang="es-DO" sz="2400" dirty="0" err="1"/>
              <a:t>rows</a:t>
            </a:r>
            <a:r>
              <a:rPr lang="es-DO" sz="2400" dirty="0"/>
              <a:t>="3" </a:t>
            </a:r>
            <a:r>
              <a:rPr lang="es-DO" sz="2400" dirty="0" err="1"/>
              <a:t>cols</a:t>
            </a:r>
            <a:r>
              <a:rPr lang="es-DO" sz="2400" dirty="0"/>
              <a:t>="50"&gt;En este control del formulario se pueden escribir varias líneas de texto.&lt;/</a:t>
            </a:r>
            <a:r>
              <a:rPr lang="es-DO" sz="2400" dirty="0" err="1"/>
              <a:t>textarea</a:t>
            </a:r>
            <a:r>
              <a:rPr lang="es-DO" sz="2400" dirty="0"/>
              <a:t>&gt;</a:t>
            </a:r>
          </a:p>
          <a:p>
            <a:r>
              <a:rPr lang="es-DO" sz="2400" dirty="0"/>
              <a:t>      &lt;/</a:t>
            </a:r>
            <a:r>
              <a:rPr lang="es-DO" sz="2400" dirty="0" err="1"/>
              <a:t>fieldset</a:t>
            </a:r>
            <a:r>
              <a:rPr lang="es-DO" sz="2400" dirty="0"/>
              <a:t>&gt;</a:t>
            </a:r>
          </a:p>
          <a:p>
            <a:r>
              <a:rPr lang="es-DO" sz="2400" dirty="0"/>
              <a:t>      &lt;</a:t>
            </a:r>
            <a:r>
              <a:rPr lang="es-DO" sz="2400" dirty="0" err="1"/>
              <a:t>fieldset</a:t>
            </a:r>
            <a:r>
              <a:rPr lang="es-DO" sz="2400" dirty="0"/>
              <a:t>&gt;</a:t>
            </a:r>
          </a:p>
        </p:txBody>
      </p:sp>
    </p:spTree>
    <p:extLst>
      <p:ext uri="{BB962C8B-B14F-4D97-AF65-F5344CB8AC3E}">
        <p14:creationId xmlns:p14="http://schemas.microsoft.com/office/powerpoint/2010/main" val="18341873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 y="97536"/>
            <a:ext cx="9058656" cy="3046988"/>
          </a:xfrm>
          <a:prstGeom prst="rect">
            <a:avLst/>
          </a:prstGeom>
        </p:spPr>
        <p:txBody>
          <a:bodyPr wrap="square">
            <a:spAutoFit/>
          </a:bodyPr>
          <a:lstStyle/>
          <a:p>
            <a:r>
              <a:rPr lang="es-DO" sz="2400" dirty="0"/>
              <a:t>&lt;</a:t>
            </a:r>
            <a:r>
              <a:rPr lang="es-DO" sz="2400" dirty="0" err="1"/>
              <a:t>legend</a:t>
            </a:r>
            <a:r>
              <a:rPr lang="es-DO" sz="2400" dirty="0"/>
              <a:t>&gt;Agrupación de botones:&lt;/</a:t>
            </a:r>
            <a:r>
              <a:rPr lang="es-DO" sz="2400" dirty="0" err="1"/>
              <a:t>legend</a:t>
            </a:r>
            <a:r>
              <a:rPr lang="es-DO" sz="2400" dirty="0"/>
              <a:t>&gt;</a:t>
            </a:r>
          </a:p>
          <a:p>
            <a:r>
              <a:rPr lang="es-DO" sz="2400" dirty="0"/>
              <a:t>        &lt;</a:t>
            </a:r>
            <a:r>
              <a:rPr lang="es-DO" sz="2400" dirty="0" err="1"/>
              <a:t>button</a:t>
            </a:r>
            <a:r>
              <a:rPr lang="es-DO" sz="2400" dirty="0"/>
              <a:t> </a:t>
            </a:r>
            <a:r>
              <a:rPr lang="es-DO" sz="2400" dirty="0" err="1"/>
              <a:t>type</a:t>
            </a:r>
            <a:r>
              <a:rPr lang="es-DO" sz="2400" dirty="0"/>
              <a:t>="</a:t>
            </a:r>
            <a:r>
              <a:rPr lang="es-DO" sz="2400" dirty="0" err="1"/>
              <a:t>reset</a:t>
            </a:r>
            <a:r>
              <a:rPr lang="es-DO" sz="2400" dirty="0"/>
              <a:t>"&gt;Resetear&lt;/</a:t>
            </a:r>
            <a:r>
              <a:rPr lang="es-DO" sz="2400" dirty="0" err="1"/>
              <a:t>button</a:t>
            </a:r>
            <a:r>
              <a:rPr lang="es-DO" sz="2400" dirty="0"/>
              <a:t>&gt;</a:t>
            </a:r>
          </a:p>
          <a:p>
            <a:r>
              <a:rPr lang="es-DO" sz="2400" dirty="0"/>
              <a:t>        &lt;</a:t>
            </a:r>
            <a:r>
              <a:rPr lang="es-DO" sz="2400" dirty="0" err="1"/>
              <a:t>button</a:t>
            </a:r>
            <a:r>
              <a:rPr lang="es-DO" sz="2400" dirty="0"/>
              <a:t> </a:t>
            </a:r>
            <a:r>
              <a:rPr lang="es-DO" sz="2400" dirty="0" err="1"/>
              <a:t>type</a:t>
            </a:r>
            <a:r>
              <a:rPr lang="es-DO" sz="2400" dirty="0"/>
              <a:t>="</a:t>
            </a:r>
            <a:r>
              <a:rPr lang="es-DO" sz="2400" dirty="0" err="1"/>
              <a:t>submit</a:t>
            </a:r>
            <a:r>
              <a:rPr lang="es-DO" sz="2400" dirty="0"/>
              <a:t>"&gt;Enviar&lt;/</a:t>
            </a:r>
            <a:r>
              <a:rPr lang="es-DO" sz="2400" dirty="0" err="1"/>
              <a:t>button</a:t>
            </a:r>
            <a:r>
              <a:rPr lang="es-DO" sz="2400" dirty="0"/>
              <a:t>&gt;</a:t>
            </a:r>
          </a:p>
          <a:p>
            <a:r>
              <a:rPr lang="es-DO" sz="2400" dirty="0"/>
              <a:t>      &lt;/</a:t>
            </a:r>
            <a:r>
              <a:rPr lang="es-DO" sz="2400" dirty="0" err="1"/>
              <a:t>fieldset</a:t>
            </a:r>
            <a:r>
              <a:rPr lang="es-DO" sz="2400" dirty="0"/>
              <a:t>&gt;</a:t>
            </a:r>
          </a:p>
          <a:p>
            <a:r>
              <a:rPr lang="es-DO" sz="2400" dirty="0"/>
              <a:t>    &lt;/</a:t>
            </a:r>
            <a:r>
              <a:rPr lang="es-DO" sz="2400" dirty="0" err="1"/>
              <a:t>form</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r>
              <a:rPr lang="es-DO" sz="2400" dirty="0"/>
              <a:t>En pantalla se vería:</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4" y="1455169"/>
            <a:ext cx="6849237" cy="517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0" y="3659544"/>
            <a:ext cx="2596896" cy="2677656"/>
          </a:xfrm>
          <a:prstGeom prst="rect">
            <a:avLst/>
          </a:prstGeom>
        </p:spPr>
        <p:txBody>
          <a:bodyPr wrap="square">
            <a:spAutoFit/>
          </a:bodyPr>
          <a:lstStyle/>
          <a:p>
            <a:r>
              <a:rPr lang="es-DO" sz="2400" dirty="0"/>
              <a:t>Obsérvese que, el elemento "</a:t>
            </a:r>
            <a:r>
              <a:rPr lang="es-DO" sz="2400" dirty="0" err="1"/>
              <a:t>legend</a:t>
            </a:r>
            <a:r>
              <a:rPr lang="es-DO" sz="2400" dirty="0"/>
              <a:t>" permite especificar una leyenda –o título– en cada una de las agrupaciones.</a:t>
            </a:r>
          </a:p>
        </p:txBody>
      </p:sp>
    </p:spTree>
    <p:extLst>
      <p:ext uri="{BB962C8B-B14F-4D97-AF65-F5344CB8AC3E}">
        <p14:creationId xmlns:p14="http://schemas.microsoft.com/office/powerpoint/2010/main" val="4227769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4112" y="1"/>
            <a:ext cx="10631424" cy="6740307"/>
          </a:xfrm>
          <a:prstGeom prst="rect">
            <a:avLst/>
          </a:prstGeom>
        </p:spPr>
        <p:txBody>
          <a:bodyPr wrap="square">
            <a:spAutoFit/>
          </a:bodyPr>
          <a:lstStyle/>
          <a:p>
            <a:r>
              <a:rPr lang="es-DO" sz="2400" dirty="0" smtClean="0">
                <a:solidFill>
                  <a:srgbClr val="00B050"/>
                </a:solidFill>
              </a:rPr>
              <a:t>ELEMENTO "LABEL"</a:t>
            </a:r>
          </a:p>
          <a:p>
            <a:r>
              <a:rPr lang="es-DO" sz="2400" dirty="0" smtClean="0"/>
              <a:t>El </a:t>
            </a:r>
            <a:r>
              <a:rPr lang="es-DO" sz="2400" dirty="0"/>
              <a:t>elemento "</a:t>
            </a:r>
            <a:r>
              <a:rPr lang="es-DO" sz="2400" dirty="0" err="1"/>
              <a:t>label</a:t>
            </a:r>
            <a:r>
              <a:rPr lang="es-DO" sz="2400" dirty="0"/>
              <a:t>" permite definir etiquetas –o títulos– a los controles de un formulario, incrementando de esta forma su accesibilidad.</a:t>
            </a:r>
          </a:p>
          <a:p>
            <a:endParaRPr lang="es-DO" sz="2400" dirty="0"/>
          </a:p>
          <a:p>
            <a:r>
              <a:rPr lang="es-DO" sz="2400" dirty="0"/>
              <a:t>EJEMPLO En el siguiente documento HTML han sido etiquetados dos controles ("uso-elemento-label.html"):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uso del elemento </a:t>
            </a:r>
            <a:r>
              <a:rPr lang="es-DO" sz="2400" dirty="0" err="1"/>
              <a:t>label</a:t>
            </a:r>
            <a:r>
              <a:rPr lang="es-DO" sz="2400" dirty="0"/>
              <a:t>&lt;/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a:t>
            </a:r>
            <a:r>
              <a:rPr lang="es-DO" sz="2400" dirty="0" err="1"/>
              <a:t>form</a:t>
            </a:r>
            <a:r>
              <a:rPr lang="es-DO" sz="2400" dirty="0"/>
              <a:t> </a:t>
            </a:r>
            <a:r>
              <a:rPr lang="es-DO" sz="2400" dirty="0" err="1"/>
              <a:t>action</a:t>
            </a:r>
            <a:r>
              <a:rPr lang="es-DO" sz="2400" dirty="0"/>
              <a:t>="procesar-</a:t>
            </a:r>
            <a:r>
              <a:rPr lang="es-DO" sz="2400" dirty="0" err="1"/>
              <a:t>datos.php</a:t>
            </a:r>
            <a:r>
              <a:rPr lang="es-DO" sz="2400" dirty="0"/>
              <a:t>" </a:t>
            </a:r>
            <a:r>
              <a:rPr lang="es-DO" sz="2400" dirty="0" err="1"/>
              <a:t>method</a:t>
            </a:r>
            <a:r>
              <a:rPr lang="es-DO" sz="2400" dirty="0"/>
              <a:t>="post"&gt;</a:t>
            </a:r>
          </a:p>
          <a:p>
            <a:r>
              <a:rPr lang="es-DO" sz="2400" dirty="0"/>
              <a:t>      &lt;</a:t>
            </a:r>
            <a:r>
              <a:rPr lang="es-DO" sz="2400" dirty="0" err="1"/>
              <a:t>label</a:t>
            </a:r>
            <a:r>
              <a:rPr lang="es-DO" sz="2400" dirty="0"/>
              <a:t>&gt;Usuario: &lt;input </a:t>
            </a:r>
            <a:r>
              <a:rPr lang="es-DO" sz="2400" dirty="0" err="1"/>
              <a:t>type</a:t>
            </a:r>
            <a:r>
              <a:rPr lang="es-DO" sz="2400" dirty="0"/>
              <a:t>="</a:t>
            </a:r>
            <a:r>
              <a:rPr lang="es-DO" sz="2400" dirty="0" err="1"/>
              <a:t>text</a:t>
            </a:r>
            <a:r>
              <a:rPr lang="es-DO" sz="2400" dirty="0"/>
              <a:t>" </a:t>
            </a:r>
            <a:r>
              <a:rPr lang="es-DO" sz="2400" dirty="0" err="1"/>
              <a:t>name</a:t>
            </a:r>
            <a:r>
              <a:rPr lang="es-DO" sz="2400" dirty="0"/>
              <a:t>="usuario"&gt;&lt;/</a:t>
            </a:r>
            <a:r>
              <a:rPr lang="es-DO" sz="2400" dirty="0" err="1"/>
              <a:t>label</a:t>
            </a:r>
            <a:r>
              <a:rPr lang="es-DO" sz="2400" dirty="0"/>
              <a:t>&gt;</a:t>
            </a:r>
          </a:p>
          <a:p>
            <a:r>
              <a:rPr lang="es-DO" sz="2400" dirty="0"/>
              <a:t>      &lt;</a:t>
            </a:r>
            <a:r>
              <a:rPr lang="es-DO" sz="2400" dirty="0" err="1"/>
              <a:t>br</a:t>
            </a:r>
            <a:r>
              <a:rPr lang="es-DO" sz="2400" dirty="0"/>
              <a:t>&gt;&lt;</a:t>
            </a:r>
            <a:r>
              <a:rPr lang="es-DO" sz="2400" dirty="0" err="1"/>
              <a:t>br</a:t>
            </a:r>
            <a:r>
              <a:rPr lang="es-DO" sz="2400" dirty="0"/>
              <a:t>&gt;</a:t>
            </a:r>
          </a:p>
          <a:p>
            <a:r>
              <a:rPr lang="es-DO" sz="2400" dirty="0"/>
              <a:t>      &lt;</a:t>
            </a:r>
            <a:r>
              <a:rPr lang="es-DO" sz="2400" dirty="0" err="1"/>
              <a:t>label</a:t>
            </a:r>
            <a:r>
              <a:rPr lang="es-DO" sz="2400" dirty="0"/>
              <a:t>&gt;Contraseña: &lt;input </a:t>
            </a:r>
            <a:r>
              <a:rPr lang="es-DO" sz="2400" dirty="0" err="1"/>
              <a:t>type</a:t>
            </a:r>
            <a:r>
              <a:rPr lang="es-DO" sz="2400" dirty="0"/>
              <a:t>="</a:t>
            </a:r>
            <a:r>
              <a:rPr lang="es-DO" sz="2400" dirty="0" err="1"/>
              <a:t>password</a:t>
            </a:r>
            <a:r>
              <a:rPr lang="es-DO" sz="2400" dirty="0"/>
              <a:t>" </a:t>
            </a:r>
            <a:r>
              <a:rPr lang="es-DO" sz="2400" dirty="0" err="1"/>
              <a:t>name</a:t>
            </a:r>
            <a:r>
              <a:rPr lang="es-DO" sz="2400" dirty="0"/>
              <a:t>="clave"</a:t>
            </a:r>
          </a:p>
        </p:txBody>
      </p:sp>
    </p:spTree>
    <p:extLst>
      <p:ext uri="{BB962C8B-B14F-4D97-AF65-F5344CB8AC3E}">
        <p14:creationId xmlns:p14="http://schemas.microsoft.com/office/powerpoint/2010/main" val="27555724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2308324"/>
          </a:xfrm>
          <a:prstGeom prst="rect">
            <a:avLst/>
          </a:prstGeom>
        </p:spPr>
        <p:txBody>
          <a:bodyPr wrap="square">
            <a:spAutoFit/>
          </a:bodyPr>
          <a:lstStyle/>
          <a:p>
            <a:r>
              <a:rPr lang="es-DO" sz="2400" dirty="0" smtClean="0"/>
              <a:t>&lt;</a:t>
            </a:r>
            <a:r>
              <a:rPr lang="es-DO" sz="2400" dirty="0" err="1" smtClean="0"/>
              <a:t>br</a:t>
            </a:r>
            <a:r>
              <a:rPr lang="es-DO" sz="2400" dirty="0" smtClean="0"/>
              <a:t>&gt;&lt;</a:t>
            </a:r>
            <a:r>
              <a:rPr lang="es-DO" sz="2400" dirty="0" err="1" smtClean="0"/>
              <a:t>br</a:t>
            </a:r>
            <a:r>
              <a:rPr lang="es-DO" sz="2400" dirty="0" smtClean="0"/>
              <a:t>&gt;</a:t>
            </a:r>
          </a:p>
          <a:p>
            <a:r>
              <a:rPr lang="es-DO" sz="2400" dirty="0" smtClean="0"/>
              <a:t>      &lt;input </a:t>
            </a:r>
            <a:r>
              <a:rPr lang="es-DO" sz="2400" dirty="0" err="1" smtClean="0"/>
              <a:t>type</a:t>
            </a:r>
            <a:r>
              <a:rPr lang="es-DO" sz="2400" dirty="0" smtClean="0"/>
              <a:t>="</a:t>
            </a:r>
            <a:r>
              <a:rPr lang="es-DO" sz="2400" dirty="0" err="1" smtClean="0"/>
              <a:t>submit</a:t>
            </a:r>
            <a:r>
              <a:rPr lang="es-DO" sz="2400" dirty="0" smtClean="0"/>
              <a:t>" </a:t>
            </a:r>
            <a:r>
              <a:rPr lang="es-DO" sz="2400" dirty="0" err="1" smtClean="0"/>
              <a:t>value</a:t>
            </a:r>
            <a:r>
              <a:rPr lang="es-DO" sz="2400" dirty="0" smtClean="0"/>
              <a:t>="Enviar datos"&gt;</a:t>
            </a:r>
          </a:p>
          <a:p>
            <a:r>
              <a:rPr lang="es-DO" sz="2400" dirty="0" smtClean="0"/>
              <a:t>    &lt;/</a:t>
            </a:r>
            <a:r>
              <a:rPr lang="es-DO" sz="2400" dirty="0" err="1" smtClean="0"/>
              <a:t>form</a:t>
            </a:r>
            <a:r>
              <a:rPr lang="es-DO" sz="2400" dirty="0" smtClean="0"/>
              <a:t>&gt;</a:t>
            </a:r>
          </a:p>
          <a:p>
            <a:r>
              <a:rPr lang="es-DO" sz="2400" dirty="0" smtClean="0"/>
              <a:t>  &lt;/</a:t>
            </a:r>
            <a:r>
              <a:rPr lang="es-DO" sz="2400" dirty="0" err="1" smtClean="0"/>
              <a:t>body</a:t>
            </a:r>
            <a:r>
              <a:rPr lang="es-DO" sz="2400" dirty="0" smtClean="0"/>
              <a:t>&gt;</a:t>
            </a:r>
          </a:p>
          <a:p>
            <a:r>
              <a:rPr lang="es-DO" sz="2400" dirty="0" smtClean="0"/>
              <a:t>&lt;/</a:t>
            </a:r>
            <a:r>
              <a:rPr lang="es-DO" sz="2400" dirty="0" err="1" smtClean="0"/>
              <a:t>html</a:t>
            </a:r>
            <a:r>
              <a:rPr lang="es-DO" sz="2400" dirty="0" smtClean="0"/>
              <a:t>&gt;</a:t>
            </a:r>
          </a:p>
          <a:p>
            <a:r>
              <a:rPr lang="es-DO" sz="2400" dirty="0" smtClean="0"/>
              <a:t>En pantalla se mostraría:</a:t>
            </a:r>
            <a:endParaRPr lang="es-DO" sz="24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154" y="879574"/>
            <a:ext cx="6837087" cy="455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0" y="2466493"/>
            <a:ext cx="3316224" cy="3785652"/>
          </a:xfrm>
          <a:prstGeom prst="rect">
            <a:avLst/>
          </a:prstGeom>
        </p:spPr>
        <p:txBody>
          <a:bodyPr wrap="square">
            <a:spAutoFit/>
          </a:bodyPr>
          <a:lstStyle/>
          <a:p>
            <a:r>
              <a:rPr lang="es-DO" sz="2000" dirty="0"/>
              <a:t>Fíjese que, ambos controles etiquetados se han escrito dentro de sendos elementos "</a:t>
            </a:r>
            <a:r>
              <a:rPr lang="es-DO" sz="2000" dirty="0" err="1"/>
              <a:t>label</a:t>
            </a:r>
            <a:r>
              <a:rPr lang="es-DO" sz="2000" dirty="0"/>
              <a:t>". No obstante, también se pueden etiquetar controles utilizando atributos </a:t>
            </a:r>
            <a:r>
              <a:rPr lang="es-DO" sz="2000" dirty="0" err="1"/>
              <a:t>for</a:t>
            </a:r>
            <a:r>
              <a:rPr lang="es-DO" sz="2000" dirty="0"/>
              <a:t> en los elementos "</a:t>
            </a:r>
            <a:r>
              <a:rPr lang="es-DO" sz="2000" dirty="0" err="1"/>
              <a:t>label</a:t>
            </a:r>
            <a:r>
              <a:rPr lang="es-DO" sz="2000" dirty="0"/>
              <a:t>" y asociándolos con atributos id de los controles ("uso-elemento-label-y-atributo-for.html"):</a:t>
            </a:r>
          </a:p>
        </p:txBody>
      </p:sp>
    </p:spTree>
    <p:extLst>
      <p:ext uri="{BB962C8B-B14F-4D97-AF65-F5344CB8AC3E}">
        <p14:creationId xmlns:p14="http://schemas.microsoft.com/office/powerpoint/2010/main" val="227493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0871014-32B0-4FD3-B570-23B08FF3D804}"/>
              </a:ext>
            </a:extLst>
          </p:cNvPr>
          <p:cNvSpPr/>
          <p:nvPr/>
        </p:nvSpPr>
        <p:spPr>
          <a:xfrm>
            <a:off x="221673" y="166255"/>
            <a:ext cx="11970327" cy="6986528"/>
          </a:xfrm>
          <a:prstGeom prst="rect">
            <a:avLst/>
          </a:prstGeom>
        </p:spPr>
        <p:txBody>
          <a:bodyPr wrap="square">
            <a:spAutoFit/>
          </a:bodyPr>
          <a:lstStyle/>
          <a:p>
            <a:r>
              <a:rPr lang="es-DO" sz="2400" dirty="0">
                <a:solidFill>
                  <a:srgbClr val="00B050"/>
                </a:solidFill>
              </a:rPr>
              <a:t>COMENTARIOS EN HTML</a:t>
            </a:r>
          </a:p>
          <a:p>
            <a:r>
              <a:rPr lang="es-ES" sz="2000" dirty="0"/>
              <a:t>En un documento HTML, los comentarios pueden escribirse entre los caracteres "&lt;!--" y "--&gt;". Por ejemplo:</a:t>
            </a:r>
          </a:p>
          <a:p>
            <a:r>
              <a:rPr lang="es-ES" sz="2000" dirty="0"/>
              <a:t>&lt;!-- Esto es un comentario escrito en un documento HTML --&gt;</a:t>
            </a:r>
          </a:p>
          <a:p>
            <a:r>
              <a:rPr lang="es-ES" sz="2000" dirty="0"/>
              <a:t>Los comentarios no se mostrarán en el navegador donde se visualice el documento HTML.</a:t>
            </a:r>
          </a:p>
          <a:p>
            <a:endParaRPr lang="es-ES" sz="2000" dirty="0"/>
          </a:p>
          <a:p>
            <a:r>
              <a:rPr lang="es-ES" sz="2000" dirty="0"/>
              <a:t>EJEMPLO Dado el archivo "comentarios.html", con dos comentarios:</a:t>
            </a:r>
          </a:p>
          <a:p>
            <a:endParaRPr lang="es-ES" sz="2000" dirty="0"/>
          </a:p>
          <a:p>
            <a:r>
              <a:rPr lang="es-ES" sz="2000" dirty="0"/>
              <a:t>&lt;!--Ejemplo del Tutorial de HTML--&gt;</a:t>
            </a:r>
          </a:p>
          <a:p>
            <a:r>
              <a:rPr lang="es-ES" sz="2000" dirty="0"/>
              <a:t>&lt;!DOCTYPE </a:t>
            </a:r>
            <a:r>
              <a:rPr lang="es-ES" sz="2000" dirty="0" err="1"/>
              <a:t>html</a:t>
            </a:r>
            <a:r>
              <a:rPr lang="es-ES" sz="2000" dirty="0"/>
              <a:t>&gt;</a:t>
            </a:r>
          </a:p>
          <a:p>
            <a:r>
              <a:rPr lang="es-ES" sz="2000" dirty="0"/>
              <a:t>&lt;</a:t>
            </a:r>
            <a:r>
              <a:rPr lang="es-ES" sz="2000" dirty="0" err="1"/>
              <a:t>html</a:t>
            </a:r>
            <a:r>
              <a:rPr lang="es-ES" sz="2000" dirty="0"/>
              <a:t> </a:t>
            </a:r>
            <a:r>
              <a:rPr lang="es-ES" sz="2000" dirty="0" err="1"/>
              <a:t>lang</a:t>
            </a:r>
            <a:r>
              <a:rPr lang="es-ES" sz="2000" dirty="0"/>
              <a:t>="es-ES"&gt;</a:t>
            </a:r>
          </a:p>
          <a:p>
            <a:r>
              <a:rPr lang="es-ES" sz="2000" dirty="0"/>
              <a:t>  &lt;head&gt;</a:t>
            </a:r>
          </a:p>
          <a:p>
            <a:r>
              <a:rPr lang="es-ES" sz="2000" dirty="0"/>
              <a:t>    &lt;meta </a:t>
            </a:r>
            <a:r>
              <a:rPr lang="es-ES" sz="2000" dirty="0" err="1"/>
              <a:t>charset</a:t>
            </a:r>
            <a:r>
              <a:rPr lang="es-ES" sz="2000" dirty="0"/>
              <a:t>="utf-8"&gt;</a:t>
            </a:r>
          </a:p>
          <a:p>
            <a:r>
              <a:rPr lang="es-ES" sz="2000" dirty="0"/>
              <a:t>    &lt;</a:t>
            </a:r>
            <a:r>
              <a:rPr lang="es-ES" sz="2000" dirty="0" err="1"/>
              <a:t>title</a:t>
            </a:r>
            <a:r>
              <a:rPr lang="es-ES" sz="2000" dirty="0"/>
              <a:t>&gt;Ejemplo con comentarios&lt;/</a:t>
            </a:r>
            <a:r>
              <a:rPr lang="es-ES" sz="2000" dirty="0" err="1"/>
              <a:t>title</a:t>
            </a:r>
            <a:r>
              <a:rPr lang="es-ES" sz="2000" dirty="0"/>
              <a:t>&gt;</a:t>
            </a:r>
          </a:p>
          <a:p>
            <a:r>
              <a:rPr lang="es-ES" sz="2000" dirty="0"/>
              <a:t>  &lt;/head&gt;</a:t>
            </a:r>
          </a:p>
          <a:p>
            <a:r>
              <a:rPr lang="es-ES" sz="2000" dirty="0"/>
              <a:t>  &lt;</a:t>
            </a:r>
            <a:r>
              <a:rPr lang="es-ES" sz="2000" dirty="0" err="1"/>
              <a:t>body</a:t>
            </a:r>
            <a:r>
              <a:rPr lang="es-ES" sz="2000" dirty="0"/>
              <a:t>&gt;</a:t>
            </a:r>
          </a:p>
          <a:p>
            <a:r>
              <a:rPr lang="es-ES" sz="2000" dirty="0"/>
              <a:t>    &lt;!-- En el </a:t>
            </a:r>
            <a:r>
              <a:rPr lang="es-ES" sz="2000" dirty="0" err="1"/>
              <a:t>body</a:t>
            </a:r>
            <a:r>
              <a:rPr lang="es-ES" sz="2000" dirty="0"/>
              <a:t> hay 2 párrafos --&gt;</a:t>
            </a:r>
          </a:p>
          <a:p>
            <a:r>
              <a:rPr lang="es-ES" sz="2000" dirty="0"/>
              <a:t>    &lt;p&gt;Esto es un párrafo.&lt;/p&gt;</a:t>
            </a:r>
          </a:p>
          <a:p>
            <a:r>
              <a:rPr lang="es-ES" sz="2000" dirty="0"/>
              <a:t>    &lt;p&gt;Esto es otro párrafo.&lt;/p&gt;</a:t>
            </a:r>
          </a:p>
          <a:p>
            <a:r>
              <a:rPr lang="es-ES" sz="2000" dirty="0"/>
              <a:t>  &lt;/</a:t>
            </a:r>
            <a:r>
              <a:rPr lang="es-ES" sz="2000" dirty="0" err="1"/>
              <a:t>body</a:t>
            </a:r>
            <a:r>
              <a:rPr lang="es-ES" sz="2000" dirty="0"/>
              <a:t>&gt;</a:t>
            </a:r>
          </a:p>
          <a:p>
            <a:r>
              <a:rPr lang="es-ES" sz="2000" dirty="0"/>
              <a:t>&lt;/</a:t>
            </a:r>
            <a:r>
              <a:rPr lang="es-ES" sz="2000" dirty="0" err="1"/>
              <a:t>html</a:t>
            </a:r>
            <a:r>
              <a:rPr lang="es-ES" sz="2000" dirty="0"/>
              <a:t>&gt;</a:t>
            </a:r>
            <a:endParaRPr lang="es-DO" sz="2000" dirty="0"/>
          </a:p>
          <a:p>
            <a:endParaRPr lang="es-DO" sz="2400" dirty="0">
              <a:solidFill>
                <a:srgbClr val="00B050"/>
              </a:solidFill>
            </a:endParaRPr>
          </a:p>
        </p:txBody>
      </p:sp>
    </p:spTree>
    <p:extLst>
      <p:ext uri="{BB962C8B-B14F-4D97-AF65-F5344CB8AC3E}">
        <p14:creationId xmlns:p14="http://schemas.microsoft.com/office/powerpoint/2010/main" val="24566938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95151"/>
            <a:ext cx="10302240" cy="7694414"/>
          </a:xfrm>
          <a:prstGeom prst="rect">
            <a:avLst/>
          </a:prstGeom>
        </p:spPr>
        <p:txBody>
          <a:bodyPr wrap="square">
            <a:spAutoFit/>
          </a:bodyPr>
          <a:lstStyle/>
          <a:p>
            <a:endParaRPr lang="es-DO" dirty="0" smtClean="0"/>
          </a:p>
          <a:p>
            <a:endParaRPr lang="es-DO" dirty="0"/>
          </a:p>
          <a:p>
            <a:r>
              <a:rPr lang="es-DO" sz="2000" dirty="0" smtClean="0"/>
              <a:t>&lt;!</a:t>
            </a:r>
            <a:r>
              <a:rPr lang="es-DO" sz="2000" dirty="0"/>
              <a:t>DOCTYPE </a:t>
            </a:r>
            <a:r>
              <a:rPr lang="es-DO" sz="2000" dirty="0" err="1"/>
              <a:t>html</a:t>
            </a:r>
            <a:r>
              <a:rPr lang="es-DO" sz="2000" dirty="0"/>
              <a:t>&gt;</a:t>
            </a:r>
          </a:p>
          <a:p>
            <a:r>
              <a:rPr lang="es-DO" sz="2000" dirty="0"/>
              <a:t>&lt;</a:t>
            </a:r>
            <a:r>
              <a:rPr lang="es-DO" sz="2000" dirty="0" err="1"/>
              <a:t>html</a:t>
            </a:r>
            <a:r>
              <a:rPr lang="es-DO" sz="2000" dirty="0"/>
              <a:t> </a:t>
            </a:r>
            <a:r>
              <a:rPr lang="es-DO" sz="2000" dirty="0" err="1"/>
              <a:t>lang</a:t>
            </a:r>
            <a:r>
              <a:rPr lang="es-DO" sz="2000" dirty="0"/>
              <a:t>="es-ES"&gt;</a:t>
            </a:r>
          </a:p>
          <a:p>
            <a:r>
              <a:rPr lang="es-DO" sz="2000" dirty="0"/>
              <a:t>  &lt;head&gt;</a:t>
            </a:r>
          </a:p>
          <a:p>
            <a:r>
              <a:rPr lang="es-DO" sz="2000" dirty="0"/>
              <a:t>    &lt;meta </a:t>
            </a:r>
            <a:r>
              <a:rPr lang="es-DO" sz="2000" dirty="0" err="1"/>
              <a:t>charset</a:t>
            </a:r>
            <a:r>
              <a:rPr lang="es-DO" sz="2000" dirty="0"/>
              <a:t>="utf-8"&gt;</a:t>
            </a:r>
          </a:p>
          <a:p>
            <a:r>
              <a:rPr lang="es-DO" sz="2000" dirty="0"/>
              <a:t>    &lt;</a:t>
            </a:r>
            <a:r>
              <a:rPr lang="es-DO" sz="2000" dirty="0" err="1"/>
              <a:t>title</a:t>
            </a:r>
            <a:r>
              <a:rPr lang="es-DO" sz="2000" dirty="0"/>
              <a:t>&gt;Ejemplo uso del elemento </a:t>
            </a:r>
            <a:r>
              <a:rPr lang="es-DO" sz="2000" dirty="0" err="1"/>
              <a:t>label</a:t>
            </a:r>
            <a:r>
              <a:rPr lang="es-DO" sz="2000" dirty="0"/>
              <a:t> y del atributo </a:t>
            </a:r>
            <a:r>
              <a:rPr lang="es-DO" sz="2000" dirty="0" err="1"/>
              <a:t>for</a:t>
            </a:r>
            <a:r>
              <a:rPr lang="es-DO" sz="2000" dirty="0"/>
              <a:t>&lt;/</a:t>
            </a:r>
            <a:r>
              <a:rPr lang="es-DO" sz="2000" dirty="0" err="1"/>
              <a:t>title</a:t>
            </a:r>
            <a:r>
              <a:rPr lang="es-DO" sz="2000" dirty="0"/>
              <a:t>&gt;</a:t>
            </a:r>
          </a:p>
          <a:p>
            <a:r>
              <a:rPr lang="es-DO" sz="2000" dirty="0"/>
              <a:t>  &lt;/head&gt;</a:t>
            </a:r>
          </a:p>
          <a:p>
            <a:r>
              <a:rPr lang="es-DO" sz="2000" dirty="0"/>
              <a:t>  &lt;</a:t>
            </a:r>
            <a:r>
              <a:rPr lang="es-DO" sz="2000" dirty="0" err="1"/>
              <a:t>body</a:t>
            </a:r>
            <a:r>
              <a:rPr lang="es-DO" sz="2000" dirty="0"/>
              <a:t>&gt;</a:t>
            </a:r>
          </a:p>
          <a:p>
            <a:r>
              <a:rPr lang="es-DO" sz="2000" dirty="0"/>
              <a:t>    &lt;</a:t>
            </a:r>
            <a:r>
              <a:rPr lang="es-DO" sz="2000" dirty="0" err="1"/>
              <a:t>form</a:t>
            </a:r>
            <a:r>
              <a:rPr lang="es-DO" sz="2000" dirty="0"/>
              <a:t> </a:t>
            </a:r>
            <a:r>
              <a:rPr lang="es-DO" sz="2000" dirty="0" err="1"/>
              <a:t>action</a:t>
            </a:r>
            <a:r>
              <a:rPr lang="es-DO" sz="2000" dirty="0"/>
              <a:t>="procesar-</a:t>
            </a:r>
            <a:r>
              <a:rPr lang="es-DO" sz="2000" dirty="0" err="1"/>
              <a:t>datos.php</a:t>
            </a:r>
            <a:r>
              <a:rPr lang="es-DO" sz="2000" dirty="0"/>
              <a:t>" </a:t>
            </a:r>
            <a:r>
              <a:rPr lang="es-DO" sz="2000" dirty="0" err="1"/>
              <a:t>method</a:t>
            </a:r>
            <a:r>
              <a:rPr lang="es-DO" sz="2000" dirty="0"/>
              <a:t>="post"&gt;</a:t>
            </a:r>
          </a:p>
          <a:p>
            <a:r>
              <a:rPr lang="es-DO" sz="2000" dirty="0"/>
              <a:t>      &lt;</a:t>
            </a:r>
            <a:r>
              <a:rPr lang="es-DO" sz="2000" dirty="0" err="1"/>
              <a:t>label</a:t>
            </a:r>
            <a:r>
              <a:rPr lang="es-DO" sz="2000" dirty="0"/>
              <a:t> </a:t>
            </a:r>
            <a:r>
              <a:rPr lang="es-DO" sz="2000" dirty="0" err="1"/>
              <a:t>for</a:t>
            </a:r>
            <a:r>
              <a:rPr lang="es-DO" sz="2000" dirty="0"/>
              <a:t>="</a:t>
            </a:r>
            <a:r>
              <a:rPr lang="es-DO" sz="2000" dirty="0" err="1"/>
              <a:t>nombre_usuario</a:t>
            </a:r>
            <a:r>
              <a:rPr lang="es-DO" sz="2000" dirty="0"/>
              <a:t>"&gt;Usuario: &lt;/</a:t>
            </a:r>
            <a:r>
              <a:rPr lang="es-DO" sz="2000" dirty="0" err="1"/>
              <a:t>label</a:t>
            </a:r>
            <a:r>
              <a:rPr lang="es-DO" sz="2000" dirty="0"/>
              <a:t>&gt;</a:t>
            </a:r>
          </a:p>
          <a:p>
            <a:r>
              <a:rPr lang="es-DO" sz="2000" dirty="0"/>
              <a:t>      &lt;input </a:t>
            </a:r>
            <a:r>
              <a:rPr lang="es-DO" sz="2000" dirty="0" err="1"/>
              <a:t>type</a:t>
            </a:r>
            <a:r>
              <a:rPr lang="es-DO" sz="2000" dirty="0"/>
              <a:t>="</a:t>
            </a:r>
            <a:r>
              <a:rPr lang="es-DO" sz="2000" dirty="0" err="1"/>
              <a:t>text</a:t>
            </a:r>
            <a:r>
              <a:rPr lang="es-DO" sz="2000" dirty="0"/>
              <a:t>" </a:t>
            </a:r>
            <a:r>
              <a:rPr lang="es-DO" sz="2000" dirty="0" err="1"/>
              <a:t>name</a:t>
            </a:r>
            <a:r>
              <a:rPr lang="es-DO" sz="2000" dirty="0"/>
              <a:t>="usuario" id="</a:t>
            </a:r>
            <a:r>
              <a:rPr lang="es-DO" sz="2000" dirty="0" err="1"/>
              <a:t>nombre_usuario</a:t>
            </a:r>
            <a:r>
              <a:rPr lang="es-DO" sz="2000" dirty="0"/>
              <a:t>"&gt;</a:t>
            </a:r>
          </a:p>
          <a:p>
            <a:r>
              <a:rPr lang="es-DO" sz="2000" dirty="0"/>
              <a:t>      &lt;</a:t>
            </a:r>
            <a:r>
              <a:rPr lang="es-DO" sz="2000" dirty="0" err="1"/>
              <a:t>br</a:t>
            </a:r>
            <a:r>
              <a:rPr lang="es-DO" sz="2000" dirty="0"/>
              <a:t>&gt;&lt;</a:t>
            </a:r>
            <a:r>
              <a:rPr lang="es-DO" sz="2000" dirty="0" err="1"/>
              <a:t>br</a:t>
            </a:r>
            <a:r>
              <a:rPr lang="es-DO" sz="2000" dirty="0"/>
              <a:t>&gt;</a:t>
            </a:r>
          </a:p>
          <a:p>
            <a:r>
              <a:rPr lang="es-DO" sz="2000" dirty="0"/>
              <a:t>      &lt;</a:t>
            </a:r>
            <a:r>
              <a:rPr lang="es-DO" sz="2000" dirty="0" err="1"/>
              <a:t>label</a:t>
            </a:r>
            <a:r>
              <a:rPr lang="es-DO" sz="2000" dirty="0"/>
              <a:t> </a:t>
            </a:r>
            <a:r>
              <a:rPr lang="es-DO" sz="2000" dirty="0" err="1"/>
              <a:t>for</a:t>
            </a:r>
            <a:r>
              <a:rPr lang="es-DO" sz="2000" dirty="0"/>
              <a:t>="</a:t>
            </a:r>
            <a:r>
              <a:rPr lang="es-DO" sz="2000" dirty="0" err="1"/>
              <a:t>clave_usuario</a:t>
            </a:r>
            <a:r>
              <a:rPr lang="es-DO" sz="2000" dirty="0"/>
              <a:t>"&gt;Contraseña: &lt;/</a:t>
            </a:r>
            <a:r>
              <a:rPr lang="es-DO" sz="2000" dirty="0" err="1"/>
              <a:t>label</a:t>
            </a:r>
            <a:r>
              <a:rPr lang="es-DO" sz="2000" dirty="0"/>
              <a:t>&gt;</a:t>
            </a:r>
          </a:p>
          <a:p>
            <a:r>
              <a:rPr lang="es-DO" sz="2000" dirty="0"/>
              <a:t>      &lt;input </a:t>
            </a:r>
            <a:r>
              <a:rPr lang="es-DO" sz="2000" dirty="0" err="1"/>
              <a:t>type</a:t>
            </a:r>
            <a:r>
              <a:rPr lang="es-DO" sz="2000" dirty="0"/>
              <a:t>="</a:t>
            </a:r>
            <a:r>
              <a:rPr lang="es-DO" sz="2000" dirty="0" err="1"/>
              <a:t>password</a:t>
            </a:r>
            <a:r>
              <a:rPr lang="es-DO" sz="2000" dirty="0"/>
              <a:t>" </a:t>
            </a:r>
            <a:r>
              <a:rPr lang="es-DO" sz="2000" dirty="0" err="1"/>
              <a:t>name</a:t>
            </a:r>
            <a:r>
              <a:rPr lang="es-DO" sz="2000" dirty="0"/>
              <a:t>="clave" id="</a:t>
            </a:r>
            <a:r>
              <a:rPr lang="es-DO" sz="2000" dirty="0" err="1"/>
              <a:t>clave_usuario</a:t>
            </a:r>
            <a:r>
              <a:rPr lang="es-DO" sz="2000" dirty="0"/>
              <a:t>"&gt;</a:t>
            </a:r>
          </a:p>
          <a:p>
            <a:r>
              <a:rPr lang="es-DO" sz="2000" dirty="0"/>
              <a:t>      &lt;</a:t>
            </a:r>
            <a:r>
              <a:rPr lang="es-DO" sz="2000" dirty="0" err="1"/>
              <a:t>br</a:t>
            </a:r>
            <a:r>
              <a:rPr lang="es-DO" sz="2000" dirty="0"/>
              <a:t>&gt;&lt;</a:t>
            </a:r>
            <a:r>
              <a:rPr lang="es-DO" sz="2000" dirty="0" err="1"/>
              <a:t>br</a:t>
            </a:r>
            <a:r>
              <a:rPr lang="es-DO" sz="2000" dirty="0"/>
              <a:t>&gt;</a:t>
            </a:r>
          </a:p>
          <a:p>
            <a:r>
              <a:rPr lang="es-DO" sz="2000" dirty="0"/>
              <a:t>      &lt;input </a:t>
            </a:r>
            <a:r>
              <a:rPr lang="es-DO" sz="2000" dirty="0" err="1"/>
              <a:t>type</a:t>
            </a:r>
            <a:r>
              <a:rPr lang="es-DO" sz="2000" dirty="0"/>
              <a:t>="</a:t>
            </a:r>
            <a:r>
              <a:rPr lang="es-DO" sz="2000" dirty="0" err="1"/>
              <a:t>submit</a:t>
            </a:r>
            <a:r>
              <a:rPr lang="es-DO" sz="2000" dirty="0"/>
              <a:t>" </a:t>
            </a:r>
            <a:r>
              <a:rPr lang="es-DO" sz="2000" dirty="0" err="1"/>
              <a:t>value</a:t>
            </a:r>
            <a:r>
              <a:rPr lang="es-DO" sz="2000" dirty="0"/>
              <a:t>="Enviar datos"&gt;</a:t>
            </a:r>
          </a:p>
          <a:p>
            <a:r>
              <a:rPr lang="es-DO" sz="2000" dirty="0"/>
              <a:t>    &lt;/</a:t>
            </a:r>
            <a:r>
              <a:rPr lang="es-DO" sz="2000" dirty="0" err="1"/>
              <a:t>form</a:t>
            </a:r>
            <a:r>
              <a:rPr lang="es-DO" sz="2000" dirty="0"/>
              <a:t>&gt;</a:t>
            </a:r>
          </a:p>
          <a:p>
            <a:r>
              <a:rPr lang="es-DO" sz="2000" dirty="0"/>
              <a:t>  &lt;/</a:t>
            </a:r>
            <a:r>
              <a:rPr lang="es-DO" sz="2000" dirty="0" err="1"/>
              <a:t>body</a:t>
            </a:r>
            <a:r>
              <a:rPr lang="es-DO" sz="2000" dirty="0"/>
              <a:t>&gt;</a:t>
            </a:r>
          </a:p>
          <a:p>
            <a:r>
              <a:rPr lang="es-DO" sz="2000" dirty="0"/>
              <a:t>&lt;/</a:t>
            </a:r>
            <a:r>
              <a:rPr lang="es-DO" sz="2000" dirty="0" err="1"/>
              <a:t>html</a:t>
            </a:r>
            <a:r>
              <a:rPr lang="es-DO" sz="2000" dirty="0"/>
              <a:t>&gt;</a:t>
            </a:r>
          </a:p>
          <a:p>
            <a:r>
              <a:rPr lang="es-DO" sz="2000" dirty="0"/>
              <a:t>En un navegador web, se puede comprobar que, al hacer clic en el título de un control, se activa dicho control. Por ejemplo, si en Google </a:t>
            </a:r>
            <a:r>
              <a:rPr lang="es-DO" sz="2000" dirty="0" err="1"/>
              <a:t>Chrome</a:t>
            </a:r>
            <a:r>
              <a:rPr lang="es-DO" sz="2000" dirty="0"/>
              <a:t> se visualiza el documento "uso-elemento-label-y-atributo-for.html", al hacer clic sobre el texto "Contraseña: " el cursor se posicionará en el control cuyo id es "</a:t>
            </a:r>
            <a:r>
              <a:rPr lang="es-DO" sz="2000" dirty="0" err="1"/>
              <a:t>clave_usuario</a:t>
            </a:r>
            <a:r>
              <a:rPr lang="es-DO" sz="2000" dirty="0"/>
              <a:t>":</a:t>
            </a:r>
          </a:p>
          <a:p>
            <a:endParaRPr lang="es-DO" dirty="0"/>
          </a:p>
        </p:txBody>
      </p:sp>
    </p:spTree>
    <p:extLst>
      <p:ext uri="{BB962C8B-B14F-4D97-AF65-F5344CB8AC3E}">
        <p14:creationId xmlns:p14="http://schemas.microsoft.com/office/powerpoint/2010/main" val="19463731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240" y="137160"/>
            <a:ext cx="8225028" cy="548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21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BF11D22F-21F0-488D-98BD-36AFC41A6D56}"/>
              </a:ext>
            </a:extLst>
          </p:cNvPr>
          <p:cNvSpPr/>
          <p:nvPr/>
        </p:nvSpPr>
        <p:spPr>
          <a:xfrm>
            <a:off x="152400" y="96982"/>
            <a:ext cx="11374582" cy="738664"/>
          </a:xfrm>
          <a:prstGeom prst="rect">
            <a:avLst/>
          </a:prstGeom>
        </p:spPr>
        <p:txBody>
          <a:bodyPr wrap="square">
            <a:spAutoFit/>
          </a:bodyPr>
          <a:lstStyle/>
          <a:p>
            <a:r>
              <a:rPr lang="es-ES" sz="2400" dirty="0"/>
              <a:t>En un navegador se mostrarán solamente los dos párrafos escritos en el "</a:t>
            </a:r>
            <a:r>
              <a:rPr lang="es-ES" sz="2400" dirty="0" err="1"/>
              <a:t>body</a:t>
            </a:r>
            <a:r>
              <a:rPr lang="es-ES" sz="2400" dirty="0"/>
              <a:t>":</a:t>
            </a:r>
          </a:p>
          <a:p>
            <a:endParaRPr lang="es-ES" dirty="0"/>
          </a:p>
        </p:txBody>
      </p:sp>
      <p:pic>
        <p:nvPicPr>
          <p:cNvPr id="3" name="Imagen 2">
            <a:extLst>
              <a:ext uri="{FF2B5EF4-FFF2-40B4-BE49-F238E27FC236}">
                <a16:creationId xmlns:a16="http://schemas.microsoft.com/office/drawing/2014/main" xmlns="" id="{1D3E9119-935D-494D-8A2E-EDD53BB41595}"/>
              </a:ext>
            </a:extLst>
          </p:cNvPr>
          <p:cNvPicPr>
            <a:picLocks noChangeAspect="1"/>
          </p:cNvPicPr>
          <p:nvPr/>
        </p:nvPicPr>
        <p:blipFill>
          <a:blip r:embed="rId2"/>
          <a:stretch>
            <a:fillRect/>
          </a:stretch>
        </p:blipFill>
        <p:spPr>
          <a:xfrm>
            <a:off x="1773382" y="547255"/>
            <a:ext cx="8406245" cy="5604163"/>
          </a:xfrm>
          <a:prstGeom prst="rect">
            <a:avLst/>
          </a:prstGeom>
        </p:spPr>
      </p:pic>
    </p:spTree>
    <p:extLst>
      <p:ext uri="{BB962C8B-B14F-4D97-AF65-F5344CB8AC3E}">
        <p14:creationId xmlns:p14="http://schemas.microsoft.com/office/powerpoint/2010/main" val="165349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CC7A47CA-7822-4787-9F46-CA03A223D90E}"/>
              </a:ext>
            </a:extLst>
          </p:cNvPr>
          <p:cNvSpPr/>
          <p:nvPr/>
        </p:nvSpPr>
        <p:spPr>
          <a:xfrm>
            <a:off x="110836" y="1"/>
            <a:ext cx="11568546" cy="830997"/>
          </a:xfrm>
          <a:prstGeom prst="rect">
            <a:avLst/>
          </a:prstGeom>
        </p:spPr>
        <p:txBody>
          <a:bodyPr wrap="square">
            <a:spAutoFit/>
          </a:bodyPr>
          <a:lstStyle/>
          <a:p>
            <a:r>
              <a:rPr lang="es-ES" sz="2400" dirty="0"/>
              <a:t>No obstante, al ver el código fuente del documento en un navegador, sí se mostrarán los comentarios:</a:t>
            </a:r>
            <a:endParaRPr lang="es-DO" sz="2400" dirty="0"/>
          </a:p>
        </p:txBody>
      </p:sp>
      <p:pic>
        <p:nvPicPr>
          <p:cNvPr id="3" name="Imagen 2">
            <a:extLst>
              <a:ext uri="{FF2B5EF4-FFF2-40B4-BE49-F238E27FC236}">
                <a16:creationId xmlns:a16="http://schemas.microsoft.com/office/drawing/2014/main" xmlns="" id="{8378DC56-ED81-4417-9689-496CFB50E64D}"/>
              </a:ext>
            </a:extLst>
          </p:cNvPr>
          <p:cNvPicPr>
            <a:picLocks noChangeAspect="1"/>
          </p:cNvPicPr>
          <p:nvPr/>
        </p:nvPicPr>
        <p:blipFill>
          <a:blip r:embed="rId2"/>
          <a:stretch>
            <a:fillRect/>
          </a:stretch>
        </p:blipFill>
        <p:spPr>
          <a:xfrm>
            <a:off x="2230582" y="852055"/>
            <a:ext cx="9195955" cy="6130636"/>
          </a:xfrm>
          <a:prstGeom prst="rect">
            <a:avLst/>
          </a:prstGeom>
        </p:spPr>
      </p:pic>
    </p:spTree>
    <p:extLst>
      <p:ext uri="{BB962C8B-B14F-4D97-AF65-F5344CB8AC3E}">
        <p14:creationId xmlns:p14="http://schemas.microsoft.com/office/powerpoint/2010/main" val="400749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F4F5FF97-51CE-4012-8EEC-559B0D069E8A}"/>
              </a:ext>
            </a:extLst>
          </p:cNvPr>
          <p:cNvSpPr/>
          <p:nvPr/>
        </p:nvSpPr>
        <p:spPr>
          <a:xfrm>
            <a:off x="96982" y="110837"/>
            <a:ext cx="12095018" cy="5632311"/>
          </a:xfrm>
          <a:prstGeom prst="rect">
            <a:avLst/>
          </a:prstGeom>
        </p:spPr>
        <p:txBody>
          <a:bodyPr wrap="square">
            <a:spAutoFit/>
          </a:bodyPr>
          <a:lstStyle/>
          <a:p>
            <a:r>
              <a:rPr lang="es-ES" sz="2400" dirty="0">
                <a:solidFill>
                  <a:srgbClr val="00B050"/>
                </a:solidFill>
              </a:rPr>
              <a:t>ESTILOS EN HTML</a:t>
            </a:r>
          </a:p>
          <a:p>
            <a:endParaRPr lang="es-ES" sz="2400" dirty="0"/>
          </a:p>
          <a:p>
            <a:r>
              <a:rPr lang="es-ES" sz="2400" dirty="0"/>
              <a:t>Para cambiar el estilo en el que por defecto se visualizan los elementos de un documento HTML en un navegador web, existen varios métodos:</a:t>
            </a:r>
          </a:p>
          <a:p>
            <a:endParaRPr lang="es-ES" sz="2400" dirty="0"/>
          </a:p>
          <a:p>
            <a:r>
              <a:rPr lang="es-ES" sz="2400" dirty="0"/>
              <a:t>Estilo en línea (</a:t>
            </a:r>
            <a:r>
              <a:rPr lang="es-ES" sz="2400" dirty="0" err="1"/>
              <a:t>Inline</a:t>
            </a:r>
            <a:r>
              <a:rPr lang="es-ES" sz="2400" dirty="0"/>
              <a:t>): utilizando el atributo </a:t>
            </a:r>
            <a:r>
              <a:rPr lang="es-ES" sz="2400" dirty="0" err="1"/>
              <a:t>style</a:t>
            </a:r>
            <a:r>
              <a:rPr lang="es-ES" sz="2400" dirty="0"/>
              <a:t>.</a:t>
            </a:r>
          </a:p>
          <a:p>
            <a:r>
              <a:rPr lang="es-ES" sz="2400" dirty="0"/>
              <a:t>Estilo interno (</a:t>
            </a:r>
            <a:r>
              <a:rPr lang="es-ES" sz="2400" dirty="0" err="1"/>
              <a:t>Internal</a:t>
            </a:r>
            <a:r>
              <a:rPr lang="es-ES" sz="2400" dirty="0"/>
              <a:t>): usando un elemento "</a:t>
            </a:r>
            <a:r>
              <a:rPr lang="es-ES" sz="2400" dirty="0" err="1"/>
              <a:t>style</a:t>
            </a:r>
            <a:r>
              <a:rPr lang="es-ES" sz="2400" dirty="0"/>
              <a:t>".</a:t>
            </a:r>
          </a:p>
          <a:p>
            <a:r>
              <a:rPr lang="es-ES" sz="2400" dirty="0"/>
              <a:t>Estilo externo (</a:t>
            </a:r>
            <a:r>
              <a:rPr lang="es-ES" sz="2400" dirty="0" err="1"/>
              <a:t>External</a:t>
            </a:r>
            <a:r>
              <a:rPr lang="es-ES" sz="2400" dirty="0"/>
              <a:t>): empleando un archivo CSS (</a:t>
            </a:r>
            <a:r>
              <a:rPr lang="es-ES" sz="2400" dirty="0" err="1"/>
              <a:t>Cascading</a:t>
            </a:r>
            <a:r>
              <a:rPr lang="es-ES" sz="2400" dirty="0"/>
              <a:t> Style </a:t>
            </a:r>
            <a:r>
              <a:rPr lang="es-ES" sz="2400" dirty="0" err="1"/>
              <a:t>Sheets</a:t>
            </a:r>
            <a:r>
              <a:rPr lang="es-ES" sz="2400" dirty="0"/>
              <a:t>) externo al documento HTML.</a:t>
            </a:r>
          </a:p>
          <a:p>
            <a:r>
              <a:rPr lang="es-ES" sz="2400" dirty="0"/>
              <a:t>EJEMPLO A continuación se explica cómo hacer uso de estos métodos para mostrar un párrafo de color rojo.</a:t>
            </a:r>
          </a:p>
          <a:p>
            <a:endParaRPr lang="es-ES" sz="2400" dirty="0"/>
          </a:p>
          <a:p>
            <a:r>
              <a:rPr lang="es-ES" sz="2400" dirty="0"/>
              <a:t>Estilo en línea - Atributo </a:t>
            </a:r>
            <a:r>
              <a:rPr lang="es-ES" sz="2400" dirty="0" err="1"/>
              <a:t>style</a:t>
            </a:r>
            <a:endParaRPr lang="es-ES" sz="2400" dirty="0"/>
          </a:p>
          <a:p>
            <a:r>
              <a:rPr lang="es-ES" sz="2400" dirty="0"/>
              <a:t>Para cambiar el color de un párrafo, se puede escribir el siguiente código ("estilo-en-linea.html"):</a:t>
            </a:r>
            <a:endParaRPr lang="es-DO" sz="2400" dirty="0"/>
          </a:p>
        </p:txBody>
      </p:sp>
    </p:spTree>
    <p:extLst>
      <p:ext uri="{BB962C8B-B14F-4D97-AF65-F5344CB8AC3E}">
        <p14:creationId xmlns:p14="http://schemas.microsoft.com/office/powerpoint/2010/main" val="208852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CB565A23-FE4A-4CE2-9070-BE5EEBDF176B}"/>
              </a:ext>
            </a:extLst>
          </p:cNvPr>
          <p:cNvSpPr/>
          <p:nvPr/>
        </p:nvSpPr>
        <p:spPr>
          <a:xfrm>
            <a:off x="138545" y="96982"/>
            <a:ext cx="9005455" cy="3170099"/>
          </a:xfrm>
          <a:prstGeom prst="rect">
            <a:avLst/>
          </a:prstGeom>
        </p:spPr>
        <p:txBody>
          <a:bodyPr wrap="square">
            <a:spAutoFit/>
          </a:bodyPr>
          <a:lstStyle/>
          <a:p>
            <a:r>
              <a:rPr lang="es-DO" sz="2000" dirty="0"/>
              <a:t>&lt;!DOCTYPE </a:t>
            </a:r>
            <a:r>
              <a:rPr lang="es-DO" sz="2000" dirty="0" err="1"/>
              <a:t>html</a:t>
            </a:r>
            <a:r>
              <a:rPr lang="es-DO" sz="2000" dirty="0"/>
              <a:t>&gt;</a:t>
            </a:r>
          </a:p>
          <a:p>
            <a:r>
              <a:rPr lang="es-DO" sz="2000" dirty="0"/>
              <a:t>&lt;</a:t>
            </a:r>
            <a:r>
              <a:rPr lang="es-DO" sz="2000" dirty="0" err="1"/>
              <a:t>html</a:t>
            </a:r>
            <a:r>
              <a:rPr lang="es-DO" sz="2000" dirty="0"/>
              <a:t> </a:t>
            </a:r>
            <a:r>
              <a:rPr lang="es-DO" sz="2000" dirty="0" err="1"/>
              <a:t>lang</a:t>
            </a:r>
            <a:r>
              <a:rPr lang="es-DO" sz="2000" dirty="0"/>
              <a:t>="es-ES"&gt;</a:t>
            </a:r>
          </a:p>
          <a:p>
            <a:r>
              <a:rPr lang="es-DO" sz="2000" dirty="0"/>
              <a:t>  &lt;head&gt;</a:t>
            </a:r>
          </a:p>
          <a:p>
            <a:r>
              <a:rPr lang="es-DO" sz="2000" dirty="0"/>
              <a:t>    &lt;meta </a:t>
            </a:r>
            <a:r>
              <a:rPr lang="es-DO" sz="2000" dirty="0" err="1"/>
              <a:t>charset</a:t>
            </a:r>
            <a:r>
              <a:rPr lang="es-DO" sz="2000" dirty="0"/>
              <a:t>="utf-8"&gt;</a:t>
            </a:r>
          </a:p>
          <a:p>
            <a:r>
              <a:rPr lang="es-DO" sz="2000" dirty="0"/>
              <a:t>    &lt;</a:t>
            </a:r>
            <a:r>
              <a:rPr lang="es-DO" sz="2000" dirty="0" err="1"/>
              <a:t>title</a:t>
            </a:r>
            <a:r>
              <a:rPr lang="es-DO" sz="2000" dirty="0"/>
              <a:t>&gt;Ejemplo de estilo en línea&lt;/</a:t>
            </a:r>
            <a:r>
              <a:rPr lang="es-DO" sz="2000" dirty="0" err="1"/>
              <a:t>title</a:t>
            </a:r>
            <a:r>
              <a:rPr lang="es-DO" sz="2000" dirty="0"/>
              <a:t>&gt;</a:t>
            </a:r>
          </a:p>
          <a:p>
            <a:r>
              <a:rPr lang="es-DO" sz="2000" dirty="0"/>
              <a:t>  &lt;/head&gt;</a:t>
            </a:r>
          </a:p>
          <a:p>
            <a:r>
              <a:rPr lang="es-DO" sz="2000" dirty="0"/>
              <a:t>  &lt;</a:t>
            </a:r>
            <a:r>
              <a:rPr lang="es-DO" sz="2000" dirty="0" err="1"/>
              <a:t>body</a:t>
            </a:r>
            <a:r>
              <a:rPr lang="es-DO" sz="2000" dirty="0"/>
              <a:t>&gt;</a:t>
            </a:r>
          </a:p>
          <a:p>
            <a:r>
              <a:rPr lang="es-DO" sz="2000" dirty="0"/>
              <a:t>    &lt;p </a:t>
            </a:r>
            <a:r>
              <a:rPr lang="es-DO" sz="2000" dirty="0" err="1"/>
              <a:t>style</a:t>
            </a:r>
            <a:r>
              <a:rPr lang="es-DO" sz="2000" dirty="0"/>
              <a:t>="</a:t>
            </a:r>
            <a:r>
              <a:rPr lang="es-DO" sz="2000" dirty="0" err="1"/>
              <a:t>color:red</a:t>
            </a:r>
            <a:r>
              <a:rPr lang="es-DO" sz="2000" dirty="0"/>
              <a:t>"&gt;Esto es un párrafo de color rojo.&lt;/p&gt;</a:t>
            </a:r>
          </a:p>
          <a:p>
            <a:r>
              <a:rPr lang="es-DO" sz="2000" dirty="0"/>
              <a:t>  &lt;/</a:t>
            </a:r>
            <a:r>
              <a:rPr lang="es-DO" sz="2000" dirty="0" err="1"/>
              <a:t>body</a:t>
            </a:r>
            <a:r>
              <a:rPr lang="es-DO" sz="2000" dirty="0"/>
              <a:t>&gt;</a:t>
            </a:r>
          </a:p>
          <a:p>
            <a:r>
              <a:rPr lang="es-DO" sz="2000" dirty="0"/>
              <a:t>&lt;/</a:t>
            </a:r>
            <a:r>
              <a:rPr lang="es-DO" sz="2000" dirty="0" err="1"/>
              <a:t>html</a:t>
            </a:r>
            <a:r>
              <a:rPr lang="es-DO" sz="2000" dirty="0"/>
              <a:t>&gt;</a:t>
            </a:r>
          </a:p>
        </p:txBody>
      </p:sp>
      <p:sp>
        <p:nvSpPr>
          <p:cNvPr id="3" name="Rectángulo 2">
            <a:extLst>
              <a:ext uri="{FF2B5EF4-FFF2-40B4-BE49-F238E27FC236}">
                <a16:creationId xmlns:a16="http://schemas.microsoft.com/office/drawing/2014/main" xmlns="" id="{EB58CCBD-FB14-4213-AB84-992EB4CA4F26}"/>
              </a:ext>
            </a:extLst>
          </p:cNvPr>
          <p:cNvSpPr/>
          <p:nvPr/>
        </p:nvSpPr>
        <p:spPr>
          <a:xfrm>
            <a:off x="0" y="3267081"/>
            <a:ext cx="12192000" cy="830997"/>
          </a:xfrm>
          <a:prstGeom prst="rect">
            <a:avLst/>
          </a:prstGeom>
        </p:spPr>
        <p:txBody>
          <a:bodyPr wrap="square">
            <a:spAutoFit/>
          </a:bodyPr>
          <a:lstStyle/>
          <a:p>
            <a:r>
              <a:rPr lang="es-ES" sz="2400" dirty="0"/>
              <a:t>Obsérvese que, se ha utilizado el atributo </a:t>
            </a:r>
            <a:r>
              <a:rPr lang="es-ES" sz="2400" dirty="0" err="1"/>
              <a:t>style</a:t>
            </a:r>
            <a:r>
              <a:rPr lang="es-ES" sz="2400" dirty="0"/>
              <a:t> en el elemento "p". En un navegador se verá algo similar a:</a:t>
            </a:r>
            <a:endParaRPr lang="es-DO" sz="2400" dirty="0"/>
          </a:p>
        </p:txBody>
      </p:sp>
      <p:pic>
        <p:nvPicPr>
          <p:cNvPr id="4" name="Imagen 3">
            <a:extLst>
              <a:ext uri="{FF2B5EF4-FFF2-40B4-BE49-F238E27FC236}">
                <a16:creationId xmlns:a16="http://schemas.microsoft.com/office/drawing/2014/main" xmlns="" id="{20BA3FB8-180E-40FF-9F83-9CA039D0EF93}"/>
              </a:ext>
            </a:extLst>
          </p:cNvPr>
          <p:cNvPicPr>
            <a:picLocks noChangeAspect="1"/>
          </p:cNvPicPr>
          <p:nvPr/>
        </p:nvPicPr>
        <p:blipFill>
          <a:blip r:embed="rId2"/>
          <a:stretch>
            <a:fillRect/>
          </a:stretch>
        </p:blipFill>
        <p:spPr>
          <a:xfrm>
            <a:off x="2825823" y="3851564"/>
            <a:ext cx="4956102" cy="3304068"/>
          </a:xfrm>
          <a:prstGeom prst="rect">
            <a:avLst/>
          </a:prstGeom>
        </p:spPr>
      </p:pic>
    </p:spTree>
    <p:extLst>
      <p:ext uri="{BB962C8B-B14F-4D97-AF65-F5344CB8AC3E}">
        <p14:creationId xmlns:p14="http://schemas.microsoft.com/office/powerpoint/2010/main" val="114071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28BBD77C-1EC8-4946-851A-D2DF230FEEBB}"/>
              </a:ext>
            </a:extLst>
          </p:cNvPr>
          <p:cNvSpPr/>
          <p:nvPr/>
        </p:nvSpPr>
        <p:spPr>
          <a:xfrm>
            <a:off x="152400" y="249382"/>
            <a:ext cx="8991600" cy="6370975"/>
          </a:xfrm>
          <a:prstGeom prst="rect">
            <a:avLst/>
          </a:prstGeom>
        </p:spPr>
        <p:txBody>
          <a:bodyPr wrap="square">
            <a:spAutoFit/>
          </a:bodyPr>
          <a:lstStyle/>
          <a:p>
            <a:r>
              <a:rPr lang="es-DO" sz="2400" dirty="0">
                <a:solidFill>
                  <a:srgbClr val="00B050"/>
                </a:solidFill>
              </a:rPr>
              <a:t>ESTILO INTERNO - ELEMENTO "STYLE"</a:t>
            </a:r>
          </a:p>
          <a:p>
            <a:r>
              <a:rPr lang="es-DO" sz="2400" dirty="0"/>
              <a:t>En este caso, se usa el elemento "</a:t>
            </a:r>
            <a:r>
              <a:rPr lang="es-DO" sz="2400" dirty="0" err="1"/>
              <a:t>style</a:t>
            </a:r>
            <a:r>
              <a:rPr lang="es-DO" sz="2400" dirty="0"/>
              <a:t>" dentro del "head" ("estilo-interno.html"):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estilo interno&lt;/</a:t>
            </a:r>
            <a:r>
              <a:rPr lang="es-DO" sz="2400" dirty="0" err="1"/>
              <a:t>title</a:t>
            </a:r>
            <a:r>
              <a:rPr lang="es-DO" sz="2400" dirty="0"/>
              <a:t>&gt;</a:t>
            </a:r>
          </a:p>
          <a:p>
            <a:r>
              <a:rPr lang="es-DO" sz="2400" dirty="0"/>
              <a:t>    &lt;</a:t>
            </a:r>
            <a:r>
              <a:rPr lang="es-DO" sz="2400" dirty="0" err="1"/>
              <a:t>style</a:t>
            </a:r>
            <a:r>
              <a:rPr lang="es-DO" sz="2400" dirty="0"/>
              <a:t>&gt;</a:t>
            </a:r>
          </a:p>
          <a:p>
            <a:r>
              <a:rPr lang="es-DO" sz="2400" dirty="0"/>
              <a:t>      p {</a:t>
            </a:r>
            <a:r>
              <a:rPr lang="es-DO" sz="2400" dirty="0" err="1"/>
              <a:t>color:red</a:t>
            </a:r>
            <a:r>
              <a:rPr lang="es-DO" sz="2400" dirty="0"/>
              <a:t>;}</a:t>
            </a:r>
          </a:p>
          <a:p>
            <a:r>
              <a:rPr lang="es-DO" sz="2400" dirty="0"/>
              <a:t>    &lt;/</a:t>
            </a:r>
            <a:r>
              <a:rPr lang="es-DO" sz="2400" dirty="0" err="1"/>
              <a:t>style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&lt;p&gt;Esto es un párrafo de color rojo.&lt;/p&gt;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121981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DC9DFF67-39C6-4E11-9EA9-0366B9889DE3}"/>
              </a:ext>
            </a:extLst>
          </p:cNvPr>
          <p:cNvSpPr/>
          <p:nvPr/>
        </p:nvSpPr>
        <p:spPr>
          <a:xfrm>
            <a:off x="360218" y="263236"/>
            <a:ext cx="8783782" cy="6370975"/>
          </a:xfrm>
          <a:prstGeom prst="rect">
            <a:avLst/>
          </a:prstGeom>
        </p:spPr>
        <p:txBody>
          <a:bodyPr wrap="square">
            <a:spAutoFit/>
          </a:bodyPr>
          <a:lstStyle/>
          <a:p>
            <a:r>
              <a:rPr lang="es-DO" sz="2400" dirty="0">
                <a:solidFill>
                  <a:srgbClr val="00B050"/>
                </a:solidFill>
              </a:rPr>
              <a:t>ESTILO EXTERNO - ELEMENTO "LINK"</a:t>
            </a:r>
          </a:p>
          <a:p>
            <a:r>
              <a:rPr lang="es-DO" sz="2400" dirty="0"/>
              <a:t>Para aplicar un estilo externo, hay que hacer uso del elemento "link", el cual permite enlazar el documento HTML con un archivo externo. El código HTML puede ser ("estilo-externo.html"):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estilo externo&lt;/</a:t>
            </a:r>
            <a:r>
              <a:rPr lang="es-DO" sz="2400" dirty="0" err="1"/>
              <a:t>title</a:t>
            </a:r>
            <a:r>
              <a:rPr lang="es-DO" sz="2400" dirty="0"/>
              <a:t>&gt;</a:t>
            </a:r>
          </a:p>
          <a:p>
            <a:r>
              <a:rPr lang="es-DO" sz="2400" dirty="0"/>
              <a:t>    &lt;link </a:t>
            </a:r>
            <a:r>
              <a:rPr lang="es-DO" sz="2400" dirty="0" err="1"/>
              <a:t>rel</a:t>
            </a:r>
            <a:r>
              <a:rPr lang="es-DO" sz="2400" dirty="0"/>
              <a:t>="</a:t>
            </a:r>
            <a:r>
              <a:rPr lang="es-DO" sz="2400" dirty="0" err="1"/>
              <a:t>stylesheet</a:t>
            </a:r>
            <a:r>
              <a:rPr lang="es-DO" sz="2400" dirty="0"/>
              <a:t>" </a:t>
            </a:r>
            <a:r>
              <a:rPr lang="es-DO" sz="2400" dirty="0" err="1"/>
              <a:t>href</a:t>
            </a:r>
            <a:r>
              <a:rPr lang="es-DO" sz="2400" dirty="0"/>
              <a:t>="styles.css"&gt;</a:t>
            </a:r>
          </a:p>
          <a:p>
            <a:r>
              <a:rPr lang="es-DO" sz="2400" dirty="0"/>
              <a:t>  &lt;/head&gt;</a:t>
            </a:r>
          </a:p>
          <a:p>
            <a:r>
              <a:rPr lang="es-DO" sz="2400" dirty="0"/>
              <a:t>  &lt;</a:t>
            </a:r>
            <a:r>
              <a:rPr lang="es-DO" sz="2400" dirty="0" err="1"/>
              <a:t>body</a:t>
            </a:r>
            <a:r>
              <a:rPr lang="es-DO" sz="2400" dirty="0"/>
              <a:t>&gt;</a:t>
            </a:r>
          </a:p>
          <a:p>
            <a:r>
              <a:rPr lang="es-DO" sz="2400" dirty="0"/>
              <a:t>    &lt;p&gt;Esto es un párrafo de color rojo.&lt;/p&gt;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429203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16787397-70A1-4EEE-B43C-088F15984091}"/>
              </a:ext>
            </a:extLst>
          </p:cNvPr>
          <p:cNvSpPr/>
          <p:nvPr/>
        </p:nvSpPr>
        <p:spPr>
          <a:xfrm>
            <a:off x="138545" y="110836"/>
            <a:ext cx="12053455" cy="4893647"/>
          </a:xfrm>
          <a:prstGeom prst="rect">
            <a:avLst/>
          </a:prstGeom>
        </p:spPr>
        <p:txBody>
          <a:bodyPr wrap="square">
            <a:spAutoFit/>
          </a:bodyPr>
          <a:lstStyle/>
          <a:p>
            <a:r>
              <a:rPr lang="es-ES" sz="2400" dirty="0"/>
              <a:t>Véase que, en el atributo </a:t>
            </a:r>
            <a:r>
              <a:rPr lang="es-ES" sz="2400" dirty="0" err="1"/>
              <a:t>rel</a:t>
            </a:r>
            <a:r>
              <a:rPr lang="es-ES" sz="2400" dirty="0"/>
              <a:t> se indica la relación que existe entre el archivo HTML y el archivo CSS. Por otro lado, por medio del atributo </a:t>
            </a:r>
            <a:r>
              <a:rPr lang="es-ES" sz="2400" dirty="0" err="1"/>
              <a:t>href</a:t>
            </a:r>
            <a:r>
              <a:rPr lang="es-ES" sz="2400" dirty="0"/>
              <a:t> se ha enlazado el documento HTML con el archivo "styles.css", que es donde está definido el estilo del párrafo:</a:t>
            </a:r>
          </a:p>
          <a:p>
            <a:endParaRPr lang="es-ES" sz="2400" dirty="0"/>
          </a:p>
          <a:p>
            <a:r>
              <a:rPr lang="es-ES" sz="2400" dirty="0"/>
              <a:t>p {</a:t>
            </a:r>
            <a:r>
              <a:rPr lang="es-ES" sz="2400" dirty="0" err="1"/>
              <a:t>color:red</a:t>
            </a:r>
            <a:r>
              <a:rPr lang="es-ES" sz="2400" dirty="0"/>
              <a:t>;}</a:t>
            </a:r>
          </a:p>
          <a:p>
            <a:r>
              <a:rPr lang="es-ES" sz="2400" dirty="0"/>
              <a:t>Por norma general, utilizar archivos CSS externos es la forma más habitual y adecuada de aplicar estilos a documentos HTML.</a:t>
            </a:r>
          </a:p>
          <a:p>
            <a:endParaRPr lang="es-ES" sz="2400" dirty="0"/>
          </a:p>
          <a:p>
            <a:r>
              <a:rPr lang="es-ES" sz="2400" dirty="0"/>
              <a:t>EJEMPLO Además de color, existen otras muchas propiedades CSS que pueden utilizarse. Por ejemplo, si además de rojo, también se quiere indicar que el párrafo se muestre centrado en la pantalla del navegador, esto se puede hacer usando la propiedad </a:t>
            </a:r>
            <a:r>
              <a:rPr lang="es-ES" sz="2400" dirty="0" err="1"/>
              <a:t>text-align</a:t>
            </a:r>
            <a:r>
              <a:rPr lang="es-ES" sz="2400" dirty="0"/>
              <a:t> ("parrafo-rojo-y-centrado.html"):</a:t>
            </a:r>
            <a:endParaRPr lang="es-DO" sz="2400" dirty="0"/>
          </a:p>
        </p:txBody>
      </p:sp>
    </p:spTree>
    <p:extLst>
      <p:ext uri="{BB962C8B-B14F-4D97-AF65-F5344CB8AC3E}">
        <p14:creationId xmlns:p14="http://schemas.microsoft.com/office/powerpoint/2010/main" val="156801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91E8A28D-2BE2-42E7-AB2D-7526BF5A4564}"/>
              </a:ext>
            </a:extLst>
          </p:cNvPr>
          <p:cNvSpPr/>
          <p:nvPr/>
        </p:nvSpPr>
        <p:spPr>
          <a:xfrm>
            <a:off x="498763" y="290945"/>
            <a:ext cx="10792691" cy="2308324"/>
          </a:xfrm>
          <a:prstGeom prst="rect">
            <a:avLst/>
          </a:prstGeom>
        </p:spPr>
        <p:txBody>
          <a:bodyPr wrap="square">
            <a:spAutoFit/>
          </a:bodyPr>
          <a:lstStyle/>
          <a:p>
            <a:r>
              <a:rPr lang="es-ES" sz="2400" dirty="0"/>
              <a:t>EJERCICIOS GUIADOS O INDUCIDOS:</a:t>
            </a:r>
          </a:p>
          <a:p>
            <a:r>
              <a:rPr lang="es-ES" sz="2400" dirty="0"/>
              <a:t>En este apartado del tutorial se explica cuál es la estructura básica de un documento HTML a través de un ejemplo sencillo ("dos-parrafos.html") donde se visualizan dos párrafos. Por ejemplo, en Google Chrome, el resultado que se espera ver en pantalla será algo parecido a:</a:t>
            </a:r>
          </a:p>
          <a:p>
            <a:endParaRPr lang="es-DO" sz="2400" dirty="0"/>
          </a:p>
        </p:txBody>
      </p:sp>
      <p:pic>
        <p:nvPicPr>
          <p:cNvPr id="3" name="Imagen 2">
            <a:extLst>
              <a:ext uri="{FF2B5EF4-FFF2-40B4-BE49-F238E27FC236}">
                <a16:creationId xmlns:a16="http://schemas.microsoft.com/office/drawing/2014/main" xmlns="" id="{F3CE54FF-0AE6-4F96-9C83-3932E420ECAD}"/>
              </a:ext>
            </a:extLst>
          </p:cNvPr>
          <p:cNvPicPr>
            <a:picLocks noChangeAspect="1"/>
          </p:cNvPicPr>
          <p:nvPr/>
        </p:nvPicPr>
        <p:blipFill>
          <a:blip r:embed="rId2"/>
          <a:stretch>
            <a:fillRect/>
          </a:stretch>
        </p:blipFill>
        <p:spPr>
          <a:xfrm>
            <a:off x="1662544" y="2288308"/>
            <a:ext cx="8813490" cy="4569692"/>
          </a:xfrm>
          <a:prstGeom prst="rect">
            <a:avLst/>
          </a:prstGeom>
        </p:spPr>
      </p:pic>
    </p:spTree>
    <p:extLst>
      <p:ext uri="{BB962C8B-B14F-4D97-AF65-F5344CB8AC3E}">
        <p14:creationId xmlns:p14="http://schemas.microsoft.com/office/powerpoint/2010/main" val="5098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6DEF1F35-45D0-4430-943F-AF0F0CCEBE71}"/>
              </a:ext>
            </a:extLst>
          </p:cNvPr>
          <p:cNvSpPr/>
          <p:nvPr/>
        </p:nvSpPr>
        <p:spPr>
          <a:xfrm>
            <a:off x="277091" y="124691"/>
            <a:ext cx="8866909" cy="6001643"/>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párrafo rojo y centrado&lt;/</a:t>
            </a:r>
            <a:r>
              <a:rPr lang="es-DO" sz="2400" dirty="0" err="1"/>
              <a:t>title</a:t>
            </a:r>
            <a:r>
              <a:rPr lang="es-DO" sz="2400" dirty="0"/>
              <a:t>&gt;</a:t>
            </a:r>
          </a:p>
          <a:p>
            <a:r>
              <a:rPr lang="es-DO" sz="2400" dirty="0"/>
              <a:t>    &lt;</a:t>
            </a:r>
            <a:r>
              <a:rPr lang="es-DO" sz="2400" dirty="0" err="1"/>
              <a:t>style</a:t>
            </a:r>
            <a:r>
              <a:rPr lang="es-DO" sz="2400" dirty="0"/>
              <a:t>&gt;</a:t>
            </a:r>
          </a:p>
          <a:p>
            <a:r>
              <a:rPr lang="es-DO" sz="2400" dirty="0"/>
              <a:t>      p {</a:t>
            </a:r>
          </a:p>
          <a:p>
            <a:r>
              <a:rPr lang="es-DO" sz="2400" dirty="0"/>
              <a:t>        </a:t>
            </a:r>
            <a:r>
              <a:rPr lang="es-DO" sz="2400" dirty="0" err="1"/>
              <a:t>color:red</a:t>
            </a:r>
            <a:r>
              <a:rPr lang="es-DO" sz="2400" dirty="0"/>
              <a:t>;</a:t>
            </a:r>
          </a:p>
          <a:p>
            <a:r>
              <a:rPr lang="es-DO" sz="2400" dirty="0"/>
              <a:t>        </a:t>
            </a:r>
            <a:r>
              <a:rPr lang="es-DO" sz="2400" dirty="0" err="1"/>
              <a:t>text-align:center</a:t>
            </a:r>
            <a:r>
              <a:rPr lang="es-DO" sz="2400" dirty="0"/>
              <a:t>;</a:t>
            </a:r>
          </a:p>
          <a:p>
            <a:r>
              <a:rPr lang="es-DO" sz="2400" dirty="0"/>
              <a:t>      }</a:t>
            </a:r>
          </a:p>
          <a:p>
            <a:r>
              <a:rPr lang="es-DO" sz="2400" dirty="0"/>
              <a:t>    &lt;/</a:t>
            </a:r>
            <a:r>
              <a:rPr lang="es-DO" sz="2400" dirty="0" err="1"/>
              <a:t>style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&lt;p&gt;Esto es un párrafo de color rojo y centrado.&lt;/p&gt;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4069822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95BD6551-3CC0-4DEF-B144-599CCAF5FAB4}"/>
              </a:ext>
            </a:extLst>
          </p:cNvPr>
          <p:cNvSpPr/>
          <p:nvPr/>
        </p:nvSpPr>
        <p:spPr>
          <a:xfrm>
            <a:off x="1" y="0"/>
            <a:ext cx="7497986" cy="461665"/>
          </a:xfrm>
          <a:prstGeom prst="rect">
            <a:avLst/>
          </a:prstGeom>
        </p:spPr>
        <p:txBody>
          <a:bodyPr wrap="square">
            <a:spAutoFit/>
          </a:bodyPr>
          <a:lstStyle/>
          <a:p>
            <a:r>
              <a:rPr lang="es-DO" sz="2400" dirty="0"/>
              <a:t>En pantalla se visualizará</a:t>
            </a:r>
          </a:p>
        </p:txBody>
      </p:sp>
      <p:pic>
        <p:nvPicPr>
          <p:cNvPr id="3" name="Imagen 2">
            <a:extLst>
              <a:ext uri="{FF2B5EF4-FFF2-40B4-BE49-F238E27FC236}">
                <a16:creationId xmlns:a16="http://schemas.microsoft.com/office/drawing/2014/main" xmlns="" id="{25AA59B7-63D0-434B-8805-20F305F52F1F}"/>
              </a:ext>
            </a:extLst>
          </p:cNvPr>
          <p:cNvPicPr>
            <a:picLocks noChangeAspect="1"/>
          </p:cNvPicPr>
          <p:nvPr/>
        </p:nvPicPr>
        <p:blipFill>
          <a:blip r:embed="rId2"/>
          <a:stretch>
            <a:fillRect/>
          </a:stretch>
        </p:blipFill>
        <p:spPr>
          <a:xfrm>
            <a:off x="1704109" y="501073"/>
            <a:ext cx="8974282" cy="5982854"/>
          </a:xfrm>
          <a:prstGeom prst="rect">
            <a:avLst/>
          </a:prstGeom>
        </p:spPr>
      </p:pic>
    </p:spTree>
    <p:extLst>
      <p:ext uri="{BB962C8B-B14F-4D97-AF65-F5344CB8AC3E}">
        <p14:creationId xmlns:p14="http://schemas.microsoft.com/office/powerpoint/2010/main" val="55742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004016D7-6A89-4368-A079-A68F4EB4F436}"/>
              </a:ext>
            </a:extLst>
          </p:cNvPr>
          <p:cNvSpPr/>
          <p:nvPr/>
        </p:nvSpPr>
        <p:spPr>
          <a:xfrm>
            <a:off x="152400" y="138545"/>
            <a:ext cx="8991600" cy="830997"/>
          </a:xfrm>
          <a:prstGeom prst="rect">
            <a:avLst/>
          </a:prstGeom>
        </p:spPr>
        <p:txBody>
          <a:bodyPr wrap="square">
            <a:spAutoFit/>
          </a:bodyPr>
          <a:lstStyle/>
          <a:p>
            <a:r>
              <a:rPr lang="es-ES" sz="2400" dirty="0">
                <a:solidFill>
                  <a:srgbClr val="00B050"/>
                </a:solidFill>
              </a:rPr>
              <a:t>ELEMENTO "SPAN" Y ATRIBUTO CLASS</a:t>
            </a:r>
          </a:p>
          <a:p>
            <a:r>
              <a:rPr lang="es-ES" sz="2400" dirty="0"/>
              <a:t>EJEMPLO Para ver parte del texto de un párrafo de color rojo:</a:t>
            </a:r>
            <a:endParaRPr lang="es-DO" sz="2400" dirty="0"/>
          </a:p>
        </p:txBody>
      </p:sp>
      <p:pic>
        <p:nvPicPr>
          <p:cNvPr id="3" name="Imagen 2">
            <a:extLst>
              <a:ext uri="{FF2B5EF4-FFF2-40B4-BE49-F238E27FC236}">
                <a16:creationId xmlns:a16="http://schemas.microsoft.com/office/drawing/2014/main" xmlns="" id="{855F9178-B5CD-4AAD-9B9D-6779132AE424}"/>
              </a:ext>
            </a:extLst>
          </p:cNvPr>
          <p:cNvPicPr>
            <a:picLocks noChangeAspect="1"/>
          </p:cNvPicPr>
          <p:nvPr/>
        </p:nvPicPr>
        <p:blipFill>
          <a:blip r:embed="rId2"/>
          <a:stretch>
            <a:fillRect/>
          </a:stretch>
        </p:blipFill>
        <p:spPr>
          <a:xfrm>
            <a:off x="2327564" y="916709"/>
            <a:ext cx="8371609" cy="5581073"/>
          </a:xfrm>
          <a:prstGeom prst="rect">
            <a:avLst/>
          </a:prstGeom>
        </p:spPr>
      </p:pic>
    </p:spTree>
    <p:extLst>
      <p:ext uri="{BB962C8B-B14F-4D97-AF65-F5344CB8AC3E}">
        <p14:creationId xmlns:p14="http://schemas.microsoft.com/office/powerpoint/2010/main" val="3389547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ECCFBC19-FA21-4419-BDEB-5ED9FBF8A920}"/>
              </a:ext>
            </a:extLst>
          </p:cNvPr>
          <p:cNvSpPr/>
          <p:nvPr/>
        </p:nvSpPr>
        <p:spPr>
          <a:xfrm>
            <a:off x="193964" y="180110"/>
            <a:ext cx="10515600" cy="5940088"/>
          </a:xfrm>
          <a:prstGeom prst="rect">
            <a:avLst/>
          </a:prstGeom>
        </p:spPr>
        <p:txBody>
          <a:bodyPr wrap="square">
            <a:spAutoFit/>
          </a:bodyPr>
          <a:lstStyle/>
          <a:p>
            <a:r>
              <a:rPr lang="es-DO" sz="2000" dirty="0"/>
              <a:t>Se puede escribir ("uso-elemento-span-y-atributo-class.html"):</a:t>
            </a:r>
          </a:p>
          <a:p>
            <a:r>
              <a:rPr lang="es-DO" sz="2000" dirty="0"/>
              <a:t>&lt;!DOCTYPE </a:t>
            </a:r>
            <a:r>
              <a:rPr lang="es-DO" sz="2000" dirty="0" err="1"/>
              <a:t>html</a:t>
            </a:r>
            <a:r>
              <a:rPr lang="es-DO" sz="2000" dirty="0"/>
              <a:t>&gt;</a:t>
            </a:r>
          </a:p>
          <a:p>
            <a:r>
              <a:rPr lang="es-DO" sz="2000" dirty="0"/>
              <a:t>&lt;</a:t>
            </a:r>
            <a:r>
              <a:rPr lang="es-DO" sz="2000" dirty="0" err="1"/>
              <a:t>html</a:t>
            </a:r>
            <a:r>
              <a:rPr lang="es-DO" sz="2000" dirty="0"/>
              <a:t> </a:t>
            </a:r>
            <a:r>
              <a:rPr lang="es-DO" sz="2000" dirty="0" err="1"/>
              <a:t>lang</a:t>
            </a:r>
            <a:r>
              <a:rPr lang="es-DO" sz="2000" dirty="0"/>
              <a:t>="es-ES"&gt;</a:t>
            </a:r>
          </a:p>
          <a:p>
            <a:r>
              <a:rPr lang="es-DO" sz="2000" dirty="0"/>
              <a:t>  &lt;head&gt;</a:t>
            </a:r>
          </a:p>
          <a:p>
            <a:r>
              <a:rPr lang="es-DO" sz="2000" dirty="0"/>
              <a:t>    &lt;meta </a:t>
            </a:r>
            <a:r>
              <a:rPr lang="es-DO" sz="2000" dirty="0" err="1"/>
              <a:t>charset</a:t>
            </a:r>
            <a:r>
              <a:rPr lang="es-DO" sz="2000" dirty="0"/>
              <a:t>="utf-8"&gt;</a:t>
            </a:r>
          </a:p>
          <a:p>
            <a:r>
              <a:rPr lang="es-DO" sz="2000" dirty="0"/>
              <a:t>    &lt;</a:t>
            </a:r>
            <a:r>
              <a:rPr lang="es-DO" sz="2000" dirty="0" err="1"/>
              <a:t>title</a:t>
            </a:r>
            <a:r>
              <a:rPr lang="es-DO" sz="2000" dirty="0"/>
              <a:t>&gt;Ejemplo uso del elemento </a:t>
            </a:r>
            <a:r>
              <a:rPr lang="es-DO" sz="2000" dirty="0" err="1"/>
              <a:t>span</a:t>
            </a:r>
            <a:r>
              <a:rPr lang="es-DO" sz="2000" dirty="0"/>
              <a:t> y del atributo </a:t>
            </a:r>
            <a:r>
              <a:rPr lang="es-DO" sz="2000" dirty="0" err="1"/>
              <a:t>class</a:t>
            </a:r>
            <a:r>
              <a:rPr lang="es-DO" sz="2000" dirty="0"/>
              <a:t>&lt;/</a:t>
            </a:r>
            <a:r>
              <a:rPr lang="es-DO" sz="2000" dirty="0" err="1"/>
              <a:t>title</a:t>
            </a:r>
            <a:r>
              <a:rPr lang="es-DO" sz="2000" dirty="0"/>
              <a:t>&gt;</a:t>
            </a:r>
          </a:p>
          <a:p>
            <a:r>
              <a:rPr lang="es-DO" sz="2000" dirty="0"/>
              <a:t>    &lt;</a:t>
            </a:r>
            <a:r>
              <a:rPr lang="es-DO" sz="2000" dirty="0" err="1"/>
              <a:t>style</a:t>
            </a:r>
            <a:r>
              <a:rPr lang="es-DO" sz="2000" dirty="0"/>
              <a:t>&gt;</a:t>
            </a:r>
          </a:p>
          <a:p>
            <a:r>
              <a:rPr lang="es-DO" sz="2000" dirty="0"/>
              <a:t>      .rojo {</a:t>
            </a:r>
            <a:r>
              <a:rPr lang="es-DO" sz="2000" dirty="0" err="1"/>
              <a:t>color:red</a:t>
            </a:r>
            <a:r>
              <a:rPr lang="es-DO" sz="2000" dirty="0"/>
              <a:t>;}</a:t>
            </a:r>
          </a:p>
          <a:p>
            <a:r>
              <a:rPr lang="es-DO" sz="2000" dirty="0"/>
              <a:t>    &lt;/</a:t>
            </a:r>
            <a:r>
              <a:rPr lang="es-DO" sz="2000" dirty="0" err="1"/>
              <a:t>style</a:t>
            </a:r>
            <a:r>
              <a:rPr lang="es-DO" sz="2000" dirty="0"/>
              <a:t>&gt;</a:t>
            </a:r>
          </a:p>
          <a:p>
            <a:r>
              <a:rPr lang="es-DO" sz="2000" dirty="0"/>
              <a:t>  &lt;/head&gt;</a:t>
            </a:r>
          </a:p>
          <a:p>
            <a:r>
              <a:rPr lang="es-DO" sz="2000" dirty="0"/>
              <a:t>  &lt;</a:t>
            </a:r>
            <a:r>
              <a:rPr lang="es-DO" sz="2000" dirty="0" err="1"/>
              <a:t>body</a:t>
            </a:r>
            <a:r>
              <a:rPr lang="es-DO" sz="2000" dirty="0"/>
              <a:t>&gt;</a:t>
            </a:r>
          </a:p>
          <a:p>
            <a:r>
              <a:rPr lang="es-DO" sz="2000" dirty="0"/>
              <a:t>    &lt;p&gt;Párrafo con &lt;</a:t>
            </a:r>
            <a:r>
              <a:rPr lang="es-DO" sz="2000" dirty="0" err="1"/>
              <a:t>span</a:t>
            </a:r>
            <a:r>
              <a:rPr lang="es-DO" sz="2000" dirty="0"/>
              <a:t> </a:t>
            </a:r>
            <a:r>
              <a:rPr lang="es-DO" sz="2000" dirty="0" err="1"/>
              <a:t>class</a:t>
            </a:r>
            <a:r>
              <a:rPr lang="es-DO" sz="2000" dirty="0"/>
              <a:t>="rojo"&gt;dos palabras&lt;/</a:t>
            </a:r>
            <a:r>
              <a:rPr lang="es-DO" sz="2000" dirty="0" err="1"/>
              <a:t>span</a:t>
            </a:r>
            <a:r>
              <a:rPr lang="es-DO" sz="2000" dirty="0"/>
              <a:t>&gt; de color rojo.&lt;/p&gt;</a:t>
            </a:r>
          </a:p>
          <a:p>
            <a:r>
              <a:rPr lang="es-DO" sz="2000" dirty="0"/>
              <a:t>  &lt;/</a:t>
            </a:r>
            <a:r>
              <a:rPr lang="es-DO" sz="2000" dirty="0" err="1"/>
              <a:t>body</a:t>
            </a:r>
            <a:r>
              <a:rPr lang="es-DO" sz="2000" dirty="0"/>
              <a:t>&gt;</a:t>
            </a:r>
          </a:p>
          <a:p>
            <a:r>
              <a:rPr lang="es-DO" sz="2000" dirty="0"/>
              <a:t>&lt;/</a:t>
            </a:r>
            <a:r>
              <a:rPr lang="es-DO" sz="2000" dirty="0" err="1"/>
              <a:t>html</a:t>
            </a:r>
            <a:r>
              <a:rPr lang="es-DO" sz="2000" dirty="0"/>
              <a:t>&gt;</a:t>
            </a:r>
          </a:p>
          <a:p>
            <a:r>
              <a:rPr lang="es-ES" sz="2000" dirty="0"/>
              <a:t>Véase que, asignando el valor "rojo" al atributo </a:t>
            </a:r>
            <a:r>
              <a:rPr lang="es-ES" sz="2000" dirty="0" err="1"/>
              <a:t>class</a:t>
            </a:r>
            <a:r>
              <a:rPr lang="es-ES" sz="2000" dirty="0"/>
              <a:t>, se ha indicado el estilo (en este caso </a:t>
            </a:r>
            <a:r>
              <a:rPr lang="es-ES" sz="2000" dirty="0" err="1"/>
              <a:t>color:red</a:t>
            </a:r>
            <a:r>
              <a:rPr lang="es-ES" sz="2000" dirty="0"/>
              <a:t>;) con el que el texto contenido dentro del elemento "</a:t>
            </a:r>
            <a:r>
              <a:rPr lang="es-ES" sz="2000" dirty="0" err="1"/>
              <a:t>span</a:t>
            </a:r>
            <a:r>
              <a:rPr lang="es-ES" sz="2000" dirty="0"/>
              <a:t>" (en este caso "dos palabras") debe mostrarse en pantalla.</a:t>
            </a:r>
          </a:p>
          <a:p>
            <a:endParaRPr lang="es-ES" sz="2000" dirty="0"/>
          </a:p>
          <a:p>
            <a:r>
              <a:rPr lang="es-ES" sz="2000" dirty="0"/>
              <a:t>.rojo tiene que llevar el carácter punto, ya que, ha sido definido por el programador.</a:t>
            </a:r>
            <a:endParaRPr lang="es-DO" sz="2000" dirty="0"/>
          </a:p>
        </p:txBody>
      </p:sp>
    </p:spTree>
    <p:extLst>
      <p:ext uri="{BB962C8B-B14F-4D97-AF65-F5344CB8AC3E}">
        <p14:creationId xmlns:p14="http://schemas.microsoft.com/office/powerpoint/2010/main" val="4129569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206A4DB0-36BF-45D8-A251-055DD7EFA9B6}"/>
              </a:ext>
            </a:extLst>
          </p:cNvPr>
          <p:cNvSpPr/>
          <p:nvPr/>
        </p:nvSpPr>
        <p:spPr>
          <a:xfrm>
            <a:off x="290945" y="332509"/>
            <a:ext cx="11707091" cy="6247864"/>
          </a:xfrm>
          <a:prstGeom prst="rect">
            <a:avLst/>
          </a:prstGeom>
        </p:spPr>
        <p:txBody>
          <a:bodyPr wrap="square">
            <a:spAutoFit/>
          </a:bodyPr>
          <a:lstStyle/>
          <a:p>
            <a:r>
              <a:rPr lang="es-ES" sz="2000" dirty="0"/>
              <a:t>Elemento "pre"</a:t>
            </a:r>
          </a:p>
          <a:p>
            <a:r>
              <a:rPr lang="es-ES" sz="2000" dirty="0"/>
              <a:t>EJEMPLO Si se desea mostrar todos los espacios en blanco, tabuladores y retornos de carro escritos en un documento HTML, se puede hacer utilizando el elemento "pre". Como ejemplo, véase "uso-elemento-pre.html":</a:t>
            </a:r>
          </a:p>
          <a:p>
            <a:endParaRPr lang="es-ES" sz="2000" dirty="0"/>
          </a:p>
          <a:p>
            <a:r>
              <a:rPr lang="es-ES" sz="2000" dirty="0"/>
              <a:t>&lt;!DOCTYPE </a:t>
            </a:r>
            <a:r>
              <a:rPr lang="es-ES" sz="2000" dirty="0" err="1"/>
              <a:t>html</a:t>
            </a:r>
            <a:r>
              <a:rPr lang="es-ES" sz="2000" dirty="0"/>
              <a:t>&gt;</a:t>
            </a:r>
          </a:p>
          <a:p>
            <a:r>
              <a:rPr lang="es-ES" sz="2000" dirty="0"/>
              <a:t>&lt;</a:t>
            </a:r>
            <a:r>
              <a:rPr lang="es-ES" sz="2000" dirty="0" err="1"/>
              <a:t>html</a:t>
            </a:r>
            <a:r>
              <a:rPr lang="es-ES" sz="2000" dirty="0"/>
              <a:t> </a:t>
            </a:r>
            <a:r>
              <a:rPr lang="es-ES" sz="2000" dirty="0" err="1"/>
              <a:t>lang</a:t>
            </a:r>
            <a:r>
              <a:rPr lang="es-ES" sz="2000" dirty="0"/>
              <a:t>="es-ES"&gt;</a:t>
            </a:r>
          </a:p>
          <a:p>
            <a:r>
              <a:rPr lang="es-ES" sz="2000" dirty="0"/>
              <a:t>  &lt;head&gt;</a:t>
            </a:r>
          </a:p>
          <a:p>
            <a:r>
              <a:rPr lang="es-ES" sz="2000" dirty="0"/>
              <a:t>    &lt;meta </a:t>
            </a:r>
            <a:r>
              <a:rPr lang="es-ES" sz="2000" dirty="0" err="1"/>
              <a:t>charset</a:t>
            </a:r>
            <a:r>
              <a:rPr lang="es-ES" sz="2000" dirty="0"/>
              <a:t>="utf-8"&gt;</a:t>
            </a:r>
          </a:p>
          <a:p>
            <a:r>
              <a:rPr lang="es-ES" sz="2000" dirty="0"/>
              <a:t>    &lt;</a:t>
            </a:r>
            <a:r>
              <a:rPr lang="es-ES" sz="2000" dirty="0" err="1"/>
              <a:t>title</a:t>
            </a:r>
            <a:r>
              <a:rPr lang="es-ES" sz="2000" dirty="0"/>
              <a:t>&gt;Ejemplo uso del elemento pre&lt;/</a:t>
            </a:r>
            <a:r>
              <a:rPr lang="es-ES" sz="2000" dirty="0" err="1"/>
              <a:t>title</a:t>
            </a:r>
            <a:r>
              <a:rPr lang="es-ES" sz="2000" dirty="0"/>
              <a:t>&gt;</a:t>
            </a:r>
          </a:p>
          <a:p>
            <a:r>
              <a:rPr lang="es-ES" sz="2000" dirty="0"/>
              <a:t>  &lt;/head&gt;</a:t>
            </a:r>
          </a:p>
          <a:p>
            <a:r>
              <a:rPr lang="es-ES" sz="2000" dirty="0"/>
              <a:t>  &lt;</a:t>
            </a:r>
            <a:r>
              <a:rPr lang="es-ES" sz="2000" dirty="0" err="1"/>
              <a:t>body</a:t>
            </a:r>
            <a:r>
              <a:rPr lang="es-ES" sz="2000" dirty="0"/>
              <a:t>&gt;</a:t>
            </a:r>
          </a:p>
          <a:p>
            <a:r>
              <a:rPr lang="es-ES" sz="2000" dirty="0"/>
              <a:t>    &lt;pre&gt;Párrafo con      6 espacios seguidos.&lt;/pre&gt;</a:t>
            </a:r>
          </a:p>
          <a:p>
            <a:r>
              <a:rPr lang="es-ES" sz="2000" dirty="0"/>
              <a:t>    &lt;pre&gt;Párrafo con</a:t>
            </a:r>
          </a:p>
          <a:p>
            <a:endParaRPr lang="es-ES" sz="2000" dirty="0"/>
          </a:p>
          <a:p>
            <a:endParaRPr lang="es-ES" sz="2000" dirty="0"/>
          </a:p>
          <a:p>
            <a:r>
              <a:rPr lang="es-ES" sz="2000" dirty="0"/>
              <a:t>3 retornos de carro.&lt;/pre&gt;</a:t>
            </a:r>
          </a:p>
          <a:p>
            <a:r>
              <a:rPr lang="es-ES" sz="2000" dirty="0"/>
              <a:t>    &lt;pre&gt;Párrafo con		2 tabulaciones.&lt;/pre&gt;</a:t>
            </a:r>
          </a:p>
          <a:p>
            <a:r>
              <a:rPr lang="es-ES" sz="2000" dirty="0"/>
              <a:t>  &lt;/</a:t>
            </a:r>
            <a:r>
              <a:rPr lang="es-ES" sz="2000" dirty="0" err="1"/>
              <a:t>body</a:t>
            </a:r>
            <a:r>
              <a:rPr lang="es-ES" sz="2000" dirty="0"/>
              <a:t>&gt;</a:t>
            </a:r>
          </a:p>
          <a:p>
            <a:r>
              <a:rPr lang="es-ES" sz="2000" dirty="0"/>
              <a:t>&lt;/</a:t>
            </a:r>
            <a:r>
              <a:rPr lang="es-ES" sz="2000" dirty="0" err="1"/>
              <a:t>html</a:t>
            </a:r>
            <a:r>
              <a:rPr lang="es-ES" sz="2000" dirty="0"/>
              <a:t>&gt;</a:t>
            </a:r>
            <a:endParaRPr lang="es-DO" sz="2000" dirty="0"/>
          </a:p>
        </p:txBody>
      </p:sp>
    </p:spTree>
    <p:extLst>
      <p:ext uri="{BB962C8B-B14F-4D97-AF65-F5344CB8AC3E}">
        <p14:creationId xmlns:p14="http://schemas.microsoft.com/office/powerpoint/2010/main" val="308711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98759840-6A34-49CB-AB28-A078CB013EB0}"/>
              </a:ext>
            </a:extLst>
          </p:cNvPr>
          <p:cNvSpPr/>
          <p:nvPr/>
        </p:nvSpPr>
        <p:spPr>
          <a:xfrm>
            <a:off x="0" y="0"/>
            <a:ext cx="7595769" cy="400110"/>
          </a:xfrm>
          <a:prstGeom prst="rect">
            <a:avLst/>
          </a:prstGeom>
        </p:spPr>
        <p:txBody>
          <a:bodyPr wrap="square">
            <a:spAutoFit/>
          </a:bodyPr>
          <a:lstStyle/>
          <a:p>
            <a:r>
              <a:rPr lang="es-ES" sz="2000" dirty="0"/>
              <a:t>Ahora, en pantalla se verá:</a:t>
            </a:r>
            <a:endParaRPr lang="es-DO" sz="2000" dirty="0"/>
          </a:p>
        </p:txBody>
      </p:sp>
      <p:pic>
        <p:nvPicPr>
          <p:cNvPr id="3" name="Imagen 2">
            <a:extLst>
              <a:ext uri="{FF2B5EF4-FFF2-40B4-BE49-F238E27FC236}">
                <a16:creationId xmlns:a16="http://schemas.microsoft.com/office/drawing/2014/main" xmlns="" id="{757C10B9-44F9-4692-9AE3-696393D3A3D1}"/>
              </a:ext>
            </a:extLst>
          </p:cNvPr>
          <p:cNvPicPr>
            <a:picLocks noChangeAspect="1"/>
          </p:cNvPicPr>
          <p:nvPr/>
        </p:nvPicPr>
        <p:blipFill>
          <a:blip r:embed="rId2"/>
          <a:stretch>
            <a:fillRect/>
          </a:stretch>
        </p:blipFill>
        <p:spPr>
          <a:xfrm>
            <a:off x="1524000" y="381000"/>
            <a:ext cx="8510154" cy="5673436"/>
          </a:xfrm>
          <a:prstGeom prst="rect">
            <a:avLst/>
          </a:prstGeom>
        </p:spPr>
      </p:pic>
    </p:spTree>
    <p:extLst>
      <p:ext uri="{BB962C8B-B14F-4D97-AF65-F5344CB8AC3E}">
        <p14:creationId xmlns:p14="http://schemas.microsoft.com/office/powerpoint/2010/main" val="3795249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3EDDC8DE-E101-4112-A200-A4F600FCD55F}"/>
              </a:ext>
            </a:extLst>
          </p:cNvPr>
          <p:cNvSpPr/>
          <p:nvPr/>
        </p:nvSpPr>
        <p:spPr>
          <a:xfrm>
            <a:off x="180109" y="152401"/>
            <a:ext cx="8963891" cy="830997"/>
          </a:xfrm>
          <a:prstGeom prst="rect">
            <a:avLst/>
          </a:prstGeom>
        </p:spPr>
        <p:txBody>
          <a:bodyPr wrap="square">
            <a:spAutoFit/>
          </a:bodyPr>
          <a:lstStyle/>
          <a:p>
            <a:r>
              <a:rPr lang="es-DO" sz="2400" dirty="0"/>
              <a:t>ELEMENTO "BR"</a:t>
            </a:r>
          </a:p>
          <a:p>
            <a:r>
              <a:rPr lang="es-DO" sz="2400" dirty="0"/>
              <a:t>EJEMPLO Para ver por pantalla:</a:t>
            </a:r>
          </a:p>
        </p:txBody>
      </p:sp>
      <p:pic>
        <p:nvPicPr>
          <p:cNvPr id="3" name="Imagen 2">
            <a:extLst>
              <a:ext uri="{FF2B5EF4-FFF2-40B4-BE49-F238E27FC236}">
                <a16:creationId xmlns:a16="http://schemas.microsoft.com/office/drawing/2014/main" xmlns="" id="{C1F33980-0576-4996-B103-21A0DF007956}"/>
              </a:ext>
            </a:extLst>
          </p:cNvPr>
          <p:cNvPicPr>
            <a:picLocks noChangeAspect="1"/>
          </p:cNvPicPr>
          <p:nvPr/>
        </p:nvPicPr>
        <p:blipFill>
          <a:blip r:embed="rId2"/>
          <a:stretch>
            <a:fillRect/>
          </a:stretch>
        </p:blipFill>
        <p:spPr>
          <a:xfrm>
            <a:off x="2521527" y="1046017"/>
            <a:ext cx="8281556" cy="5521037"/>
          </a:xfrm>
          <a:prstGeom prst="rect">
            <a:avLst/>
          </a:prstGeom>
        </p:spPr>
      </p:pic>
    </p:spTree>
    <p:extLst>
      <p:ext uri="{BB962C8B-B14F-4D97-AF65-F5344CB8AC3E}">
        <p14:creationId xmlns:p14="http://schemas.microsoft.com/office/powerpoint/2010/main" val="3514565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FDBE239A-7566-4216-98EE-A87815E5265D}"/>
              </a:ext>
            </a:extLst>
          </p:cNvPr>
          <p:cNvSpPr/>
          <p:nvPr/>
        </p:nvSpPr>
        <p:spPr>
          <a:xfrm>
            <a:off x="263236" y="235527"/>
            <a:ext cx="8880764" cy="5262979"/>
          </a:xfrm>
          <a:prstGeom prst="rect">
            <a:avLst/>
          </a:prstGeom>
        </p:spPr>
        <p:txBody>
          <a:bodyPr wrap="square">
            <a:spAutoFit/>
          </a:bodyPr>
          <a:lstStyle/>
          <a:p>
            <a:r>
              <a:rPr lang="es-DO" sz="2400" dirty="0"/>
              <a:t>Se puede escribir el siguiente código ("tres-textos.html"):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3 párrafos&lt;/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&lt;p&gt;Texto uno.&lt;/p&gt;</a:t>
            </a:r>
          </a:p>
          <a:p>
            <a:r>
              <a:rPr lang="es-DO" sz="2400" dirty="0"/>
              <a:t>    &lt;p&gt;Texto dos.&lt;/p&gt;</a:t>
            </a:r>
          </a:p>
          <a:p>
            <a:r>
              <a:rPr lang="es-DO" sz="2400" dirty="0"/>
              <a:t>    &lt;p&gt;Texto tres.&lt;/p&gt;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3721643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2AF2790A-6AEA-482F-9E19-DF59445B9AB0}"/>
              </a:ext>
            </a:extLst>
          </p:cNvPr>
          <p:cNvSpPr/>
          <p:nvPr/>
        </p:nvSpPr>
        <p:spPr>
          <a:xfrm>
            <a:off x="138545" y="0"/>
            <a:ext cx="9005455" cy="6370975"/>
          </a:xfrm>
          <a:prstGeom prst="rect">
            <a:avLst/>
          </a:prstGeom>
        </p:spPr>
        <p:txBody>
          <a:bodyPr wrap="square">
            <a:spAutoFit/>
          </a:bodyPr>
          <a:lstStyle/>
          <a:p>
            <a:r>
              <a:rPr lang="es-ES" sz="2400" dirty="0"/>
              <a:t>Ahora bien, en vez de:</a:t>
            </a:r>
          </a:p>
          <a:p>
            <a:endParaRPr lang="es-ES" sz="2400" dirty="0"/>
          </a:p>
          <a:p>
            <a:r>
              <a:rPr lang="es-ES" sz="2400" dirty="0"/>
              <a:t>    &lt;p&gt;Texto uno.&lt;/p&gt;</a:t>
            </a:r>
          </a:p>
          <a:p>
            <a:r>
              <a:rPr lang="es-ES" sz="2400" dirty="0"/>
              <a:t>    &lt;p&gt;Texto dos.&lt;/p&gt;</a:t>
            </a:r>
          </a:p>
          <a:p>
            <a:r>
              <a:rPr lang="es-ES" sz="2400" dirty="0"/>
              <a:t>    &lt;p&gt;Texto tres.&lt;/p&gt;</a:t>
            </a:r>
          </a:p>
          <a:p>
            <a:r>
              <a:rPr lang="es-ES" sz="2400" dirty="0"/>
              <a:t>Un resultado parecido puede conseguirse utilizando un único elemento "p" y dos elementos "</a:t>
            </a:r>
            <a:r>
              <a:rPr lang="es-ES" sz="2400" dirty="0" err="1"/>
              <a:t>br</a:t>
            </a:r>
            <a:r>
              <a:rPr lang="es-ES" sz="2400" dirty="0"/>
              <a:t>", escribiendo por ejemplo ("uso-elemento-br.html"):</a:t>
            </a:r>
          </a:p>
          <a:p>
            <a:endParaRPr lang="es-ES" sz="2400" dirty="0"/>
          </a:p>
          <a:p>
            <a:r>
              <a:rPr lang="es-ES" sz="2400" dirty="0"/>
              <a:t>    &lt;p&gt;Texto uno.&lt;</a:t>
            </a:r>
            <a:r>
              <a:rPr lang="es-ES" sz="2400" dirty="0" err="1"/>
              <a:t>br</a:t>
            </a:r>
            <a:r>
              <a:rPr lang="es-ES" sz="2400" dirty="0"/>
              <a:t>&gt;Texto dos.&lt;</a:t>
            </a:r>
            <a:r>
              <a:rPr lang="es-ES" sz="2400" dirty="0" err="1"/>
              <a:t>br</a:t>
            </a:r>
            <a:r>
              <a:rPr lang="es-ES" sz="2400" dirty="0"/>
              <a:t>&gt;Texto tres.&lt;/p&gt;</a:t>
            </a:r>
          </a:p>
          <a:p>
            <a:r>
              <a:rPr lang="es-ES" sz="2400" dirty="0"/>
              <a:t>    &lt;p&gt;Texto uno.&lt;</a:t>
            </a:r>
            <a:r>
              <a:rPr lang="es-ES" sz="2400" dirty="0" err="1"/>
              <a:t>br</a:t>
            </a:r>
            <a:r>
              <a:rPr lang="es-ES" sz="2400" dirty="0"/>
              <a:t>&gt;</a:t>
            </a:r>
          </a:p>
          <a:p>
            <a:r>
              <a:rPr lang="es-ES" sz="2400" dirty="0"/>
              <a:t>Texto dos.&lt;</a:t>
            </a:r>
            <a:r>
              <a:rPr lang="es-ES" sz="2400" dirty="0" err="1"/>
              <a:t>br</a:t>
            </a:r>
            <a:r>
              <a:rPr lang="es-ES" sz="2400" dirty="0"/>
              <a:t>&gt;</a:t>
            </a:r>
          </a:p>
          <a:p>
            <a:r>
              <a:rPr lang="es-ES" sz="2400" dirty="0"/>
              <a:t>Texto tres.&lt;/p&gt;</a:t>
            </a:r>
          </a:p>
          <a:p>
            <a:r>
              <a:rPr lang="es-ES" sz="2400" dirty="0"/>
              <a:t>    &lt;p&gt;Texto uno.&lt;</a:t>
            </a:r>
            <a:r>
              <a:rPr lang="es-ES" sz="2400" dirty="0" err="1"/>
              <a:t>br</a:t>
            </a:r>
            <a:r>
              <a:rPr lang="es-ES" sz="2400" dirty="0"/>
              <a:t>&gt;</a:t>
            </a:r>
          </a:p>
          <a:p>
            <a:r>
              <a:rPr lang="es-ES" sz="2400" dirty="0"/>
              <a:t>       Texto dos.&lt;</a:t>
            </a:r>
            <a:r>
              <a:rPr lang="es-ES" sz="2400" dirty="0" err="1"/>
              <a:t>br</a:t>
            </a:r>
            <a:r>
              <a:rPr lang="es-ES" sz="2400" dirty="0"/>
              <a:t>&gt;</a:t>
            </a:r>
          </a:p>
          <a:p>
            <a:r>
              <a:rPr lang="es-ES" sz="2400" dirty="0"/>
              <a:t>       Texto tres.&lt;/p&gt;</a:t>
            </a:r>
          </a:p>
          <a:p>
            <a:r>
              <a:rPr lang="es-ES" sz="2400" dirty="0"/>
              <a:t>En todos los casos anteriores, en pantalla se verá algo similar a:</a:t>
            </a:r>
            <a:endParaRPr lang="es-DO" sz="2400" dirty="0"/>
          </a:p>
        </p:txBody>
      </p:sp>
    </p:spTree>
    <p:extLst>
      <p:ext uri="{BB962C8B-B14F-4D97-AF65-F5344CB8AC3E}">
        <p14:creationId xmlns:p14="http://schemas.microsoft.com/office/powerpoint/2010/main" val="2646732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B5D4E1B5-F85A-4058-B6C2-0651F4500399}"/>
              </a:ext>
            </a:extLst>
          </p:cNvPr>
          <p:cNvPicPr>
            <a:picLocks noChangeAspect="1"/>
          </p:cNvPicPr>
          <p:nvPr/>
        </p:nvPicPr>
        <p:blipFill>
          <a:blip r:embed="rId2"/>
          <a:stretch>
            <a:fillRect/>
          </a:stretch>
        </p:blipFill>
        <p:spPr>
          <a:xfrm>
            <a:off x="1011382" y="39255"/>
            <a:ext cx="10373591" cy="6915727"/>
          </a:xfrm>
          <a:prstGeom prst="rect">
            <a:avLst/>
          </a:prstGeom>
        </p:spPr>
      </p:pic>
    </p:spTree>
    <p:extLst>
      <p:ext uri="{BB962C8B-B14F-4D97-AF65-F5344CB8AC3E}">
        <p14:creationId xmlns:p14="http://schemas.microsoft.com/office/powerpoint/2010/main" val="268896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40170C04-CD31-498B-B001-A7D01E99A5EC}"/>
              </a:ext>
            </a:extLst>
          </p:cNvPr>
          <p:cNvSpPr/>
          <p:nvPr/>
        </p:nvSpPr>
        <p:spPr>
          <a:xfrm>
            <a:off x="207818" y="193964"/>
            <a:ext cx="11734800" cy="1938992"/>
          </a:xfrm>
          <a:prstGeom prst="rect">
            <a:avLst/>
          </a:prstGeom>
        </p:spPr>
        <p:txBody>
          <a:bodyPr wrap="square">
            <a:spAutoFit/>
          </a:bodyPr>
          <a:lstStyle/>
          <a:p>
            <a:r>
              <a:rPr lang="es-ES" sz="2400" dirty="0">
                <a:solidFill>
                  <a:srgbClr val="00B050"/>
                </a:solidFill>
              </a:rPr>
              <a:t>ELEMENTO "HTML"</a:t>
            </a:r>
          </a:p>
          <a:p>
            <a:r>
              <a:rPr lang="es-ES" sz="2400" dirty="0"/>
              <a:t>Un documento HTML contiene marcas (etiquetas), las cuales se escriben empleando los caracteres menor que "&lt;", mayor que "&gt;" y barra inclinada "/".</a:t>
            </a:r>
          </a:p>
          <a:p>
            <a:r>
              <a:rPr lang="es-ES" sz="2400" dirty="0"/>
              <a:t>Por ejemplo, las etiquetas de inicio (&lt;</a:t>
            </a:r>
            <a:r>
              <a:rPr lang="es-ES" sz="2400" dirty="0" err="1"/>
              <a:t>html</a:t>
            </a:r>
            <a:r>
              <a:rPr lang="es-ES" sz="2400" dirty="0"/>
              <a:t>&gt;) y fin (&lt;/</a:t>
            </a:r>
            <a:r>
              <a:rPr lang="es-ES" sz="2400" dirty="0" err="1"/>
              <a:t>html</a:t>
            </a:r>
            <a:r>
              <a:rPr lang="es-ES" sz="2400" dirty="0"/>
              <a:t>&gt;) representan al elemento raíz ("</a:t>
            </a:r>
            <a:r>
              <a:rPr lang="es-ES" sz="2400" dirty="0" err="1"/>
              <a:t>html</a:t>
            </a:r>
            <a:r>
              <a:rPr lang="es-ES" sz="2400" dirty="0"/>
              <a:t>") que en todo documento HTML hay que escribir.</a:t>
            </a:r>
            <a:endParaRPr lang="es-DO" sz="2400" dirty="0"/>
          </a:p>
        </p:txBody>
      </p:sp>
      <p:sp>
        <p:nvSpPr>
          <p:cNvPr id="3" name="Rectangle 1">
            <a:extLst>
              <a:ext uri="{FF2B5EF4-FFF2-40B4-BE49-F238E27FC236}">
                <a16:creationId xmlns:a16="http://schemas.microsoft.com/office/drawing/2014/main" xmlns="" id="{1E3331EA-5DA1-407C-951D-06CDDD506DEA}"/>
              </a:ext>
            </a:extLst>
          </p:cNvPr>
          <p:cNvSpPr>
            <a:spLocks noChangeArrowheads="1"/>
          </p:cNvSpPr>
          <p:nvPr/>
        </p:nvSpPr>
        <p:spPr bwMode="auto">
          <a:xfrm>
            <a:off x="665018" y="2225289"/>
            <a:ext cx="1383392"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s-DO" sz="2800" b="0" i="0" u="none" strike="noStrike" cap="none" normalizeH="0" baseline="0" dirty="0">
              <a:ln>
                <a:noFill/>
              </a:ln>
              <a:solidFill>
                <a:srgbClr val="666666"/>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666666"/>
                </a:solidFill>
                <a:effectLst/>
                <a:latin typeface="Courier New" panose="02070309020205020404" pitchFamily="49" charset="0"/>
              </a:rPr>
              <a:t>&lt;</a:t>
            </a:r>
            <a:r>
              <a:rPr kumimoji="0" lang="es-DO" altLang="es-DO" sz="2400" b="0" i="0" u="none" strike="noStrike" cap="none" normalizeH="0" baseline="0" dirty="0" err="1">
                <a:ln>
                  <a:noFill/>
                </a:ln>
                <a:solidFill>
                  <a:srgbClr val="666666"/>
                </a:solidFill>
                <a:effectLst/>
                <a:latin typeface="Courier New" panose="02070309020205020404" pitchFamily="49" charset="0"/>
              </a:rPr>
              <a:t>html</a:t>
            </a:r>
            <a:r>
              <a:rPr kumimoji="0" lang="es-DO" altLang="es-DO" sz="2400" b="0" i="0" u="none" strike="noStrike" cap="none" normalizeH="0" baseline="0" dirty="0">
                <a:ln>
                  <a:noFill/>
                </a:ln>
                <a:solidFill>
                  <a:srgbClr val="666666"/>
                </a:solidFill>
                <a:effectLst/>
                <a:latin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s-DO" sz="2400" b="0" i="0" u="none" strike="noStrike" cap="none" normalizeH="0" baseline="0" dirty="0">
              <a:ln>
                <a:noFill/>
              </a:ln>
              <a:solidFill>
                <a:srgbClr val="666666"/>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666666"/>
                </a:solidFill>
                <a:effectLst/>
                <a:latin typeface="Courier New" panose="02070309020205020404" pitchFamily="49" charset="0"/>
              </a:rPr>
              <a:t>&lt;/</a:t>
            </a:r>
            <a:r>
              <a:rPr kumimoji="0" lang="es-DO" altLang="es-DO" sz="2400" b="0" i="0" u="none" strike="noStrike" cap="none" normalizeH="0" baseline="0" dirty="0" err="1">
                <a:ln>
                  <a:noFill/>
                </a:ln>
                <a:solidFill>
                  <a:srgbClr val="666666"/>
                </a:solidFill>
                <a:effectLst/>
                <a:latin typeface="Courier New" panose="02070309020205020404" pitchFamily="49" charset="0"/>
              </a:rPr>
              <a:t>html</a:t>
            </a:r>
            <a:r>
              <a:rPr kumimoji="0" lang="es-DO" altLang="es-DO" sz="2400" b="0" i="0" u="none" strike="noStrike" cap="none" normalizeH="0" baseline="0" dirty="0">
                <a:ln>
                  <a:noFill/>
                </a:ln>
                <a:solidFill>
                  <a:srgbClr val="666666"/>
                </a:solidFill>
                <a:effectLst/>
                <a:latin typeface="Courier New" panose="02070309020205020404" pitchFamily="49" charset="0"/>
              </a:rPr>
              <a:t>&gt;</a:t>
            </a:r>
            <a:r>
              <a:rPr kumimoji="0" lang="es-DO" altLang="es-DO" sz="2400" b="0" i="0" u="none" strike="noStrike" cap="none" normalizeH="0" baseline="0" dirty="0">
                <a:ln>
                  <a:noFill/>
                </a:ln>
                <a:solidFill>
                  <a:schemeClr val="tx1"/>
                </a:solidFill>
                <a:effectLst/>
              </a:rPr>
              <a:t> </a:t>
            </a:r>
            <a:endParaRPr kumimoji="0" lang="es-DO" altLang="es-DO" sz="2400" b="0" i="0" u="none" strike="noStrike" cap="none" normalizeH="0" baseline="0" dirty="0">
              <a:ln>
                <a:noFill/>
              </a:ln>
              <a:solidFill>
                <a:schemeClr val="tx1"/>
              </a:solidFill>
              <a:effectLst/>
              <a:latin typeface="Arial" panose="020B0604020202020204" pitchFamily="34" charset="0"/>
            </a:endParaRPr>
          </a:p>
        </p:txBody>
      </p:sp>
      <p:sp>
        <p:nvSpPr>
          <p:cNvPr id="4" name="Rectángulo 3">
            <a:extLst>
              <a:ext uri="{FF2B5EF4-FFF2-40B4-BE49-F238E27FC236}">
                <a16:creationId xmlns:a16="http://schemas.microsoft.com/office/drawing/2014/main" xmlns="" id="{3A4FA3C3-4F8D-4184-835A-A3FCFAEACC83}"/>
              </a:ext>
            </a:extLst>
          </p:cNvPr>
          <p:cNvSpPr/>
          <p:nvPr/>
        </p:nvSpPr>
        <p:spPr>
          <a:xfrm>
            <a:off x="0" y="4364336"/>
            <a:ext cx="12192000" cy="1938992"/>
          </a:xfrm>
          <a:prstGeom prst="rect">
            <a:avLst/>
          </a:prstGeom>
        </p:spPr>
        <p:txBody>
          <a:bodyPr wrap="square">
            <a:spAutoFit/>
          </a:bodyPr>
          <a:lstStyle/>
          <a:p>
            <a:r>
              <a:rPr lang="es-ES" sz="2400" dirty="0">
                <a:solidFill>
                  <a:srgbClr val="00B050"/>
                </a:solidFill>
              </a:rPr>
              <a:t>ELEMENTO "HEAD"</a:t>
            </a:r>
          </a:p>
          <a:p>
            <a:r>
              <a:rPr lang="es-ES" sz="2400" dirty="0"/>
              <a:t>Dentro del elemento "</a:t>
            </a:r>
            <a:r>
              <a:rPr lang="es-ES" sz="2400" dirty="0" err="1"/>
              <a:t>html</a:t>
            </a:r>
            <a:r>
              <a:rPr lang="es-ES" sz="2400" dirty="0"/>
              <a:t>", es decir, entre &lt;</a:t>
            </a:r>
            <a:r>
              <a:rPr lang="es-ES" sz="2400" dirty="0" err="1"/>
              <a:t>html</a:t>
            </a:r>
            <a:r>
              <a:rPr lang="es-ES" sz="2400" dirty="0"/>
              <a:t>&gt; y &lt;/</a:t>
            </a:r>
            <a:r>
              <a:rPr lang="es-ES" sz="2400" dirty="0" err="1"/>
              <a:t>html</a:t>
            </a:r>
            <a:r>
              <a:rPr lang="es-ES" sz="2400" dirty="0"/>
              <a:t>&gt;, se debe escribir el elemento "head" que, como iremos viendo a lo largo del tutorial, puede contener diversa información sobre el documento:</a:t>
            </a:r>
          </a:p>
          <a:p>
            <a:endParaRPr lang="es-ES" sz="2400" dirty="0"/>
          </a:p>
        </p:txBody>
      </p:sp>
    </p:spTree>
    <p:extLst>
      <p:ext uri="{BB962C8B-B14F-4D97-AF65-F5344CB8AC3E}">
        <p14:creationId xmlns:p14="http://schemas.microsoft.com/office/powerpoint/2010/main" val="1443269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673924F4-07EF-4B50-A677-3947C4A2597F}"/>
              </a:ext>
            </a:extLst>
          </p:cNvPr>
          <p:cNvSpPr/>
          <p:nvPr/>
        </p:nvSpPr>
        <p:spPr>
          <a:xfrm>
            <a:off x="290945" y="263236"/>
            <a:ext cx="8853055" cy="5262979"/>
          </a:xfrm>
          <a:prstGeom prst="rect">
            <a:avLst/>
          </a:prstGeom>
        </p:spPr>
        <p:txBody>
          <a:bodyPr wrap="square">
            <a:spAutoFit/>
          </a:bodyPr>
          <a:lstStyle/>
          <a:p>
            <a:r>
              <a:rPr lang="es-ES" sz="2400" dirty="0"/>
              <a:t>Como se puede apreciar, el elemento "</a:t>
            </a:r>
            <a:r>
              <a:rPr lang="es-ES" sz="2400" dirty="0" err="1"/>
              <a:t>br</a:t>
            </a:r>
            <a:r>
              <a:rPr lang="es-ES" sz="2400" dirty="0"/>
              <a:t>" sirve para hacer un salto de línea, y no necesita la etiqueta de cierre (&lt;/</a:t>
            </a:r>
            <a:r>
              <a:rPr lang="es-ES" sz="2400" dirty="0" err="1"/>
              <a:t>br</a:t>
            </a:r>
            <a:r>
              <a:rPr lang="es-ES" sz="2400" dirty="0"/>
              <a:t>&gt;) debido a que no tiene contenido (está vacío).</a:t>
            </a:r>
          </a:p>
          <a:p>
            <a:endParaRPr lang="es-ES" sz="2400" dirty="0"/>
          </a:p>
          <a:p>
            <a:r>
              <a:rPr lang="es-ES" sz="2400" dirty="0"/>
              <a:t>Se puede obtener un resultado parecido haciendo uso del elemento "pre" escribiendo:</a:t>
            </a:r>
          </a:p>
          <a:p>
            <a:endParaRPr lang="es-ES" sz="2400" dirty="0"/>
          </a:p>
          <a:p>
            <a:r>
              <a:rPr lang="es-ES" sz="2400" dirty="0"/>
              <a:t>        &lt;pre&gt;Texto uno.</a:t>
            </a:r>
          </a:p>
          <a:p>
            <a:r>
              <a:rPr lang="es-ES" sz="2400" dirty="0"/>
              <a:t>Texto dos.</a:t>
            </a:r>
          </a:p>
          <a:p>
            <a:r>
              <a:rPr lang="es-ES" sz="2400" dirty="0"/>
              <a:t>Texto tres.&lt;/pre&gt;</a:t>
            </a:r>
          </a:p>
          <a:p>
            <a:r>
              <a:rPr lang="es-ES" sz="2400" dirty="0"/>
              <a:t>Elemento "</a:t>
            </a:r>
            <a:r>
              <a:rPr lang="es-ES" sz="2400" dirty="0" err="1"/>
              <a:t>hr</a:t>
            </a:r>
            <a:r>
              <a:rPr lang="es-ES" sz="2400" dirty="0"/>
              <a:t>"</a:t>
            </a:r>
          </a:p>
          <a:p>
            <a:r>
              <a:rPr lang="es-ES" sz="2400" dirty="0"/>
              <a:t>EJEMPLO Para mostrar una línea horizontal en la pantalla, se puede usar el elemento "</a:t>
            </a:r>
            <a:r>
              <a:rPr lang="es-ES" sz="2400" dirty="0" err="1"/>
              <a:t>hr</a:t>
            </a:r>
            <a:r>
              <a:rPr lang="es-ES" sz="2400" dirty="0"/>
              <a:t>". Por ejemplo, dado el archivo "uso-linea-horizontal.html":</a:t>
            </a:r>
            <a:endParaRPr lang="es-DO" sz="2400" dirty="0"/>
          </a:p>
        </p:txBody>
      </p:sp>
    </p:spTree>
    <p:extLst>
      <p:ext uri="{BB962C8B-B14F-4D97-AF65-F5344CB8AC3E}">
        <p14:creationId xmlns:p14="http://schemas.microsoft.com/office/powerpoint/2010/main" val="1001887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CE68B86D-4E21-427A-8741-79DE80E3330D}"/>
              </a:ext>
            </a:extLst>
          </p:cNvPr>
          <p:cNvSpPr/>
          <p:nvPr/>
        </p:nvSpPr>
        <p:spPr>
          <a:xfrm>
            <a:off x="332509" y="401782"/>
            <a:ext cx="8811491" cy="6001643"/>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uso del elemento </a:t>
            </a:r>
            <a:r>
              <a:rPr lang="es-DO" sz="2400" dirty="0" err="1"/>
              <a:t>hr</a:t>
            </a:r>
            <a:r>
              <a:rPr lang="es-DO" sz="2400" dirty="0"/>
              <a:t>&lt;/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&lt;p&gt;Párrafo uno.&lt;/p&gt;</a:t>
            </a:r>
          </a:p>
          <a:p>
            <a:r>
              <a:rPr lang="es-DO" sz="2400" dirty="0"/>
              <a:t>    &lt;</a:t>
            </a:r>
            <a:r>
              <a:rPr lang="es-DO" sz="2400" dirty="0" err="1"/>
              <a:t>hr</a:t>
            </a:r>
            <a:r>
              <a:rPr lang="es-DO" sz="2400" dirty="0"/>
              <a:t>&gt;</a:t>
            </a:r>
          </a:p>
          <a:p>
            <a:r>
              <a:rPr lang="es-DO" sz="2400" dirty="0"/>
              <a:t>    &lt;p&gt;Párrafo dos.&lt;/p&gt;</a:t>
            </a:r>
          </a:p>
          <a:p>
            <a:r>
              <a:rPr lang="es-DO" sz="2400" dirty="0"/>
              <a:t>    &lt;</a:t>
            </a:r>
            <a:r>
              <a:rPr lang="es-DO" sz="2400" dirty="0" err="1"/>
              <a:t>hr</a:t>
            </a:r>
            <a:r>
              <a:rPr lang="es-DO" sz="2400" dirty="0"/>
              <a:t>&gt;</a:t>
            </a:r>
          </a:p>
          <a:p>
            <a:r>
              <a:rPr lang="es-DO" sz="2400" dirty="0"/>
              <a:t>    &lt;p&gt;Párrafo tres.&lt;/p&gt;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endParaRPr lang="es-DO" sz="2400" dirty="0"/>
          </a:p>
          <a:p>
            <a:r>
              <a:rPr lang="es-DO" sz="2400" dirty="0"/>
              <a:t>Se verá:</a:t>
            </a:r>
          </a:p>
        </p:txBody>
      </p:sp>
    </p:spTree>
    <p:extLst>
      <p:ext uri="{BB962C8B-B14F-4D97-AF65-F5344CB8AC3E}">
        <p14:creationId xmlns:p14="http://schemas.microsoft.com/office/powerpoint/2010/main" val="63181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36C5C50D-4077-40BE-AB4A-7C5AEF8D5FD6}"/>
              </a:ext>
            </a:extLst>
          </p:cNvPr>
          <p:cNvPicPr>
            <a:picLocks noChangeAspect="1"/>
          </p:cNvPicPr>
          <p:nvPr/>
        </p:nvPicPr>
        <p:blipFill>
          <a:blip r:embed="rId2"/>
          <a:stretch>
            <a:fillRect/>
          </a:stretch>
        </p:blipFill>
        <p:spPr>
          <a:xfrm>
            <a:off x="498764" y="0"/>
            <a:ext cx="9144000" cy="6095999"/>
          </a:xfrm>
          <a:prstGeom prst="rect">
            <a:avLst/>
          </a:prstGeom>
        </p:spPr>
      </p:pic>
      <p:sp>
        <p:nvSpPr>
          <p:cNvPr id="3" name="Rectángulo 2">
            <a:extLst>
              <a:ext uri="{FF2B5EF4-FFF2-40B4-BE49-F238E27FC236}">
                <a16:creationId xmlns:a16="http://schemas.microsoft.com/office/drawing/2014/main" xmlns="" id="{940241E9-DE72-413F-9095-92D6763C06A6}"/>
              </a:ext>
            </a:extLst>
          </p:cNvPr>
          <p:cNvSpPr/>
          <p:nvPr/>
        </p:nvSpPr>
        <p:spPr>
          <a:xfrm>
            <a:off x="96983" y="6095999"/>
            <a:ext cx="11928762" cy="830997"/>
          </a:xfrm>
          <a:prstGeom prst="rect">
            <a:avLst/>
          </a:prstGeom>
        </p:spPr>
        <p:txBody>
          <a:bodyPr wrap="square">
            <a:spAutoFit/>
          </a:bodyPr>
          <a:lstStyle/>
          <a:p>
            <a:r>
              <a:rPr lang="es-ES" sz="2400" dirty="0"/>
              <a:t>Obsérvese que, el elemento "</a:t>
            </a:r>
            <a:r>
              <a:rPr lang="es-ES" sz="2400" dirty="0" err="1"/>
              <a:t>hr</a:t>
            </a:r>
            <a:r>
              <a:rPr lang="es-ES" sz="2400" dirty="0"/>
              <a:t>" no tiene contenido y, por tanto, no es necesario escribir la etiqueta de fin (&lt;/</a:t>
            </a:r>
            <a:r>
              <a:rPr lang="es-ES" sz="2400" dirty="0" err="1"/>
              <a:t>hr</a:t>
            </a:r>
            <a:r>
              <a:rPr lang="es-ES" sz="2400" dirty="0"/>
              <a:t>&gt;).</a:t>
            </a:r>
            <a:endParaRPr lang="es-DO" sz="2400" dirty="0"/>
          </a:p>
        </p:txBody>
      </p:sp>
    </p:spTree>
    <p:extLst>
      <p:ext uri="{BB962C8B-B14F-4D97-AF65-F5344CB8AC3E}">
        <p14:creationId xmlns:p14="http://schemas.microsoft.com/office/powerpoint/2010/main" val="82010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8FFA9391-717E-4BDE-A28E-9888C8E94B6F}"/>
              </a:ext>
            </a:extLst>
          </p:cNvPr>
          <p:cNvSpPr/>
          <p:nvPr/>
        </p:nvSpPr>
        <p:spPr>
          <a:xfrm>
            <a:off x="304799" y="96983"/>
            <a:ext cx="11720945" cy="2308324"/>
          </a:xfrm>
          <a:prstGeom prst="rect">
            <a:avLst/>
          </a:prstGeom>
        </p:spPr>
        <p:txBody>
          <a:bodyPr wrap="square">
            <a:spAutoFit/>
          </a:bodyPr>
          <a:lstStyle/>
          <a:p>
            <a:r>
              <a:rPr lang="es-ES" sz="2400" dirty="0">
                <a:solidFill>
                  <a:srgbClr val="00B050"/>
                </a:solidFill>
              </a:rPr>
              <a:t>FORMATO DE TEXTO EN HTML</a:t>
            </a:r>
          </a:p>
          <a:p>
            <a:r>
              <a:rPr lang="es-ES" sz="2400" dirty="0"/>
              <a:t>HTML proporciona algunos elementos para indicar en qué formato se va a mostrar en un navegador web un determinado texto.</a:t>
            </a:r>
          </a:p>
          <a:p>
            <a:r>
              <a:rPr lang="es-ES" sz="2400" dirty="0"/>
              <a:t>Elemento "b"</a:t>
            </a:r>
          </a:p>
          <a:p>
            <a:r>
              <a:rPr lang="es-ES" sz="2400" dirty="0"/>
              <a:t>EJEMPLO El elemento "b" sirve para indicar que un texto se muestre en negrita. Así, para visualizar:</a:t>
            </a:r>
            <a:endParaRPr lang="es-DO" sz="2400" dirty="0"/>
          </a:p>
        </p:txBody>
      </p:sp>
      <p:pic>
        <p:nvPicPr>
          <p:cNvPr id="3" name="Imagen 2">
            <a:extLst>
              <a:ext uri="{FF2B5EF4-FFF2-40B4-BE49-F238E27FC236}">
                <a16:creationId xmlns:a16="http://schemas.microsoft.com/office/drawing/2014/main" xmlns="" id="{BA2E6D78-64C5-4A47-A1D1-ECDCE07AA922}"/>
              </a:ext>
            </a:extLst>
          </p:cNvPr>
          <p:cNvPicPr>
            <a:picLocks noChangeAspect="1"/>
          </p:cNvPicPr>
          <p:nvPr/>
        </p:nvPicPr>
        <p:blipFill>
          <a:blip r:embed="rId2"/>
          <a:stretch>
            <a:fillRect/>
          </a:stretch>
        </p:blipFill>
        <p:spPr>
          <a:xfrm>
            <a:off x="1801091" y="2405307"/>
            <a:ext cx="8780317" cy="5148695"/>
          </a:xfrm>
          <a:prstGeom prst="rect">
            <a:avLst/>
          </a:prstGeom>
        </p:spPr>
      </p:pic>
    </p:spTree>
    <p:extLst>
      <p:ext uri="{BB962C8B-B14F-4D97-AF65-F5344CB8AC3E}">
        <p14:creationId xmlns:p14="http://schemas.microsoft.com/office/powerpoint/2010/main" val="50003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7EA6143C-569E-41B3-9D46-4845C7160B6F}"/>
              </a:ext>
            </a:extLst>
          </p:cNvPr>
          <p:cNvSpPr/>
          <p:nvPr/>
        </p:nvSpPr>
        <p:spPr>
          <a:xfrm>
            <a:off x="263236" y="207818"/>
            <a:ext cx="8880764" cy="6001643"/>
          </a:xfrm>
          <a:prstGeom prst="rect">
            <a:avLst/>
          </a:prstGeom>
        </p:spPr>
        <p:txBody>
          <a:bodyPr wrap="square">
            <a:spAutoFit/>
          </a:bodyPr>
          <a:lstStyle/>
          <a:p>
            <a:r>
              <a:rPr lang="es-ES" sz="2400" dirty="0"/>
              <a:t>Se puede escribir ("texto-en-negrita.html"):</a:t>
            </a:r>
          </a:p>
          <a:p>
            <a:endParaRPr lang="es-ES" sz="2400" dirty="0"/>
          </a:p>
          <a:p>
            <a:r>
              <a:rPr lang="es-ES" sz="2400" dirty="0"/>
              <a:t>&lt;!DOCTYPE </a:t>
            </a:r>
            <a:r>
              <a:rPr lang="es-ES" sz="2400" dirty="0" err="1"/>
              <a:t>html</a:t>
            </a:r>
            <a:r>
              <a:rPr lang="es-ES" sz="2400" dirty="0"/>
              <a:t>&gt;</a:t>
            </a:r>
          </a:p>
          <a:p>
            <a:r>
              <a:rPr lang="es-ES" sz="2400" dirty="0"/>
              <a:t>&lt;</a:t>
            </a:r>
            <a:r>
              <a:rPr lang="es-ES" sz="2400" dirty="0" err="1"/>
              <a:t>html</a:t>
            </a:r>
            <a:r>
              <a:rPr lang="es-ES" sz="2400" dirty="0"/>
              <a:t> </a:t>
            </a:r>
            <a:r>
              <a:rPr lang="es-ES" sz="2400" dirty="0" err="1"/>
              <a:t>lang</a:t>
            </a:r>
            <a:r>
              <a:rPr lang="es-ES" sz="2400" dirty="0"/>
              <a:t>="es-ES"&gt;</a:t>
            </a:r>
          </a:p>
          <a:p>
            <a:r>
              <a:rPr lang="es-ES" sz="2400" dirty="0"/>
              <a:t>  &lt;head&gt;</a:t>
            </a:r>
          </a:p>
          <a:p>
            <a:r>
              <a:rPr lang="es-ES" sz="2400" dirty="0"/>
              <a:t>    &lt;meta </a:t>
            </a:r>
            <a:r>
              <a:rPr lang="es-ES" sz="2400" dirty="0" err="1"/>
              <a:t>charset</a:t>
            </a:r>
            <a:r>
              <a:rPr lang="es-ES" sz="2400" dirty="0"/>
              <a:t>="utf-8"&gt;</a:t>
            </a:r>
          </a:p>
          <a:p>
            <a:r>
              <a:rPr lang="es-ES" sz="2400" dirty="0"/>
              <a:t>    &lt;</a:t>
            </a:r>
            <a:r>
              <a:rPr lang="es-ES" sz="2400" dirty="0" err="1"/>
              <a:t>title</a:t>
            </a:r>
            <a:r>
              <a:rPr lang="es-ES" sz="2400" dirty="0"/>
              <a:t>&gt;Ejemplo de texto en negrita&lt;/</a:t>
            </a:r>
            <a:r>
              <a:rPr lang="es-ES" sz="2400" dirty="0" err="1"/>
              <a:t>title</a:t>
            </a:r>
            <a:r>
              <a:rPr lang="es-ES" sz="2400" dirty="0"/>
              <a:t>&gt;</a:t>
            </a:r>
          </a:p>
          <a:p>
            <a:r>
              <a:rPr lang="es-ES" sz="2400" dirty="0"/>
              <a:t>  &lt;/head&gt;</a:t>
            </a:r>
          </a:p>
          <a:p>
            <a:r>
              <a:rPr lang="es-ES" sz="2400" dirty="0"/>
              <a:t>  &lt;</a:t>
            </a:r>
            <a:r>
              <a:rPr lang="es-ES" sz="2400" dirty="0" err="1"/>
              <a:t>body</a:t>
            </a:r>
            <a:r>
              <a:rPr lang="es-ES" sz="2400" dirty="0"/>
              <a:t>&gt;</a:t>
            </a:r>
          </a:p>
          <a:p>
            <a:r>
              <a:rPr lang="es-ES" sz="2400" dirty="0"/>
              <a:t>    &lt;p&gt;En este párrafo, &lt;b&gt;estas palabras se deben mostrar en negrita&lt;/b&gt;, en un navegador web.&lt;/p&gt;</a:t>
            </a:r>
          </a:p>
          <a:p>
            <a:r>
              <a:rPr lang="es-ES" sz="2400" dirty="0"/>
              <a:t>  &lt;/</a:t>
            </a:r>
            <a:r>
              <a:rPr lang="es-ES" sz="2400" dirty="0" err="1"/>
              <a:t>body</a:t>
            </a:r>
            <a:r>
              <a:rPr lang="es-ES" sz="2400" dirty="0"/>
              <a:t>&gt;</a:t>
            </a:r>
          </a:p>
          <a:p>
            <a:r>
              <a:rPr lang="es-ES" sz="2400" dirty="0"/>
              <a:t>&lt;/</a:t>
            </a:r>
            <a:r>
              <a:rPr lang="es-ES" sz="2400" dirty="0" err="1"/>
              <a:t>html</a:t>
            </a:r>
            <a:r>
              <a:rPr lang="es-ES" sz="2400" dirty="0"/>
              <a:t>&gt;</a:t>
            </a:r>
          </a:p>
          <a:p>
            <a:r>
              <a:rPr lang="es-ES" sz="2400" dirty="0"/>
              <a:t>Elemento "i"</a:t>
            </a:r>
          </a:p>
          <a:p>
            <a:r>
              <a:rPr lang="es-ES" sz="2400" dirty="0"/>
              <a:t>EJEMPLO El elemento "i" sirve para indicar que un texto se muestre en itálica (cursiva). En consecuencia, para ver:</a:t>
            </a:r>
            <a:endParaRPr lang="es-DO" sz="2400" dirty="0"/>
          </a:p>
        </p:txBody>
      </p:sp>
    </p:spTree>
    <p:extLst>
      <p:ext uri="{BB962C8B-B14F-4D97-AF65-F5344CB8AC3E}">
        <p14:creationId xmlns:p14="http://schemas.microsoft.com/office/powerpoint/2010/main" val="2831980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C7AAC8F2-3DF5-4A40-A8FA-B8C1B8C94888}"/>
              </a:ext>
            </a:extLst>
          </p:cNvPr>
          <p:cNvPicPr>
            <a:picLocks noChangeAspect="1"/>
          </p:cNvPicPr>
          <p:nvPr/>
        </p:nvPicPr>
        <p:blipFill>
          <a:blip r:embed="rId2"/>
          <a:stretch>
            <a:fillRect/>
          </a:stretch>
        </p:blipFill>
        <p:spPr>
          <a:xfrm>
            <a:off x="1052945" y="66963"/>
            <a:ext cx="9542318" cy="6361546"/>
          </a:xfrm>
          <a:prstGeom prst="rect">
            <a:avLst/>
          </a:prstGeom>
        </p:spPr>
      </p:pic>
    </p:spTree>
    <p:extLst>
      <p:ext uri="{BB962C8B-B14F-4D97-AF65-F5344CB8AC3E}">
        <p14:creationId xmlns:p14="http://schemas.microsoft.com/office/powerpoint/2010/main" val="3842300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68224" y="256032"/>
            <a:ext cx="8875776" cy="4832092"/>
          </a:xfrm>
          <a:prstGeom prst="rect">
            <a:avLst/>
          </a:prstGeom>
        </p:spPr>
        <p:txBody>
          <a:bodyPr wrap="square">
            <a:spAutoFit/>
          </a:bodyPr>
          <a:lstStyle/>
          <a:p>
            <a:r>
              <a:rPr lang="es-DO" sz="2800" dirty="0"/>
              <a:t>&lt;!DOCTYPE </a:t>
            </a:r>
            <a:r>
              <a:rPr lang="es-DO" sz="2800" dirty="0" err="1"/>
              <a:t>html</a:t>
            </a:r>
            <a:r>
              <a:rPr lang="es-DO" sz="2800" dirty="0"/>
              <a:t>&gt;</a:t>
            </a:r>
          </a:p>
          <a:p>
            <a:r>
              <a:rPr lang="es-DO" sz="2800" dirty="0"/>
              <a:t>&lt;</a:t>
            </a:r>
            <a:r>
              <a:rPr lang="es-DO" sz="2800" dirty="0" err="1"/>
              <a:t>html</a:t>
            </a:r>
            <a:r>
              <a:rPr lang="es-DO" sz="2800" dirty="0"/>
              <a:t> </a:t>
            </a:r>
            <a:r>
              <a:rPr lang="es-DO" sz="2800" dirty="0" err="1"/>
              <a:t>lang</a:t>
            </a:r>
            <a:r>
              <a:rPr lang="es-DO" sz="2800" dirty="0"/>
              <a:t>="es-ES"&gt;</a:t>
            </a:r>
          </a:p>
          <a:p>
            <a:r>
              <a:rPr lang="es-DO" sz="2800" dirty="0"/>
              <a:t>  &lt;head&gt;</a:t>
            </a:r>
          </a:p>
          <a:p>
            <a:r>
              <a:rPr lang="es-DO" sz="2800" dirty="0"/>
              <a:t>    &lt;meta </a:t>
            </a:r>
            <a:r>
              <a:rPr lang="es-DO" sz="2800" dirty="0" err="1"/>
              <a:t>charset</a:t>
            </a:r>
            <a:r>
              <a:rPr lang="es-DO" sz="2800" dirty="0"/>
              <a:t>="utf-8"&gt;</a:t>
            </a:r>
          </a:p>
          <a:p>
            <a:r>
              <a:rPr lang="es-DO" sz="2800" dirty="0"/>
              <a:t>    &lt;</a:t>
            </a:r>
            <a:r>
              <a:rPr lang="es-DO" sz="2800" dirty="0" err="1"/>
              <a:t>title</a:t>
            </a:r>
            <a:r>
              <a:rPr lang="es-DO" sz="2800" dirty="0"/>
              <a:t>&gt;Ejemplo de texto en cursiva&lt;/</a:t>
            </a:r>
            <a:r>
              <a:rPr lang="es-DO" sz="2800" dirty="0" err="1"/>
              <a:t>title</a:t>
            </a:r>
            <a:r>
              <a:rPr lang="es-DO" sz="2800" dirty="0"/>
              <a:t>&gt;</a:t>
            </a:r>
          </a:p>
          <a:p>
            <a:r>
              <a:rPr lang="es-DO" sz="2800" dirty="0"/>
              <a:t>  &lt;/head&gt;</a:t>
            </a:r>
          </a:p>
          <a:p>
            <a:r>
              <a:rPr lang="es-DO" sz="2800" dirty="0"/>
              <a:t>  &lt;</a:t>
            </a:r>
            <a:r>
              <a:rPr lang="es-DO" sz="2800" dirty="0" err="1"/>
              <a:t>body</a:t>
            </a:r>
            <a:r>
              <a:rPr lang="es-DO" sz="2800" dirty="0"/>
              <a:t>&gt;</a:t>
            </a:r>
          </a:p>
          <a:p>
            <a:r>
              <a:rPr lang="es-DO" sz="2800" dirty="0"/>
              <a:t>    &lt;p&gt;En este párrafo, &lt;i&gt;estas palabras se deben mostrar en cursiva&lt;/i&gt;, en un navegador web.&lt;/p&gt;</a:t>
            </a:r>
          </a:p>
          <a:p>
            <a:r>
              <a:rPr lang="es-DO" sz="2800" dirty="0"/>
              <a:t>  &lt;/</a:t>
            </a:r>
            <a:r>
              <a:rPr lang="es-DO" sz="2800" dirty="0" err="1"/>
              <a:t>body</a:t>
            </a:r>
            <a:r>
              <a:rPr lang="es-DO" sz="2800" dirty="0"/>
              <a:t>&gt;</a:t>
            </a:r>
          </a:p>
          <a:p>
            <a:r>
              <a:rPr lang="es-DO" sz="2800" dirty="0"/>
              <a:t>&lt;/</a:t>
            </a:r>
            <a:r>
              <a:rPr lang="es-DO" sz="2800" dirty="0" err="1"/>
              <a:t>html</a:t>
            </a:r>
            <a:r>
              <a:rPr lang="es-DO" sz="2800" dirty="0"/>
              <a:t>&gt;</a:t>
            </a:r>
          </a:p>
        </p:txBody>
      </p:sp>
    </p:spTree>
    <p:extLst>
      <p:ext uri="{BB962C8B-B14F-4D97-AF65-F5344CB8AC3E}">
        <p14:creationId xmlns:p14="http://schemas.microsoft.com/office/powerpoint/2010/main" val="3099064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1920" y="85345"/>
            <a:ext cx="12070080" cy="461665"/>
          </a:xfrm>
          <a:prstGeom prst="rect">
            <a:avLst/>
          </a:prstGeom>
        </p:spPr>
        <p:txBody>
          <a:bodyPr wrap="square">
            <a:spAutoFit/>
          </a:bodyPr>
          <a:lstStyle/>
          <a:p>
            <a:r>
              <a:rPr lang="es-DO" sz="2400" dirty="0"/>
              <a:t>EJEMPLO A un mismo texto se puede indicar más de un formato. Por </a:t>
            </a:r>
            <a:r>
              <a:rPr lang="es-DO" sz="2400" dirty="0" smtClean="0"/>
              <a:t>ejemplo:</a:t>
            </a:r>
            <a:endParaRPr lang="es-DO"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304" y="478536"/>
            <a:ext cx="10474452" cy="698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834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5072" y="158496"/>
            <a:ext cx="9936480" cy="5262979"/>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texto en cursiva y negrita&lt;/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&lt;p&gt;En este párrafo, &lt;i&gt;de estas palabras en cursiva &lt;b&gt;estas también se ven en negrita&lt;/b&gt;&lt;/i&gt;, en un navegador web.&lt;/p&gt;</a:t>
            </a:r>
          </a:p>
          <a:p>
            <a:r>
              <a:rPr lang="es-DO" sz="2400" dirty="0"/>
              <a:t>  &lt;/</a:t>
            </a:r>
            <a:r>
              <a:rPr lang="es-DO" sz="2400" dirty="0" err="1"/>
              <a:t>body</a:t>
            </a:r>
            <a:r>
              <a:rPr lang="es-DO" sz="2400" dirty="0"/>
              <a:t>&gt;</a:t>
            </a:r>
          </a:p>
          <a:p>
            <a:r>
              <a:rPr lang="es-DO" sz="2400" dirty="0"/>
              <a:t>&lt;/</a:t>
            </a:r>
            <a:r>
              <a:rPr lang="es-DO" sz="2400" dirty="0" err="1"/>
              <a:t>html</a:t>
            </a:r>
            <a:r>
              <a:rPr lang="es-DO" sz="2400" dirty="0" smtClean="0"/>
              <a:t>&gt;</a:t>
            </a:r>
          </a:p>
          <a:p>
            <a:endParaRPr lang="es-DO" sz="2400" dirty="0"/>
          </a:p>
          <a:p>
            <a:r>
              <a:rPr lang="es-DO" sz="2400" dirty="0"/>
              <a:t>Obsérvese en el código, que las etiquetas &lt;b&gt; y &lt;/b&gt; están anidadas dentro de las etiquetas &lt;i&gt; e &lt;/i&gt;.</a:t>
            </a:r>
          </a:p>
        </p:txBody>
      </p:sp>
    </p:spTree>
    <p:extLst>
      <p:ext uri="{BB962C8B-B14F-4D97-AF65-F5344CB8AC3E}">
        <p14:creationId xmlns:p14="http://schemas.microsoft.com/office/powerpoint/2010/main" val="1957156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7264" y="231649"/>
            <a:ext cx="10668000" cy="6740307"/>
          </a:xfrm>
          <a:prstGeom prst="rect">
            <a:avLst/>
          </a:prstGeom>
        </p:spPr>
        <p:txBody>
          <a:bodyPr wrap="square">
            <a:spAutoFit/>
          </a:bodyPr>
          <a:lstStyle/>
          <a:p>
            <a:r>
              <a:rPr lang="es-DO" sz="2400" dirty="0" smtClean="0">
                <a:solidFill>
                  <a:srgbClr val="00B050"/>
                </a:solidFill>
              </a:rPr>
              <a:t>ELEMENTOS "STRONG" Y "EM"</a:t>
            </a:r>
          </a:p>
          <a:p>
            <a:r>
              <a:rPr lang="es-DO" sz="2400" dirty="0" smtClean="0"/>
              <a:t>EJEMPLO </a:t>
            </a:r>
            <a:r>
              <a:rPr lang="es-DO" sz="2400" dirty="0"/>
              <a:t>Por otra parte, el elemento "</a:t>
            </a:r>
            <a:r>
              <a:rPr lang="es-DO" sz="2400" dirty="0" err="1"/>
              <a:t>strong</a:t>
            </a:r>
            <a:r>
              <a:rPr lang="es-DO" sz="2400" dirty="0"/>
              <a:t>" (que alberga texto de gran importancia) y el elemento "</a:t>
            </a:r>
            <a:r>
              <a:rPr lang="es-DO" sz="2400" dirty="0" err="1"/>
              <a:t>em</a:t>
            </a:r>
            <a:r>
              <a:rPr lang="es-DO" sz="2400" dirty="0"/>
              <a:t>" (que contiene texto enfatizado), también muestran texto en negrita y cursiva, respectivamente. Véase que, al visualizar el archivo ("texto-strong-y-em.html"):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texto </a:t>
            </a:r>
            <a:r>
              <a:rPr lang="es-DO" sz="2400" dirty="0" err="1"/>
              <a:t>strong</a:t>
            </a:r>
            <a:r>
              <a:rPr lang="es-DO" sz="2400" dirty="0"/>
              <a:t> y </a:t>
            </a:r>
            <a:r>
              <a:rPr lang="es-DO" sz="2400" dirty="0" err="1"/>
              <a:t>em</a:t>
            </a:r>
            <a:r>
              <a:rPr lang="es-DO" sz="2400" dirty="0"/>
              <a:t>&lt;/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&lt;p&gt;En este párrafo, &lt;</a:t>
            </a:r>
            <a:r>
              <a:rPr lang="es-DO" sz="2400" dirty="0" err="1"/>
              <a:t>strong</a:t>
            </a:r>
            <a:r>
              <a:rPr lang="es-DO" sz="2400" dirty="0"/>
              <a:t>&gt;estas palabras son de gran importancia&lt;/</a:t>
            </a:r>
            <a:r>
              <a:rPr lang="es-DO" sz="2400" dirty="0" err="1"/>
              <a:t>strong</a:t>
            </a:r>
            <a:r>
              <a:rPr lang="es-DO" sz="2400" dirty="0"/>
              <a:t>&gt; y &lt;</a:t>
            </a:r>
            <a:r>
              <a:rPr lang="es-DO" sz="2400" dirty="0" err="1"/>
              <a:t>em</a:t>
            </a:r>
            <a:r>
              <a:rPr lang="es-DO" sz="2400" dirty="0"/>
              <a:t>&gt;estas están enfatizadas&lt;/</a:t>
            </a:r>
            <a:r>
              <a:rPr lang="es-DO" sz="2400" dirty="0" err="1"/>
              <a:t>em</a:t>
            </a:r>
            <a:r>
              <a:rPr lang="es-DO" sz="2400" dirty="0"/>
              <a:t>&gt;, mostrándose en negrita y cursiva respectivamente en un navegador web.&lt;/p&gt;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216047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A64524D2-1C39-41E8-AB11-63226C849452}"/>
              </a:ext>
            </a:extLst>
          </p:cNvPr>
          <p:cNvSpPr/>
          <p:nvPr/>
        </p:nvSpPr>
        <p:spPr>
          <a:xfrm>
            <a:off x="401782" y="0"/>
            <a:ext cx="6096000" cy="2308324"/>
          </a:xfrm>
          <a:prstGeom prst="rect">
            <a:avLst/>
          </a:prstGeom>
        </p:spPr>
        <p:txBody>
          <a:bodyPr>
            <a:spAutoFit/>
          </a:bodyPr>
          <a:lstStyle/>
          <a:p>
            <a:r>
              <a:rPr lang="es-ES" sz="2400" dirty="0"/>
              <a:t>&lt;</a:t>
            </a:r>
            <a:r>
              <a:rPr lang="es-ES" sz="2400" dirty="0" err="1"/>
              <a:t>html</a:t>
            </a:r>
            <a:r>
              <a:rPr lang="es-ES" sz="2400" dirty="0"/>
              <a:t>&gt;</a:t>
            </a:r>
          </a:p>
          <a:p>
            <a:endParaRPr lang="es-ES" sz="2400" dirty="0"/>
          </a:p>
          <a:p>
            <a:r>
              <a:rPr lang="es-ES" sz="2400" dirty="0"/>
              <a:t>  &lt;head&gt;</a:t>
            </a:r>
          </a:p>
          <a:p>
            <a:r>
              <a:rPr lang="es-ES" sz="2400" dirty="0"/>
              <a:t>  &lt;/head&gt;</a:t>
            </a:r>
          </a:p>
          <a:p>
            <a:endParaRPr lang="es-ES" sz="2400" dirty="0"/>
          </a:p>
          <a:p>
            <a:r>
              <a:rPr lang="es-ES" sz="2400" dirty="0"/>
              <a:t>&lt;/</a:t>
            </a:r>
            <a:r>
              <a:rPr lang="es-ES" sz="2400" dirty="0" err="1"/>
              <a:t>html</a:t>
            </a:r>
            <a:r>
              <a:rPr lang="es-ES" sz="2400" dirty="0"/>
              <a:t>&gt;</a:t>
            </a:r>
            <a:endParaRPr lang="es-DO" sz="2400" dirty="0"/>
          </a:p>
        </p:txBody>
      </p:sp>
      <p:sp>
        <p:nvSpPr>
          <p:cNvPr id="3" name="Rectángulo 2">
            <a:extLst>
              <a:ext uri="{FF2B5EF4-FFF2-40B4-BE49-F238E27FC236}">
                <a16:creationId xmlns:a16="http://schemas.microsoft.com/office/drawing/2014/main" xmlns="" id="{9B1DC629-7430-4FD3-A967-F5AAA71DFCE0}"/>
              </a:ext>
            </a:extLst>
          </p:cNvPr>
          <p:cNvSpPr/>
          <p:nvPr/>
        </p:nvSpPr>
        <p:spPr>
          <a:xfrm>
            <a:off x="401782" y="2490941"/>
            <a:ext cx="11499273" cy="4524315"/>
          </a:xfrm>
          <a:prstGeom prst="rect">
            <a:avLst/>
          </a:prstGeom>
        </p:spPr>
        <p:txBody>
          <a:bodyPr wrap="square">
            <a:spAutoFit/>
          </a:bodyPr>
          <a:lstStyle/>
          <a:p>
            <a:r>
              <a:rPr lang="es-ES" sz="2400" dirty="0"/>
              <a:t>Elemento "</a:t>
            </a:r>
            <a:r>
              <a:rPr lang="es-ES" sz="2400" dirty="0" err="1"/>
              <a:t>title</a:t>
            </a:r>
            <a:r>
              <a:rPr lang="es-ES" sz="2400" dirty="0"/>
              <a:t>"</a:t>
            </a:r>
          </a:p>
          <a:p>
            <a:r>
              <a:rPr lang="es-ES" sz="2400" dirty="0"/>
              <a:t>Entre &lt;head&gt; y &lt;/head&gt; se pueden escribir otros elementos. Por ejemplo, el elemento "</a:t>
            </a:r>
            <a:r>
              <a:rPr lang="es-ES" sz="2400" dirty="0" err="1"/>
              <a:t>title</a:t>
            </a:r>
            <a:r>
              <a:rPr lang="es-ES" sz="2400" dirty="0"/>
              <a:t>", el cual sirve para indicar el título del documento.</a:t>
            </a:r>
          </a:p>
          <a:p>
            <a:endParaRPr lang="es-ES" sz="2400" dirty="0"/>
          </a:p>
          <a:p>
            <a:r>
              <a:rPr lang="es-ES" sz="2400" dirty="0"/>
              <a:t>&lt;</a:t>
            </a:r>
            <a:r>
              <a:rPr lang="es-ES" sz="2400" dirty="0" err="1"/>
              <a:t>html</a:t>
            </a:r>
            <a:r>
              <a:rPr lang="es-ES" sz="2400" dirty="0"/>
              <a:t>&gt;</a:t>
            </a:r>
          </a:p>
          <a:p>
            <a:r>
              <a:rPr lang="es-ES" sz="2400" dirty="0"/>
              <a:t>  &lt;head&gt;</a:t>
            </a:r>
          </a:p>
          <a:p>
            <a:r>
              <a:rPr lang="es-ES" sz="2400" dirty="0"/>
              <a:t>    &lt;</a:t>
            </a:r>
            <a:r>
              <a:rPr lang="es-ES" sz="2400" dirty="0" err="1"/>
              <a:t>title</a:t>
            </a:r>
            <a:r>
              <a:rPr lang="es-ES" sz="2400" dirty="0"/>
              <a:t>&gt;Ejemplo de 2 párrafos&lt;/</a:t>
            </a:r>
            <a:r>
              <a:rPr lang="es-ES" sz="2400" dirty="0" err="1"/>
              <a:t>title</a:t>
            </a:r>
            <a:r>
              <a:rPr lang="es-ES" sz="2400" dirty="0"/>
              <a:t>&gt;</a:t>
            </a:r>
          </a:p>
          <a:p>
            <a:r>
              <a:rPr lang="es-ES" sz="2400" dirty="0"/>
              <a:t>  &lt;/head&gt;</a:t>
            </a:r>
          </a:p>
          <a:p>
            <a:r>
              <a:rPr lang="es-ES" sz="2400" dirty="0"/>
              <a:t>&lt;/</a:t>
            </a:r>
            <a:r>
              <a:rPr lang="es-ES" sz="2400" dirty="0" err="1"/>
              <a:t>html</a:t>
            </a:r>
            <a:r>
              <a:rPr lang="es-ES" sz="2400" dirty="0"/>
              <a:t>&gt;</a:t>
            </a:r>
          </a:p>
          <a:p>
            <a:r>
              <a:rPr lang="es-ES" sz="2400" dirty="0"/>
              <a:t>Véase en el ejemplo "dos-parrafos.html" que, el texto escrito entre &lt;</a:t>
            </a:r>
            <a:r>
              <a:rPr lang="es-ES" sz="2400" dirty="0" err="1"/>
              <a:t>title</a:t>
            </a:r>
            <a:r>
              <a:rPr lang="es-ES" sz="2400" dirty="0"/>
              <a:t>&gt; y &lt;/</a:t>
            </a:r>
            <a:r>
              <a:rPr lang="es-ES" sz="2400" dirty="0" err="1"/>
              <a:t>title</a:t>
            </a:r>
            <a:r>
              <a:rPr lang="es-ES" sz="2400" dirty="0"/>
              <a:t>&gt;, es decir "Ejemplo de 2 párrafos", se visualiza en la parte superior de la pestaña donde se muestra la página web en el navegador.</a:t>
            </a:r>
            <a:endParaRPr lang="es-DO" sz="2400" dirty="0"/>
          </a:p>
        </p:txBody>
      </p:sp>
    </p:spTree>
    <p:extLst>
      <p:ext uri="{BB962C8B-B14F-4D97-AF65-F5344CB8AC3E}">
        <p14:creationId xmlns:p14="http://schemas.microsoft.com/office/powerpoint/2010/main" val="119575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1393" y="147566"/>
            <a:ext cx="4519186" cy="461665"/>
          </a:xfrm>
          <a:prstGeom prst="rect">
            <a:avLst/>
          </a:prstGeom>
        </p:spPr>
        <p:txBody>
          <a:bodyPr wrap="none">
            <a:spAutoFit/>
          </a:bodyPr>
          <a:lstStyle/>
          <a:p>
            <a:r>
              <a:rPr lang="es-DO" sz="2400" dirty="0"/>
              <a:t>En un navegador se visualizará:</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52" y="600456"/>
            <a:ext cx="9217152" cy="523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75488" y="5995339"/>
            <a:ext cx="9863328" cy="830997"/>
          </a:xfrm>
          <a:prstGeom prst="rect">
            <a:avLst/>
          </a:prstGeom>
        </p:spPr>
        <p:txBody>
          <a:bodyPr wrap="square">
            <a:spAutoFit/>
          </a:bodyPr>
          <a:lstStyle/>
          <a:p>
            <a:r>
              <a:rPr lang="es-DO" sz="2400" dirty="0"/>
              <a:t>Nota: los elementos "b" e "i", no proporcionan la importancia semántica que sí tienen "</a:t>
            </a:r>
            <a:r>
              <a:rPr lang="es-DO" sz="2400" dirty="0" err="1"/>
              <a:t>strong</a:t>
            </a:r>
            <a:r>
              <a:rPr lang="es-DO" sz="2400" dirty="0"/>
              <a:t>" y "</a:t>
            </a:r>
            <a:r>
              <a:rPr lang="es-DO" sz="2400" dirty="0" err="1"/>
              <a:t>em</a:t>
            </a:r>
            <a:r>
              <a:rPr lang="es-DO" sz="2400" dirty="0"/>
              <a:t>".</a:t>
            </a:r>
          </a:p>
        </p:txBody>
      </p:sp>
    </p:spTree>
    <p:extLst>
      <p:ext uri="{BB962C8B-B14F-4D97-AF65-F5344CB8AC3E}">
        <p14:creationId xmlns:p14="http://schemas.microsoft.com/office/powerpoint/2010/main" val="31274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46304"/>
            <a:ext cx="11375136" cy="1200329"/>
          </a:xfrm>
          <a:prstGeom prst="rect">
            <a:avLst/>
          </a:prstGeom>
        </p:spPr>
        <p:txBody>
          <a:bodyPr wrap="square">
            <a:spAutoFit/>
          </a:bodyPr>
          <a:lstStyle/>
          <a:p>
            <a:r>
              <a:rPr lang="es-DO" sz="2400" dirty="0" smtClean="0">
                <a:solidFill>
                  <a:srgbClr val="00B050"/>
                </a:solidFill>
              </a:rPr>
              <a:t>ELEMENTO "SMALL"</a:t>
            </a:r>
          </a:p>
          <a:p>
            <a:r>
              <a:rPr lang="es-DO" sz="2400" dirty="0" smtClean="0"/>
              <a:t>EJEMPLO </a:t>
            </a:r>
            <a:r>
              <a:rPr lang="es-DO" sz="2400" dirty="0"/>
              <a:t>Con el elemento "</a:t>
            </a:r>
            <a:r>
              <a:rPr lang="es-DO" sz="2400" dirty="0" err="1"/>
              <a:t>small</a:t>
            </a:r>
            <a:r>
              <a:rPr lang="es-DO" sz="2400" dirty="0"/>
              <a:t>" se indica que un texto se muestre más pequeño en un navegador. Por ejemplo, para ver: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85" y="1364487"/>
            <a:ext cx="10443599" cy="598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859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
            <a:ext cx="9144000" cy="4524315"/>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texto </a:t>
            </a:r>
            <a:r>
              <a:rPr lang="es-DO" sz="2400" dirty="0" err="1"/>
              <a:t>small</a:t>
            </a:r>
            <a:r>
              <a:rPr lang="es-DO" sz="2400" dirty="0"/>
              <a:t>&lt;/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&lt;p&gt;En este párrafo, &lt;</a:t>
            </a:r>
            <a:r>
              <a:rPr lang="es-DO" sz="2400" dirty="0" err="1"/>
              <a:t>small</a:t>
            </a:r>
            <a:r>
              <a:rPr lang="es-DO" sz="2400" dirty="0"/>
              <a:t>&gt;estas palabras se muestran más pequeñas&lt;/</a:t>
            </a:r>
            <a:r>
              <a:rPr lang="es-DO" sz="2400" dirty="0" err="1"/>
              <a:t>small</a:t>
            </a:r>
            <a:r>
              <a:rPr lang="es-DO" sz="2400" dirty="0"/>
              <a:t>&gt;, en un navegador web.&lt;/p&gt;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endParaRPr lang="es-DO" sz="2400" dirty="0" smtClean="0"/>
          </a:p>
        </p:txBody>
      </p:sp>
    </p:spTree>
    <p:extLst>
      <p:ext uri="{BB962C8B-B14F-4D97-AF65-F5344CB8AC3E}">
        <p14:creationId xmlns:p14="http://schemas.microsoft.com/office/powerpoint/2010/main" val="288154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9728" y="85344"/>
            <a:ext cx="9034272" cy="1938992"/>
          </a:xfrm>
          <a:prstGeom prst="rect">
            <a:avLst/>
          </a:prstGeom>
        </p:spPr>
        <p:txBody>
          <a:bodyPr wrap="square">
            <a:spAutoFit/>
          </a:bodyPr>
          <a:lstStyle/>
          <a:p>
            <a:r>
              <a:rPr lang="es-DO" sz="2400" dirty="0" smtClean="0">
                <a:solidFill>
                  <a:srgbClr val="00B050"/>
                </a:solidFill>
              </a:rPr>
              <a:t>ELEMENTOS "SUB" Y "SUP«</a:t>
            </a:r>
          </a:p>
          <a:p>
            <a:endParaRPr lang="es-DO" sz="2400" dirty="0"/>
          </a:p>
          <a:p>
            <a:r>
              <a:rPr lang="es-DO" sz="2400" dirty="0"/>
              <a:t>EJEMPLO Los elementos "sub" y "</a:t>
            </a:r>
            <a:r>
              <a:rPr lang="es-DO" sz="2400" dirty="0" err="1"/>
              <a:t>sup</a:t>
            </a:r>
            <a:r>
              <a:rPr lang="es-DO" sz="2400" dirty="0"/>
              <a:t>" permiten indicar que un texto se muestre como un subíndice o como un superíndice, respectivamente. Por ejemplo, para ver en un navegador: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202" y="2221992"/>
            <a:ext cx="8550782" cy="466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200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594848" cy="4832092"/>
          </a:xfrm>
          <a:prstGeom prst="rect">
            <a:avLst/>
          </a:prstGeom>
        </p:spPr>
        <p:txBody>
          <a:bodyPr wrap="square">
            <a:spAutoFit/>
          </a:bodyPr>
          <a:lstStyle/>
          <a:p>
            <a:r>
              <a:rPr lang="es-DO" sz="2800" dirty="0"/>
              <a:t>&lt;!DOCTYPE </a:t>
            </a:r>
            <a:r>
              <a:rPr lang="es-DO" sz="2800" dirty="0" err="1"/>
              <a:t>html</a:t>
            </a:r>
            <a:r>
              <a:rPr lang="es-DO" sz="2800" dirty="0"/>
              <a:t>&gt;</a:t>
            </a:r>
          </a:p>
          <a:p>
            <a:r>
              <a:rPr lang="es-DO" sz="2800" dirty="0"/>
              <a:t>&lt;</a:t>
            </a:r>
            <a:r>
              <a:rPr lang="es-DO" sz="2800" dirty="0" err="1"/>
              <a:t>html</a:t>
            </a:r>
            <a:r>
              <a:rPr lang="es-DO" sz="2800" dirty="0"/>
              <a:t> </a:t>
            </a:r>
            <a:r>
              <a:rPr lang="es-DO" sz="2800" dirty="0" err="1"/>
              <a:t>lang</a:t>
            </a:r>
            <a:r>
              <a:rPr lang="es-DO" sz="2800" dirty="0"/>
              <a:t>="es-ES"&gt;</a:t>
            </a:r>
          </a:p>
          <a:p>
            <a:r>
              <a:rPr lang="es-DO" sz="2800" dirty="0"/>
              <a:t>  &lt;head&gt;</a:t>
            </a:r>
          </a:p>
          <a:p>
            <a:r>
              <a:rPr lang="es-DO" sz="2800" dirty="0"/>
              <a:t>    &lt;meta </a:t>
            </a:r>
            <a:r>
              <a:rPr lang="es-DO" sz="2800" dirty="0" err="1"/>
              <a:t>charset</a:t>
            </a:r>
            <a:r>
              <a:rPr lang="es-DO" sz="2800" dirty="0"/>
              <a:t>="utf-8"&gt;</a:t>
            </a:r>
          </a:p>
          <a:p>
            <a:r>
              <a:rPr lang="es-DO" sz="2800" dirty="0"/>
              <a:t>    &lt;</a:t>
            </a:r>
            <a:r>
              <a:rPr lang="es-DO" sz="2800" dirty="0" err="1"/>
              <a:t>title</a:t>
            </a:r>
            <a:r>
              <a:rPr lang="es-DO" sz="2800" dirty="0"/>
              <a:t>&gt;Ejemplo de texto subíndice y superíndice&lt;/</a:t>
            </a:r>
            <a:r>
              <a:rPr lang="es-DO" sz="2800" dirty="0" err="1"/>
              <a:t>title</a:t>
            </a:r>
            <a:r>
              <a:rPr lang="es-DO" sz="2800" dirty="0"/>
              <a:t>&gt;</a:t>
            </a:r>
          </a:p>
          <a:p>
            <a:r>
              <a:rPr lang="es-DO" sz="2800" dirty="0"/>
              <a:t>  &lt;/head&gt;</a:t>
            </a:r>
          </a:p>
          <a:p>
            <a:r>
              <a:rPr lang="es-DO" sz="2800" dirty="0"/>
              <a:t>  &lt;</a:t>
            </a:r>
            <a:r>
              <a:rPr lang="es-DO" sz="2800" dirty="0" err="1"/>
              <a:t>body</a:t>
            </a:r>
            <a:r>
              <a:rPr lang="es-DO" sz="2800" dirty="0"/>
              <a:t>&gt;</a:t>
            </a:r>
          </a:p>
          <a:p>
            <a:r>
              <a:rPr lang="es-DO" sz="2800" dirty="0"/>
              <a:t>    &lt;p&gt;Texto normal.&lt;sub&gt;Texto subíndice.&lt;/sub&gt;&lt;/p&gt;</a:t>
            </a:r>
          </a:p>
          <a:p>
            <a:r>
              <a:rPr lang="es-DO" sz="2800" dirty="0"/>
              <a:t>    &lt;p&gt;Texto normal.&lt;</a:t>
            </a:r>
            <a:r>
              <a:rPr lang="es-DO" sz="2800" dirty="0" err="1"/>
              <a:t>sup</a:t>
            </a:r>
            <a:r>
              <a:rPr lang="es-DO" sz="2800" dirty="0"/>
              <a:t>&gt;Texto superíndice.&lt;/</a:t>
            </a:r>
            <a:r>
              <a:rPr lang="es-DO" sz="2800" dirty="0" err="1"/>
              <a:t>sup</a:t>
            </a:r>
            <a:r>
              <a:rPr lang="es-DO" sz="2800" dirty="0"/>
              <a:t>&gt;&lt;/p&gt;</a:t>
            </a:r>
          </a:p>
          <a:p>
            <a:r>
              <a:rPr lang="es-DO" sz="2800" dirty="0"/>
              <a:t>  &lt;/</a:t>
            </a:r>
            <a:r>
              <a:rPr lang="es-DO" sz="2800" dirty="0" err="1"/>
              <a:t>body</a:t>
            </a:r>
            <a:r>
              <a:rPr lang="es-DO" sz="2800" dirty="0"/>
              <a:t>&gt;</a:t>
            </a:r>
          </a:p>
          <a:p>
            <a:r>
              <a:rPr lang="es-DO" sz="2800" dirty="0"/>
              <a:t>&lt;/</a:t>
            </a:r>
            <a:r>
              <a:rPr lang="es-DO" sz="2800" dirty="0" err="1"/>
              <a:t>html</a:t>
            </a:r>
            <a:r>
              <a:rPr lang="es-DO" sz="2800" dirty="0"/>
              <a:t>&gt;</a:t>
            </a:r>
          </a:p>
        </p:txBody>
      </p:sp>
    </p:spTree>
    <p:extLst>
      <p:ext uri="{BB962C8B-B14F-4D97-AF65-F5344CB8AC3E}">
        <p14:creationId xmlns:p14="http://schemas.microsoft.com/office/powerpoint/2010/main" val="3113310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1200329"/>
          </a:xfrm>
          <a:prstGeom prst="rect">
            <a:avLst/>
          </a:prstGeom>
        </p:spPr>
        <p:txBody>
          <a:bodyPr wrap="square">
            <a:spAutoFit/>
          </a:bodyPr>
          <a:lstStyle/>
          <a:p>
            <a:r>
              <a:rPr lang="es-DO" sz="2400" dirty="0" smtClean="0">
                <a:solidFill>
                  <a:srgbClr val="00B050"/>
                </a:solidFill>
              </a:rPr>
              <a:t>ELEMENTO "MARK"</a:t>
            </a:r>
          </a:p>
          <a:p>
            <a:r>
              <a:rPr lang="es-DO" sz="2400" dirty="0" smtClean="0"/>
              <a:t>EJEMPLO </a:t>
            </a:r>
            <a:r>
              <a:rPr lang="es-DO" sz="2400" dirty="0"/>
              <a:t>El elemento "</a:t>
            </a:r>
            <a:r>
              <a:rPr lang="es-DO" sz="2400" dirty="0" err="1"/>
              <a:t>mark</a:t>
            </a:r>
            <a:r>
              <a:rPr lang="es-DO" sz="2400" dirty="0"/>
              <a:t>" permite indicar que un texto se muestre resaltado en un navegador, como por ejemplo:</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2" y="1200329"/>
            <a:ext cx="9444228" cy="629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975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2880" y="85344"/>
            <a:ext cx="8961120" cy="5262979"/>
          </a:xfrm>
          <a:prstGeom prst="rect">
            <a:avLst/>
          </a:prstGeom>
        </p:spPr>
        <p:txBody>
          <a:bodyPr wrap="square">
            <a:spAutoFit/>
          </a:bodyPr>
          <a:lstStyle/>
          <a:p>
            <a:r>
              <a:rPr lang="es-DO" sz="2800" dirty="0"/>
              <a:t>&lt;!DOCTYPE </a:t>
            </a:r>
            <a:r>
              <a:rPr lang="es-DO" sz="2800" dirty="0" err="1"/>
              <a:t>html</a:t>
            </a:r>
            <a:r>
              <a:rPr lang="es-DO" sz="2800" dirty="0"/>
              <a:t>&gt;</a:t>
            </a:r>
          </a:p>
          <a:p>
            <a:r>
              <a:rPr lang="es-DO" sz="2800" dirty="0"/>
              <a:t>&lt;</a:t>
            </a:r>
            <a:r>
              <a:rPr lang="es-DO" sz="2800" dirty="0" err="1"/>
              <a:t>html</a:t>
            </a:r>
            <a:r>
              <a:rPr lang="es-DO" sz="2800" dirty="0"/>
              <a:t> </a:t>
            </a:r>
            <a:r>
              <a:rPr lang="es-DO" sz="2800" dirty="0" err="1"/>
              <a:t>lang</a:t>
            </a:r>
            <a:r>
              <a:rPr lang="es-DO" sz="2800" dirty="0"/>
              <a:t>="es-ES"&gt;</a:t>
            </a:r>
          </a:p>
          <a:p>
            <a:r>
              <a:rPr lang="es-DO" sz="2800" dirty="0"/>
              <a:t>  &lt;head&gt;</a:t>
            </a:r>
          </a:p>
          <a:p>
            <a:r>
              <a:rPr lang="es-DO" sz="2800" dirty="0"/>
              <a:t>    &lt;meta </a:t>
            </a:r>
            <a:r>
              <a:rPr lang="es-DO" sz="2800" dirty="0" err="1"/>
              <a:t>charset</a:t>
            </a:r>
            <a:r>
              <a:rPr lang="es-DO" sz="2800" dirty="0"/>
              <a:t>="utf-8"&gt;</a:t>
            </a:r>
          </a:p>
          <a:p>
            <a:r>
              <a:rPr lang="es-DO" sz="2800" dirty="0"/>
              <a:t>    &lt;</a:t>
            </a:r>
            <a:r>
              <a:rPr lang="es-DO" sz="2800" dirty="0" err="1"/>
              <a:t>title</a:t>
            </a:r>
            <a:r>
              <a:rPr lang="es-DO" sz="2800" dirty="0"/>
              <a:t>&gt;Ejemplo de texto resaltado&lt;/</a:t>
            </a:r>
            <a:r>
              <a:rPr lang="es-DO" sz="2800" dirty="0" err="1"/>
              <a:t>title</a:t>
            </a:r>
            <a:r>
              <a:rPr lang="es-DO" sz="2800" dirty="0"/>
              <a:t>&gt;</a:t>
            </a:r>
          </a:p>
          <a:p>
            <a:r>
              <a:rPr lang="es-DO" sz="2800" dirty="0"/>
              <a:t>  &lt;/head&gt;</a:t>
            </a:r>
          </a:p>
          <a:p>
            <a:r>
              <a:rPr lang="es-DO" sz="2800" dirty="0"/>
              <a:t>  &lt;</a:t>
            </a:r>
            <a:r>
              <a:rPr lang="es-DO" sz="2800" dirty="0" err="1"/>
              <a:t>body</a:t>
            </a:r>
            <a:r>
              <a:rPr lang="es-DO" sz="2800" dirty="0"/>
              <a:t>&gt;</a:t>
            </a:r>
          </a:p>
          <a:p>
            <a:r>
              <a:rPr lang="es-DO" sz="2800" dirty="0"/>
              <a:t>    &lt;p&gt;En este párrafo, &lt;</a:t>
            </a:r>
            <a:r>
              <a:rPr lang="es-DO" sz="2800" dirty="0" err="1"/>
              <a:t>mark</a:t>
            </a:r>
            <a:r>
              <a:rPr lang="es-DO" sz="2800" dirty="0"/>
              <a:t>&gt;estas palabras se muestran resaltadas&lt;/</a:t>
            </a:r>
            <a:r>
              <a:rPr lang="es-DO" sz="2800" dirty="0" err="1"/>
              <a:t>mark</a:t>
            </a:r>
            <a:r>
              <a:rPr lang="es-DO" sz="2800" dirty="0"/>
              <a:t>&gt;, en un navegador web.&lt;/p&gt;</a:t>
            </a:r>
          </a:p>
          <a:p>
            <a:r>
              <a:rPr lang="es-DO" sz="2800" dirty="0"/>
              <a:t>  &lt;/</a:t>
            </a:r>
            <a:r>
              <a:rPr lang="es-DO" sz="2800" dirty="0" err="1"/>
              <a:t>body</a:t>
            </a:r>
            <a:r>
              <a:rPr lang="es-DO" sz="2800" dirty="0"/>
              <a:t>&gt;</a:t>
            </a:r>
          </a:p>
          <a:p>
            <a:r>
              <a:rPr lang="es-DO" sz="2800" dirty="0"/>
              <a:t>&lt;/</a:t>
            </a:r>
            <a:r>
              <a:rPr lang="es-DO" sz="2800" dirty="0" err="1"/>
              <a:t>html</a:t>
            </a:r>
            <a:r>
              <a:rPr lang="es-DO" sz="2800" dirty="0"/>
              <a:t>&gt;</a:t>
            </a:r>
          </a:p>
        </p:txBody>
      </p:sp>
    </p:spTree>
    <p:extLst>
      <p:ext uri="{BB962C8B-B14F-4D97-AF65-F5344CB8AC3E}">
        <p14:creationId xmlns:p14="http://schemas.microsoft.com/office/powerpoint/2010/main" val="2103564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07264" y="97536"/>
            <a:ext cx="10046208" cy="6740307"/>
          </a:xfrm>
          <a:prstGeom prst="rect">
            <a:avLst/>
          </a:prstGeom>
        </p:spPr>
        <p:txBody>
          <a:bodyPr wrap="square">
            <a:spAutoFit/>
          </a:bodyPr>
          <a:lstStyle/>
          <a:p>
            <a:r>
              <a:rPr lang="es-DO" sz="2400" dirty="0" smtClean="0">
                <a:solidFill>
                  <a:srgbClr val="00B050"/>
                </a:solidFill>
              </a:rPr>
              <a:t>CABECERAS EN HTML</a:t>
            </a:r>
          </a:p>
          <a:p>
            <a:r>
              <a:rPr lang="es-DO" sz="2400" dirty="0" smtClean="0"/>
              <a:t>En </a:t>
            </a:r>
            <a:r>
              <a:rPr lang="es-DO" sz="2400" dirty="0"/>
              <a:t>HTML existen seis elementos que pueden ser utilizados para escribir cabeceras o encabezados: "h1", "h2", "h3", "h4", "h5" y "h6".</a:t>
            </a:r>
          </a:p>
          <a:p>
            <a:r>
              <a:rPr lang="es-DO" sz="2400" dirty="0" smtClean="0"/>
              <a:t>EJEMPLO </a:t>
            </a:r>
            <a:r>
              <a:rPr lang="es-DO" sz="2400" dirty="0"/>
              <a:t>En el siguiente documento HTML se han escrito dos cabeceras:</a:t>
            </a:r>
          </a:p>
          <a:p>
            <a:r>
              <a:rPr lang="es-DO" sz="2400" dirty="0" smtClean="0"/>
              <a:t>&lt;!</a:t>
            </a:r>
            <a:r>
              <a:rPr lang="es-DO" sz="2400" dirty="0"/>
              <a: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con 2 cabeceras&lt;/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&lt;h1&gt;Esto es una cabecera h1&lt;/h1&gt;</a:t>
            </a:r>
          </a:p>
          <a:p>
            <a:r>
              <a:rPr lang="es-DO" sz="2400" dirty="0"/>
              <a:t>    &lt;p&gt;Esto es un párrafo.&lt;/p&gt;</a:t>
            </a:r>
          </a:p>
          <a:p>
            <a:r>
              <a:rPr lang="es-DO" sz="2400" dirty="0"/>
              <a:t>    &lt;h2&gt;Esto es una cabecera h2&lt;/h2&gt;</a:t>
            </a:r>
          </a:p>
          <a:p>
            <a:r>
              <a:rPr lang="es-DO" sz="2400" dirty="0"/>
              <a:t>    &lt;p&gt;Esto es otro párrafo.&lt;/p&gt;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1151997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0"/>
            <a:ext cx="8193024" cy="546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43840" y="5470112"/>
            <a:ext cx="11545824" cy="1200329"/>
          </a:xfrm>
          <a:prstGeom prst="rect">
            <a:avLst/>
          </a:prstGeom>
        </p:spPr>
        <p:txBody>
          <a:bodyPr wrap="square">
            <a:spAutoFit/>
          </a:bodyPr>
          <a:lstStyle/>
          <a:p>
            <a:r>
              <a:rPr lang="es-DO" sz="2400" dirty="0"/>
              <a:t>Las cabeceras se utilizan para estructurar el contenido de una página web y, a la hora de utilizarlas, hay que tener en cuenta que, la cabecera "h1" es la de mayor importancia, después "h2", "h3", etc. Siendo "h6" la menos importante.</a:t>
            </a:r>
          </a:p>
        </p:txBody>
      </p:sp>
    </p:spTree>
    <p:extLst>
      <p:ext uri="{BB962C8B-B14F-4D97-AF65-F5344CB8AC3E}">
        <p14:creationId xmlns:p14="http://schemas.microsoft.com/office/powerpoint/2010/main" val="4074764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31648" y="134112"/>
            <a:ext cx="10643616" cy="5632311"/>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con 6 cabeceras&lt;/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&lt;h1&gt;Esto es una cabecera h1&lt;/h1&gt;</a:t>
            </a:r>
          </a:p>
          <a:p>
            <a:r>
              <a:rPr lang="es-DO" sz="2400" dirty="0"/>
              <a:t>    &lt;h2&gt;Esto es una cabecera h2&lt;/h2&gt;</a:t>
            </a:r>
          </a:p>
          <a:p>
            <a:r>
              <a:rPr lang="es-DO" sz="2400" dirty="0"/>
              <a:t>    &lt;h3&gt;Esto es una cabecera h3&lt;/h3&gt;</a:t>
            </a:r>
          </a:p>
          <a:p>
            <a:r>
              <a:rPr lang="es-DO" sz="2400" dirty="0"/>
              <a:t>    &lt;h4&gt;Esto es una cabecera h4&lt;/h4&gt;</a:t>
            </a:r>
          </a:p>
          <a:p>
            <a:r>
              <a:rPr lang="es-DO" sz="2400" dirty="0"/>
              <a:t>    &lt;h5&gt;Esto es una cabecera h5&lt;/h5&gt;</a:t>
            </a:r>
          </a:p>
          <a:p>
            <a:r>
              <a:rPr lang="es-DO" sz="2400" dirty="0"/>
              <a:t>    &lt;h6&gt;Esto es una cabecera h6&lt;/h6&gt;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272659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175D2D6E-3A20-4A4B-B6CB-FA949D071746}"/>
              </a:ext>
            </a:extLst>
          </p:cNvPr>
          <p:cNvSpPr/>
          <p:nvPr/>
        </p:nvSpPr>
        <p:spPr>
          <a:xfrm>
            <a:off x="166255" y="193964"/>
            <a:ext cx="12025745" cy="6432530"/>
          </a:xfrm>
          <a:prstGeom prst="rect">
            <a:avLst/>
          </a:prstGeom>
        </p:spPr>
        <p:txBody>
          <a:bodyPr wrap="square">
            <a:spAutoFit/>
          </a:bodyPr>
          <a:lstStyle/>
          <a:p>
            <a:r>
              <a:rPr lang="es-ES" sz="2800" dirty="0">
                <a:solidFill>
                  <a:srgbClr val="00B050"/>
                </a:solidFill>
              </a:rPr>
              <a:t>ELEMENTO "BODY"</a:t>
            </a:r>
          </a:p>
          <a:p>
            <a:r>
              <a:rPr lang="es-ES" sz="2400" dirty="0"/>
              <a:t>En un documento HTML, después del "head", hay que escribir el elemento "</a:t>
            </a:r>
            <a:r>
              <a:rPr lang="es-ES" sz="2400" dirty="0" err="1"/>
              <a:t>body</a:t>
            </a:r>
            <a:r>
              <a:rPr lang="es-ES" sz="2400" dirty="0"/>
              <a:t>":</a:t>
            </a:r>
          </a:p>
          <a:p>
            <a:endParaRPr lang="es-ES" sz="2400" dirty="0"/>
          </a:p>
          <a:p>
            <a:r>
              <a:rPr lang="es-ES" sz="2400" dirty="0"/>
              <a:t>&lt;</a:t>
            </a:r>
            <a:r>
              <a:rPr lang="es-ES" sz="2400" dirty="0" err="1"/>
              <a:t>html</a:t>
            </a:r>
            <a:r>
              <a:rPr lang="es-ES" sz="2400" dirty="0"/>
              <a:t>&gt;</a:t>
            </a:r>
          </a:p>
          <a:p>
            <a:r>
              <a:rPr lang="es-ES" sz="2400" dirty="0"/>
              <a:t>  &lt;head&gt;</a:t>
            </a:r>
          </a:p>
          <a:p>
            <a:r>
              <a:rPr lang="es-ES" sz="2400" dirty="0"/>
              <a:t>    &lt;</a:t>
            </a:r>
            <a:r>
              <a:rPr lang="es-ES" sz="2400" dirty="0" err="1"/>
              <a:t>title</a:t>
            </a:r>
            <a:r>
              <a:rPr lang="es-ES" sz="2400" dirty="0"/>
              <a:t>&gt;Ejemplo de 2 párrafos&lt;/</a:t>
            </a:r>
            <a:r>
              <a:rPr lang="es-ES" sz="2400" dirty="0" err="1"/>
              <a:t>title</a:t>
            </a:r>
            <a:r>
              <a:rPr lang="es-ES" sz="2400" dirty="0"/>
              <a:t>&gt;</a:t>
            </a:r>
          </a:p>
          <a:p>
            <a:r>
              <a:rPr lang="es-ES" sz="2400" dirty="0"/>
              <a:t>  &lt;/head&gt;</a:t>
            </a:r>
          </a:p>
          <a:p>
            <a:r>
              <a:rPr lang="es-ES" sz="2400" dirty="0"/>
              <a:t>  &lt;</a:t>
            </a:r>
            <a:r>
              <a:rPr lang="es-ES" sz="2400" dirty="0" err="1"/>
              <a:t>body</a:t>
            </a:r>
            <a:r>
              <a:rPr lang="es-ES" sz="2400" dirty="0"/>
              <a:t>&gt;</a:t>
            </a:r>
          </a:p>
          <a:p>
            <a:r>
              <a:rPr lang="es-ES" sz="2400" dirty="0"/>
              <a:t>  &lt;/</a:t>
            </a:r>
            <a:r>
              <a:rPr lang="es-ES" sz="2400" dirty="0" err="1"/>
              <a:t>body</a:t>
            </a:r>
            <a:r>
              <a:rPr lang="es-ES" sz="2400" dirty="0"/>
              <a:t>&gt;</a:t>
            </a:r>
          </a:p>
          <a:p>
            <a:r>
              <a:rPr lang="es-ES" sz="2400" dirty="0"/>
              <a:t>&lt;/</a:t>
            </a:r>
            <a:r>
              <a:rPr lang="es-ES" sz="2400" dirty="0" err="1"/>
              <a:t>html</a:t>
            </a:r>
            <a:r>
              <a:rPr lang="es-ES" sz="2400" dirty="0"/>
              <a:t>&gt;</a:t>
            </a:r>
          </a:p>
          <a:p>
            <a:endParaRPr lang="es-ES" sz="2400" dirty="0"/>
          </a:p>
          <a:p>
            <a:r>
              <a:rPr lang="es-ES" sz="2400" dirty="0"/>
              <a:t>El elemento "</a:t>
            </a:r>
            <a:r>
              <a:rPr lang="es-ES" sz="2400" dirty="0" err="1"/>
              <a:t>body</a:t>
            </a:r>
            <a:r>
              <a:rPr lang="es-ES" sz="2400" dirty="0"/>
              <a:t>" alberga todo el contenido (párrafos, imágenes, vídeos...) del documento, los cuales se mostrarán en el navegador.</a:t>
            </a:r>
          </a:p>
          <a:p>
            <a:endParaRPr lang="es-ES" sz="2400" dirty="0"/>
          </a:p>
          <a:p>
            <a:r>
              <a:rPr lang="es-ES" sz="2400" dirty="0"/>
              <a:t>Elemento "p"</a:t>
            </a:r>
          </a:p>
          <a:p>
            <a:r>
              <a:rPr lang="es-ES" sz="2400" dirty="0"/>
              <a:t>En este caso, entre &lt;</a:t>
            </a:r>
            <a:r>
              <a:rPr lang="es-ES" sz="2400" dirty="0" err="1"/>
              <a:t>body</a:t>
            </a:r>
            <a:r>
              <a:rPr lang="es-ES" sz="2400" dirty="0"/>
              <a:t>&gt; y &lt;/</a:t>
            </a:r>
            <a:r>
              <a:rPr lang="es-ES" sz="2400" dirty="0" err="1"/>
              <a:t>body</a:t>
            </a:r>
            <a:r>
              <a:rPr lang="es-ES" sz="2400" dirty="0"/>
              <a:t>&gt; se incluyen dos elementos "p" delimitados por la etiqueta de inicio &lt;p&gt; y la de cierre &lt;/p&gt;:</a:t>
            </a:r>
            <a:endParaRPr lang="es-DO" sz="2400" dirty="0"/>
          </a:p>
        </p:txBody>
      </p:sp>
    </p:spTree>
    <p:extLst>
      <p:ext uri="{BB962C8B-B14F-4D97-AF65-F5344CB8AC3E}">
        <p14:creationId xmlns:p14="http://schemas.microsoft.com/office/powerpoint/2010/main" val="2822048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36" y="21201"/>
            <a:ext cx="7836789" cy="5217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585216" y="5417927"/>
            <a:ext cx="8912352" cy="830997"/>
          </a:xfrm>
          <a:prstGeom prst="rect">
            <a:avLst/>
          </a:prstGeom>
        </p:spPr>
        <p:txBody>
          <a:bodyPr wrap="square">
            <a:spAutoFit/>
          </a:bodyPr>
          <a:lstStyle/>
          <a:p>
            <a:r>
              <a:rPr lang="es-DO" sz="2400" dirty="0"/>
              <a:t>En muchas páginas web es habitual que exista una única cabecera "h1" y varias cabeceras "h2", varias más "h3", etc.</a:t>
            </a:r>
          </a:p>
        </p:txBody>
      </p:sp>
    </p:spTree>
    <p:extLst>
      <p:ext uri="{BB962C8B-B14F-4D97-AF65-F5344CB8AC3E}">
        <p14:creationId xmlns:p14="http://schemas.microsoft.com/office/powerpoint/2010/main" val="1152878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5072" y="182880"/>
            <a:ext cx="8948928" cy="2308324"/>
          </a:xfrm>
          <a:prstGeom prst="rect">
            <a:avLst/>
          </a:prstGeom>
        </p:spPr>
        <p:txBody>
          <a:bodyPr wrap="square">
            <a:spAutoFit/>
          </a:bodyPr>
          <a:lstStyle/>
          <a:p>
            <a:r>
              <a:rPr lang="es-DO" sz="2400" dirty="0" smtClean="0">
                <a:solidFill>
                  <a:srgbClr val="00B050"/>
                </a:solidFill>
              </a:rPr>
              <a:t>ENLACES EN HTML</a:t>
            </a:r>
            <a:endParaRPr lang="es-DO" sz="2400" dirty="0"/>
          </a:p>
          <a:p>
            <a:r>
              <a:rPr lang="es-DO" sz="2400" dirty="0"/>
              <a:t>En un documento HTML los enlaces se pueden definir utilizando el elemento "a".</a:t>
            </a:r>
          </a:p>
          <a:p>
            <a:r>
              <a:rPr lang="es-DO" sz="2400" dirty="0" smtClean="0"/>
              <a:t>Elemento </a:t>
            </a:r>
            <a:r>
              <a:rPr lang="es-DO" sz="2400" dirty="0"/>
              <a:t>"a"</a:t>
            </a:r>
          </a:p>
          <a:p>
            <a:r>
              <a:rPr lang="es-DO" sz="2400" dirty="0"/>
              <a:t>EJEMPLO Si en pantalla se quiere ver el siguiente párrafo, donde hay un enlace a www.abrirllave.com:</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512" y="2476246"/>
            <a:ext cx="8095488" cy="441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19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92608" y="109728"/>
            <a:ext cx="8851392" cy="4154984"/>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un enlace sencillo&lt;/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&lt;p&gt;&lt;a </a:t>
            </a:r>
            <a:r>
              <a:rPr lang="es-DO" sz="2400" dirty="0" err="1"/>
              <a:t>href</a:t>
            </a:r>
            <a:r>
              <a:rPr lang="es-DO" sz="2400" dirty="0"/>
              <a:t>="http://www.abrirllave.com/"&gt;Abrirllave&lt;/a&gt; es un sitio web de tutoriales de informática.&lt;/p&gt;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
        <p:nvSpPr>
          <p:cNvPr id="3" name="2 Rectángulo"/>
          <p:cNvSpPr/>
          <p:nvPr/>
        </p:nvSpPr>
        <p:spPr>
          <a:xfrm>
            <a:off x="292608" y="4677632"/>
            <a:ext cx="11045952" cy="1569660"/>
          </a:xfrm>
          <a:prstGeom prst="rect">
            <a:avLst/>
          </a:prstGeom>
        </p:spPr>
        <p:txBody>
          <a:bodyPr wrap="square">
            <a:spAutoFit/>
          </a:bodyPr>
          <a:lstStyle/>
          <a:p>
            <a:r>
              <a:rPr lang="es-DO" sz="2400" dirty="0"/>
              <a:t>Obsérvese que, entre las etiquetas &lt;a&gt; y &lt;/a&gt; se ha escrito el texto del enlace mostrado, en este caso </a:t>
            </a:r>
            <a:r>
              <a:rPr lang="es-DO" sz="2400" dirty="0" err="1"/>
              <a:t>Abrirllave</a:t>
            </a:r>
            <a:r>
              <a:rPr lang="es-DO" sz="2400" dirty="0"/>
              <a:t>. Por otro lado, con el atributo </a:t>
            </a:r>
            <a:r>
              <a:rPr lang="es-DO" sz="2400" dirty="0" err="1"/>
              <a:t>href</a:t>
            </a:r>
            <a:r>
              <a:rPr lang="es-DO" sz="2400" dirty="0"/>
              <a:t>, se ha indicado la dirección web a la que se accederá al hacer clic en el enlace, es decir, http://www.abrirllave.com/.</a:t>
            </a:r>
          </a:p>
        </p:txBody>
      </p:sp>
    </p:spTree>
    <p:extLst>
      <p:ext uri="{BB962C8B-B14F-4D97-AF65-F5344CB8AC3E}">
        <p14:creationId xmlns:p14="http://schemas.microsoft.com/office/powerpoint/2010/main" val="3539518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0688" y="109728"/>
            <a:ext cx="10558272" cy="6740307"/>
          </a:xfrm>
          <a:prstGeom prst="rect">
            <a:avLst/>
          </a:prstGeom>
        </p:spPr>
        <p:txBody>
          <a:bodyPr wrap="square">
            <a:spAutoFit/>
          </a:bodyPr>
          <a:lstStyle/>
          <a:p>
            <a:r>
              <a:rPr lang="es-DO" sz="2400" dirty="0" smtClean="0">
                <a:solidFill>
                  <a:srgbClr val="00B050"/>
                </a:solidFill>
              </a:rPr>
              <a:t>ATRIBUTO TARGET</a:t>
            </a:r>
          </a:p>
          <a:p>
            <a:r>
              <a:rPr lang="es-DO" sz="2400" dirty="0" smtClean="0"/>
              <a:t>EJEMPLO </a:t>
            </a:r>
            <a:r>
              <a:rPr lang="es-DO" sz="2400" dirty="0"/>
              <a:t>Compruébese en "enlace-sencillo.html" que al hacer clic en el enlace hacia www.abrirllave.com, no se abre una nueva pestaña en el navegador. Para que esto suceda, se puede utilizar el atributo target con el valor "_</a:t>
            </a:r>
            <a:r>
              <a:rPr lang="es-DO" sz="2400" dirty="0" err="1"/>
              <a:t>blank</a:t>
            </a:r>
            <a:r>
              <a:rPr lang="es-DO" sz="2400" dirty="0"/>
              <a:t>" como se muestra a continuación ("enlace-a-otra-pestana.html"):</a:t>
            </a:r>
          </a:p>
          <a:p>
            <a:r>
              <a:rPr lang="es-DO" sz="2400" dirty="0" smtClean="0"/>
              <a:t>&lt;!</a:t>
            </a:r>
            <a:r>
              <a:rPr lang="es-DO" sz="2400" dirty="0"/>
              <a: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enlace que abre otra pestaña&lt;/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&lt;p&gt;&lt;a </a:t>
            </a:r>
            <a:r>
              <a:rPr lang="es-DO" sz="2400" dirty="0" err="1"/>
              <a:t>href</a:t>
            </a:r>
            <a:r>
              <a:rPr lang="es-DO" sz="2400" dirty="0"/>
              <a:t>="http://www.abrirllave.com/" target="_</a:t>
            </a:r>
            <a:r>
              <a:rPr lang="es-DO" sz="2400" dirty="0" err="1"/>
              <a:t>blank</a:t>
            </a:r>
            <a:r>
              <a:rPr lang="es-DO" sz="2400" dirty="0"/>
              <a:t>"&gt;</a:t>
            </a:r>
            <a:r>
              <a:rPr lang="es-DO" sz="2400" dirty="0" err="1"/>
              <a:t>Abrirllave</a:t>
            </a:r>
            <a:r>
              <a:rPr lang="es-DO" sz="2400" dirty="0"/>
              <a:t>&lt;/a&gt; es un sitio web de tutoriales de informática.&lt;/p&gt;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3534821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09728"/>
            <a:ext cx="11119104" cy="1569660"/>
          </a:xfrm>
          <a:prstGeom prst="rect">
            <a:avLst/>
          </a:prstGeom>
        </p:spPr>
        <p:txBody>
          <a:bodyPr wrap="square">
            <a:spAutoFit/>
          </a:bodyPr>
          <a:lstStyle/>
          <a:p>
            <a:r>
              <a:rPr lang="es-DO" sz="2400" dirty="0" smtClean="0">
                <a:solidFill>
                  <a:srgbClr val="00B050"/>
                </a:solidFill>
              </a:rPr>
              <a:t>ENLACE A OTRA PÁGINA DEL MISMO SITIO WEB</a:t>
            </a:r>
          </a:p>
          <a:p>
            <a:r>
              <a:rPr lang="es-DO" sz="2400" dirty="0" smtClean="0"/>
              <a:t>EJEMPLO </a:t>
            </a:r>
            <a:r>
              <a:rPr lang="es-DO" sz="2400" dirty="0"/>
              <a:t>Si en un documento HTML se quiere escribir un enlace a otro documento ubicado en el mismo sitio web, por ejemplo a "otra-pagina.html", visualizándose en pantalla: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04" y="1679388"/>
            <a:ext cx="10053827" cy="48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095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4112" y="121920"/>
            <a:ext cx="9009888" cy="4154984"/>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enlace a otra página&lt;/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&lt;p&gt;Enlace a &lt;a </a:t>
            </a:r>
            <a:r>
              <a:rPr lang="es-DO" sz="2400" dirty="0" err="1"/>
              <a:t>href</a:t>
            </a:r>
            <a:r>
              <a:rPr lang="es-DO" sz="2400" dirty="0"/>
              <a:t>="otra-pagina.html"&gt;otra página&lt;/a&gt; ubicada en el mismo sitio web.&lt;/p&gt;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98194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6304" y="195072"/>
            <a:ext cx="12045696" cy="2677656"/>
          </a:xfrm>
          <a:prstGeom prst="rect">
            <a:avLst/>
          </a:prstGeom>
        </p:spPr>
        <p:txBody>
          <a:bodyPr wrap="square">
            <a:spAutoFit/>
          </a:bodyPr>
          <a:lstStyle/>
          <a:p>
            <a:r>
              <a:rPr lang="es-DO" sz="2400" dirty="0" smtClean="0">
                <a:solidFill>
                  <a:srgbClr val="00B050"/>
                </a:solidFill>
              </a:rPr>
              <a:t>LISTAS EN HTML</a:t>
            </a:r>
          </a:p>
          <a:p>
            <a:r>
              <a:rPr lang="es-DO" sz="2400" dirty="0" smtClean="0"/>
              <a:t>En </a:t>
            </a:r>
            <a:r>
              <a:rPr lang="es-DO" sz="2400" dirty="0"/>
              <a:t>HTML, los elementos "</a:t>
            </a:r>
            <a:r>
              <a:rPr lang="es-DO" sz="2400" dirty="0" err="1"/>
              <a:t>ul</a:t>
            </a:r>
            <a:r>
              <a:rPr lang="es-DO" sz="2400" dirty="0"/>
              <a:t>", "</a:t>
            </a:r>
            <a:r>
              <a:rPr lang="es-DO" sz="2400" dirty="0" err="1"/>
              <a:t>ol</a:t>
            </a:r>
            <a:r>
              <a:rPr lang="es-DO" sz="2400" dirty="0"/>
              <a:t>", "li", "dl", "</a:t>
            </a:r>
            <a:r>
              <a:rPr lang="es-DO" sz="2400" dirty="0" err="1"/>
              <a:t>dt</a:t>
            </a:r>
            <a:r>
              <a:rPr lang="es-DO" sz="2400" dirty="0"/>
              <a:t>" y "</a:t>
            </a:r>
            <a:r>
              <a:rPr lang="es-DO" sz="2400" dirty="0" err="1"/>
              <a:t>dd</a:t>
            </a:r>
            <a:r>
              <a:rPr lang="es-DO" sz="2400" dirty="0"/>
              <a:t>", permiten representar listas ordenadas (</a:t>
            </a:r>
            <a:r>
              <a:rPr lang="es-DO" sz="2400" dirty="0" err="1"/>
              <a:t>ordered</a:t>
            </a:r>
            <a:r>
              <a:rPr lang="es-DO" sz="2400" dirty="0"/>
              <a:t> </a:t>
            </a:r>
            <a:r>
              <a:rPr lang="es-DO" sz="2400" dirty="0" err="1"/>
              <a:t>lists</a:t>
            </a:r>
            <a:r>
              <a:rPr lang="es-DO" sz="2400" dirty="0"/>
              <a:t>), listas desordenadas (</a:t>
            </a:r>
            <a:r>
              <a:rPr lang="es-DO" sz="2400" dirty="0" err="1"/>
              <a:t>unordered</a:t>
            </a:r>
            <a:r>
              <a:rPr lang="es-DO" sz="2400" dirty="0"/>
              <a:t> </a:t>
            </a:r>
            <a:r>
              <a:rPr lang="es-DO" sz="2400" dirty="0" err="1"/>
              <a:t>lists</a:t>
            </a:r>
            <a:r>
              <a:rPr lang="es-DO" sz="2400" dirty="0"/>
              <a:t>) y listas de descripción de términos (</a:t>
            </a:r>
            <a:r>
              <a:rPr lang="es-DO" sz="2400" dirty="0" err="1"/>
              <a:t>description</a:t>
            </a:r>
            <a:r>
              <a:rPr lang="es-DO" sz="2400" dirty="0"/>
              <a:t> </a:t>
            </a:r>
            <a:r>
              <a:rPr lang="es-DO" sz="2400" dirty="0" err="1"/>
              <a:t>lists</a:t>
            </a:r>
            <a:r>
              <a:rPr lang="es-DO" sz="2400" dirty="0"/>
              <a:t>).</a:t>
            </a:r>
          </a:p>
          <a:p>
            <a:r>
              <a:rPr lang="es-DO" sz="2400" dirty="0" smtClean="0"/>
              <a:t>Lista </a:t>
            </a:r>
            <a:r>
              <a:rPr lang="es-DO" sz="2400" dirty="0"/>
              <a:t>desordenada - Elementos "</a:t>
            </a:r>
            <a:r>
              <a:rPr lang="es-DO" sz="2400" dirty="0" err="1"/>
              <a:t>ul</a:t>
            </a:r>
            <a:r>
              <a:rPr lang="es-DO" sz="2400" dirty="0"/>
              <a:t>" y "li"</a:t>
            </a:r>
          </a:p>
          <a:p>
            <a:r>
              <a:rPr lang="es-DO" sz="2400" dirty="0"/>
              <a:t>EJEMPLO Para que en un navegador se muestre la siguiente lista desordenada de colores: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999" y="2474977"/>
            <a:ext cx="7292722" cy="376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486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2057888" cy="6817251"/>
          </a:xfrm>
          <a:prstGeom prst="rect">
            <a:avLst/>
          </a:prstGeom>
        </p:spPr>
        <p:txBody>
          <a:bodyPr wrap="square">
            <a:spAutoFit/>
          </a:bodyPr>
          <a:lstStyle/>
          <a:p>
            <a:r>
              <a:rPr lang="es-DO" sz="2300" dirty="0" smtClean="0"/>
              <a:t>&lt;!</a:t>
            </a:r>
            <a:r>
              <a:rPr lang="es-DO" sz="2300" dirty="0"/>
              <a:t>DOCTYPE </a:t>
            </a:r>
            <a:r>
              <a:rPr lang="es-DO" sz="2300" dirty="0" err="1"/>
              <a:t>html</a:t>
            </a:r>
            <a:r>
              <a:rPr lang="es-DO" sz="2300" dirty="0"/>
              <a:t>&gt;</a:t>
            </a:r>
          </a:p>
          <a:p>
            <a:r>
              <a:rPr lang="es-DO" sz="2300" dirty="0"/>
              <a:t>&lt;</a:t>
            </a:r>
            <a:r>
              <a:rPr lang="es-DO" sz="2300" dirty="0" err="1"/>
              <a:t>html</a:t>
            </a:r>
            <a:r>
              <a:rPr lang="es-DO" sz="2300" dirty="0"/>
              <a:t> </a:t>
            </a:r>
            <a:r>
              <a:rPr lang="es-DO" sz="2300" dirty="0" err="1"/>
              <a:t>lang</a:t>
            </a:r>
            <a:r>
              <a:rPr lang="es-DO" sz="2300" dirty="0"/>
              <a:t>="es-ES"&gt;</a:t>
            </a:r>
          </a:p>
          <a:p>
            <a:r>
              <a:rPr lang="es-DO" sz="2300" dirty="0"/>
              <a:t>  &lt;head&gt;</a:t>
            </a:r>
          </a:p>
          <a:p>
            <a:r>
              <a:rPr lang="es-DO" sz="2300" dirty="0"/>
              <a:t>    &lt;meta </a:t>
            </a:r>
            <a:r>
              <a:rPr lang="es-DO" sz="2300" dirty="0" err="1"/>
              <a:t>charset</a:t>
            </a:r>
            <a:r>
              <a:rPr lang="es-DO" sz="2300" dirty="0"/>
              <a:t>="utf-8"&gt;</a:t>
            </a:r>
          </a:p>
          <a:p>
            <a:r>
              <a:rPr lang="es-DO" sz="2300" dirty="0"/>
              <a:t>    &lt;</a:t>
            </a:r>
            <a:r>
              <a:rPr lang="es-DO" sz="2300" dirty="0" err="1"/>
              <a:t>title</a:t>
            </a:r>
            <a:r>
              <a:rPr lang="es-DO" sz="2300" dirty="0"/>
              <a:t>&gt;Ejemplo de lista desordenada&lt;/</a:t>
            </a:r>
            <a:r>
              <a:rPr lang="es-DO" sz="2300" dirty="0" err="1"/>
              <a:t>title</a:t>
            </a:r>
            <a:r>
              <a:rPr lang="es-DO" sz="2300" dirty="0"/>
              <a:t>&gt;</a:t>
            </a:r>
          </a:p>
          <a:p>
            <a:r>
              <a:rPr lang="es-DO" sz="2300" dirty="0"/>
              <a:t>  &lt;/head&gt;</a:t>
            </a:r>
          </a:p>
          <a:p>
            <a:r>
              <a:rPr lang="es-DO" sz="2300" dirty="0"/>
              <a:t>  &lt;</a:t>
            </a:r>
            <a:r>
              <a:rPr lang="es-DO" sz="2300" dirty="0" err="1"/>
              <a:t>body</a:t>
            </a:r>
            <a:r>
              <a:rPr lang="es-DO" sz="2300" dirty="0"/>
              <a:t>&gt;</a:t>
            </a:r>
          </a:p>
          <a:p>
            <a:r>
              <a:rPr lang="es-DO" sz="2300" dirty="0"/>
              <a:t>    &lt;p&gt;Lista desordenada de colores:&lt;/p&gt;</a:t>
            </a:r>
          </a:p>
          <a:p>
            <a:r>
              <a:rPr lang="es-DO" sz="2300" dirty="0"/>
              <a:t>    &lt;</a:t>
            </a:r>
            <a:r>
              <a:rPr lang="es-DO" sz="2300" dirty="0" err="1"/>
              <a:t>ul</a:t>
            </a:r>
            <a:r>
              <a:rPr lang="es-DO" sz="2300" dirty="0"/>
              <a:t>&gt;</a:t>
            </a:r>
          </a:p>
          <a:p>
            <a:r>
              <a:rPr lang="es-DO" sz="2300" dirty="0"/>
              <a:t>      &lt;li&gt;Rojo&lt;/li&gt;</a:t>
            </a:r>
          </a:p>
          <a:p>
            <a:r>
              <a:rPr lang="es-DO" sz="2300" dirty="0"/>
              <a:t>      &lt;li&gt;Amarillo&lt;/li&gt;</a:t>
            </a:r>
          </a:p>
          <a:p>
            <a:r>
              <a:rPr lang="es-DO" sz="2300" dirty="0"/>
              <a:t>      &lt;li&gt;Verde&lt;/li&gt;</a:t>
            </a:r>
          </a:p>
          <a:p>
            <a:r>
              <a:rPr lang="es-DO" sz="2300" dirty="0"/>
              <a:t>      &lt;li&gt;Blanco&lt;/li&gt;</a:t>
            </a:r>
          </a:p>
          <a:p>
            <a:r>
              <a:rPr lang="es-DO" sz="2300" dirty="0"/>
              <a:t>      &lt;li&gt;Naranja&lt;/li&gt;</a:t>
            </a:r>
          </a:p>
          <a:p>
            <a:r>
              <a:rPr lang="es-DO" sz="2300" dirty="0"/>
              <a:t>    &lt;/</a:t>
            </a:r>
            <a:r>
              <a:rPr lang="es-DO" sz="2300" dirty="0" err="1"/>
              <a:t>ul</a:t>
            </a:r>
            <a:r>
              <a:rPr lang="es-DO" sz="2300" dirty="0"/>
              <a:t>&gt;</a:t>
            </a:r>
          </a:p>
          <a:p>
            <a:r>
              <a:rPr lang="es-DO" sz="2300" dirty="0"/>
              <a:t>  &lt;/</a:t>
            </a:r>
            <a:r>
              <a:rPr lang="es-DO" sz="2300" dirty="0" err="1"/>
              <a:t>body</a:t>
            </a:r>
            <a:r>
              <a:rPr lang="es-DO" sz="2300" dirty="0"/>
              <a:t>&gt;</a:t>
            </a:r>
          </a:p>
          <a:p>
            <a:r>
              <a:rPr lang="es-DO" sz="2300" dirty="0"/>
              <a:t>&lt;/</a:t>
            </a:r>
            <a:r>
              <a:rPr lang="es-DO" sz="2300" dirty="0" err="1"/>
              <a:t>html</a:t>
            </a:r>
            <a:r>
              <a:rPr lang="es-DO" sz="2300" dirty="0"/>
              <a:t>&gt;</a:t>
            </a:r>
          </a:p>
          <a:p>
            <a:r>
              <a:rPr lang="es-DO" sz="2300" dirty="0"/>
              <a:t>Obsérvese que, cada color está contenido en un elemento "li", y todos ellos se escriben dentro del elemento "</a:t>
            </a:r>
            <a:r>
              <a:rPr lang="es-DO" sz="2300" dirty="0" err="1"/>
              <a:t>ul</a:t>
            </a:r>
            <a:r>
              <a:rPr lang="es-DO" sz="2300" dirty="0"/>
              <a:t>".</a:t>
            </a:r>
          </a:p>
        </p:txBody>
      </p:sp>
    </p:spTree>
    <p:extLst>
      <p:ext uri="{BB962C8B-B14F-4D97-AF65-F5344CB8AC3E}">
        <p14:creationId xmlns:p14="http://schemas.microsoft.com/office/powerpoint/2010/main" val="1455767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 y="85344"/>
            <a:ext cx="9058656" cy="1200329"/>
          </a:xfrm>
          <a:prstGeom prst="rect">
            <a:avLst/>
          </a:prstGeom>
        </p:spPr>
        <p:txBody>
          <a:bodyPr wrap="square">
            <a:spAutoFit/>
          </a:bodyPr>
          <a:lstStyle/>
          <a:p>
            <a:r>
              <a:rPr lang="es-DO" sz="2400" dirty="0" smtClean="0">
                <a:solidFill>
                  <a:srgbClr val="00B050"/>
                </a:solidFill>
              </a:rPr>
              <a:t>LISTA ORDENADA - ELEMENTOS "OL" Y "LI"</a:t>
            </a:r>
          </a:p>
          <a:p>
            <a:r>
              <a:rPr lang="es-DO" sz="2400" dirty="0" smtClean="0"/>
              <a:t>EJEMPLO </a:t>
            </a:r>
            <a:r>
              <a:rPr lang="es-DO" sz="2400" dirty="0"/>
              <a:t>Si se quiere visualizar una lista ordenada como la siguiente: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056" y="933704"/>
            <a:ext cx="8886444" cy="592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819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536" y="85344"/>
            <a:ext cx="10411968" cy="6370975"/>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lista ordenada&lt;/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&lt;p&gt;Lista de 5 animales ordenados de mayor a menor tamaño:&lt;/p&gt;</a:t>
            </a:r>
          </a:p>
          <a:p>
            <a:r>
              <a:rPr lang="es-DO" sz="2400" dirty="0"/>
              <a:t>    &lt;</a:t>
            </a:r>
            <a:r>
              <a:rPr lang="es-DO" sz="2400" dirty="0" err="1"/>
              <a:t>ol</a:t>
            </a:r>
            <a:r>
              <a:rPr lang="es-DO" sz="2400" dirty="0"/>
              <a:t>&gt;</a:t>
            </a:r>
          </a:p>
          <a:p>
            <a:r>
              <a:rPr lang="es-DO" sz="2400" dirty="0"/>
              <a:t>      &lt;li&gt;Elefante&lt;/li&gt;</a:t>
            </a:r>
          </a:p>
          <a:p>
            <a:r>
              <a:rPr lang="es-DO" sz="2400" dirty="0"/>
              <a:t>      &lt;li&gt;Cebra&lt;/li&gt;</a:t>
            </a:r>
          </a:p>
          <a:p>
            <a:r>
              <a:rPr lang="es-DO" sz="2400" dirty="0"/>
              <a:t>      &lt;li&gt;Oveja&lt;/li&gt;</a:t>
            </a:r>
          </a:p>
          <a:p>
            <a:r>
              <a:rPr lang="es-DO" sz="2400" dirty="0"/>
              <a:t>      &lt;li&gt;Gato&lt;/li&gt;</a:t>
            </a:r>
          </a:p>
          <a:p>
            <a:r>
              <a:rPr lang="es-DO" sz="2400" dirty="0"/>
              <a:t>      &lt;li&gt;Ratón&lt;/li&gt;</a:t>
            </a:r>
          </a:p>
          <a:p>
            <a:r>
              <a:rPr lang="es-DO" sz="2400" dirty="0"/>
              <a:t>    &lt;/</a:t>
            </a:r>
            <a:r>
              <a:rPr lang="es-DO" sz="2400" dirty="0" err="1"/>
              <a:t>ol</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112837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15F34A42-40C1-4B66-A2DC-EA0555AA0B6E}"/>
              </a:ext>
            </a:extLst>
          </p:cNvPr>
          <p:cNvSpPr/>
          <p:nvPr/>
        </p:nvSpPr>
        <p:spPr>
          <a:xfrm>
            <a:off x="193964" y="58847"/>
            <a:ext cx="11790218" cy="6463308"/>
          </a:xfrm>
          <a:prstGeom prst="rect">
            <a:avLst/>
          </a:prstGeom>
        </p:spPr>
        <p:txBody>
          <a:bodyPr wrap="square">
            <a:spAutoFit/>
          </a:bodyPr>
          <a:lstStyle/>
          <a:p>
            <a:r>
              <a:rPr lang="es-DO" dirty="0"/>
              <a:t>&lt;</a:t>
            </a:r>
            <a:r>
              <a:rPr lang="es-DO" dirty="0" err="1"/>
              <a:t>html</a:t>
            </a:r>
            <a:r>
              <a:rPr lang="es-DO" dirty="0"/>
              <a:t>&gt;</a:t>
            </a:r>
          </a:p>
          <a:p>
            <a:r>
              <a:rPr lang="es-DO" dirty="0"/>
              <a:t>  &lt;head&gt;</a:t>
            </a:r>
          </a:p>
          <a:p>
            <a:r>
              <a:rPr lang="es-DO" dirty="0"/>
              <a:t>    &lt;</a:t>
            </a:r>
            <a:r>
              <a:rPr lang="es-DO" dirty="0" err="1"/>
              <a:t>title</a:t>
            </a:r>
            <a:r>
              <a:rPr lang="es-DO" dirty="0"/>
              <a:t>&gt;Ejemplo de 2 párrafos&lt;/</a:t>
            </a:r>
            <a:r>
              <a:rPr lang="es-DO" dirty="0" err="1"/>
              <a:t>title</a:t>
            </a:r>
            <a:r>
              <a:rPr lang="es-DO" dirty="0"/>
              <a:t>&gt;</a:t>
            </a:r>
          </a:p>
          <a:p>
            <a:r>
              <a:rPr lang="es-DO" dirty="0"/>
              <a:t>  &lt;/head&gt;</a:t>
            </a:r>
          </a:p>
          <a:p>
            <a:r>
              <a:rPr lang="es-DO" dirty="0"/>
              <a:t>  &lt;</a:t>
            </a:r>
            <a:r>
              <a:rPr lang="es-DO" dirty="0" err="1"/>
              <a:t>body</a:t>
            </a:r>
            <a:r>
              <a:rPr lang="es-DO" dirty="0"/>
              <a:t>&gt;</a:t>
            </a:r>
          </a:p>
          <a:p>
            <a:r>
              <a:rPr lang="es-DO" dirty="0"/>
              <a:t>    &lt;p&gt;Esto es un párrafo.&lt;/p&gt;</a:t>
            </a:r>
          </a:p>
          <a:p>
            <a:r>
              <a:rPr lang="es-DO" dirty="0"/>
              <a:t>    &lt;p&gt;Esto es otro párrafo.&lt;/p&gt;</a:t>
            </a:r>
          </a:p>
          <a:p>
            <a:r>
              <a:rPr lang="es-DO" dirty="0"/>
              <a:t>  &lt;/</a:t>
            </a:r>
            <a:r>
              <a:rPr lang="es-DO" dirty="0" err="1"/>
              <a:t>body</a:t>
            </a:r>
            <a:r>
              <a:rPr lang="es-DO" dirty="0"/>
              <a:t>&gt;</a:t>
            </a:r>
          </a:p>
          <a:p>
            <a:r>
              <a:rPr lang="es-DO" dirty="0"/>
              <a:t>&lt;/</a:t>
            </a:r>
            <a:r>
              <a:rPr lang="es-DO" dirty="0" err="1"/>
              <a:t>html</a:t>
            </a:r>
            <a:r>
              <a:rPr lang="es-DO" dirty="0"/>
              <a:t>&gt;</a:t>
            </a:r>
          </a:p>
          <a:p>
            <a:r>
              <a:rPr lang="es-DO" dirty="0"/>
              <a:t>Estructura básica de un documento HTML</a:t>
            </a:r>
          </a:p>
          <a:p>
            <a:r>
              <a:rPr lang="es-DO" dirty="0"/>
              <a:t>Finalmente, completaremos el código de este primer ejemplo añadiendo:</a:t>
            </a:r>
          </a:p>
          <a:p>
            <a:endParaRPr lang="es-DO" dirty="0"/>
          </a:p>
          <a:p>
            <a:r>
              <a:rPr lang="es-DO" dirty="0"/>
              <a:t>&lt;!DOCTYPE </a:t>
            </a:r>
            <a:r>
              <a:rPr lang="es-DO" dirty="0" err="1"/>
              <a:t>html</a:t>
            </a:r>
            <a:r>
              <a:rPr lang="es-DO" dirty="0"/>
              <a:t>&gt;</a:t>
            </a:r>
          </a:p>
          <a:p>
            <a:r>
              <a:rPr lang="es-DO" dirty="0"/>
              <a:t>&lt;</a:t>
            </a:r>
            <a:r>
              <a:rPr lang="es-DO" dirty="0" err="1"/>
              <a:t>html</a:t>
            </a:r>
            <a:r>
              <a:rPr lang="es-DO" dirty="0"/>
              <a:t> </a:t>
            </a:r>
            <a:r>
              <a:rPr lang="es-DO" dirty="0" err="1"/>
              <a:t>lang</a:t>
            </a:r>
            <a:r>
              <a:rPr lang="es-DO" dirty="0"/>
              <a:t>="es-ES"&gt;</a:t>
            </a:r>
          </a:p>
          <a:p>
            <a:r>
              <a:rPr lang="es-DO" dirty="0"/>
              <a:t>  &lt;head&gt;</a:t>
            </a:r>
          </a:p>
          <a:p>
            <a:r>
              <a:rPr lang="es-DO" dirty="0"/>
              <a:t>    &lt;meta </a:t>
            </a:r>
            <a:r>
              <a:rPr lang="es-DO" dirty="0" err="1"/>
              <a:t>charset</a:t>
            </a:r>
            <a:r>
              <a:rPr lang="es-DO" dirty="0"/>
              <a:t>="utf-8"&gt;</a:t>
            </a:r>
          </a:p>
          <a:p>
            <a:r>
              <a:rPr lang="es-DO" dirty="0"/>
              <a:t>    &lt;</a:t>
            </a:r>
            <a:r>
              <a:rPr lang="es-DO" dirty="0" err="1"/>
              <a:t>title</a:t>
            </a:r>
            <a:r>
              <a:rPr lang="es-DO" dirty="0"/>
              <a:t>&gt;Ejemplo de 2 párrafos&lt;/</a:t>
            </a:r>
            <a:r>
              <a:rPr lang="es-DO" dirty="0" err="1"/>
              <a:t>title</a:t>
            </a:r>
            <a:r>
              <a:rPr lang="es-DO" dirty="0"/>
              <a:t>&gt;</a:t>
            </a:r>
          </a:p>
          <a:p>
            <a:r>
              <a:rPr lang="es-DO" dirty="0"/>
              <a:t>  &lt;/head&gt;</a:t>
            </a:r>
          </a:p>
          <a:p>
            <a:r>
              <a:rPr lang="es-DO" dirty="0"/>
              <a:t>  &lt;</a:t>
            </a:r>
            <a:r>
              <a:rPr lang="es-DO" dirty="0" err="1"/>
              <a:t>body</a:t>
            </a:r>
            <a:r>
              <a:rPr lang="es-DO" dirty="0"/>
              <a:t>&gt;</a:t>
            </a:r>
          </a:p>
          <a:p>
            <a:r>
              <a:rPr lang="es-DO" dirty="0"/>
              <a:t>    &lt;p&gt;Esto es un párrafo.&lt;/p&gt;</a:t>
            </a:r>
          </a:p>
          <a:p>
            <a:r>
              <a:rPr lang="es-DO" dirty="0"/>
              <a:t>    &lt;p&gt;Esto es otro párrafo.&lt;/p&gt;</a:t>
            </a:r>
          </a:p>
          <a:p>
            <a:r>
              <a:rPr lang="es-DO" dirty="0"/>
              <a:t>  &lt;/</a:t>
            </a:r>
            <a:r>
              <a:rPr lang="es-DO" dirty="0" err="1"/>
              <a:t>body</a:t>
            </a:r>
            <a:r>
              <a:rPr lang="es-DO" dirty="0"/>
              <a:t>&gt;</a:t>
            </a:r>
          </a:p>
          <a:p>
            <a:r>
              <a:rPr lang="es-DO" dirty="0"/>
              <a:t>&lt;/</a:t>
            </a:r>
            <a:r>
              <a:rPr lang="es-DO" dirty="0" err="1"/>
              <a:t>html</a:t>
            </a:r>
            <a:r>
              <a:rPr lang="es-DO" dirty="0"/>
              <a:t>&gt;</a:t>
            </a:r>
          </a:p>
        </p:txBody>
      </p:sp>
    </p:spTree>
    <p:extLst>
      <p:ext uri="{BB962C8B-B14F-4D97-AF65-F5344CB8AC3E}">
        <p14:creationId xmlns:p14="http://schemas.microsoft.com/office/powerpoint/2010/main" val="4279453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9144000" cy="830997"/>
          </a:xfrm>
          <a:prstGeom prst="rect">
            <a:avLst/>
          </a:prstGeom>
        </p:spPr>
        <p:txBody>
          <a:bodyPr wrap="square">
            <a:spAutoFit/>
          </a:bodyPr>
          <a:lstStyle/>
          <a:p>
            <a:r>
              <a:rPr lang="es-DO" sz="2400" dirty="0" smtClean="0"/>
              <a:t>LISTA DE DESCRIPCIÓN DE TÉRMINOS - Elementos </a:t>
            </a:r>
            <a:r>
              <a:rPr lang="es-DO" sz="2400" dirty="0"/>
              <a:t>"dl", "</a:t>
            </a:r>
            <a:r>
              <a:rPr lang="es-DO" sz="2400" dirty="0" err="1"/>
              <a:t>dt</a:t>
            </a:r>
            <a:r>
              <a:rPr lang="es-DO" sz="2400" dirty="0"/>
              <a:t>" y "</a:t>
            </a:r>
            <a:r>
              <a:rPr lang="es-DO" sz="2400" dirty="0" err="1"/>
              <a:t>dd</a:t>
            </a:r>
            <a:r>
              <a:rPr lang="es-DO" sz="2400" dirty="0"/>
              <a:t>"</a:t>
            </a:r>
          </a:p>
          <a:p>
            <a:r>
              <a:rPr lang="es-DO" sz="2400" dirty="0"/>
              <a:t>EJEMPLO Para mostrar un glosario de siglas: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68" y="803656"/>
            <a:ext cx="8304276" cy="553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142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 y="0"/>
            <a:ext cx="12106656" cy="6832640"/>
          </a:xfrm>
          <a:prstGeom prst="rect">
            <a:avLst/>
          </a:prstGeom>
        </p:spPr>
        <p:txBody>
          <a:bodyPr wrap="square">
            <a:spAutoFit/>
          </a:bodyPr>
          <a:lstStyle/>
          <a:p>
            <a:r>
              <a:rPr lang="es-DO" sz="2200" dirty="0"/>
              <a:t>&lt;!DOCTYPE </a:t>
            </a:r>
            <a:r>
              <a:rPr lang="es-DO" sz="2200" dirty="0" err="1"/>
              <a:t>html</a:t>
            </a:r>
            <a:r>
              <a:rPr lang="es-DO" sz="2200" dirty="0"/>
              <a:t>&gt;</a:t>
            </a:r>
          </a:p>
          <a:p>
            <a:r>
              <a:rPr lang="es-DO" sz="2200" dirty="0"/>
              <a:t>&lt;</a:t>
            </a:r>
            <a:r>
              <a:rPr lang="es-DO" sz="2200" dirty="0" err="1"/>
              <a:t>html</a:t>
            </a:r>
            <a:r>
              <a:rPr lang="es-DO" sz="2200" dirty="0"/>
              <a:t> </a:t>
            </a:r>
            <a:r>
              <a:rPr lang="es-DO" sz="2200" dirty="0" err="1"/>
              <a:t>lang</a:t>
            </a:r>
            <a:r>
              <a:rPr lang="es-DO" sz="2200" dirty="0"/>
              <a:t>="es-ES"&gt;</a:t>
            </a:r>
          </a:p>
          <a:p>
            <a:r>
              <a:rPr lang="es-DO" sz="2200" dirty="0"/>
              <a:t>  &lt;head&gt;</a:t>
            </a:r>
          </a:p>
          <a:p>
            <a:r>
              <a:rPr lang="es-DO" sz="2200" dirty="0"/>
              <a:t>    &lt;meta </a:t>
            </a:r>
            <a:r>
              <a:rPr lang="es-DO" sz="2200" dirty="0" err="1"/>
              <a:t>charset</a:t>
            </a:r>
            <a:r>
              <a:rPr lang="es-DO" sz="2200" dirty="0"/>
              <a:t>="utf-8"&gt;</a:t>
            </a:r>
          </a:p>
          <a:p>
            <a:r>
              <a:rPr lang="es-DO" sz="2200" dirty="0"/>
              <a:t>    &lt;</a:t>
            </a:r>
            <a:r>
              <a:rPr lang="es-DO" sz="2200" dirty="0" err="1"/>
              <a:t>title</a:t>
            </a:r>
            <a:r>
              <a:rPr lang="es-DO" sz="2200" dirty="0"/>
              <a:t>&gt;Ejemplo de lista de descripción de términos&lt;/</a:t>
            </a:r>
            <a:r>
              <a:rPr lang="es-DO" sz="2200" dirty="0" err="1"/>
              <a:t>title</a:t>
            </a:r>
            <a:r>
              <a:rPr lang="es-DO" sz="2200" dirty="0"/>
              <a:t>&gt;</a:t>
            </a:r>
          </a:p>
          <a:p>
            <a:r>
              <a:rPr lang="es-DO" sz="2200" dirty="0"/>
              <a:t>  &lt;/head&gt;</a:t>
            </a:r>
          </a:p>
          <a:p>
            <a:r>
              <a:rPr lang="es-DO" sz="2200" dirty="0"/>
              <a:t>  &lt;</a:t>
            </a:r>
            <a:r>
              <a:rPr lang="es-DO" sz="2200" dirty="0" err="1"/>
              <a:t>body</a:t>
            </a:r>
            <a:r>
              <a:rPr lang="es-DO" sz="2200" dirty="0"/>
              <a:t>&gt;</a:t>
            </a:r>
          </a:p>
          <a:p>
            <a:r>
              <a:rPr lang="es-DO" sz="2200" dirty="0"/>
              <a:t>    &lt;p&gt;Glosario de siglas:&lt;/p&gt;</a:t>
            </a:r>
          </a:p>
          <a:p>
            <a:r>
              <a:rPr lang="es-DO" sz="2200" dirty="0"/>
              <a:t>    &lt;</a:t>
            </a:r>
            <a:r>
              <a:rPr lang="es-DO" sz="2200" dirty="0" err="1"/>
              <a:t>hr</a:t>
            </a:r>
            <a:r>
              <a:rPr lang="es-DO" sz="2200" dirty="0"/>
              <a:t>&gt;</a:t>
            </a:r>
          </a:p>
          <a:p>
            <a:r>
              <a:rPr lang="es-DO" sz="2200" dirty="0"/>
              <a:t>    &lt;dl&gt;</a:t>
            </a:r>
          </a:p>
          <a:p>
            <a:r>
              <a:rPr lang="es-DO" sz="2200" dirty="0"/>
              <a:t>      &lt;</a:t>
            </a:r>
            <a:r>
              <a:rPr lang="es-DO" sz="2200" dirty="0" err="1"/>
              <a:t>dt</a:t>
            </a:r>
            <a:r>
              <a:rPr lang="es-DO" sz="2200" dirty="0"/>
              <a:t>&gt;CSS&lt;/</a:t>
            </a:r>
            <a:r>
              <a:rPr lang="es-DO" sz="2200" dirty="0" err="1"/>
              <a:t>dt</a:t>
            </a:r>
            <a:r>
              <a:rPr lang="es-DO" sz="2200" dirty="0"/>
              <a:t>&gt;</a:t>
            </a:r>
          </a:p>
          <a:p>
            <a:r>
              <a:rPr lang="es-DO" sz="2200" dirty="0"/>
              <a:t>      &lt;</a:t>
            </a:r>
            <a:r>
              <a:rPr lang="es-DO" sz="2200" dirty="0" err="1"/>
              <a:t>dd</a:t>
            </a:r>
            <a:r>
              <a:rPr lang="es-DO" sz="2200" dirty="0"/>
              <a:t>&gt;</a:t>
            </a:r>
            <a:r>
              <a:rPr lang="es-DO" sz="2200" dirty="0" err="1"/>
              <a:t>Cascading</a:t>
            </a:r>
            <a:r>
              <a:rPr lang="es-DO" sz="2200" dirty="0"/>
              <a:t> Style </a:t>
            </a:r>
            <a:r>
              <a:rPr lang="es-DO" sz="2200" dirty="0" err="1"/>
              <a:t>Sheets</a:t>
            </a:r>
            <a:r>
              <a:rPr lang="es-DO" sz="2200" dirty="0"/>
              <a:t>&lt;/</a:t>
            </a:r>
            <a:r>
              <a:rPr lang="es-DO" sz="2200" dirty="0" err="1"/>
              <a:t>dd</a:t>
            </a:r>
            <a:r>
              <a:rPr lang="es-DO" sz="2200" dirty="0"/>
              <a:t>&gt;</a:t>
            </a:r>
          </a:p>
          <a:p>
            <a:r>
              <a:rPr lang="es-DO" sz="2200" dirty="0"/>
              <a:t>      &lt;</a:t>
            </a:r>
            <a:r>
              <a:rPr lang="es-DO" sz="2200" dirty="0" err="1"/>
              <a:t>dt</a:t>
            </a:r>
            <a:r>
              <a:rPr lang="es-DO" sz="2200" dirty="0"/>
              <a:t>&gt;HTML&lt;/</a:t>
            </a:r>
            <a:r>
              <a:rPr lang="es-DO" sz="2200" dirty="0" err="1"/>
              <a:t>dt</a:t>
            </a:r>
            <a:r>
              <a:rPr lang="es-DO" sz="2200" dirty="0"/>
              <a:t>&gt;</a:t>
            </a:r>
          </a:p>
          <a:p>
            <a:r>
              <a:rPr lang="es-DO" sz="2200" dirty="0"/>
              <a:t>      &lt;</a:t>
            </a:r>
            <a:r>
              <a:rPr lang="es-DO" sz="2200" dirty="0" err="1"/>
              <a:t>dd</a:t>
            </a:r>
            <a:r>
              <a:rPr lang="es-DO" sz="2200" dirty="0"/>
              <a:t>&gt;</a:t>
            </a:r>
            <a:r>
              <a:rPr lang="es-DO" sz="2200" dirty="0" err="1"/>
              <a:t>HyperText</a:t>
            </a:r>
            <a:r>
              <a:rPr lang="es-DO" sz="2200" dirty="0"/>
              <a:t> </a:t>
            </a:r>
            <a:r>
              <a:rPr lang="es-DO" sz="2200" dirty="0" err="1"/>
              <a:t>Markup</a:t>
            </a:r>
            <a:r>
              <a:rPr lang="es-DO" sz="2200" dirty="0"/>
              <a:t> </a:t>
            </a:r>
            <a:r>
              <a:rPr lang="es-DO" sz="2200" dirty="0" err="1"/>
              <a:t>Language</a:t>
            </a:r>
            <a:r>
              <a:rPr lang="es-DO" sz="2200" dirty="0"/>
              <a:t>&lt;/</a:t>
            </a:r>
            <a:r>
              <a:rPr lang="es-DO" sz="2200" dirty="0" err="1"/>
              <a:t>dd</a:t>
            </a:r>
            <a:r>
              <a:rPr lang="es-DO" sz="2200" dirty="0"/>
              <a:t>&gt;</a:t>
            </a:r>
          </a:p>
          <a:p>
            <a:r>
              <a:rPr lang="es-DO" sz="2200" dirty="0"/>
              <a:t>      &lt;</a:t>
            </a:r>
            <a:r>
              <a:rPr lang="es-DO" sz="2200" dirty="0" err="1"/>
              <a:t>dt</a:t>
            </a:r>
            <a:r>
              <a:rPr lang="es-DO" sz="2200" dirty="0"/>
              <a:t>&gt;W3C&lt;/</a:t>
            </a:r>
            <a:r>
              <a:rPr lang="es-DO" sz="2200" dirty="0" err="1"/>
              <a:t>dt</a:t>
            </a:r>
            <a:r>
              <a:rPr lang="es-DO" sz="2200" dirty="0"/>
              <a:t>&gt;</a:t>
            </a:r>
          </a:p>
          <a:p>
            <a:r>
              <a:rPr lang="es-DO" sz="2200" dirty="0"/>
              <a:t>      &lt;</a:t>
            </a:r>
            <a:r>
              <a:rPr lang="es-DO" sz="2200" dirty="0" err="1"/>
              <a:t>dd</a:t>
            </a:r>
            <a:r>
              <a:rPr lang="es-DO" sz="2200" dirty="0"/>
              <a:t>&gt;</a:t>
            </a:r>
            <a:r>
              <a:rPr lang="es-DO" sz="2200" dirty="0" err="1"/>
              <a:t>World</a:t>
            </a:r>
            <a:r>
              <a:rPr lang="es-DO" sz="2200" dirty="0"/>
              <a:t> Wide Web </a:t>
            </a:r>
            <a:r>
              <a:rPr lang="es-DO" sz="2200" dirty="0" err="1"/>
              <a:t>Consortium</a:t>
            </a:r>
            <a:r>
              <a:rPr lang="es-DO" sz="2200" dirty="0"/>
              <a:t>&lt;/</a:t>
            </a:r>
            <a:r>
              <a:rPr lang="es-DO" sz="2200" dirty="0" err="1"/>
              <a:t>dd</a:t>
            </a:r>
            <a:r>
              <a:rPr lang="es-DO" sz="2200" dirty="0"/>
              <a:t>&gt;</a:t>
            </a:r>
          </a:p>
          <a:p>
            <a:r>
              <a:rPr lang="es-DO" sz="2200" dirty="0"/>
              <a:t>    &lt;/dl&gt;</a:t>
            </a:r>
          </a:p>
          <a:p>
            <a:r>
              <a:rPr lang="es-DO" sz="2200" dirty="0"/>
              <a:t>  &lt;/</a:t>
            </a:r>
            <a:r>
              <a:rPr lang="es-DO" sz="2200" dirty="0" err="1"/>
              <a:t>body</a:t>
            </a:r>
            <a:r>
              <a:rPr lang="es-DO" sz="2200" dirty="0"/>
              <a:t>&gt;</a:t>
            </a:r>
          </a:p>
          <a:p>
            <a:r>
              <a:rPr lang="es-DO" sz="2200" dirty="0"/>
              <a:t>&lt;/</a:t>
            </a:r>
            <a:r>
              <a:rPr lang="es-DO" sz="2200" dirty="0" err="1"/>
              <a:t>html</a:t>
            </a:r>
            <a:r>
              <a:rPr lang="es-DO" sz="2200" dirty="0"/>
              <a:t>&gt;</a:t>
            </a:r>
          </a:p>
          <a:p>
            <a:r>
              <a:rPr lang="es-DO" sz="2000" dirty="0"/>
              <a:t>Fíjese que, el elemento "dl" alberga a los grupos "término-descripción" (elemento "</a:t>
            </a:r>
            <a:r>
              <a:rPr lang="es-DO" sz="2000" dirty="0" err="1"/>
              <a:t>dt</a:t>
            </a:r>
            <a:r>
              <a:rPr lang="es-DO" sz="2000" dirty="0"/>
              <a:t>" - elemento "</a:t>
            </a:r>
            <a:r>
              <a:rPr lang="es-DO" sz="2000" dirty="0" err="1"/>
              <a:t>dd</a:t>
            </a:r>
            <a:r>
              <a:rPr lang="es-DO" sz="2000" dirty="0"/>
              <a:t>").</a:t>
            </a:r>
          </a:p>
        </p:txBody>
      </p:sp>
    </p:spTree>
    <p:extLst>
      <p:ext uri="{BB962C8B-B14F-4D97-AF65-F5344CB8AC3E}">
        <p14:creationId xmlns:p14="http://schemas.microsoft.com/office/powerpoint/2010/main" val="1799007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 y="97536"/>
            <a:ext cx="9058656" cy="2308324"/>
          </a:xfrm>
          <a:prstGeom prst="rect">
            <a:avLst/>
          </a:prstGeom>
        </p:spPr>
        <p:txBody>
          <a:bodyPr wrap="square">
            <a:spAutoFit/>
          </a:bodyPr>
          <a:lstStyle/>
          <a:p>
            <a:r>
              <a:rPr lang="es-DO" sz="2400" dirty="0" smtClean="0">
                <a:solidFill>
                  <a:srgbClr val="00B050"/>
                </a:solidFill>
              </a:rPr>
              <a:t>IMÁGENES EN HTML</a:t>
            </a:r>
          </a:p>
          <a:p>
            <a:r>
              <a:rPr lang="es-DO" sz="2400" dirty="0" smtClean="0"/>
              <a:t>Para </a:t>
            </a:r>
            <a:r>
              <a:rPr lang="es-DO" sz="2400" dirty="0"/>
              <a:t>visualizar una imagen en un documento HTML se puede utilizar el elemento "</a:t>
            </a:r>
            <a:r>
              <a:rPr lang="es-DO" sz="2400" dirty="0" err="1"/>
              <a:t>img</a:t>
            </a:r>
            <a:r>
              <a:rPr lang="es-DO" sz="2400" dirty="0"/>
              <a:t>".</a:t>
            </a:r>
          </a:p>
          <a:p>
            <a:r>
              <a:rPr lang="es-DO" sz="2400" u="sng" dirty="0" smtClean="0"/>
              <a:t>Elemento </a:t>
            </a:r>
            <a:r>
              <a:rPr lang="es-DO" sz="2400" u="sng" dirty="0"/>
              <a:t>"</a:t>
            </a:r>
            <a:r>
              <a:rPr lang="es-DO" sz="2400" u="sng" dirty="0" err="1"/>
              <a:t>img</a:t>
            </a:r>
            <a:r>
              <a:rPr lang="es-DO" sz="2400" u="sng" dirty="0"/>
              <a:t>"</a:t>
            </a:r>
          </a:p>
          <a:p>
            <a:r>
              <a:rPr lang="es-DO" sz="2400" dirty="0"/>
              <a:t>EJEMPLO Si en pantalla se quiere ver, por ejemplo, la siguiente imagen con el logo de </a:t>
            </a:r>
            <a:r>
              <a:rPr lang="es-DO" sz="2400" dirty="0" err="1"/>
              <a:t>Abrirllave</a:t>
            </a:r>
            <a:r>
              <a:rPr lang="es-DO" sz="2400" dirty="0"/>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096" y="2658618"/>
            <a:ext cx="7712963" cy="432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084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0144" y="146304"/>
            <a:ext cx="10204704" cy="5632311"/>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una imagen&lt;/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a:t>
            </a:r>
            <a:r>
              <a:rPr lang="es-DO" sz="2400" dirty="0" err="1"/>
              <a:t>img</a:t>
            </a:r>
            <a:r>
              <a:rPr lang="es-DO" sz="2400" dirty="0"/>
              <a:t> </a:t>
            </a:r>
            <a:r>
              <a:rPr lang="es-DO" sz="2400" dirty="0" err="1"/>
              <a:t>src</a:t>
            </a:r>
            <a:r>
              <a:rPr lang="es-DO" sz="2400" dirty="0"/>
              <a:t>="logo-abrirllave.gif" </a:t>
            </a:r>
            <a:r>
              <a:rPr lang="es-DO" sz="2400" dirty="0" err="1"/>
              <a:t>width</a:t>
            </a:r>
            <a:r>
              <a:rPr lang="es-DO" sz="2400" dirty="0"/>
              <a:t>="230" </a:t>
            </a:r>
            <a:r>
              <a:rPr lang="es-DO" sz="2400" dirty="0" err="1"/>
              <a:t>height</a:t>
            </a:r>
            <a:r>
              <a:rPr lang="es-DO" sz="2400" dirty="0"/>
              <a:t>="60" </a:t>
            </a:r>
            <a:r>
              <a:rPr lang="es-DO" sz="2400" dirty="0" err="1"/>
              <a:t>alt</a:t>
            </a:r>
            <a:r>
              <a:rPr lang="es-DO" sz="2400" dirty="0"/>
              <a:t>="Logo de Abrirllave.com"&gt;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endParaRPr lang="es-DO" sz="2400" dirty="0" smtClean="0"/>
          </a:p>
          <a:p>
            <a:r>
              <a:rPr lang="es-DO" sz="2400" dirty="0" smtClean="0"/>
              <a:t>Como </a:t>
            </a:r>
            <a:r>
              <a:rPr lang="es-DO" sz="2400" dirty="0"/>
              <a:t>se puede observar, el elemento "</a:t>
            </a:r>
            <a:r>
              <a:rPr lang="es-DO" sz="2400" dirty="0" err="1"/>
              <a:t>img</a:t>
            </a:r>
            <a:r>
              <a:rPr lang="es-DO" sz="2400" dirty="0"/>
              <a:t>" no necesita la etiqueta de cierre (&lt;/</a:t>
            </a:r>
            <a:r>
              <a:rPr lang="es-DO" sz="2400" dirty="0" err="1"/>
              <a:t>img</a:t>
            </a:r>
            <a:r>
              <a:rPr lang="es-DO" sz="2400" dirty="0"/>
              <a:t>&gt;) ya que no tiene contenido. Ahora bien, véase que en "</a:t>
            </a:r>
            <a:r>
              <a:rPr lang="es-DO" sz="2400" dirty="0" err="1"/>
              <a:t>img</a:t>
            </a:r>
            <a:r>
              <a:rPr lang="es-DO" sz="2400" dirty="0"/>
              <a:t>" se han escrito varios atributos.</a:t>
            </a:r>
          </a:p>
        </p:txBody>
      </p:sp>
    </p:spTree>
    <p:extLst>
      <p:ext uri="{BB962C8B-B14F-4D97-AF65-F5344CB8AC3E}">
        <p14:creationId xmlns:p14="http://schemas.microsoft.com/office/powerpoint/2010/main" val="3300287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58496" y="121920"/>
            <a:ext cx="8985504" cy="4893647"/>
          </a:xfrm>
          <a:prstGeom prst="rect">
            <a:avLst/>
          </a:prstGeom>
        </p:spPr>
        <p:txBody>
          <a:bodyPr wrap="square">
            <a:spAutoFit/>
          </a:bodyPr>
          <a:lstStyle/>
          <a:p>
            <a:r>
              <a:rPr lang="es-DO" sz="2400" dirty="0" smtClean="0">
                <a:solidFill>
                  <a:srgbClr val="00B050"/>
                </a:solidFill>
              </a:rPr>
              <a:t>ATRIBUTO SRC</a:t>
            </a:r>
          </a:p>
          <a:p>
            <a:r>
              <a:rPr lang="es-DO" sz="2400" dirty="0" smtClean="0"/>
              <a:t>El </a:t>
            </a:r>
            <a:r>
              <a:rPr lang="es-DO" sz="2400" dirty="0"/>
              <a:t>atributo </a:t>
            </a:r>
            <a:r>
              <a:rPr lang="es-DO" sz="2400" dirty="0" err="1"/>
              <a:t>src</a:t>
            </a:r>
            <a:r>
              <a:rPr lang="es-DO" sz="2400" dirty="0"/>
              <a:t> sirve para indicar la ubicación de la imagen que se quiere mostrar en el navegador web. En este caso, la imagen debe estar en la misma carpeta que el archivo "una-imagen.html".</a:t>
            </a:r>
          </a:p>
          <a:p>
            <a:endParaRPr lang="es-DO" sz="2400" dirty="0"/>
          </a:p>
          <a:p>
            <a:r>
              <a:rPr lang="es-DO" sz="2400" dirty="0" smtClean="0">
                <a:solidFill>
                  <a:srgbClr val="00B050"/>
                </a:solidFill>
              </a:rPr>
              <a:t>ATRIBUTOS WIDTH Y HEIGHT</a:t>
            </a:r>
          </a:p>
          <a:p>
            <a:r>
              <a:rPr lang="es-DO" sz="2400" dirty="0" err="1" smtClean="0"/>
              <a:t>witdth</a:t>
            </a:r>
            <a:r>
              <a:rPr lang="es-DO" sz="2400" dirty="0" smtClean="0"/>
              <a:t> </a:t>
            </a:r>
            <a:r>
              <a:rPr lang="es-DO" sz="2400" dirty="0"/>
              <a:t>y </a:t>
            </a:r>
            <a:r>
              <a:rPr lang="es-DO" sz="2400" dirty="0" err="1"/>
              <a:t>height</a:t>
            </a:r>
            <a:r>
              <a:rPr lang="es-DO" sz="2400" dirty="0"/>
              <a:t> permiten especificar, respectivamente, la anchura y la altura de la imagen en píxeles.</a:t>
            </a:r>
          </a:p>
          <a:p>
            <a:endParaRPr lang="es-DO" sz="2400" dirty="0"/>
          </a:p>
          <a:p>
            <a:r>
              <a:rPr lang="es-DO" sz="2400" dirty="0" smtClean="0">
                <a:solidFill>
                  <a:srgbClr val="00B050"/>
                </a:solidFill>
              </a:rPr>
              <a:t>ATRIBUTO ALT</a:t>
            </a:r>
          </a:p>
          <a:p>
            <a:r>
              <a:rPr lang="es-DO" sz="2400" dirty="0" smtClean="0"/>
              <a:t>El </a:t>
            </a:r>
            <a:r>
              <a:rPr lang="es-DO" sz="2400" dirty="0"/>
              <a:t>atributo </a:t>
            </a:r>
            <a:r>
              <a:rPr lang="es-DO" sz="2400" dirty="0" err="1"/>
              <a:t>alt</a:t>
            </a:r>
            <a:r>
              <a:rPr lang="es-DO" sz="2400" dirty="0"/>
              <a:t> sirve para indicar un texto que se mostrará en pantalla en el caso de que la imagen no se encontrara.</a:t>
            </a:r>
          </a:p>
        </p:txBody>
      </p:sp>
    </p:spTree>
    <p:extLst>
      <p:ext uri="{BB962C8B-B14F-4D97-AF65-F5344CB8AC3E}">
        <p14:creationId xmlns:p14="http://schemas.microsoft.com/office/powerpoint/2010/main" val="2795054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34112"/>
            <a:ext cx="9144000" cy="1477328"/>
          </a:xfrm>
          <a:prstGeom prst="rect">
            <a:avLst/>
          </a:prstGeom>
        </p:spPr>
        <p:txBody>
          <a:bodyPr wrap="square">
            <a:spAutoFit/>
          </a:bodyPr>
          <a:lstStyle/>
          <a:p>
            <a:r>
              <a:rPr lang="es-DO" sz="2400" dirty="0"/>
              <a:t>EJEMPLO Si en "una-imagen.html", en vez de "logo-abrirllave.gif", por error se hubiese escrito "logoabrirllave.gif", al visualizar el documento HTML se vería algo parecido a:</a:t>
            </a:r>
          </a:p>
          <a:p>
            <a:endParaRPr lang="es-DO"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38" y="1250696"/>
            <a:ext cx="7926324" cy="528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3305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456" y="170688"/>
            <a:ext cx="10485120" cy="1938992"/>
          </a:xfrm>
          <a:prstGeom prst="rect">
            <a:avLst/>
          </a:prstGeom>
        </p:spPr>
        <p:txBody>
          <a:bodyPr wrap="square">
            <a:spAutoFit/>
          </a:bodyPr>
          <a:lstStyle/>
          <a:p>
            <a:r>
              <a:rPr lang="es-DO" sz="2400" dirty="0" smtClean="0"/>
              <a:t>TABLAS EN HTML</a:t>
            </a:r>
          </a:p>
          <a:p>
            <a:endParaRPr lang="es-DO" sz="2400" dirty="0"/>
          </a:p>
          <a:p>
            <a:r>
              <a:rPr lang="es-DO" sz="2400" dirty="0"/>
              <a:t>En HTML se pueden representar datos en tablas.</a:t>
            </a:r>
          </a:p>
          <a:p>
            <a:r>
              <a:rPr lang="es-DO" sz="2400" dirty="0" smtClean="0"/>
              <a:t>Tabla </a:t>
            </a:r>
            <a:r>
              <a:rPr lang="es-DO" sz="2400" dirty="0"/>
              <a:t>básica - Elementos "</a:t>
            </a:r>
            <a:r>
              <a:rPr lang="es-DO" sz="2400" dirty="0" err="1"/>
              <a:t>table</a:t>
            </a:r>
            <a:r>
              <a:rPr lang="es-DO" sz="2400" dirty="0"/>
              <a:t>", "</a:t>
            </a:r>
            <a:r>
              <a:rPr lang="es-DO" sz="2400" dirty="0" err="1"/>
              <a:t>tr</a:t>
            </a:r>
            <a:r>
              <a:rPr lang="es-DO" sz="2400" dirty="0"/>
              <a:t>" y "</a:t>
            </a:r>
            <a:r>
              <a:rPr lang="es-DO" sz="2400" dirty="0" err="1"/>
              <a:t>td</a:t>
            </a:r>
            <a:r>
              <a:rPr lang="es-DO" sz="2400" dirty="0"/>
              <a:t>"</a:t>
            </a:r>
          </a:p>
          <a:p>
            <a:r>
              <a:rPr lang="es-DO" sz="2400" dirty="0"/>
              <a:t>EJEMPLO En la siguiente tabla se muestran 12 datos: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562" y="2256281"/>
            <a:ext cx="6483478" cy="432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988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04800" y="136892"/>
            <a:ext cx="9009888" cy="7017306"/>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de tabla básica&lt;/</a:t>
            </a:r>
            <a:r>
              <a:rPr lang="es-DO" sz="2400" dirty="0" err="1"/>
              <a:t>title</a:t>
            </a:r>
            <a:r>
              <a:rPr lang="es-DO" sz="2400" dirty="0"/>
              <a:t>&gt;</a:t>
            </a:r>
          </a:p>
          <a:p>
            <a:r>
              <a:rPr lang="es-DO" sz="2400" dirty="0"/>
              <a:t>  &lt;/head&gt;</a:t>
            </a:r>
          </a:p>
          <a:p>
            <a:r>
              <a:rPr lang="es-DO" sz="2400" dirty="0"/>
              <a:t>  &lt;</a:t>
            </a:r>
            <a:r>
              <a:rPr lang="es-DO" sz="2400" dirty="0" err="1"/>
              <a:t>body</a:t>
            </a:r>
            <a:r>
              <a:rPr lang="es-DO" sz="2400" dirty="0"/>
              <a:t>&gt;</a:t>
            </a:r>
          </a:p>
          <a:p>
            <a:r>
              <a:rPr lang="es-DO" sz="2400" dirty="0"/>
              <a:t>    &lt;</a:t>
            </a:r>
            <a:r>
              <a:rPr lang="es-DO" sz="2400" dirty="0" err="1"/>
              <a:t>table</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&gt;uno&lt;/</a:t>
            </a:r>
            <a:r>
              <a:rPr lang="es-DO" sz="2400" dirty="0" err="1"/>
              <a:t>td</a:t>
            </a:r>
            <a:r>
              <a:rPr lang="es-DO" sz="2400" dirty="0"/>
              <a:t>&gt;</a:t>
            </a:r>
          </a:p>
          <a:p>
            <a:r>
              <a:rPr lang="es-DO" sz="2400" dirty="0"/>
              <a:t>        &lt;</a:t>
            </a:r>
            <a:r>
              <a:rPr lang="es-DO" sz="2400" dirty="0" err="1"/>
              <a:t>td</a:t>
            </a:r>
            <a:r>
              <a:rPr lang="es-DO" sz="2400" dirty="0"/>
              <a:t>&gt;dos&lt;/</a:t>
            </a:r>
            <a:r>
              <a:rPr lang="es-DO" sz="2400" dirty="0" err="1"/>
              <a:t>td</a:t>
            </a:r>
            <a:r>
              <a:rPr lang="es-DO" sz="2400" dirty="0"/>
              <a:t>&gt;</a:t>
            </a:r>
          </a:p>
          <a:p>
            <a:r>
              <a:rPr lang="es-DO" sz="2400" dirty="0"/>
              <a:t>        &lt;</a:t>
            </a:r>
            <a:r>
              <a:rPr lang="es-DO" sz="2400" dirty="0" err="1"/>
              <a:t>td</a:t>
            </a:r>
            <a:r>
              <a:rPr lang="es-DO" sz="2400" dirty="0"/>
              <a:t>&gt;tres&lt;/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&gt;cuatro&lt;/</a:t>
            </a:r>
            <a:r>
              <a:rPr lang="es-DO" sz="2400" dirty="0" err="1"/>
              <a:t>td</a:t>
            </a:r>
            <a:r>
              <a:rPr lang="es-DO" sz="2400" dirty="0"/>
              <a:t>&gt;</a:t>
            </a:r>
          </a:p>
          <a:p>
            <a:r>
              <a:rPr lang="es-DO" sz="2400" dirty="0"/>
              <a:t>        &lt;</a:t>
            </a:r>
            <a:r>
              <a:rPr lang="es-DO" sz="2400" dirty="0" err="1"/>
              <a:t>td</a:t>
            </a:r>
            <a:r>
              <a:rPr lang="es-DO" sz="2400" dirty="0"/>
              <a:t>&gt;cinco&lt;/</a:t>
            </a:r>
            <a:r>
              <a:rPr lang="es-DO" sz="2400" dirty="0" err="1"/>
              <a:t>td</a:t>
            </a:r>
            <a:r>
              <a:rPr lang="es-DO" sz="2400" dirty="0"/>
              <a:t>&gt;</a:t>
            </a:r>
          </a:p>
          <a:p>
            <a:r>
              <a:rPr lang="es-DO" sz="2400" dirty="0"/>
              <a:t>        &lt;</a:t>
            </a:r>
            <a:r>
              <a:rPr lang="es-DO" sz="2400" dirty="0" err="1"/>
              <a:t>td</a:t>
            </a:r>
            <a:r>
              <a:rPr lang="es-DO" sz="2400" dirty="0"/>
              <a:t>&gt;seis&lt;/</a:t>
            </a:r>
            <a:r>
              <a:rPr lang="es-DO" sz="2400" dirty="0" err="1"/>
              <a:t>td</a:t>
            </a:r>
            <a:r>
              <a:rPr lang="es-DO" sz="2400" dirty="0"/>
              <a:t>&gt;</a:t>
            </a:r>
          </a:p>
          <a:p>
            <a:r>
              <a:rPr lang="es-DO" sz="2400" dirty="0"/>
              <a:t>      &lt;/</a:t>
            </a:r>
            <a:r>
              <a:rPr lang="es-DO" sz="2400" dirty="0" err="1"/>
              <a:t>tr</a:t>
            </a:r>
            <a:r>
              <a:rPr lang="es-DO" sz="2400" dirty="0"/>
              <a:t>&gt;</a:t>
            </a:r>
          </a:p>
          <a:p>
            <a:r>
              <a:rPr lang="es-DO" dirty="0"/>
              <a:t>      </a:t>
            </a:r>
          </a:p>
        </p:txBody>
      </p:sp>
    </p:spTree>
    <p:extLst>
      <p:ext uri="{BB962C8B-B14F-4D97-AF65-F5344CB8AC3E}">
        <p14:creationId xmlns:p14="http://schemas.microsoft.com/office/powerpoint/2010/main" val="10084969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456" y="329185"/>
            <a:ext cx="11314176" cy="6001643"/>
          </a:xfrm>
          <a:prstGeom prst="rect">
            <a:avLst/>
          </a:prstGeom>
        </p:spPr>
        <p:txBody>
          <a:bodyPr wrap="square">
            <a:spAutoFit/>
          </a:bodyPr>
          <a:lstStyle/>
          <a:p>
            <a:r>
              <a:rPr lang="es-DO" sz="2400" dirty="0"/>
              <a:t>&lt;</a:t>
            </a:r>
            <a:r>
              <a:rPr lang="es-DO" sz="2400" dirty="0" err="1"/>
              <a:t>tr</a:t>
            </a:r>
            <a:r>
              <a:rPr lang="es-DO" sz="2400" dirty="0"/>
              <a:t>&gt;</a:t>
            </a:r>
          </a:p>
          <a:p>
            <a:r>
              <a:rPr lang="es-DO" sz="2400" dirty="0"/>
              <a:t>        &lt;</a:t>
            </a:r>
            <a:r>
              <a:rPr lang="es-DO" sz="2400" dirty="0" err="1"/>
              <a:t>td</a:t>
            </a:r>
            <a:r>
              <a:rPr lang="es-DO" sz="2400" dirty="0"/>
              <a:t>&gt;siete&lt;/</a:t>
            </a:r>
            <a:r>
              <a:rPr lang="es-DO" sz="2400" dirty="0" err="1"/>
              <a:t>td</a:t>
            </a:r>
            <a:r>
              <a:rPr lang="es-DO" sz="2400" dirty="0"/>
              <a:t>&gt;</a:t>
            </a:r>
          </a:p>
          <a:p>
            <a:r>
              <a:rPr lang="es-DO" sz="2400" dirty="0"/>
              <a:t>        &lt;</a:t>
            </a:r>
            <a:r>
              <a:rPr lang="es-DO" sz="2400" dirty="0" err="1"/>
              <a:t>td</a:t>
            </a:r>
            <a:r>
              <a:rPr lang="es-DO" sz="2400" dirty="0"/>
              <a:t>&gt;ocho&lt;/</a:t>
            </a:r>
            <a:r>
              <a:rPr lang="es-DO" sz="2400" dirty="0" err="1"/>
              <a:t>td</a:t>
            </a:r>
            <a:r>
              <a:rPr lang="es-DO" sz="2400" dirty="0"/>
              <a:t>&gt;</a:t>
            </a:r>
          </a:p>
          <a:p>
            <a:r>
              <a:rPr lang="es-DO" sz="2400" dirty="0"/>
              <a:t>        &lt;</a:t>
            </a:r>
            <a:r>
              <a:rPr lang="es-DO" sz="2400" dirty="0" err="1"/>
              <a:t>td</a:t>
            </a:r>
            <a:r>
              <a:rPr lang="es-DO" sz="2400" dirty="0"/>
              <a:t>&gt;nueve&lt;/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&gt;diez&lt;/</a:t>
            </a:r>
            <a:r>
              <a:rPr lang="es-DO" sz="2400" dirty="0" err="1"/>
              <a:t>td</a:t>
            </a:r>
            <a:r>
              <a:rPr lang="es-DO" sz="2400" dirty="0"/>
              <a:t>&gt;</a:t>
            </a:r>
          </a:p>
          <a:p>
            <a:r>
              <a:rPr lang="es-DO" sz="2400" dirty="0"/>
              <a:t>        &lt;</a:t>
            </a:r>
            <a:r>
              <a:rPr lang="es-DO" sz="2400" dirty="0" err="1"/>
              <a:t>td</a:t>
            </a:r>
            <a:r>
              <a:rPr lang="es-DO" sz="2400" dirty="0"/>
              <a:t>&gt;once&lt;/</a:t>
            </a:r>
            <a:r>
              <a:rPr lang="es-DO" sz="2400" dirty="0" err="1"/>
              <a:t>td</a:t>
            </a:r>
            <a:r>
              <a:rPr lang="es-DO" sz="2400" dirty="0"/>
              <a:t>&gt;</a:t>
            </a:r>
          </a:p>
          <a:p>
            <a:r>
              <a:rPr lang="es-DO" sz="2400" dirty="0"/>
              <a:t>        &lt;</a:t>
            </a:r>
            <a:r>
              <a:rPr lang="es-DO" sz="2400" dirty="0" err="1"/>
              <a:t>td</a:t>
            </a:r>
            <a:r>
              <a:rPr lang="es-DO" sz="2400" dirty="0"/>
              <a:t>&gt;doce&lt;/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table</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endParaRPr lang="es-DO" sz="2400" dirty="0" smtClean="0"/>
          </a:p>
          <a:p>
            <a:r>
              <a:rPr lang="es-DO" sz="2400" dirty="0" smtClean="0"/>
              <a:t>Obsérvese </a:t>
            </a:r>
            <a:r>
              <a:rPr lang="es-DO" sz="2400" dirty="0"/>
              <a:t>que, cada fila de la tabla se representa por medio de un elemento "</a:t>
            </a:r>
            <a:r>
              <a:rPr lang="es-DO" sz="2400" dirty="0" err="1"/>
              <a:t>tr</a:t>
            </a:r>
            <a:r>
              <a:rPr lang="es-DO" sz="2400" dirty="0"/>
              <a:t>" y, dentro de cada fila, se ha escrito cada uno de los datos dentro de un "</a:t>
            </a:r>
            <a:r>
              <a:rPr lang="es-DO" sz="2400" dirty="0" err="1"/>
              <a:t>td</a:t>
            </a:r>
            <a:r>
              <a:rPr lang="es-DO" sz="2400" dirty="0"/>
              <a:t>".</a:t>
            </a:r>
          </a:p>
        </p:txBody>
      </p:sp>
    </p:spTree>
    <p:extLst>
      <p:ext uri="{BB962C8B-B14F-4D97-AF65-F5344CB8AC3E}">
        <p14:creationId xmlns:p14="http://schemas.microsoft.com/office/powerpoint/2010/main" val="2791282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456" y="207264"/>
            <a:ext cx="8924544" cy="1477328"/>
          </a:xfrm>
          <a:prstGeom prst="rect">
            <a:avLst/>
          </a:prstGeom>
        </p:spPr>
        <p:txBody>
          <a:bodyPr wrap="square">
            <a:spAutoFit/>
          </a:bodyPr>
          <a:lstStyle/>
          <a:p>
            <a:r>
              <a:rPr lang="es-DO" sz="2400" dirty="0" smtClean="0"/>
              <a:t>TABLA CON BORDES - PROPIEDAD CSS BORDER</a:t>
            </a:r>
          </a:p>
          <a:p>
            <a:r>
              <a:rPr lang="es-DO" sz="2400" dirty="0" smtClean="0"/>
              <a:t>EJEMPLO </a:t>
            </a:r>
            <a:r>
              <a:rPr lang="es-DO" sz="2400" dirty="0"/>
              <a:t>Por defecto, las tablas se muestran sin bordes. No obstante, para ver por ejemplo:</a:t>
            </a:r>
          </a:p>
          <a:p>
            <a:endParaRPr lang="es-DO"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 y="1306640"/>
            <a:ext cx="6059424" cy="403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0" y="5380672"/>
            <a:ext cx="12192000" cy="1477328"/>
          </a:xfrm>
          <a:prstGeom prst="rect">
            <a:avLst/>
          </a:prstGeom>
        </p:spPr>
        <p:txBody>
          <a:bodyPr wrap="square">
            <a:spAutoFit/>
          </a:bodyPr>
          <a:lstStyle/>
          <a:p>
            <a:r>
              <a:rPr lang="es-DO" dirty="0"/>
              <a:t>En "tabla-con-bordes.html" se ha definido la siguiente regla de estilo:</a:t>
            </a:r>
          </a:p>
          <a:p>
            <a:endParaRPr lang="es-DO" dirty="0"/>
          </a:p>
          <a:p>
            <a:r>
              <a:rPr lang="es-DO" dirty="0"/>
              <a:t>      </a:t>
            </a:r>
            <a:r>
              <a:rPr lang="es-DO" dirty="0" err="1"/>
              <a:t>table</a:t>
            </a:r>
            <a:r>
              <a:rPr lang="es-DO" dirty="0"/>
              <a:t>, </a:t>
            </a:r>
            <a:r>
              <a:rPr lang="es-DO" dirty="0" err="1"/>
              <a:t>td</a:t>
            </a:r>
            <a:r>
              <a:rPr lang="es-DO" dirty="0"/>
              <a:t> {</a:t>
            </a:r>
          </a:p>
          <a:p>
            <a:r>
              <a:rPr lang="es-DO" dirty="0"/>
              <a:t>        border:1px </a:t>
            </a:r>
            <a:r>
              <a:rPr lang="es-DO" dirty="0" err="1"/>
              <a:t>solid</a:t>
            </a:r>
            <a:r>
              <a:rPr lang="es-DO" dirty="0"/>
              <a:t> </a:t>
            </a:r>
            <a:r>
              <a:rPr lang="es-DO" dirty="0" err="1"/>
              <a:t>black</a:t>
            </a:r>
            <a:r>
              <a:rPr lang="es-DO" dirty="0"/>
              <a:t>;</a:t>
            </a:r>
          </a:p>
          <a:p>
            <a:r>
              <a:rPr lang="es-DO" dirty="0"/>
              <a:t>      }</a:t>
            </a:r>
          </a:p>
        </p:txBody>
      </p:sp>
    </p:spTree>
    <p:extLst>
      <p:ext uri="{BB962C8B-B14F-4D97-AF65-F5344CB8AC3E}">
        <p14:creationId xmlns:p14="http://schemas.microsoft.com/office/powerpoint/2010/main" val="226990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1E0B9DE3-9690-4F58-8471-14FD60F4C157}"/>
              </a:ext>
            </a:extLst>
          </p:cNvPr>
          <p:cNvSpPr/>
          <p:nvPr/>
        </p:nvSpPr>
        <p:spPr>
          <a:xfrm>
            <a:off x="180109" y="193964"/>
            <a:ext cx="11901055" cy="6740307"/>
          </a:xfrm>
          <a:prstGeom prst="rect">
            <a:avLst/>
          </a:prstGeom>
        </p:spPr>
        <p:txBody>
          <a:bodyPr wrap="square">
            <a:spAutoFit/>
          </a:bodyPr>
          <a:lstStyle/>
          <a:p>
            <a:r>
              <a:rPr lang="es-ES" sz="2400" dirty="0"/>
              <a:t>&lt;!DOCTYPE </a:t>
            </a:r>
            <a:r>
              <a:rPr lang="es-ES" sz="2400" dirty="0" err="1"/>
              <a:t>html</a:t>
            </a:r>
            <a:r>
              <a:rPr lang="es-ES" sz="2400" dirty="0"/>
              <a:t>&gt; en la primera línea. Esta es la forma de indicar al navegador donde se visualice el documento que este está escrito en la versión HTML5.</a:t>
            </a:r>
          </a:p>
          <a:p>
            <a:endParaRPr lang="es-ES" sz="2400" dirty="0"/>
          </a:p>
          <a:p>
            <a:r>
              <a:rPr lang="es-ES" sz="2400" dirty="0" err="1"/>
              <a:t>lang</a:t>
            </a:r>
            <a:r>
              <a:rPr lang="es-ES" sz="2400" dirty="0"/>
              <a:t>="es-ES" en la etiqueta de inicio &lt;</a:t>
            </a:r>
            <a:r>
              <a:rPr lang="es-ES" sz="2400" dirty="0" err="1"/>
              <a:t>html</a:t>
            </a:r>
            <a:r>
              <a:rPr lang="es-ES" sz="2400" dirty="0"/>
              <a:t>&gt;. Esto sirve para especificar, mediante el atributo </a:t>
            </a:r>
            <a:r>
              <a:rPr lang="es-ES" sz="2400" dirty="0" err="1"/>
              <a:t>lang</a:t>
            </a:r>
            <a:r>
              <a:rPr lang="es-ES" sz="2400" dirty="0"/>
              <a:t>, el idioma del contenido del elemento "</a:t>
            </a:r>
            <a:r>
              <a:rPr lang="es-ES" sz="2400" dirty="0" err="1"/>
              <a:t>html</a:t>
            </a:r>
            <a:r>
              <a:rPr lang="es-ES" sz="2400" dirty="0"/>
              <a:t>". En este caso español (España). Otros posibles valores del atributo </a:t>
            </a:r>
            <a:r>
              <a:rPr lang="es-ES" sz="2400" dirty="0" err="1"/>
              <a:t>lang</a:t>
            </a:r>
            <a:r>
              <a:rPr lang="es-ES" sz="2400" dirty="0"/>
              <a:t> son: "es-AR" para español (Argentina), "es-CO" para español (Colombia), "es-MX" para español (México), etc.</a:t>
            </a:r>
          </a:p>
          <a:p>
            <a:endParaRPr lang="es-ES" sz="2400" dirty="0"/>
          </a:p>
          <a:p>
            <a:r>
              <a:rPr lang="es-ES" sz="2400" dirty="0"/>
              <a:t>&lt;meta </a:t>
            </a:r>
            <a:r>
              <a:rPr lang="es-ES" sz="2400" dirty="0" err="1"/>
              <a:t>charset</a:t>
            </a:r>
            <a:r>
              <a:rPr lang="es-ES" sz="2400" dirty="0"/>
              <a:t>="utf-8"&gt; dentro del elemento "head". Así, se indica la codificación de caracteres del documento, en esta ocasión UTF-8 (8-bit Unicode </a:t>
            </a:r>
            <a:r>
              <a:rPr lang="es-ES" sz="2400" dirty="0" err="1"/>
              <a:t>Transformation</a:t>
            </a:r>
            <a:r>
              <a:rPr lang="es-ES" sz="2400" dirty="0"/>
              <a:t> </a:t>
            </a:r>
            <a:r>
              <a:rPr lang="es-ES" sz="2400" dirty="0" err="1"/>
              <a:t>Format</a:t>
            </a:r>
            <a:r>
              <a:rPr lang="es-ES" sz="2400" dirty="0"/>
              <a:t>, Formato de Transformación Unicode de 8 bits). Obsérvese que, el elemento "meta" está vacío (no tiene contenido) y, en consecuencia, no necesita ser cerrado escribiendo &lt;/meta&gt;.</a:t>
            </a:r>
          </a:p>
          <a:p>
            <a:r>
              <a:rPr lang="es-ES" sz="2400" dirty="0"/>
              <a:t>Nota: los documentos HTML están formados por elementos cuya gran mayoría deben escribirse delimitados por una etiqueta de inicio &lt;etiqueta&gt; y otra de fin &lt;/etiqueta&gt;, tales como: "</a:t>
            </a:r>
            <a:r>
              <a:rPr lang="es-ES" sz="2400" dirty="0" err="1"/>
              <a:t>html</a:t>
            </a:r>
            <a:r>
              <a:rPr lang="es-ES" sz="2400" dirty="0"/>
              <a:t>", "head", "</a:t>
            </a:r>
            <a:r>
              <a:rPr lang="es-ES" sz="2400" dirty="0" err="1"/>
              <a:t>body</a:t>
            </a:r>
            <a:r>
              <a:rPr lang="es-ES" sz="2400" dirty="0"/>
              <a:t>", "</a:t>
            </a:r>
            <a:r>
              <a:rPr lang="es-ES" sz="2400" dirty="0" err="1"/>
              <a:t>title</a:t>
            </a:r>
            <a:r>
              <a:rPr lang="es-ES" sz="2400" dirty="0"/>
              <a:t>" o "p". No obstante, existen otros elementos que no necesitan ser cerrados con la etiqueta de fin, como por ejemplo: "meta".</a:t>
            </a:r>
            <a:endParaRPr lang="es-DO" sz="2400" dirty="0"/>
          </a:p>
        </p:txBody>
      </p:sp>
    </p:spTree>
    <p:extLst>
      <p:ext uri="{BB962C8B-B14F-4D97-AF65-F5344CB8AC3E}">
        <p14:creationId xmlns:p14="http://schemas.microsoft.com/office/powerpoint/2010/main" val="1479701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97536"/>
            <a:ext cx="10924032" cy="1200329"/>
          </a:xfrm>
          <a:prstGeom prst="rect">
            <a:avLst/>
          </a:prstGeom>
        </p:spPr>
        <p:txBody>
          <a:bodyPr wrap="square">
            <a:spAutoFit/>
          </a:bodyPr>
          <a:lstStyle/>
          <a:p>
            <a:r>
              <a:rPr lang="es-DO" sz="2400" dirty="0" smtClean="0"/>
              <a:t>TABLA CON CELDAS SEPARADAS - PROPIEDAD CSS BORDER-SPACING</a:t>
            </a:r>
          </a:p>
          <a:p>
            <a:r>
              <a:rPr lang="es-DO" sz="2400" dirty="0" smtClean="0"/>
              <a:t>EJEMPLO </a:t>
            </a:r>
            <a:r>
              <a:rPr lang="es-DO" sz="2400" dirty="0"/>
              <a:t>Si se quiere separar el espacio que existe entre celdas, por ejemplo 10 píxeles: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846761"/>
            <a:ext cx="5864352" cy="390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0" y="4756329"/>
            <a:ext cx="10253472" cy="2031325"/>
          </a:xfrm>
          <a:prstGeom prst="rect">
            <a:avLst/>
          </a:prstGeom>
        </p:spPr>
        <p:txBody>
          <a:bodyPr wrap="square">
            <a:spAutoFit/>
          </a:bodyPr>
          <a:lstStyle/>
          <a:p>
            <a:r>
              <a:rPr lang="es-DO" dirty="0"/>
              <a:t>Se puede utilizar la propiedad CSS </a:t>
            </a:r>
            <a:r>
              <a:rPr lang="es-DO" dirty="0" err="1"/>
              <a:t>border-spacing</a:t>
            </a:r>
            <a:r>
              <a:rPr lang="es-DO" dirty="0"/>
              <a:t> ("tabla-con-celdas-separadas.html"):</a:t>
            </a:r>
          </a:p>
          <a:p>
            <a:r>
              <a:rPr lang="es-DO" dirty="0" smtClean="0"/>
              <a:t>      </a:t>
            </a:r>
            <a:r>
              <a:rPr lang="es-DO" dirty="0" err="1"/>
              <a:t>table</a:t>
            </a:r>
            <a:r>
              <a:rPr lang="es-DO" dirty="0"/>
              <a:t>, </a:t>
            </a:r>
            <a:r>
              <a:rPr lang="es-DO" dirty="0" err="1"/>
              <a:t>td</a:t>
            </a:r>
            <a:r>
              <a:rPr lang="es-DO" dirty="0"/>
              <a:t> {</a:t>
            </a:r>
          </a:p>
          <a:p>
            <a:r>
              <a:rPr lang="es-DO" dirty="0"/>
              <a:t>        border:1px </a:t>
            </a:r>
            <a:r>
              <a:rPr lang="es-DO" dirty="0" err="1"/>
              <a:t>solid</a:t>
            </a:r>
            <a:r>
              <a:rPr lang="es-DO" dirty="0"/>
              <a:t> </a:t>
            </a:r>
            <a:r>
              <a:rPr lang="es-DO" dirty="0" err="1"/>
              <a:t>black</a:t>
            </a:r>
            <a:r>
              <a:rPr lang="es-DO" dirty="0"/>
              <a:t>;</a:t>
            </a:r>
          </a:p>
          <a:p>
            <a:r>
              <a:rPr lang="es-DO" dirty="0"/>
              <a:t>      }</a:t>
            </a:r>
          </a:p>
          <a:p>
            <a:r>
              <a:rPr lang="es-DO" dirty="0"/>
              <a:t>      </a:t>
            </a:r>
            <a:r>
              <a:rPr lang="es-DO" dirty="0" err="1"/>
              <a:t>table</a:t>
            </a:r>
            <a:r>
              <a:rPr lang="es-DO" dirty="0"/>
              <a:t> {</a:t>
            </a:r>
          </a:p>
          <a:p>
            <a:r>
              <a:rPr lang="es-DO" dirty="0"/>
              <a:t>        border-spacing:10px;</a:t>
            </a:r>
          </a:p>
          <a:p>
            <a:r>
              <a:rPr lang="es-DO" dirty="0"/>
              <a:t>      }</a:t>
            </a:r>
          </a:p>
        </p:txBody>
      </p:sp>
    </p:spTree>
    <p:extLst>
      <p:ext uri="{BB962C8B-B14F-4D97-AF65-F5344CB8AC3E}">
        <p14:creationId xmlns:p14="http://schemas.microsoft.com/office/powerpoint/2010/main" val="3951940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509504" cy="1200329"/>
          </a:xfrm>
          <a:prstGeom prst="rect">
            <a:avLst/>
          </a:prstGeom>
        </p:spPr>
        <p:txBody>
          <a:bodyPr wrap="square">
            <a:spAutoFit/>
          </a:bodyPr>
          <a:lstStyle/>
          <a:p>
            <a:r>
              <a:rPr lang="es-DO" sz="2400" dirty="0" smtClean="0">
                <a:solidFill>
                  <a:srgbClr val="00B050"/>
                </a:solidFill>
              </a:rPr>
              <a:t>TABLA CON BORDE JUNTO - PROPIEDAD CSS BORDER-COLLAPSE</a:t>
            </a:r>
          </a:p>
          <a:p>
            <a:r>
              <a:rPr lang="es-DO" sz="2400" dirty="0" smtClean="0"/>
              <a:t>EJEMPLO </a:t>
            </a:r>
            <a:r>
              <a:rPr lang="es-DO" sz="2400" dirty="0"/>
              <a:t>Para juntar las líneas del borde de una tabla, viéndose en pantalla:</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787400"/>
            <a:ext cx="6105525"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329184" y="4857750"/>
            <a:ext cx="6096000" cy="2031325"/>
          </a:xfrm>
          <a:prstGeom prst="rect">
            <a:avLst/>
          </a:prstGeom>
        </p:spPr>
        <p:txBody>
          <a:bodyPr>
            <a:spAutoFit/>
          </a:bodyPr>
          <a:lstStyle/>
          <a:p>
            <a:r>
              <a:rPr lang="es-DO" dirty="0"/>
              <a:t>Se puede escribir ("tabla-con-borde-junto.html"):</a:t>
            </a:r>
          </a:p>
          <a:p>
            <a:r>
              <a:rPr lang="es-DO" dirty="0" smtClean="0"/>
              <a:t>      </a:t>
            </a:r>
            <a:r>
              <a:rPr lang="es-DO" dirty="0" err="1"/>
              <a:t>table</a:t>
            </a:r>
            <a:r>
              <a:rPr lang="es-DO" dirty="0"/>
              <a:t>, </a:t>
            </a:r>
            <a:r>
              <a:rPr lang="es-DO" dirty="0" err="1"/>
              <a:t>td</a:t>
            </a:r>
            <a:r>
              <a:rPr lang="es-DO" dirty="0"/>
              <a:t> {</a:t>
            </a:r>
          </a:p>
          <a:p>
            <a:r>
              <a:rPr lang="es-DO" dirty="0"/>
              <a:t>        border:1px </a:t>
            </a:r>
            <a:r>
              <a:rPr lang="es-DO" dirty="0" err="1"/>
              <a:t>solid</a:t>
            </a:r>
            <a:r>
              <a:rPr lang="es-DO" dirty="0"/>
              <a:t> </a:t>
            </a:r>
            <a:r>
              <a:rPr lang="es-DO" dirty="0" err="1"/>
              <a:t>black</a:t>
            </a:r>
            <a:r>
              <a:rPr lang="es-DO" dirty="0"/>
              <a:t>;</a:t>
            </a:r>
          </a:p>
          <a:p>
            <a:r>
              <a:rPr lang="es-DO" dirty="0"/>
              <a:t>      }</a:t>
            </a:r>
          </a:p>
          <a:p>
            <a:r>
              <a:rPr lang="es-DO" dirty="0"/>
              <a:t>      </a:t>
            </a:r>
            <a:r>
              <a:rPr lang="es-DO" dirty="0" err="1"/>
              <a:t>table</a:t>
            </a:r>
            <a:r>
              <a:rPr lang="es-DO" dirty="0"/>
              <a:t> {</a:t>
            </a:r>
          </a:p>
          <a:p>
            <a:r>
              <a:rPr lang="es-DO" dirty="0"/>
              <a:t>        </a:t>
            </a:r>
            <a:r>
              <a:rPr lang="es-DO" dirty="0" err="1"/>
              <a:t>border-collapse:collapse</a:t>
            </a:r>
            <a:r>
              <a:rPr lang="es-DO" dirty="0"/>
              <a:t>;</a:t>
            </a:r>
          </a:p>
          <a:p>
            <a:r>
              <a:rPr lang="es-DO" dirty="0"/>
              <a:t>      }</a:t>
            </a:r>
          </a:p>
        </p:txBody>
      </p:sp>
    </p:spTree>
    <p:extLst>
      <p:ext uri="{BB962C8B-B14F-4D97-AF65-F5344CB8AC3E}">
        <p14:creationId xmlns:p14="http://schemas.microsoft.com/office/powerpoint/2010/main" val="787594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9728" y="0"/>
            <a:ext cx="9034272" cy="1477328"/>
          </a:xfrm>
          <a:prstGeom prst="rect">
            <a:avLst/>
          </a:prstGeom>
        </p:spPr>
        <p:txBody>
          <a:bodyPr wrap="square">
            <a:spAutoFit/>
          </a:bodyPr>
          <a:lstStyle/>
          <a:p>
            <a:r>
              <a:rPr lang="es-DO" sz="2400" dirty="0" smtClean="0"/>
              <a:t>TABLA CON RELLENO DE CELDAS - PROPIEDAD CSS PADDING</a:t>
            </a:r>
          </a:p>
          <a:p>
            <a:r>
              <a:rPr lang="es-DO" sz="2400" dirty="0" smtClean="0"/>
              <a:t>EJEMPLO </a:t>
            </a:r>
            <a:r>
              <a:rPr lang="es-DO" sz="2400" dirty="0"/>
              <a:t>Si se desea separar el contenido de las celdas de una tabla con sus respectivos bordes, por ejemplo 10 píxeles:</a:t>
            </a:r>
          </a:p>
          <a:p>
            <a:endParaRPr lang="es-DO"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1104392"/>
            <a:ext cx="5630037" cy="3753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633984" y="4897065"/>
            <a:ext cx="8863584" cy="2031325"/>
          </a:xfrm>
          <a:prstGeom prst="rect">
            <a:avLst/>
          </a:prstGeom>
        </p:spPr>
        <p:txBody>
          <a:bodyPr wrap="square">
            <a:spAutoFit/>
          </a:bodyPr>
          <a:lstStyle/>
          <a:p>
            <a:r>
              <a:rPr lang="es-DO" dirty="0"/>
              <a:t>Se puede utilizar la propiedad CSS </a:t>
            </a:r>
            <a:r>
              <a:rPr lang="es-DO" dirty="0" err="1"/>
              <a:t>padding</a:t>
            </a:r>
            <a:r>
              <a:rPr lang="es-DO" dirty="0"/>
              <a:t> ("tabla-con-relleno-de-celdas.html"):</a:t>
            </a:r>
          </a:p>
          <a:p>
            <a:r>
              <a:rPr lang="es-DO" dirty="0" smtClean="0"/>
              <a:t>      </a:t>
            </a:r>
            <a:r>
              <a:rPr lang="es-DO" dirty="0" err="1"/>
              <a:t>table</a:t>
            </a:r>
            <a:r>
              <a:rPr lang="es-DO" dirty="0"/>
              <a:t>, </a:t>
            </a:r>
            <a:r>
              <a:rPr lang="es-DO" dirty="0" err="1"/>
              <a:t>td</a:t>
            </a:r>
            <a:r>
              <a:rPr lang="es-DO" dirty="0"/>
              <a:t> {</a:t>
            </a:r>
          </a:p>
          <a:p>
            <a:r>
              <a:rPr lang="es-DO" dirty="0"/>
              <a:t>        border:1px </a:t>
            </a:r>
            <a:r>
              <a:rPr lang="es-DO" dirty="0" err="1"/>
              <a:t>solid</a:t>
            </a:r>
            <a:r>
              <a:rPr lang="es-DO" dirty="0"/>
              <a:t> </a:t>
            </a:r>
            <a:r>
              <a:rPr lang="es-DO" dirty="0" err="1"/>
              <a:t>black</a:t>
            </a:r>
            <a:r>
              <a:rPr lang="es-DO" dirty="0"/>
              <a:t>;</a:t>
            </a:r>
          </a:p>
          <a:p>
            <a:r>
              <a:rPr lang="es-DO" dirty="0"/>
              <a:t>      }</a:t>
            </a:r>
          </a:p>
          <a:p>
            <a:r>
              <a:rPr lang="es-DO" dirty="0"/>
              <a:t>      </a:t>
            </a:r>
            <a:r>
              <a:rPr lang="es-DO" dirty="0" err="1"/>
              <a:t>td</a:t>
            </a:r>
            <a:r>
              <a:rPr lang="es-DO" dirty="0"/>
              <a:t> {</a:t>
            </a:r>
          </a:p>
          <a:p>
            <a:r>
              <a:rPr lang="es-DO" dirty="0"/>
              <a:t>        padding:10px;</a:t>
            </a:r>
          </a:p>
          <a:p>
            <a:r>
              <a:rPr lang="es-DO" dirty="0"/>
              <a:t>      }</a:t>
            </a:r>
          </a:p>
        </p:txBody>
      </p:sp>
    </p:spTree>
    <p:extLst>
      <p:ext uri="{BB962C8B-B14F-4D97-AF65-F5344CB8AC3E}">
        <p14:creationId xmlns:p14="http://schemas.microsoft.com/office/powerpoint/2010/main" val="35590459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21920"/>
            <a:ext cx="9144000" cy="6740307"/>
          </a:xfrm>
          <a:prstGeom prst="rect">
            <a:avLst/>
          </a:prstGeom>
        </p:spPr>
        <p:txBody>
          <a:bodyPr wrap="square">
            <a:spAutoFit/>
          </a:bodyPr>
          <a:lstStyle/>
          <a:p>
            <a:r>
              <a:rPr lang="es-DO" sz="2400" dirty="0"/>
              <a:t>Ancho de una tabla - Propiedad CSS </a:t>
            </a:r>
            <a:r>
              <a:rPr lang="es-DO" sz="2400" dirty="0" err="1"/>
              <a:t>width</a:t>
            </a:r>
            <a:endParaRPr lang="es-DO" sz="2400" dirty="0"/>
          </a:p>
          <a:p>
            <a:r>
              <a:rPr lang="es-DO" sz="2400" dirty="0"/>
              <a:t>EJEMPLO La propiedad CSS </a:t>
            </a:r>
            <a:r>
              <a:rPr lang="es-DO" sz="2400" dirty="0" err="1"/>
              <a:t>width</a:t>
            </a:r>
            <a:r>
              <a:rPr lang="es-DO" sz="2400" dirty="0"/>
              <a:t> permite definir el ancho de una tabla. Por ejemplo, para ver:</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s-DO" dirty="0"/>
          </a:p>
          <a:p>
            <a:endParaRPr lang="es-DO" dirty="0"/>
          </a:p>
          <a:p>
            <a:r>
              <a:rPr lang="es-DO" dirty="0"/>
              <a:t>      </a:t>
            </a:r>
            <a:r>
              <a:rPr lang="es-DO" dirty="0" err="1"/>
              <a:t>table</a:t>
            </a:r>
            <a:r>
              <a:rPr lang="es-DO" dirty="0"/>
              <a:t>, </a:t>
            </a:r>
            <a:r>
              <a:rPr lang="es-DO" dirty="0" err="1"/>
              <a:t>td</a:t>
            </a:r>
            <a:r>
              <a:rPr lang="es-DO" dirty="0"/>
              <a:t> {</a:t>
            </a:r>
          </a:p>
          <a:p>
            <a:r>
              <a:rPr lang="es-DO" dirty="0"/>
              <a:t>        border:1px </a:t>
            </a:r>
            <a:r>
              <a:rPr lang="es-DO" dirty="0" err="1"/>
              <a:t>solid</a:t>
            </a:r>
            <a:r>
              <a:rPr lang="es-DO" dirty="0"/>
              <a:t> </a:t>
            </a:r>
            <a:r>
              <a:rPr lang="es-DO" dirty="0" err="1"/>
              <a:t>black</a:t>
            </a:r>
            <a:r>
              <a:rPr lang="es-DO" dirty="0"/>
              <a:t>;</a:t>
            </a:r>
          </a:p>
          <a:p>
            <a:r>
              <a:rPr lang="es-DO" dirty="0"/>
              <a:t>      }</a:t>
            </a:r>
          </a:p>
          <a:p>
            <a:r>
              <a:rPr lang="es-DO" dirty="0"/>
              <a:t>      </a:t>
            </a:r>
            <a:r>
              <a:rPr lang="es-DO" dirty="0" err="1"/>
              <a:t>table</a:t>
            </a:r>
            <a:r>
              <a:rPr lang="es-DO" dirty="0"/>
              <a:t> {</a:t>
            </a:r>
          </a:p>
          <a:p>
            <a:r>
              <a:rPr lang="es-DO" dirty="0"/>
              <a:t>        width:100%;</a:t>
            </a:r>
          </a:p>
          <a:p>
            <a:r>
              <a:rPr lang="es-DO" dirty="0"/>
              <a:t>      }</a:t>
            </a:r>
          </a:p>
          <a:p>
            <a:r>
              <a:rPr lang="es-DO" dirty="0"/>
              <a:t>      </a:t>
            </a:r>
            <a:r>
              <a:rPr lang="es-DO" dirty="0" err="1"/>
              <a:t>td</a:t>
            </a:r>
            <a:r>
              <a:rPr lang="es-DO" dirty="0"/>
              <a:t> {</a:t>
            </a:r>
          </a:p>
          <a:p>
            <a:r>
              <a:rPr lang="es-DO" dirty="0"/>
              <a:t>        padding:10px;</a:t>
            </a:r>
          </a:p>
          <a:p>
            <a:r>
              <a:rPr lang="es-DO" dirty="0"/>
              <a:t>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283" y="1271778"/>
            <a:ext cx="7324726" cy="499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6520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4112" y="0"/>
            <a:ext cx="9009888" cy="1569660"/>
          </a:xfrm>
          <a:prstGeom prst="rect">
            <a:avLst/>
          </a:prstGeom>
        </p:spPr>
        <p:txBody>
          <a:bodyPr wrap="square">
            <a:spAutoFit/>
          </a:bodyPr>
          <a:lstStyle/>
          <a:p>
            <a:r>
              <a:rPr lang="es-DO" sz="2400" dirty="0" smtClean="0">
                <a:solidFill>
                  <a:srgbClr val="00B050"/>
                </a:solidFill>
              </a:rPr>
              <a:t>TÍTULO DE UNA TABLA - ELEMENTO "CAPTION"</a:t>
            </a:r>
          </a:p>
          <a:p>
            <a:r>
              <a:rPr lang="es-DO" sz="2400" dirty="0" smtClean="0"/>
              <a:t>EJEMPLO </a:t>
            </a:r>
            <a:r>
              <a:rPr lang="es-DO" sz="2400" dirty="0"/>
              <a:t>A una tabla se le puede indicar un título (o leyenda). Por ejemplo, la siguiente tabla lleva por título "Números del uno al doce":</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 y="1498032"/>
            <a:ext cx="7274052" cy="4849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9985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6448" y="-79653"/>
            <a:ext cx="8607552" cy="7017306"/>
          </a:xfrm>
          <a:prstGeom prst="rect">
            <a:avLst/>
          </a:prstGeom>
        </p:spPr>
        <p:txBody>
          <a:bodyPr wrap="square">
            <a:spAutoFit/>
          </a:bodyPr>
          <a:lstStyle/>
          <a:p>
            <a:r>
              <a:rPr lang="es-DO" dirty="0"/>
              <a:t>&lt;!DOCTYPE </a:t>
            </a:r>
            <a:r>
              <a:rPr lang="es-DO" dirty="0" err="1"/>
              <a:t>html</a:t>
            </a:r>
            <a:r>
              <a:rPr lang="es-DO" dirty="0"/>
              <a:t>&gt;</a:t>
            </a:r>
          </a:p>
          <a:p>
            <a:r>
              <a:rPr lang="es-DO" dirty="0"/>
              <a:t>&lt;</a:t>
            </a:r>
            <a:r>
              <a:rPr lang="es-DO" dirty="0" err="1"/>
              <a:t>html</a:t>
            </a:r>
            <a:r>
              <a:rPr lang="es-DO" dirty="0"/>
              <a:t> </a:t>
            </a:r>
            <a:r>
              <a:rPr lang="es-DO" dirty="0" err="1"/>
              <a:t>lang</a:t>
            </a:r>
            <a:r>
              <a:rPr lang="es-DO" dirty="0"/>
              <a:t>="es-ES"&gt;</a:t>
            </a:r>
          </a:p>
          <a:p>
            <a:r>
              <a:rPr lang="es-DO" dirty="0"/>
              <a:t>  &lt;head&gt;</a:t>
            </a:r>
          </a:p>
          <a:p>
            <a:r>
              <a:rPr lang="es-DO" dirty="0"/>
              <a:t>    &lt;meta </a:t>
            </a:r>
            <a:r>
              <a:rPr lang="es-DO" dirty="0" err="1"/>
              <a:t>charset</a:t>
            </a:r>
            <a:r>
              <a:rPr lang="es-DO" dirty="0"/>
              <a:t>="utf-8"&gt;</a:t>
            </a:r>
          </a:p>
          <a:p>
            <a:r>
              <a:rPr lang="es-DO" dirty="0"/>
              <a:t>    &lt;</a:t>
            </a:r>
            <a:r>
              <a:rPr lang="es-DO" dirty="0" err="1"/>
              <a:t>title</a:t>
            </a:r>
            <a:r>
              <a:rPr lang="es-DO" dirty="0"/>
              <a:t>&gt;Ejemplo de tabla con título&lt;/</a:t>
            </a:r>
            <a:r>
              <a:rPr lang="es-DO" dirty="0" err="1"/>
              <a:t>title</a:t>
            </a:r>
            <a:r>
              <a:rPr lang="es-DO" dirty="0"/>
              <a:t>&gt;</a:t>
            </a:r>
          </a:p>
          <a:p>
            <a:r>
              <a:rPr lang="es-DO" dirty="0"/>
              <a:t>    &lt;</a:t>
            </a:r>
            <a:r>
              <a:rPr lang="es-DO" dirty="0" err="1"/>
              <a:t>style</a:t>
            </a:r>
            <a:r>
              <a:rPr lang="es-DO" dirty="0"/>
              <a:t>&gt;</a:t>
            </a:r>
          </a:p>
          <a:p>
            <a:r>
              <a:rPr lang="es-DO" dirty="0"/>
              <a:t>      </a:t>
            </a:r>
            <a:r>
              <a:rPr lang="es-DO" dirty="0" err="1"/>
              <a:t>table</a:t>
            </a:r>
            <a:r>
              <a:rPr lang="es-DO" dirty="0"/>
              <a:t>, </a:t>
            </a:r>
            <a:r>
              <a:rPr lang="es-DO" dirty="0" err="1"/>
              <a:t>td</a:t>
            </a:r>
            <a:r>
              <a:rPr lang="es-DO" dirty="0"/>
              <a:t> {</a:t>
            </a:r>
          </a:p>
          <a:p>
            <a:r>
              <a:rPr lang="es-DO" dirty="0"/>
              <a:t>        border:1px </a:t>
            </a:r>
            <a:r>
              <a:rPr lang="es-DO" dirty="0" err="1"/>
              <a:t>solid</a:t>
            </a:r>
            <a:r>
              <a:rPr lang="es-DO" dirty="0"/>
              <a:t> </a:t>
            </a:r>
            <a:r>
              <a:rPr lang="es-DO" dirty="0" err="1"/>
              <a:t>black</a:t>
            </a:r>
            <a:r>
              <a:rPr lang="es-DO" dirty="0"/>
              <a:t>;</a:t>
            </a:r>
          </a:p>
          <a:p>
            <a:r>
              <a:rPr lang="es-DO" dirty="0"/>
              <a:t>      }</a:t>
            </a:r>
          </a:p>
          <a:p>
            <a:r>
              <a:rPr lang="es-DO" dirty="0"/>
              <a:t>      </a:t>
            </a:r>
            <a:r>
              <a:rPr lang="es-DO" dirty="0" err="1"/>
              <a:t>table</a:t>
            </a:r>
            <a:r>
              <a:rPr lang="es-DO" dirty="0"/>
              <a:t> {</a:t>
            </a:r>
          </a:p>
          <a:p>
            <a:r>
              <a:rPr lang="es-DO" dirty="0"/>
              <a:t>        width:100%;</a:t>
            </a:r>
          </a:p>
          <a:p>
            <a:r>
              <a:rPr lang="es-DO" dirty="0"/>
              <a:t>      }</a:t>
            </a:r>
          </a:p>
          <a:p>
            <a:r>
              <a:rPr lang="es-DO" dirty="0"/>
              <a:t>      </a:t>
            </a:r>
            <a:r>
              <a:rPr lang="es-DO" dirty="0" err="1"/>
              <a:t>td</a:t>
            </a:r>
            <a:r>
              <a:rPr lang="es-DO" dirty="0"/>
              <a:t> {</a:t>
            </a:r>
          </a:p>
          <a:p>
            <a:r>
              <a:rPr lang="es-DO" dirty="0"/>
              <a:t>        padding:5px;</a:t>
            </a:r>
          </a:p>
          <a:p>
            <a:r>
              <a:rPr lang="es-DO" dirty="0"/>
              <a:t>      }</a:t>
            </a:r>
          </a:p>
          <a:p>
            <a:r>
              <a:rPr lang="es-DO" dirty="0"/>
              <a:t>    &lt;/</a:t>
            </a:r>
            <a:r>
              <a:rPr lang="es-DO" dirty="0" err="1"/>
              <a:t>style</a:t>
            </a:r>
            <a:r>
              <a:rPr lang="es-DO" dirty="0"/>
              <a:t>&gt;</a:t>
            </a:r>
          </a:p>
          <a:p>
            <a:r>
              <a:rPr lang="es-DO" dirty="0"/>
              <a:t>  &lt;/head&gt;</a:t>
            </a:r>
          </a:p>
          <a:p>
            <a:r>
              <a:rPr lang="es-DO" dirty="0"/>
              <a:t>  &lt;</a:t>
            </a:r>
            <a:r>
              <a:rPr lang="es-DO" dirty="0" err="1"/>
              <a:t>body</a:t>
            </a:r>
            <a:r>
              <a:rPr lang="es-DO" dirty="0"/>
              <a:t>&gt;</a:t>
            </a:r>
          </a:p>
          <a:p>
            <a:r>
              <a:rPr lang="es-DO" dirty="0"/>
              <a:t>    &lt;</a:t>
            </a:r>
            <a:r>
              <a:rPr lang="es-DO" dirty="0" err="1"/>
              <a:t>table</a:t>
            </a:r>
            <a:r>
              <a:rPr lang="es-DO" dirty="0"/>
              <a:t>&gt;</a:t>
            </a:r>
          </a:p>
          <a:p>
            <a:r>
              <a:rPr lang="es-DO" dirty="0"/>
              <a:t>      &lt;</a:t>
            </a:r>
            <a:r>
              <a:rPr lang="es-DO" dirty="0" err="1"/>
              <a:t>caption</a:t>
            </a:r>
            <a:r>
              <a:rPr lang="es-DO" dirty="0"/>
              <a:t>&gt;Números del uno al doce&lt;/</a:t>
            </a:r>
            <a:r>
              <a:rPr lang="es-DO" dirty="0" err="1"/>
              <a:t>caption</a:t>
            </a:r>
            <a:r>
              <a:rPr lang="es-DO" dirty="0"/>
              <a:t>&gt;</a:t>
            </a:r>
          </a:p>
          <a:p>
            <a:r>
              <a:rPr lang="es-DO" dirty="0"/>
              <a:t>      &lt;</a:t>
            </a:r>
            <a:r>
              <a:rPr lang="es-DO" dirty="0" err="1"/>
              <a:t>tr</a:t>
            </a:r>
            <a:r>
              <a:rPr lang="es-DO" dirty="0"/>
              <a:t>&gt;</a:t>
            </a:r>
          </a:p>
          <a:p>
            <a:r>
              <a:rPr lang="es-DO" dirty="0"/>
              <a:t>        &lt;</a:t>
            </a:r>
            <a:r>
              <a:rPr lang="es-DO" dirty="0" err="1"/>
              <a:t>td</a:t>
            </a:r>
            <a:r>
              <a:rPr lang="es-DO" dirty="0"/>
              <a:t>&gt;uno&lt;/</a:t>
            </a:r>
            <a:r>
              <a:rPr lang="es-DO" dirty="0" err="1"/>
              <a:t>td</a:t>
            </a:r>
            <a:r>
              <a:rPr lang="es-DO" dirty="0"/>
              <a:t>&gt;</a:t>
            </a:r>
          </a:p>
          <a:p>
            <a:r>
              <a:rPr lang="es-DO" dirty="0"/>
              <a:t>        &lt;</a:t>
            </a:r>
            <a:r>
              <a:rPr lang="es-DO" dirty="0" err="1"/>
              <a:t>td</a:t>
            </a:r>
            <a:r>
              <a:rPr lang="es-DO" dirty="0"/>
              <a:t>&gt;dos&lt;/</a:t>
            </a:r>
            <a:r>
              <a:rPr lang="es-DO" dirty="0" err="1"/>
              <a:t>td</a:t>
            </a:r>
            <a:r>
              <a:rPr lang="es-DO" dirty="0"/>
              <a:t>&gt;</a:t>
            </a:r>
          </a:p>
          <a:p>
            <a:r>
              <a:rPr lang="es-DO" dirty="0"/>
              <a:t>        &lt;</a:t>
            </a:r>
            <a:r>
              <a:rPr lang="es-DO" dirty="0" err="1"/>
              <a:t>td</a:t>
            </a:r>
            <a:r>
              <a:rPr lang="es-DO" dirty="0"/>
              <a:t>&gt;tres&lt;/</a:t>
            </a:r>
            <a:r>
              <a:rPr lang="es-DO" dirty="0" err="1"/>
              <a:t>td</a:t>
            </a:r>
            <a:r>
              <a:rPr lang="es-DO" dirty="0"/>
              <a:t>&gt;</a:t>
            </a:r>
          </a:p>
          <a:p>
            <a:r>
              <a:rPr lang="es-DO" dirty="0"/>
              <a:t>      &lt;/</a:t>
            </a:r>
            <a:r>
              <a:rPr lang="es-DO" dirty="0" err="1"/>
              <a:t>tr</a:t>
            </a:r>
            <a:r>
              <a:rPr lang="es-DO" dirty="0"/>
              <a:t>&gt;</a:t>
            </a:r>
          </a:p>
        </p:txBody>
      </p:sp>
    </p:spTree>
    <p:extLst>
      <p:ext uri="{BB962C8B-B14F-4D97-AF65-F5344CB8AC3E}">
        <p14:creationId xmlns:p14="http://schemas.microsoft.com/office/powerpoint/2010/main" val="7628692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 y="3245"/>
            <a:ext cx="10558272" cy="7048083"/>
          </a:xfrm>
          <a:prstGeom prst="rect">
            <a:avLst/>
          </a:prstGeom>
        </p:spPr>
        <p:txBody>
          <a:bodyPr wrap="square">
            <a:spAutoFit/>
          </a:bodyPr>
          <a:lstStyle/>
          <a:p>
            <a:r>
              <a:rPr lang="es-DO" dirty="0"/>
              <a:t> </a:t>
            </a:r>
            <a:r>
              <a:rPr lang="es-DO" sz="2400" dirty="0"/>
              <a:t>&lt;</a:t>
            </a:r>
            <a:r>
              <a:rPr lang="es-DO" sz="2400" dirty="0" err="1"/>
              <a:t>tr</a:t>
            </a:r>
            <a:r>
              <a:rPr lang="es-DO" sz="2400" dirty="0"/>
              <a:t>&gt;</a:t>
            </a:r>
          </a:p>
          <a:p>
            <a:r>
              <a:rPr lang="es-DO" sz="2400" dirty="0"/>
              <a:t>        &lt;</a:t>
            </a:r>
            <a:r>
              <a:rPr lang="es-DO" sz="2400" dirty="0" err="1"/>
              <a:t>td</a:t>
            </a:r>
            <a:r>
              <a:rPr lang="es-DO" sz="2400" dirty="0"/>
              <a:t>&gt;cuatro&lt;/</a:t>
            </a:r>
            <a:r>
              <a:rPr lang="es-DO" sz="2400" dirty="0" err="1"/>
              <a:t>td</a:t>
            </a:r>
            <a:r>
              <a:rPr lang="es-DO" sz="2400" dirty="0"/>
              <a:t>&gt;</a:t>
            </a:r>
          </a:p>
          <a:p>
            <a:r>
              <a:rPr lang="es-DO" sz="2400" dirty="0"/>
              <a:t>        &lt;</a:t>
            </a:r>
            <a:r>
              <a:rPr lang="es-DO" sz="2400" dirty="0" err="1"/>
              <a:t>td</a:t>
            </a:r>
            <a:r>
              <a:rPr lang="es-DO" sz="2400" dirty="0"/>
              <a:t>&gt;cinco&lt;/</a:t>
            </a:r>
            <a:r>
              <a:rPr lang="es-DO" sz="2400" dirty="0" err="1"/>
              <a:t>td</a:t>
            </a:r>
            <a:r>
              <a:rPr lang="es-DO" sz="2400" dirty="0"/>
              <a:t>&gt;</a:t>
            </a:r>
          </a:p>
          <a:p>
            <a:r>
              <a:rPr lang="es-DO" sz="2400" dirty="0"/>
              <a:t>        &lt;</a:t>
            </a:r>
            <a:r>
              <a:rPr lang="es-DO" sz="2400" dirty="0" err="1"/>
              <a:t>td</a:t>
            </a:r>
            <a:r>
              <a:rPr lang="es-DO" sz="2400" dirty="0"/>
              <a:t>&gt;seis&lt;/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&gt;siete&lt;/</a:t>
            </a:r>
            <a:r>
              <a:rPr lang="es-DO" sz="2400" dirty="0" err="1"/>
              <a:t>td</a:t>
            </a:r>
            <a:r>
              <a:rPr lang="es-DO" sz="2400" dirty="0"/>
              <a:t>&gt;</a:t>
            </a:r>
          </a:p>
          <a:p>
            <a:r>
              <a:rPr lang="es-DO" sz="2400" dirty="0"/>
              <a:t>        &lt;</a:t>
            </a:r>
            <a:r>
              <a:rPr lang="es-DO" sz="2400" dirty="0" err="1"/>
              <a:t>td</a:t>
            </a:r>
            <a:r>
              <a:rPr lang="es-DO" sz="2400" dirty="0"/>
              <a:t>&gt;ocho&lt;/</a:t>
            </a:r>
            <a:r>
              <a:rPr lang="es-DO" sz="2400" dirty="0" err="1"/>
              <a:t>td</a:t>
            </a:r>
            <a:r>
              <a:rPr lang="es-DO" sz="2400" dirty="0"/>
              <a:t>&gt;</a:t>
            </a:r>
          </a:p>
          <a:p>
            <a:r>
              <a:rPr lang="es-DO" sz="2400" dirty="0"/>
              <a:t>        &lt;</a:t>
            </a:r>
            <a:r>
              <a:rPr lang="es-DO" sz="2400" dirty="0" err="1"/>
              <a:t>td</a:t>
            </a:r>
            <a:r>
              <a:rPr lang="es-DO" sz="2400" dirty="0"/>
              <a:t>&gt;nueve&lt;/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&gt;diez&lt;/</a:t>
            </a:r>
            <a:r>
              <a:rPr lang="es-DO" sz="2400" dirty="0" err="1"/>
              <a:t>td</a:t>
            </a:r>
            <a:r>
              <a:rPr lang="es-DO" sz="2400" dirty="0"/>
              <a:t>&gt;</a:t>
            </a:r>
          </a:p>
          <a:p>
            <a:r>
              <a:rPr lang="es-DO" sz="2400" dirty="0"/>
              <a:t>        &lt;</a:t>
            </a:r>
            <a:r>
              <a:rPr lang="es-DO" sz="2400" dirty="0" err="1"/>
              <a:t>td</a:t>
            </a:r>
            <a:r>
              <a:rPr lang="es-DO" sz="2400" dirty="0"/>
              <a:t>&gt;once&lt;/</a:t>
            </a:r>
            <a:r>
              <a:rPr lang="es-DO" sz="2400" dirty="0" err="1"/>
              <a:t>td</a:t>
            </a:r>
            <a:r>
              <a:rPr lang="es-DO" sz="2400" dirty="0"/>
              <a:t>&gt;</a:t>
            </a:r>
          </a:p>
          <a:p>
            <a:r>
              <a:rPr lang="es-DO" sz="2400" dirty="0"/>
              <a:t>        &lt;</a:t>
            </a:r>
            <a:r>
              <a:rPr lang="es-DO" sz="2400" dirty="0" err="1"/>
              <a:t>td</a:t>
            </a:r>
            <a:r>
              <a:rPr lang="es-DO" sz="2400" dirty="0"/>
              <a:t>&gt;doce&lt;/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table</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r>
              <a:rPr lang="es-DO" sz="2000" dirty="0"/>
              <a:t>El elemento "</a:t>
            </a:r>
            <a:r>
              <a:rPr lang="es-DO" sz="2000" dirty="0" err="1"/>
              <a:t>caption</a:t>
            </a:r>
            <a:r>
              <a:rPr lang="es-DO" sz="2000" dirty="0"/>
              <a:t>" tiene que escribirse justo después de la etiqueta &lt;</a:t>
            </a:r>
            <a:r>
              <a:rPr lang="es-DO" sz="2000" dirty="0" err="1"/>
              <a:t>table</a:t>
            </a:r>
            <a:r>
              <a:rPr lang="es-DO" sz="2000" dirty="0"/>
              <a:t>&gt;.</a:t>
            </a:r>
          </a:p>
        </p:txBody>
      </p:sp>
    </p:spTree>
    <p:extLst>
      <p:ext uri="{BB962C8B-B14F-4D97-AF65-F5344CB8AC3E}">
        <p14:creationId xmlns:p14="http://schemas.microsoft.com/office/powerpoint/2010/main" val="1517084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6304" y="97536"/>
            <a:ext cx="8997696" cy="1569660"/>
          </a:xfrm>
          <a:prstGeom prst="rect">
            <a:avLst/>
          </a:prstGeom>
        </p:spPr>
        <p:txBody>
          <a:bodyPr wrap="square">
            <a:spAutoFit/>
          </a:bodyPr>
          <a:lstStyle/>
          <a:p>
            <a:r>
              <a:rPr lang="es-DO" sz="2400" dirty="0" smtClean="0">
                <a:solidFill>
                  <a:srgbClr val="00B050"/>
                </a:solidFill>
              </a:rPr>
              <a:t>UNA CELDA PUEDE ABARCAR VARIAS COLUMNAS DE UNA TABLA - ATRIBUTO COLSPAN</a:t>
            </a:r>
          </a:p>
          <a:p>
            <a:r>
              <a:rPr lang="es-DO" sz="2400" dirty="0" smtClean="0"/>
              <a:t>EJEMPLO </a:t>
            </a:r>
            <a:r>
              <a:rPr lang="es-DO" sz="2400" dirty="0"/>
              <a:t>Con el atributo </a:t>
            </a:r>
            <a:r>
              <a:rPr lang="es-DO" sz="2400" dirty="0" err="1"/>
              <a:t>colspan</a:t>
            </a:r>
            <a:r>
              <a:rPr lang="es-DO" sz="2400" dirty="0"/>
              <a:t> se puede indicar que una celda abarque más de una columna:</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01" y="1667195"/>
            <a:ext cx="6033707" cy="402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73152" y="5689666"/>
            <a:ext cx="10387584" cy="1200329"/>
          </a:xfrm>
          <a:prstGeom prst="rect">
            <a:avLst/>
          </a:prstGeom>
        </p:spPr>
        <p:txBody>
          <a:bodyPr wrap="square">
            <a:spAutoFit/>
          </a:bodyPr>
          <a:lstStyle/>
          <a:p>
            <a:r>
              <a:rPr lang="es-DO" sz="2400" dirty="0"/>
              <a:t>Véase en el código del archivo "uso-de-colspan.html" que, al primer elemento "</a:t>
            </a:r>
            <a:r>
              <a:rPr lang="es-DO" sz="2400" dirty="0" err="1"/>
              <a:t>td</a:t>
            </a:r>
            <a:r>
              <a:rPr lang="es-DO" sz="2400" dirty="0"/>
              <a:t>" de la primera fila, se le ha indicado mediante </a:t>
            </a:r>
            <a:r>
              <a:rPr lang="es-DO" sz="2400" dirty="0" err="1"/>
              <a:t>colspan</a:t>
            </a:r>
            <a:r>
              <a:rPr lang="es-DO" sz="2400" dirty="0"/>
              <a:t>="2" que debe abarcar dos columnas de la tabla:</a:t>
            </a:r>
          </a:p>
        </p:txBody>
      </p:sp>
    </p:spTree>
    <p:extLst>
      <p:ext uri="{BB962C8B-B14F-4D97-AF65-F5344CB8AC3E}">
        <p14:creationId xmlns:p14="http://schemas.microsoft.com/office/powerpoint/2010/main" val="4164563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3840" y="195072"/>
            <a:ext cx="8900160" cy="6740307"/>
          </a:xfrm>
          <a:prstGeom prst="rect">
            <a:avLst/>
          </a:prstGeom>
        </p:spPr>
        <p:txBody>
          <a:bodyPr wrap="square">
            <a:spAutoFit/>
          </a:bodyPr>
          <a:lstStyle/>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uso de </a:t>
            </a:r>
            <a:r>
              <a:rPr lang="es-DO" sz="2400" dirty="0" err="1"/>
              <a:t>colspan</a:t>
            </a:r>
            <a:r>
              <a:rPr lang="es-DO" sz="2400" dirty="0"/>
              <a:t>&lt;/</a:t>
            </a:r>
            <a:r>
              <a:rPr lang="es-DO" sz="2400" dirty="0" err="1"/>
              <a:t>title</a:t>
            </a:r>
            <a:r>
              <a:rPr lang="es-DO" sz="2400" dirty="0"/>
              <a:t>&gt;</a:t>
            </a:r>
          </a:p>
          <a:p>
            <a:r>
              <a:rPr lang="es-DO" sz="2400" dirty="0"/>
              <a:t>    &lt;</a:t>
            </a:r>
            <a:r>
              <a:rPr lang="es-DO" sz="2400" dirty="0" err="1"/>
              <a:t>style</a:t>
            </a:r>
            <a:r>
              <a:rPr lang="es-DO" sz="2400" dirty="0"/>
              <a:t>&gt;</a:t>
            </a:r>
          </a:p>
          <a:p>
            <a:r>
              <a:rPr lang="es-DO" sz="2400" dirty="0"/>
              <a:t>      </a:t>
            </a:r>
            <a:r>
              <a:rPr lang="es-DO" sz="2400" dirty="0" err="1"/>
              <a:t>table</a:t>
            </a:r>
            <a:r>
              <a:rPr lang="es-DO" sz="2400" dirty="0"/>
              <a:t>, </a:t>
            </a:r>
            <a:r>
              <a:rPr lang="es-DO" sz="2400" dirty="0" err="1"/>
              <a:t>td</a:t>
            </a:r>
            <a:r>
              <a:rPr lang="es-DO" sz="2400" dirty="0"/>
              <a:t> {</a:t>
            </a:r>
          </a:p>
          <a:p>
            <a:r>
              <a:rPr lang="es-DO" sz="2400" dirty="0"/>
              <a:t>        border:1px </a:t>
            </a:r>
            <a:r>
              <a:rPr lang="es-DO" sz="2400" dirty="0" err="1"/>
              <a:t>solid</a:t>
            </a:r>
            <a:r>
              <a:rPr lang="es-DO" sz="2400" dirty="0"/>
              <a:t> </a:t>
            </a:r>
            <a:r>
              <a:rPr lang="es-DO" sz="2400" dirty="0" err="1"/>
              <a:t>black</a:t>
            </a:r>
            <a:r>
              <a:rPr lang="es-DO" sz="2400" dirty="0"/>
              <a:t>;</a:t>
            </a:r>
          </a:p>
          <a:p>
            <a:r>
              <a:rPr lang="es-DO" sz="2400" dirty="0"/>
              <a:t>      }</a:t>
            </a:r>
          </a:p>
          <a:p>
            <a:r>
              <a:rPr lang="es-DO" sz="2400" dirty="0"/>
              <a:t>      </a:t>
            </a:r>
            <a:r>
              <a:rPr lang="es-DO" sz="2400" dirty="0" err="1"/>
              <a:t>table</a:t>
            </a:r>
            <a:r>
              <a:rPr lang="es-DO" sz="2400" dirty="0"/>
              <a:t> {</a:t>
            </a:r>
          </a:p>
          <a:p>
            <a:r>
              <a:rPr lang="es-DO" sz="2400" dirty="0"/>
              <a:t>        </a:t>
            </a:r>
            <a:r>
              <a:rPr lang="es-DO" sz="2400" dirty="0" err="1"/>
              <a:t>border-collapse:collapse</a:t>
            </a:r>
            <a:r>
              <a:rPr lang="es-DO" sz="2400" dirty="0"/>
              <a:t>;</a:t>
            </a:r>
          </a:p>
          <a:p>
            <a:r>
              <a:rPr lang="es-DO" sz="2400" dirty="0"/>
              <a:t>        width:100%;</a:t>
            </a:r>
          </a:p>
          <a:p>
            <a:r>
              <a:rPr lang="es-DO" sz="2400" dirty="0"/>
              <a:t>      }</a:t>
            </a:r>
          </a:p>
          <a:p>
            <a:r>
              <a:rPr lang="es-DO" sz="2400" dirty="0"/>
              <a:t>      </a:t>
            </a:r>
            <a:r>
              <a:rPr lang="es-DO" sz="2400" dirty="0" err="1"/>
              <a:t>td</a:t>
            </a:r>
            <a:r>
              <a:rPr lang="es-DO" sz="2400" dirty="0"/>
              <a:t> {</a:t>
            </a:r>
          </a:p>
          <a:p>
            <a:r>
              <a:rPr lang="es-DO" sz="2400" dirty="0"/>
              <a:t>        padding:10px;</a:t>
            </a:r>
          </a:p>
          <a:p>
            <a:r>
              <a:rPr lang="es-DO" sz="2400" dirty="0"/>
              <a:t>      }</a:t>
            </a:r>
          </a:p>
          <a:p>
            <a:r>
              <a:rPr lang="es-DO" sz="2400" dirty="0"/>
              <a:t>    &lt;/</a:t>
            </a:r>
            <a:r>
              <a:rPr lang="es-DO" sz="2400" dirty="0" err="1"/>
              <a:t>style</a:t>
            </a:r>
            <a:r>
              <a:rPr lang="es-DO" sz="2400" dirty="0"/>
              <a:t>&gt;</a:t>
            </a:r>
          </a:p>
          <a:p>
            <a:r>
              <a:rPr lang="es-DO" sz="2400" dirty="0"/>
              <a:t>  &lt;/head&gt;</a:t>
            </a:r>
          </a:p>
        </p:txBody>
      </p:sp>
    </p:spTree>
    <p:extLst>
      <p:ext uri="{BB962C8B-B14F-4D97-AF65-F5344CB8AC3E}">
        <p14:creationId xmlns:p14="http://schemas.microsoft.com/office/powerpoint/2010/main" val="188662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87680" y="12192"/>
            <a:ext cx="8656320" cy="7109639"/>
          </a:xfrm>
          <a:prstGeom prst="rect">
            <a:avLst/>
          </a:prstGeom>
        </p:spPr>
        <p:txBody>
          <a:bodyPr wrap="square">
            <a:spAutoFit/>
          </a:bodyPr>
          <a:lstStyle/>
          <a:p>
            <a:r>
              <a:rPr lang="es-DO" sz="2400" dirty="0"/>
              <a:t>&lt;</a:t>
            </a:r>
            <a:r>
              <a:rPr lang="es-DO" sz="2400" dirty="0" err="1"/>
              <a:t>body</a:t>
            </a:r>
            <a:r>
              <a:rPr lang="es-DO" sz="2400" dirty="0"/>
              <a:t>&gt;</a:t>
            </a:r>
          </a:p>
          <a:p>
            <a:r>
              <a:rPr lang="es-DO" sz="2400" dirty="0"/>
              <a:t>    &lt;</a:t>
            </a:r>
            <a:r>
              <a:rPr lang="es-DO" sz="2400" dirty="0" err="1"/>
              <a:t>table</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 </a:t>
            </a:r>
            <a:r>
              <a:rPr lang="es-DO" sz="2400" dirty="0" err="1"/>
              <a:t>colspan</a:t>
            </a:r>
            <a:r>
              <a:rPr lang="es-DO" sz="2400" dirty="0"/>
              <a:t>="2"&gt;uno y dos&lt;/</a:t>
            </a:r>
            <a:r>
              <a:rPr lang="es-DO" sz="2400" dirty="0" err="1"/>
              <a:t>td</a:t>
            </a:r>
            <a:r>
              <a:rPr lang="es-DO" sz="2400" dirty="0"/>
              <a:t>&gt;</a:t>
            </a:r>
          </a:p>
          <a:p>
            <a:r>
              <a:rPr lang="es-DO" sz="2400" dirty="0"/>
              <a:t>        &lt;</a:t>
            </a:r>
            <a:r>
              <a:rPr lang="es-DO" sz="2400" dirty="0" err="1"/>
              <a:t>td</a:t>
            </a:r>
            <a:r>
              <a:rPr lang="es-DO" sz="2400" dirty="0"/>
              <a:t>&gt;tres&lt;/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&gt;cuatro&lt;/</a:t>
            </a:r>
            <a:r>
              <a:rPr lang="es-DO" sz="2400" dirty="0" err="1"/>
              <a:t>td</a:t>
            </a:r>
            <a:r>
              <a:rPr lang="es-DO" sz="2400" dirty="0"/>
              <a:t>&gt;</a:t>
            </a:r>
          </a:p>
          <a:p>
            <a:r>
              <a:rPr lang="es-DO" sz="2400" dirty="0"/>
              <a:t>        &lt;</a:t>
            </a:r>
            <a:r>
              <a:rPr lang="es-DO" sz="2400" dirty="0" err="1"/>
              <a:t>td</a:t>
            </a:r>
            <a:r>
              <a:rPr lang="es-DO" sz="2400" dirty="0"/>
              <a:t>&gt;cinco&lt;/</a:t>
            </a:r>
            <a:r>
              <a:rPr lang="es-DO" sz="2400" dirty="0" err="1"/>
              <a:t>td</a:t>
            </a:r>
            <a:r>
              <a:rPr lang="es-DO" sz="2400" dirty="0"/>
              <a:t>&gt;</a:t>
            </a:r>
          </a:p>
          <a:p>
            <a:r>
              <a:rPr lang="es-DO" sz="2400" dirty="0"/>
              <a:t>        &lt;</a:t>
            </a:r>
            <a:r>
              <a:rPr lang="es-DO" sz="2400" dirty="0" err="1"/>
              <a:t>td</a:t>
            </a:r>
            <a:r>
              <a:rPr lang="es-DO" sz="2400" dirty="0"/>
              <a:t>&gt;seis&lt;/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&gt;siete&lt;/</a:t>
            </a:r>
            <a:r>
              <a:rPr lang="es-DO" sz="2400" dirty="0" err="1"/>
              <a:t>td</a:t>
            </a:r>
            <a:r>
              <a:rPr lang="es-DO" sz="2400" dirty="0"/>
              <a:t>&gt;</a:t>
            </a:r>
          </a:p>
          <a:p>
            <a:r>
              <a:rPr lang="es-DO" sz="2400" dirty="0"/>
              <a:t>        &lt;</a:t>
            </a:r>
            <a:r>
              <a:rPr lang="es-DO" sz="2400" dirty="0" err="1"/>
              <a:t>td</a:t>
            </a:r>
            <a:r>
              <a:rPr lang="es-DO" sz="2400" dirty="0"/>
              <a:t>&gt;ocho&lt;/</a:t>
            </a:r>
            <a:r>
              <a:rPr lang="es-DO" sz="2400" dirty="0" err="1"/>
              <a:t>td</a:t>
            </a:r>
            <a:r>
              <a:rPr lang="es-DO" sz="2400" dirty="0"/>
              <a:t>&gt;</a:t>
            </a:r>
          </a:p>
          <a:p>
            <a:r>
              <a:rPr lang="es-DO" sz="2400" dirty="0"/>
              <a:t>        &lt;</a:t>
            </a:r>
            <a:r>
              <a:rPr lang="es-DO" sz="2400" dirty="0" err="1"/>
              <a:t>td</a:t>
            </a:r>
            <a:r>
              <a:rPr lang="es-DO" sz="2400" dirty="0"/>
              <a:t>&gt;nueve&lt;/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table</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1100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F8AA4803-7682-4311-ABC2-9E2FEBF1E90E}"/>
              </a:ext>
            </a:extLst>
          </p:cNvPr>
          <p:cNvSpPr/>
          <p:nvPr/>
        </p:nvSpPr>
        <p:spPr>
          <a:xfrm>
            <a:off x="387927" y="152400"/>
            <a:ext cx="11804073" cy="1569660"/>
          </a:xfrm>
          <a:prstGeom prst="rect">
            <a:avLst/>
          </a:prstGeom>
        </p:spPr>
        <p:txBody>
          <a:bodyPr wrap="square">
            <a:spAutoFit/>
          </a:bodyPr>
          <a:lstStyle/>
          <a:p>
            <a:r>
              <a:rPr lang="es-ES" sz="2400" dirty="0">
                <a:solidFill>
                  <a:srgbClr val="00B050"/>
                </a:solidFill>
              </a:rPr>
              <a:t>CÓMO CREAR UN DOCUMENTO HTML</a:t>
            </a:r>
          </a:p>
          <a:p>
            <a:r>
              <a:rPr lang="es-ES" sz="2400" dirty="0"/>
              <a:t>Por ejemplo, con el Bloc de notas de Microsoft Windows, podemos crear el siguiente archivo "dos-parrafos.html" (la extensión del archivo puede ser ".</a:t>
            </a:r>
            <a:r>
              <a:rPr lang="es-ES" sz="2400" dirty="0" err="1"/>
              <a:t>html</a:t>
            </a:r>
            <a:r>
              <a:rPr lang="es-ES" sz="2400" dirty="0"/>
              <a:t>" o ".</a:t>
            </a:r>
            <a:r>
              <a:rPr lang="es-ES" sz="2400" dirty="0" err="1"/>
              <a:t>htm</a:t>
            </a:r>
            <a:r>
              <a:rPr lang="es-ES" sz="2400" dirty="0"/>
              <a:t>"):</a:t>
            </a:r>
          </a:p>
          <a:p>
            <a:endParaRPr lang="es-DO" sz="2400" dirty="0"/>
          </a:p>
        </p:txBody>
      </p:sp>
      <p:pic>
        <p:nvPicPr>
          <p:cNvPr id="3" name="Imagen 2">
            <a:extLst>
              <a:ext uri="{FF2B5EF4-FFF2-40B4-BE49-F238E27FC236}">
                <a16:creationId xmlns:a16="http://schemas.microsoft.com/office/drawing/2014/main" xmlns="" id="{83C5CED7-7B64-4F88-B47D-C34741629A9B}"/>
              </a:ext>
            </a:extLst>
          </p:cNvPr>
          <p:cNvPicPr>
            <a:picLocks noChangeAspect="1"/>
          </p:cNvPicPr>
          <p:nvPr/>
        </p:nvPicPr>
        <p:blipFill>
          <a:blip r:embed="rId2"/>
          <a:stretch>
            <a:fillRect/>
          </a:stretch>
        </p:blipFill>
        <p:spPr>
          <a:xfrm>
            <a:off x="1302327" y="1286163"/>
            <a:ext cx="10525724" cy="5419437"/>
          </a:xfrm>
          <a:prstGeom prst="rect">
            <a:avLst/>
          </a:prstGeom>
        </p:spPr>
      </p:pic>
    </p:spTree>
    <p:extLst>
      <p:ext uri="{BB962C8B-B14F-4D97-AF65-F5344CB8AC3E}">
        <p14:creationId xmlns:p14="http://schemas.microsoft.com/office/powerpoint/2010/main" val="12582169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134112"/>
            <a:ext cx="10314432" cy="1169551"/>
          </a:xfrm>
          <a:prstGeom prst="rect">
            <a:avLst/>
          </a:prstGeom>
        </p:spPr>
        <p:txBody>
          <a:bodyPr wrap="square">
            <a:spAutoFit/>
          </a:bodyPr>
          <a:lstStyle/>
          <a:p>
            <a:r>
              <a:rPr lang="es-DO" sz="2200" dirty="0" smtClean="0">
                <a:solidFill>
                  <a:srgbClr val="00B050"/>
                </a:solidFill>
              </a:rPr>
              <a:t>UNA CELDA PUEDE ABARCAR VARIAS FILAS DE UNA TABLA - ATRIBUTO ROWSPAN</a:t>
            </a:r>
          </a:p>
          <a:p>
            <a:r>
              <a:rPr lang="es-DO" sz="2400" dirty="0" smtClean="0"/>
              <a:t>EJEMPLO </a:t>
            </a:r>
            <a:r>
              <a:rPr lang="es-DO" sz="2400" dirty="0"/>
              <a:t>Con el atributo </a:t>
            </a:r>
            <a:r>
              <a:rPr lang="es-DO" sz="2400" dirty="0" err="1"/>
              <a:t>rowspan</a:t>
            </a:r>
            <a:r>
              <a:rPr lang="es-DO" sz="2400" dirty="0"/>
              <a:t> se puede indicar que una celda abarque más de una fila</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32" y="1203900"/>
            <a:ext cx="6326124" cy="421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0" y="5524657"/>
            <a:ext cx="10509504" cy="1200329"/>
          </a:xfrm>
          <a:prstGeom prst="rect">
            <a:avLst/>
          </a:prstGeom>
        </p:spPr>
        <p:txBody>
          <a:bodyPr wrap="square">
            <a:spAutoFit/>
          </a:bodyPr>
          <a:lstStyle/>
          <a:p>
            <a:r>
              <a:rPr lang="es-DO" sz="2400" dirty="0"/>
              <a:t>Fíjese en el archivo "uso-de-rowspan.html" que, al primer elemento "</a:t>
            </a:r>
            <a:r>
              <a:rPr lang="es-DO" sz="2400" dirty="0" err="1"/>
              <a:t>td</a:t>
            </a:r>
            <a:r>
              <a:rPr lang="es-DO" sz="2400" dirty="0"/>
              <a:t>" de la primera fila, se le ha indicado mediante </a:t>
            </a:r>
            <a:r>
              <a:rPr lang="es-DO" sz="2400" dirty="0" err="1"/>
              <a:t>rowspan</a:t>
            </a:r>
            <a:r>
              <a:rPr lang="es-DO" sz="2400" dirty="0"/>
              <a:t>="2" que debe abarcar dos filas de la tabla:</a:t>
            </a:r>
          </a:p>
        </p:txBody>
      </p:sp>
    </p:spTree>
    <p:extLst>
      <p:ext uri="{BB962C8B-B14F-4D97-AF65-F5344CB8AC3E}">
        <p14:creationId xmlns:p14="http://schemas.microsoft.com/office/powerpoint/2010/main" val="2285717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92608" y="129552"/>
            <a:ext cx="6096000" cy="6817251"/>
          </a:xfrm>
          <a:prstGeom prst="rect">
            <a:avLst/>
          </a:prstGeom>
        </p:spPr>
        <p:txBody>
          <a:bodyPr>
            <a:spAutoFit/>
          </a:bodyPr>
          <a:lstStyle/>
          <a:p>
            <a:r>
              <a:rPr lang="es-DO" sz="2300" dirty="0"/>
              <a:t>&lt;!DOCTYPE </a:t>
            </a:r>
            <a:r>
              <a:rPr lang="es-DO" sz="2300" dirty="0" err="1"/>
              <a:t>html</a:t>
            </a:r>
            <a:r>
              <a:rPr lang="es-DO" sz="2300" dirty="0"/>
              <a:t>&gt;</a:t>
            </a:r>
          </a:p>
          <a:p>
            <a:r>
              <a:rPr lang="es-DO" sz="2300" dirty="0"/>
              <a:t>&lt;</a:t>
            </a:r>
            <a:r>
              <a:rPr lang="es-DO" sz="2300" dirty="0" err="1"/>
              <a:t>html</a:t>
            </a:r>
            <a:r>
              <a:rPr lang="es-DO" sz="2300" dirty="0"/>
              <a:t> </a:t>
            </a:r>
            <a:r>
              <a:rPr lang="es-DO" sz="2300" dirty="0" err="1"/>
              <a:t>lang</a:t>
            </a:r>
            <a:r>
              <a:rPr lang="es-DO" sz="2300" dirty="0"/>
              <a:t>="es-ES"&gt;</a:t>
            </a:r>
          </a:p>
          <a:p>
            <a:r>
              <a:rPr lang="es-DO" sz="2300" dirty="0"/>
              <a:t>  &lt;head&gt;</a:t>
            </a:r>
          </a:p>
          <a:p>
            <a:r>
              <a:rPr lang="es-DO" sz="2300" dirty="0"/>
              <a:t>    &lt;meta </a:t>
            </a:r>
            <a:r>
              <a:rPr lang="es-DO" sz="2300" dirty="0" err="1"/>
              <a:t>charset</a:t>
            </a:r>
            <a:r>
              <a:rPr lang="es-DO" sz="2300" dirty="0"/>
              <a:t>="utf-8"&gt;</a:t>
            </a:r>
          </a:p>
          <a:p>
            <a:r>
              <a:rPr lang="es-DO" sz="2300" dirty="0"/>
              <a:t>    &lt;</a:t>
            </a:r>
            <a:r>
              <a:rPr lang="es-DO" sz="2300" dirty="0" err="1"/>
              <a:t>title</a:t>
            </a:r>
            <a:r>
              <a:rPr lang="es-DO" sz="2300" dirty="0"/>
              <a:t>&gt;Ejemplo uso de </a:t>
            </a:r>
            <a:r>
              <a:rPr lang="es-DO" sz="2300" dirty="0" err="1"/>
              <a:t>rowspan</a:t>
            </a:r>
            <a:r>
              <a:rPr lang="es-DO" sz="2300" dirty="0"/>
              <a:t>&lt;/</a:t>
            </a:r>
            <a:r>
              <a:rPr lang="es-DO" sz="2300" dirty="0" err="1"/>
              <a:t>title</a:t>
            </a:r>
            <a:r>
              <a:rPr lang="es-DO" sz="2300" dirty="0"/>
              <a:t>&gt;</a:t>
            </a:r>
          </a:p>
          <a:p>
            <a:r>
              <a:rPr lang="es-DO" sz="2300" dirty="0"/>
              <a:t>    &lt;</a:t>
            </a:r>
            <a:r>
              <a:rPr lang="es-DO" sz="2300" dirty="0" err="1"/>
              <a:t>style</a:t>
            </a:r>
            <a:r>
              <a:rPr lang="es-DO" sz="2300" dirty="0"/>
              <a:t>&gt;</a:t>
            </a:r>
          </a:p>
          <a:p>
            <a:r>
              <a:rPr lang="es-DO" sz="2300" dirty="0"/>
              <a:t>      </a:t>
            </a:r>
            <a:r>
              <a:rPr lang="es-DO" sz="2300" dirty="0" err="1"/>
              <a:t>table</a:t>
            </a:r>
            <a:r>
              <a:rPr lang="es-DO" sz="2300" dirty="0"/>
              <a:t>, </a:t>
            </a:r>
            <a:r>
              <a:rPr lang="es-DO" sz="2300" dirty="0" err="1"/>
              <a:t>td</a:t>
            </a:r>
            <a:r>
              <a:rPr lang="es-DO" sz="2300" dirty="0"/>
              <a:t> {</a:t>
            </a:r>
          </a:p>
          <a:p>
            <a:r>
              <a:rPr lang="es-DO" sz="2300" dirty="0"/>
              <a:t>        border:1px </a:t>
            </a:r>
            <a:r>
              <a:rPr lang="es-DO" sz="2300" dirty="0" err="1"/>
              <a:t>solid</a:t>
            </a:r>
            <a:r>
              <a:rPr lang="es-DO" sz="2300" dirty="0"/>
              <a:t> </a:t>
            </a:r>
            <a:r>
              <a:rPr lang="es-DO" sz="2300" dirty="0" err="1"/>
              <a:t>black</a:t>
            </a:r>
            <a:r>
              <a:rPr lang="es-DO" sz="2300" dirty="0"/>
              <a:t>;</a:t>
            </a:r>
          </a:p>
          <a:p>
            <a:r>
              <a:rPr lang="es-DO" sz="2300" dirty="0"/>
              <a:t>      }</a:t>
            </a:r>
          </a:p>
          <a:p>
            <a:r>
              <a:rPr lang="es-DO" sz="2300" dirty="0"/>
              <a:t>      </a:t>
            </a:r>
            <a:r>
              <a:rPr lang="es-DO" sz="2300" dirty="0" err="1"/>
              <a:t>table</a:t>
            </a:r>
            <a:r>
              <a:rPr lang="es-DO" sz="2300" dirty="0"/>
              <a:t> {</a:t>
            </a:r>
          </a:p>
          <a:p>
            <a:r>
              <a:rPr lang="es-DO" sz="2300" dirty="0"/>
              <a:t>        </a:t>
            </a:r>
            <a:r>
              <a:rPr lang="es-DO" sz="2300" dirty="0" err="1"/>
              <a:t>border-collapse:collapse</a:t>
            </a:r>
            <a:r>
              <a:rPr lang="es-DO" sz="2300" dirty="0"/>
              <a:t>;</a:t>
            </a:r>
          </a:p>
          <a:p>
            <a:r>
              <a:rPr lang="es-DO" sz="2300" dirty="0"/>
              <a:t>        width:100%;</a:t>
            </a:r>
          </a:p>
          <a:p>
            <a:r>
              <a:rPr lang="es-DO" sz="2300" dirty="0"/>
              <a:t>      }</a:t>
            </a:r>
          </a:p>
          <a:p>
            <a:r>
              <a:rPr lang="es-DO" sz="2300" dirty="0"/>
              <a:t>      </a:t>
            </a:r>
            <a:r>
              <a:rPr lang="es-DO" sz="2300" dirty="0" err="1"/>
              <a:t>td</a:t>
            </a:r>
            <a:r>
              <a:rPr lang="es-DO" sz="2300" dirty="0"/>
              <a:t> {</a:t>
            </a:r>
          </a:p>
          <a:p>
            <a:r>
              <a:rPr lang="es-DO" sz="2300" dirty="0"/>
              <a:t>        padding:10px;</a:t>
            </a:r>
          </a:p>
          <a:p>
            <a:r>
              <a:rPr lang="es-DO" sz="2300" dirty="0"/>
              <a:t>      }</a:t>
            </a:r>
          </a:p>
          <a:p>
            <a:r>
              <a:rPr lang="es-DO" sz="2300" dirty="0"/>
              <a:t>    &lt;/</a:t>
            </a:r>
            <a:r>
              <a:rPr lang="es-DO" sz="2300" dirty="0" err="1"/>
              <a:t>style</a:t>
            </a:r>
            <a:r>
              <a:rPr lang="es-DO" sz="2300" dirty="0"/>
              <a:t>&gt;</a:t>
            </a:r>
          </a:p>
          <a:p>
            <a:r>
              <a:rPr lang="es-DO" sz="2300" dirty="0"/>
              <a:t>  &lt;/head&gt;</a:t>
            </a:r>
          </a:p>
          <a:p>
            <a:r>
              <a:rPr lang="es-DO" sz="2300" dirty="0"/>
              <a:t>  &lt;</a:t>
            </a:r>
            <a:r>
              <a:rPr lang="es-DO" sz="2300" dirty="0" err="1"/>
              <a:t>body</a:t>
            </a:r>
            <a:r>
              <a:rPr lang="es-DO" sz="2300" dirty="0"/>
              <a:t>&gt;</a:t>
            </a:r>
          </a:p>
        </p:txBody>
      </p:sp>
    </p:spTree>
    <p:extLst>
      <p:ext uri="{BB962C8B-B14F-4D97-AF65-F5344CB8AC3E}">
        <p14:creationId xmlns:p14="http://schemas.microsoft.com/office/powerpoint/2010/main" val="3581366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9728" y="0"/>
            <a:ext cx="9034272" cy="6740307"/>
          </a:xfrm>
          <a:prstGeom prst="rect">
            <a:avLst/>
          </a:prstGeom>
        </p:spPr>
        <p:txBody>
          <a:bodyPr wrap="square">
            <a:spAutoFit/>
          </a:bodyPr>
          <a:lstStyle/>
          <a:p>
            <a:r>
              <a:rPr lang="es-DO" sz="2400" dirty="0"/>
              <a:t>&lt;</a:t>
            </a:r>
            <a:r>
              <a:rPr lang="es-DO" sz="2400" dirty="0" err="1"/>
              <a:t>table</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 </a:t>
            </a:r>
            <a:r>
              <a:rPr lang="es-DO" sz="2400" dirty="0" err="1"/>
              <a:t>rowspan</a:t>
            </a:r>
            <a:r>
              <a:rPr lang="es-DO" sz="2400" dirty="0"/>
              <a:t>="2"&gt;uno y cuatro&lt;/</a:t>
            </a:r>
            <a:r>
              <a:rPr lang="es-DO" sz="2400" dirty="0" err="1"/>
              <a:t>td</a:t>
            </a:r>
            <a:r>
              <a:rPr lang="es-DO" sz="2400" dirty="0"/>
              <a:t>&gt;</a:t>
            </a:r>
          </a:p>
          <a:p>
            <a:r>
              <a:rPr lang="es-DO" sz="2400" dirty="0"/>
              <a:t>        &lt;</a:t>
            </a:r>
            <a:r>
              <a:rPr lang="es-DO" sz="2400" dirty="0" err="1"/>
              <a:t>td</a:t>
            </a:r>
            <a:r>
              <a:rPr lang="es-DO" sz="2400" dirty="0"/>
              <a:t>&gt;dos&lt;/</a:t>
            </a:r>
            <a:r>
              <a:rPr lang="es-DO" sz="2400" dirty="0" err="1"/>
              <a:t>td</a:t>
            </a:r>
            <a:r>
              <a:rPr lang="es-DO" sz="2400" dirty="0"/>
              <a:t>&gt;</a:t>
            </a:r>
          </a:p>
          <a:p>
            <a:r>
              <a:rPr lang="es-DO" sz="2400" dirty="0"/>
              <a:t>        &lt;</a:t>
            </a:r>
            <a:r>
              <a:rPr lang="es-DO" sz="2400" dirty="0" err="1"/>
              <a:t>td</a:t>
            </a:r>
            <a:r>
              <a:rPr lang="es-DO" sz="2400" dirty="0"/>
              <a:t>&gt;tres&lt;/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&gt;cinco&lt;/</a:t>
            </a:r>
            <a:r>
              <a:rPr lang="es-DO" sz="2400" dirty="0" err="1"/>
              <a:t>td</a:t>
            </a:r>
            <a:r>
              <a:rPr lang="es-DO" sz="2400" dirty="0"/>
              <a:t>&gt;</a:t>
            </a:r>
          </a:p>
          <a:p>
            <a:r>
              <a:rPr lang="es-DO" sz="2400" dirty="0"/>
              <a:t>        &lt;</a:t>
            </a:r>
            <a:r>
              <a:rPr lang="es-DO" sz="2400" dirty="0" err="1"/>
              <a:t>td</a:t>
            </a:r>
            <a:r>
              <a:rPr lang="es-DO" sz="2400" dirty="0"/>
              <a:t>&gt;seis&lt;/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&gt;siete&lt;/</a:t>
            </a:r>
            <a:r>
              <a:rPr lang="es-DO" sz="2400" dirty="0" err="1"/>
              <a:t>td</a:t>
            </a:r>
            <a:r>
              <a:rPr lang="es-DO" sz="2400" dirty="0"/>
              <a:t>&gt;</a:t>
            </a:r>
          </a:p>
          <a:p>
            <a:r>
              <a:rPr lang="es-DO" sz="2400" dirty="0"/>
              <a:t>        &lt;</a:t>
            </a:r>
            <a:r>
              <a:rPr lang="es-DO" sz="2400" dirty="0" err="1"/>
              <a:t>td</a:t>
            </a:r>
            <a:r>
              <a:rPr lang="es-DO" sz="2400" dirty="0"/>
              <a:t>&gt;ocho&lt;/</a:t>
            </a:r>
            <a:r>
              <a:rPr lang="es-DO" sz="2400" dirty="0" err="1"/>
              <a:t>td</a:t>
            </a:r>
            <a:r>
              <a:rPr lang="es-DO" sz="2400" dirty="0"/>
              <a:t>&gt;</a:t>
            </a:r>
          </a:p>
          <a:p>
            <a:r>
              <a:rPr lang="es-DO" sz="2400" dirty="0"/>
              <a:t>        &lt;</a:t>
            </a:r>
            <a:r>
              <a:rPr lang="es-DO" sz="2400" dirty="0" err="1"/>
              <a:t>td</a:t>
            </a:r>
            <a:r>
              <a:rPr lang="es-DO" sz="2400" dirty="0"/>
              <a:t>&gt;nueve&lt;/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table</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p:txBody>
      </p:sp>
    </p:spTree>
    <p:extLst>
      <p:ext uri="{BB962C8B-B14F-4D97-AF65-F5344CB8AC3E}">
        <p14:creationId xmlns:p14="http://schemas.microsoft.com/office/powerpoint/2010/main" val="8768276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9184" y="195072"/>
            <a:ext cx="8814816" cy="1200329"/>
          </a:xfrm>
          <a:prstGeom prst="rect">
            <a:avLst/>
          </a:prstGeom>
        </p:spPr>
        <p:txBody>
          <a:bodyPr wrap="square">
            <a:spAutoFit/>
          </a:bodyPr>
          <a:lstStyle/>
          <a:p>
            <a:r>
              <a:rPr lang="es-DO" sz="2400" dirty="0" smtClean="0">
                <a:solidFill>
                  <a:srgbClr val="00B050"/>
                </a:solidFill>
              </a:rPr>
              <a:t>CABECERAS DE UNA TABLA - ELEMENTO "TH"</a:t>
            </a:r>
          </a:p>
          <a:p>
            <a:r>
              <a:rPr lang="es-DO" sz="2400" dirty="0" smtClean="0"/>
              <a:t>EJEMPLO </a:t>
            </a:r>
            <a:r>
              <a:rPr lang="es-DO" sz="2400" dirty="0"/>
              <a:t>La siguiente tabla tiene tres celdas cabecera, las cuales han sido definidas con el elemento "</a:t>
            </a:r>
            <a:r>
              <a:rPr lang="es-DO" sz="2400" dirty="0" err="1"/>
              <a:t>th</a:t>
            </a:r>
            <a:r>
              <a:rPr lang="es-DO" sz="2400" dirty="0"/>
              <a:t>":</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408" y="1395401"/>
            <a:ext cx="6595872" cy="439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131444" y="5808071"/>
            <a:ext cx="9926955" cy="830997"/>
          </a:xfrm>
          <a:prstGeom prst="rect">
            <a:avLst/>
          </a:prstGeom>
        </p:spPr>
        <p:txBody>
          <a:bodyPr wrap="square">
            <a:spAutoFit/>
          </a:bodyPr>
          <a:lstStyle/>
          <a:p>
            <a:r>
              <a:rPr lang="es-DO" sz="2400" dirty="0"/>
              <a:t>Obsérvese que, por defecto, el contenido de un elemento "</a:t>
            </a:r>
            <a:r>
              <a:rPr lang="es-DO" sz="2400" dirty="0" err="1"/>
              <a:t>th</a:t>
            </a:r>
            <a:r>
              <a:rPr lang="es-DO" sz="2400" dirty="0"/>
              <a:t>" se visualiza en negrita y centrado ("tabla-con-cabeceras.html").</a:t>
            </a:r>
          </a:p>
        </p:txBody>
      </p:sp>
    </p:spTree>
    <p:extLst>
      <p:ext uri="{BB962C8B-B14F-4D97-AF65-F5344CB8AC3E}">
        <p14:creationId xmlns:p14="http://schemas.microsoft.com/office/powerpoint/2010/main" val="25128376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41376" y="121921"/>
            <a:ext cx="8802624" cy="6817251"/>
          </a:xfrm>
          <a:prstGeom prst="rect">
            <a:avLst/>
          </a:prstGeom>
        </p:spPr>
        <p:txBody>
          <a:bodyPr wrap="square">
            <a:spAutoFit/>
          </a:bodyPr>
          <a:lstStyle/>
          <a:p>
            <a:r>
              <a:rPr lang="es-DO" sz="2300" dirty="0"/>
              <a:t>&lt;!DOCTYPE </a:t>
            </a:r>
            <a:r>
              <a:rPr lang="es-DO" sz="2300" dirty="0" err="1"/>
              <a:t>html</a:t>
            </a:r>
            <a:r>
              <a:rPr lang="es-DO" sz="2300" dirty="0"/>
              <a:t>&gt;</a:t>
            </a:r>
          </a:p>
          <a:p>
            <a:r>
              <a:rPr lang="es-DO" sz="2300" dirty="0"/>
              <a:t>&lt;</a:t>
            </a:r>
            <a:r>
              <a:rPr lang="es-DO" sz="2300" dirty="0" err="1"/>
              <a:t>html</a:t>
            </a:r>
            <a:r>
              <a:rPr lang="es-DO" sz="2300" dirty="0"/>
              <a:t> </a:t>
            </a:r>
            <a:r>
              <a:rPr lang="es-DO" sz="2300" dirty="0" err="1"/>
              <a:t>lang</a:t>
            </a:r>
            <a:r>
              <a:rPr lang="es-DO" sz="2300" dirty="0"/>
              <a:t>="es-ES"&gt;</a:t>
            </a:r>
          </a:p>
          <a:p>
            <a:r>
              <a:rPr lang="es-DO" sz="2300" dirty="0"/>
              <a:t>  &lt;head&gt;</a:t>
            </a:r>
          </a:p>
          <a:p>
            <a:r>
              <a:rPr lang="es-DO" sz="2300" dirty="0"/>
              <a:t>    &lt;meta </a:t>
            </a:r>
            <a:r>
              <a:rPr lang="es-DO" sz="2300" dirty="0" err="1"/>
              <a:t>charset</a:t>
            </a:r>
            <a:r>
              <a:rPr lang="es-DO" sz="2300" dirty="0"/>
              <a:t>="utf-8"&gt;</a:t>
            </a:r>
          </a:p>
          <a:p>
            <a:r>
              <a:rPr lang="es-DO" sz="2300" dirty="0"/>
              <a:t>    &lt;</a:t>
            </a:r>
            <a:r>
              <a:rPr lang="es-DO" sz="2300" dirty="0" err="1"/>
              <a:t>title</a:t>
            </a:r>
            <a:r>
              <a:rPr lang="es-DO" sz="2300" dirty="0"/>
              <a:t>&gt;Ejemplo de tabla con cabeceras&lt;/</a:t>
            </a:r>
            <a:r>
              <a:rPr lang="es-DO" sz="2300" dirty="0" err="1"/>
              <a:t>title</a:t>
            </a:r>
            <a:r>
              <a:rPr lang="es-DO" sz="2300" dirty="0"/>
              <a:t>&gt;</a:t>
            </a:r>
          </a:p>
          <a:p>
            <a:r>
              <a:rPr lang="es-DO" sz="2300" dirty="0"/>
              <a:t>    &lt;</a:t>
            </a:r>
            <a:r>
              <a:rPr lang="es-DO" sz="2300" dirty="0" err="1"/>
              <a:t>style</a:t>
            </a:r>
            <a:r>
              <a:rPr lang="es-DO" sz="2300" dirty="0"/>
              <a:t>&gt;</a:t>
            </a:r>
          </a:p>
          <a:p>
            <a:r>
              <a:rPr lang="es-DO" sz="2300" dirty="0"/>
              <a:t>      </a:t>
            </a:r>
            <a:r>
              <a:rPr lang="es-DO" sz="2300" dirty="0" err="1"/>
              <a:t>table</a:t>
            </a:r>
            <a:r>
              <a:rPr lang="es-DO" sz="2300" dirty="0"/>
              <a:t>, </a:t>
            </a:r>
            <a:r>
              <a:rPr lang="es-DO" sz="2300" dirty="0" err="1"/>
              <a:t>td</a:t>
            </a:r>
            <a:r>
              <a:rPr lang="es-DO" sz="2300" dirty="0"/>
              <a:t>, </a:t>
            </a:r>
            <a:r>
              <a:rPr lang="es-DO" sz="2300" dirty="0" err="1"/>
              <a:t>th</a:t>
            </a:r>
            <a:r>
              <a:rPr lang="es-DO" sz="2300" dirty="0"/>
              <a:t> {</a:t>
            </a:r>
          </a:p>
          <a:p>
            <a:r>
              <a:rPr lang="es-DO" sz="2300" dirty="0"/>
              <a:t>        border:1px </a:t>
            </a:r>
            <a:r>
              <a:rPr lang="es-DO" sz="2300" dirty="0" err="1"/>
              <a:t>solid</a:t>
            </a:r>
            <a:r>
              <a:rPr lang="es-DO" sz="2300" dirty="0"/>
              <a:t> </a:t>
            </a:r>
            <a:r>
              <a:rPr lang="es-DO" sz="2300" dirty="0" err="1"/>
              <a:t>black</a:t>
            </a:r>
            <a:r>
              <a:rPr lang="es-DO" sz="2300" dirty="0"/>
              <a:t>;</a:t>
            </a:r>
          </a:p>
          <a:p>
            <a:r>
              <a:rPr lang="es-DO" sz="2300" dirty="0"/>
              <a:t>      }</a:t>
            </a:r>
          </a:p>
          <a:p>
            <a:r>
              <a:rPr lang="es-DO" sz="2300" dirty="0"/>
              <a:t>      </a:t>
            </a:r>
            <a:r>
              <a:rPr lang="es-DO" sz="2300" dirty="0" err="1"/>
              <a:t>table</a:t>
            </a:r>
            <a:r>
              <a:rPr lang="es-DO" sz="2300" dirty="0"/>
              <a:t> {</a:t>
            </a:r>
          </a:p>
          <a:p>
            <a:r>
              <a:rPr lang="es-DO" sz="2300" dirty="0"/>
              <a:t>        </a:t>
            </a:r>
            <a:r>
              <a:rPr lang="es-DO" sz="2300" dirty="0" err="1"/>
              <a:t>border-collapse:collapse</a:t>
            </a:r>
            <a:r>
              <a:rPr lang="es-DO" sz="2300" dirty="0"/>
              <a:t>;</a:t>
            </a:r>
          </a:p>
          <a:p>
            <a:r>
              <a:rPr lang="es-DO" sz="2300" dirty="0"/>
              <a:t>        width:100%;</a:t>
            </a:r>
          </a:p>
          <a:p>
            <a:r>
              <a:rPr lang="es-DO" sz="2300" dirty="0"/>
              <a:t>      }</a:t>
            </a:r>
          </a:p>
          <a:p>
            <a:r>
              <a:rPr lang="es-DO" sz="2300" dirty="0"/>
              <a:t>      </a:t>
            </a:r>
            <a:r>
              <a:rPr lang="es-DO" sz="2300" dirty="0" err="1"/>
              <a:t>td</a:t>
            </a:r>
            <a:r>
              <a:rPr lang="es-DO" sz="2300" dirty="0"/>
              <a:t>, </a:t>
            </a:r>
            <a:r>
              <a:rPr lang="es-DO" sz="2300" dirty="0" err="1"/>
              <a:t>th</a:t>
            </a:r>
            <a:r>
              <a:rPr lang="es-DO" sz="2300" dirty="0"/>
              <a:t> {</a:t>
            </a:r>
          </a:p>
          <a:p>
            <a:r>
              <a:rPr lang="es-DO" sz="2300" dirty="0"/>
              <a:t>        padding:5px;</a:t>
            </a:r>
          </a:p>
          <a:p>
            <a:r>
              <a:rPr lang="es-DO" sz="2300" dirty="0"/>
              <a:t>      </a:t>
            </a:r>
            <a:r>
              <a:rPr lang="es-DO" sz="2300" dirty="0" smtClean="0"/>
              <a:t>}</a:t>
            </a:r>
          </a:p>
          <a:p>
            <a:r>
              <a:rPr lang="es-DO" sz="2300" dirty="0"/>
              <a:t> &lt;/</a:t>
            </a:r>
            <a:r>
              <a:rPr lang="es-DO" sz="2300" dirty="0" err="1"/>
              <a:t>style</a:t>
            </a:r>
            <a:r>
              <a:rPr lang="es-DO" sz="2300" dirty="0"/>
              <a:t>&gt;</a:t>
            </a:r>
          </a:p>
          <a:p>
            <a:r>
              <a:rPr lang="es-DO" sz="2300" dirty="0"/>
              <a:t>  &lt;/head&gt;</a:t>
            </a:r>
          </a:p>
          <a:p>
            <a:r>
              <a:rPr lang="es-DO" sz="2300" dirty="0"/>
              <a:t>  &lt;</a:t>
            </a:r>
            <a:r>
              <a:rPr lang="es-DO" sz="2300" dirty="0" err="1"/>
              <a:t>body</a:t>
            </a:r>
            <a:r>
              <a:rPr lang="es-DO" sz="2300" dirty="0"/>
              <a:t>&gt;</a:t>
            </a:r>
          </a:p>
        </p:txBody>
      </p:sp>
    </p:spTree>
    <p:extLst>
      <p:ext uri="{BB962C8B-B14F-4D97-AF65-F5344CB8AC3E}">
        <p14:creationId xmlns:p14="http://schemas.microsoft.com/office/powerpoint/2010/main" val="9983154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12064" y="58847"/>
            <a:ext cx="8631936" cy="6740307"/>
          </a:xfrm>
          <a:prstGeom prst="rect">
            <a:avLst/>
          </a:prstGeom>
        </p:spPr>
        <p:txBody>
          <a:bodyPr wrap="square">
            <a:spAutoFit/>
          </a:bodyPr>
          <a:lstStyle/>
          <a:p>
            <a:r>
              <a:rPr lang="es-DO" dirty="0"/>
              <a:t>&lt;</a:t>
            </a:r>
            <a:r>
              <a:rPr lang="es-DO" dirty="0" err="1"/>
              <a:t>table</a:t>
            </a:r>
            <a:r>
              <a:rPr lang="es-DO" dirty="0"/>
              <a:t>&gt;</a:t>
            </a:r>
          </a:p>
          <a:p>
            <a:r>
              <a:rPr lang="es-DO" dirty="0"/>
              <a:t>      &lt;</a:t>
            </a:r>
            <a:r>
              <a:rPr lang="es-DO" dirty="0" err="1"/>
              <a:t>tr</a:t>
            </a:r>
            <a:r>
              <a:rPr lang="es-DO" dirty="0"/>
              <a:t>&gt;</a:t>
            </a:r>
          </a:p>
          <a:p>
            <a:r>
              <a:rPr lang="es-DO" dirty="0"/>
              <a:t>        &lt;</a:t>
            </a:r>
            <a:r>
              <a:rPr lang="es-DO" dirty="0" err="1"/>
              <a:t>th</a:t>
            </a:r>
            <a:r>
              <a:rPr lang="es-DO" dirty="0"/>
              <a:t>&gt;Ciudad&lt;/</a:t>
            </a:r>
            <a:r>
              <a:rPr lang="es-DO" dirty="0" err="1"/>
              <a:t>th</a:t>
            </a:r>
            <a:r>
              <a:rPr lang="es-DO" dirty="0"/>
              <a:t>&gt;</a:t>
            </a:r>
          </a:p>
          <a:p>
            <a:r>
              <a:rPr lang="es-DO" dirty="0"/>
              <a:t>        &lt;</a:t>
            </a:r>
            <a:r>
              <a:rPr lang="es-DO" dirty="0" err="1"/>
              <a:t>th</a:t>
            </a:r>
            <a:r>
              <a:rPr lang="es-DO" dirty="0"/>
              <a:t>&gt;País&lt;/</a:t>
            </a:r>
            <a:r>
              <a:rPr lang="es-DO" dirty="0" err="1"/>
              <a:t>th</a:t>
            </a:r>
            <a:r>
              <a:rPr lang="es-DO" dirty="0"/>
              <a:t>&gt;</a:t>
            </a:r>
          </a:p>
          <a:p>
            <a:r>
              <a:rPr lang="es-DO" dirty="0"/>
              <a:t>        &lt;</a:t>
            </a:r>
            <a:r>
              <a:rPr lang="es-DO" dirty="0" err="1"/>
              <a:t>th</a:t>
            </a:r>
            <a:r>
              <a:rPr lang="es-DO" dirty="0"/>
              <a:t>&gt;Continente&lt;/</a:t>
            </a:r>
            <a:r>
              <a:rPr lang="es-DO" dirty="0" err="1"/>
              <a:t>th</a:t>
            </a:r>
            <a:r>
              <a:rPr lang="es-DO" dirty="0"/>
              <a:t>&gt;</a:t>
            </a:r>
          </a:p>
          <a:p>
            <a:r>
              <a:rPr lang="es-DO" dirty="0"/>
              <a:t>      &lt;/</a:t>
            </a:r>
            <a:r>
              <a:rPr lang="es-DO" dirty="0" err="1"/>
              <a:t>tr</a:t>
            </a:r>
            <a:r>
              <a:rPr lang="es-DO" dirty="0"/>
              <a:t>&gt;</a:t>
            </a:r>
          </a:p>
          <a:p>
            <a:r>
              <a:rPr lang="es-DO" dirty="0"/>
              <a:t>      &lt;</a:t>
            </a:r>
            <a:r>
              <a:rPr lang="es-DO" dirty="0" err="1"/>
              <a:t>tr</a:t>
            </a:r>
            <a:r>
              <a:rPr lang="es-DO" dirty="0"/>
              <a:t>&gt;</a:t>
            </a:r>
          </a:p>
          <a:p>
            <a:r>
              <a:rPr lang="es-DO" dirty="0"/>
              <a:t>        &lt;</a:t>
            </a:r>
            <a:r>
              <a:rPr lang="es-DO" dirty="0" err="1"/>
              <a:t>td</a:t>
            </a:r>
            <a:r>
              <a:rPr lang="es-DO" dirty="0"/>
              <a:t>&gt;Roma&lt;/</a:t>
            </a:r>
            <a:r>
              <a:rPr lang="es-DO" dirty="0" err="1"/>
              <a:t>td</a:t>
            </a:r>
            <a:r>
              <a:rPr lang="es-DO" dirty="0"/>
              <a:t>&gt;</a:t>
            </a:r>
          </a:p>
          <a:p>
            <a:r>
              <a:rPr lang="es-DO" dirty="0"/>
              <a:t>        &lt;</a:t>
            </a:r>
            <a:r>
              <a:rPr lang="es-DO" dirty="0" err="1"/>
              <a:t>td</a:t>
            </a:r>
            <a:r>
              <a:rPr lang="es-DO" dirty="0"/>
              <a:t>&gt;Italia&lt;/</a:t>
            </a:r>
            <a:r>
              <a:rPr lang="es-DO" dirty="0" err="1"/>
              <a:t>td</a:t>
            </a:r>
            <a:r>
              <a:rPr lang="es-DO" dirty="0"/>
              <a:t>&gt;</a:t>
            </a:r>
          </a:p>
          <a:p>
            <a:r>
              <a:rPr lang="es-DO" dirty="0"/>
              <a:t>        &lt;</a:t>
            </a:r>
            <a:r>
              <a:rPr lang="es-DO" dirty="0" err="1"/>
              <a:t>td</a:t>
            </a:r>
            <a:r>
              <a:rPr lang="es-DO" dirty="0"/>
              <a:t>&gt;Europa&lt;/</a:t>
            </a:r>
            <a:r>
              <a:rPr lang="es-DO" dirty="0" err="1"/>
              <a:t>td</a:t>
            </a:r>
            <a:r>
              <a:rPr lang="es-DO" dirty="0"/>
              <a:t>&gt;</a:t>
            </a:r>
          </a:p>
          <a:p>
            <a:r>
              <a:rPr lang="es-DO" dirty="0"/>
              <a:t>      &lt;/</a:t>
            </a:r>
            <a:r>
              <a:rPr lang="es-DO" dirty="0" err="1"/>
              <a:t>tr</a:t>
            </a:r>
            <a:r>
              <a:rPr lang="es-DO" dirty="0"/>
              <a:t>&gt;</a:t>
            </a:r>
          </a:p>
          <a:p>
            <a:r>
              <a:rPr lang="es-DO" dirty="0"/>
              <a:t>      &lt;</a:t>
            </a:r>
            <a:r>
              <a:rPr lang="es-DO" dirty="0" err="1"/>
              <a:t>tr</a:t>
            </a:r>
            <a:r>
              <a:rPr lang="es-DO" dirty="0"/>
              <a:t>&gt;</a:t>
            </a:r>
          </a:p>
          <a:p>
            <a:r>
              <a:rPr lang="es-DO" dirty="0"/>
              <a:t>        &lt;</a:t>
            </a:r>
            <a:r>
              <a:rPr lang="es-DO" dirty="0" err="1"/>
              <a:t>td</a:t>
            </a:r>
            <a:r>
              <a:rPr lang="es-DO" dirty="0"/>
              <a:t>&gt;El Cairo&lt;/</a:t>
            </a:r>
            <a:r>
              <a:rPr lang="es-DO" dirty="0" err="1"/>
              <a:t>td</a:t>
            </a:r>
            <a:r>
              <a:rPr lang="es-DO" dirty="0"/>
              <a:t>&gt;</a:t>
            </a:r>
          </a:p>
          <a:p>
            <a:r>
              <a:rPr lang="es-DO" dirty="0"/>
              <a:t>        &lt;</a:t>
            </a:r>
            <a:r>
              <a:rPr lang="es-DO" dirty="0" err="1"/>
              <a:t>td</a:t>
            </a:r>
            <a:r>
              <a:rPr lang="es-DO" dirty="0"/>
              <a:t>&gt;Egipto&lt;/</a:t>
            </a:r>
            <a:r>
              <a:rPr lang="es-DO" dirty="0" err="1"/>
              <a:t>td</a:t>
            </a:r>
            <a:r>
              <a:rPr lang="es-DO" dirty="0"/>
              <a:t>&gt;</a:t>
            </a:r>
          </a:p>
          <a:p>
            <a:r>
              <a:rPr lang="es-DO" dirty="0"/>
              <a:t>        &lt;</a:t>
            </a:r>
            <a:r>
              <a:rPr lang="es-DO" dirty="0" err="1"/>
              <a:t>td</a:t>
            </a:r>
            <a:r>
              <a:rPr lang="es-DO" dirty="0"/>
              <a:t>&gt;África&lt;/</a:t>
            </a:r>
            <a:r>
              <a:rPr lang="es-DO" dirty="0" err="1"/>
              <a:t>td</a:t>
            </a:r>
            <a:r>
              <a:rPr lang="es-DO" dirty="0"/>
              <a:t>&gt;</a:t>
            </a:r>
          </a:p>
          <a:p>
            <a:r>
              <a:rPr lang="es-DO" dirty="0"/>
              <a:t>      &lt;/</a:t>
            </a:r>
            <a:r>
              <a:rPr lang="es-DO" dirty="0" err="1"/>
              <a:t>tr</a:t>
            </a:r>
            <a:r>
              <a:rPr lang="es-DO" dirty="0"/>
              <a:t>&gt;</a:t>
            </a:r>
          </a:p>
          <a:p>
            <a:r>
              <a:rPr lang="es-DO" dirty="0"/>
              <a:t>      &lt;</a:t>
            </a:r>
            <a:r>
              <a:rPr lang="es-DO" dirty="0" err="1"/>
              <a:t>tr</a:t>
            </a:r>
            <a:r>
              <a:rPr lang="es-DO" dirty="0"/>
              <a:t>&gt;</a:t>
            </a:r>
          </a:p>
          <a:p>
            <a:r>
              <a:rPr lang="es-DO" dirty="0"/>
              <a:t>        &lt;</a:t>
            </a:r>
            <a:r>
              <a:rPr lang="es-DO" dirty="0" err="1"/>
              <a:t>td</a:t>
            </a:r>
            <a:r>
              <a:rPr lang="es-DO" dirty="0"/>
              <a:t>&gt;Tokio&lt;/</a:t>
            </a:r>
            <a:r>
              <a:rPr lang="es-DO" dirty="0" err="1"/>
              <a:t>td</a:t>
            </a:r>
            <a:r>
              <a:rPr lang="es-DO" dirty="0"/>
              <a:t>&gt;</a:t>
            </a:r>
          </a:p>
          <a:p>
            <a:r>
              <a:rPr lang="es-DO" dirty="0"/>
              <a:t>        &lt;</a:t>
            </a:r>
            <a:r>
              <a:rPr lang="es-DO" dirty="0" err="1"/>
              <a:t>td</a:t>
            </a:r>
            <a:r>
              <a:rPr lang="es-DO" dirty="0"/>
              <a:t>&gt;Japón&lt;/</a:t>
            </a:r>
            <a:r>
              <a:rPr lang="es-DO" dirty="0" err="1"/>
              <a:t>td</a:t>
            </a:r>
            <a:r>
              <a:rPr lang="es-DO" dirty="0"/>
              <a:t>&gt;</a:t>
            </a:r>
          </a:p>
          <a:p>
            <a:r>
              <a:rPr lang="es-DO" dirty="0"/>
              <a:t>        &lt;</a:t>
            </a:r>
            <a:r>
              <a:rPr lang="es-DO" dirty="0" err="1"/>
              <a:t>td</a:t>
            </a:r>
            <a:r>
              <a:rPr lang="es-DO" dirty="0"/>
              <a:t>&gt;Asia&lt;/</a:t>
            </a:r>
            <a:r>
              <a:rPr lang="es-DO" dirty="0" err="1"/>
              <a:t>td</a:t>
            </a:r>
            <a:r>
              <a:rPr lang="es-DO" dirty="0"/>
              <a:t>&gt;</a:t>
            </a:r>
          </a:p>
          <a:p>
            <a:r>
              <a:rPr lang="es-DO" dirty="0"/>
              <a:t>      &lt;/</a:t>
            </a:r>
            <a:r>
              <a:rPr lang="es-DO" dirty="0" err="1"/>
              <a:t>tr</a:t>
            </a:r>
            <a:r>
              <a:rPr lang="es-DO" dirty="0"/>
              <a:t>&gt;</a:t>
            </a:r>
          </a:p>
          <a:p>
            <a:r>
              <a:rPr lang="es-DO" dirty="0"/>
              <a:t>    &lt;/</a:t>
            </a:r>
            <a:r>
              <a:rPr lang="es-DO" dirty="0" err="1"/>
              <a:t>table</a:t>
            </a:r>
            <a:r>
              <a:rPr lang="es-DO" dirty="0"/>
              <a:t>&gt;</a:t>
            </a:r>
          </a:p>
          <a:p>
            <a:r>
              <a:rPr lang="es-DO" dirty="0"/>
              <a:t>  &lt;/</a:t>
            </a:r>
            <a:r>
              <a:rPr lang="es-DO" dirty="0" err="1"/>
              <a:t>body</a:t>
            </a:r>
            <a:r>
              <a:rPr lang="es-DO" dirty="0"/>
              <a:t>&gt;</a:t>
            </a:r>
          </a:p>
          <a:p>
            <a:r>
              <a:rPr lang="es-DO" dirty="0"/>
              <a:t>&lt;/</a:t>
            </a:r>
            <a:r>
              <a:rPr lang="es-DO" dirty="0" err="1"/>
              <a:t>html</a:t>
            </a:r>
            <a:r>
              <a:rPr lang="es-DO" dirty="0"/>
              <a:t>&gt;</a:t>
            </a:r>
          </a:p>
        </p:txBody>
      </p:sp>
    </p:spTree>
    <p:extLst>
      <p:ext uri="{BB962C8B-B14F-4D97-AF65-F5344CB8AC3E}">
        <p14:creationId xmlns:p14="http://schemas.microsoft.com/office/powerpoint/2010/main" val="21659376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216896" cy="1569660"/>
          </a:xfrm>
          <a:prstGeom prst="rect">
            <a:avLst/>
          </a:prstGeom>
        </p:spPr>
        <p:txBody>
          <a:bodyPr wrap="square">
            <a:spAutoFit/>
          </a:bodyPr>
          <a:lstStyle/>
          <a:p>
            <a:r>
              <a:rPr lang="es-DO" sz="2400" dirty="0" smtClean="0">
                <a:solidFill>
                  <a:srgbClr val="00B050"/>
                </a:solidFill>
              </a:rPr>
              <a:t>ESTRUCTURA DE UNA TABLA - ELEMENTOS "THEAD", "TBODY" Y "TFOOT"</a:t>
            </a:r>
          </a:p>
          <a:p>
            <a:r>
              <a:rPr lang="es-DO" sz="2400" dirty="0" smtClean="0"/>
              <a:t>EJEMPLO </a:t>
            </a:r>
            <a:r>
              <a:rPr lang="es-DO" sz="2400" dirty="0"/>
              <a:t>Los elementos "</a:t>
            </a:r>
            <a:r>
              <a:rPr lang="es-DO" sz="2400" dirty="0" err="1"/>
              <a:t>thead</a:t>
            </a:r>
            <a:r>
              <a:rPr lang="es-DO" sz="2400" dirty="0"/>
              <a:t>", "</a:t>
            </a:r>
            <a:r>
              <a:rPr lang="es-DO" sz="2400" dirty="0" err="1"/>
              <a:t>tbody</a:t>
            </a:r>
            <a:r>
              <a:rPr lang="es-DO" sz="2400" dirty="0"/>
              <a:t>" y "</a:t>
            </a:r>
            <a:r>
              <a:rPr lang="es-DO" sz="2400" dirty="0" err="1"/>
              <a:t>tfoot</a:t>
            </a:r>
            <a:r>
              <a:rPr lang="es-DO" sz="2400" dirty="0"/>
              <a:t>" permiten estructurar los datos de una tabla y que sobre ellos se apliquen estilos distintos. Véase por ejemplo:</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569660"/>
            <a:ext cx="7071360" cy="4714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5353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6304" y="170688"/>
            <a:ext cx="8997696" cy="6524863"/>
          </a:xfrm>
          <a:prstGeom prst="rect">
            <a:avLst/>
          </a:prstGeom>
        </p:spPr>
        <p:txBody>
          <a:bodyPr wrap="square">
            <a:spAutoFit/>
          </a:bodyPr>
          <a:lstStyle/>
          <a:p>
            <a:r>
              <a:rPr lang="es-DO" sz="2200" dirty="0"/>
              <a:t>&lt;!DOCTYPE </a:t>
            </a:r>
            <a:r>
              <a:rPr lang="es-DO" sz="2200" dirty="0" err="1"/>
              <a:t>html</a:t>
            </a:r>
            <a:r>
              <a:rPr lang="es-DO" sz="2200" dirty="0"/>
              <a:t>&gt;</a:t>
            </a:r>
          </a:p>
          <a:p>
            <a:r>
              <a:rPr lang="es-DO" sz="2200" dirty="0"/>
              <a:t>&lt;</a:t>
            </a:r>
            <a:r>
              <a:rPr lang="es-DO" sz="2200" dirty="0" err="1"/>
              <a:t>html</a:t>
            </a:r>
            <a:r>
              <a:rPr lang="es-DO" sz="2200" dirty="0"/>
              <a:t> </a:t>
            </a:r>
            <a:r>
              <a:rPr lang="es-DO" sz="2200" dirty="0" err="1"/>
              <a:t>lang</a:t>
            </a:r>
            <a:r>
              <a:rPr lang="es-DO" sz="2200" dirty="0"/>
              <a:t>="es-ES"&gt;</a:t>
            </a:r>
          </a:p>
          <a:p>
            <a:r>
              <a:rPr lang="es-DO" sz="2200" dirty="0"/>
              <a:t>  &lt;head&gt;</a:t>
            </a:r>
          </a:p>
          <a:p>
            <a:r>
              <a:rPr lang="es-DO" sz="2200" dirty="0"/>
              <a:t>    &lt;meta </a:t>
            </a:r>
            <a:r>
              <a:rPr lang="es-DO" sz="2200" dirty="0" err="1"/>
              <a:t>charset</a:t>
            </a:r>
            <a:r>
              <a:rPr lang="es-DO" sz="2200" dirty="0"/>
              <a:t>="utf-8"&gt;</a:t>
            </a:r>
          </a:p>
          <a:p>
            <a:r>
              <a:rPr lang="es-DO" sz="2200" dirty="0"/>
              <a:t>    &lt;</a:t>
            </a:r>
            <a:r>
              <a:rPr lang="es-DO" sz="2200" dirty="0" err="1"/>
              <a:t>title</a:t>
            </a:r>
            <a:r>
              <a:rPr lang="es-DO" sz="2200" dirty="0"/>
              <a:t>&gt;Ejemplo uso de </a:t>
            </a:r>
            <a:r>
              <a:rPr lang="es-DO" sz="2200" dirty="0" err="1"/>
              <a:t>thead</a:t>
            </a:r>
            <a:r>
              <a:rPr lang="es-DO" sz="2200" dirty="0"/>
              <a:t>, </a:t>
            </a:r>
            <a:r>
              <a:rPr lang="es-DO" sz="2200" dirty="0" err="1"/>
              <a:t>tbody</a:t>
            </a:r>
            <a:r>
              <a:rPr lang="es-DO" sz="2200" dirty="0"/>
              <a:t> y </a:t>
            </a:r>
            <a:r>
              <a:rPr lang="es-DO" sz="2200" dirty="0" err="1"/>
              <a:t>tfoot</a:t>
            </a:r>
            <a:r>
              <a:rPr lang="es-DO" sz="2200" dirty="0"/>
              <a:t>&lt;/</a:t>
            </a:r>
            <a:r>
              <a:rPr lang="es-DO" sz="2200" dirty="0" err="1"/>
              <a:t>title</a:t>
            </a:r>
            <a:r>
              <a:rPr lang="es-DO" sz="2200" dirty="0"/>
              <a:t>&gt;</a:t>
            </a:r>
          </a:p>
          <a:p>
            <a:r>
              <a:rPr lang="es-DO" sz="2200" dirty="0"/>
              <a:t>    &lt;</a:t>
            </a:r>
            <a:r>
              <a:rPr lang="es-DO" sz="2200" dirty="0" err="1"/>
              <a:t>style</a:t>
            </a:r>
            <a:r>
              <a:rPr lang="es-DO" sz="2200" dirty="0"/>
              <a:t>&gt;</a:t>
            </a:r>
          </a:p>
          <a:p>
            <a:r>
              <a:rPr lang="es-DO" sz="2200" dirty="0"/>
              <a:t>      </a:t>
            </a:r>
            <a:r>
              <a:rPr lang="es-DO" sz="2200" dirty="0" err="1"/>
              <a:t>table</a:t>
            </a:r>
            <a:r>
              <a:rPr lang="es-DO" sz="2200" dirty="0"/>
              <a:t>, </a:t>
            </a:r>
            <a:r>
              <a:rPr lang="es-DO" sz="2200" dirty="0" err="1"/>
              <a:t>td</a:t>
            </a:r>
            <a:r>
              <a:rPr lang="es-DO" sz="2200" dirty="0"/>
              <a:t>, </a:t>
            </a:r>
            <a:r>
              <a:rPr lang="es-DO" sz="2200" dirty="0" err="1"/>
              <a:t>th</a:t>
            </a:r>
            <a:r>
              <a:rPr lang="es-DO" sz="2200" dirty="0"/>
              <a:t> {</a:t>
            </a:r>
          </a:p>
          <a:p>
            <a:r>
              <a:rPr lang="es-DO" sz="2200" dirty="0"/>
              <a:t>        border:1px </a:t>
            </a:r>
            <a:r>
              <a:rPr lang="es-DO" sz="2200" dirty="0" err="1"/>
              <a:t>solid</a:t>
            </a:r>
            <a:r>
              <a:rPr lang="es-DO" sz="2200" dirty="0"/>
              <a:t> </a:t>
            </a:r>
            <a:r>
              <a:rPr lang="es-DO" sz="2200" dirty="0" err="1"/>
              <a:t>black</a:t>
            </a:r>
            <a:r>
              <a:rPr lang="es-DO" sz="2200" dirty="0"/>
              <a:t>;</a:t>
            </a:r>
          </a:p>
          <a:p>
            <a:r>
              <a:rPr lang="es-DO" sz="2200" dirty="0"/>
              <a:t>      }</a:t>
            </a:r>
          </a:p>
          <a:p>
            <a:r>
              <a:rPr lang="es-DO" sz="2200" dirty="0"/>
              <a:t>      </a:t>
            </a:r>
            <a:r>
              <a:rPr lang="es-DO" sz="2200" dirty="0" err="1"/>
              <a:t>table</a:t>
            </a:r>
            <a:r>
              <a:rPr lang="es-DO" sz="2200" dirty="0"/>
              <a:t> {</a:t>
            </a:r>
          </a:p>
          <a:p>
            <a:r>
              <a:rPr lang="es-DO" sz="2200" dirty="0"/>
              <a:t>        </a:t>
            </a:r>
            <a:r>
              <a:rPr lang="es-DO" sz="2200" dirty="0" err="1"/>
              <a:t>border-collapse:collapse</a:t>
            </a:r>
            <a:r>
              <a:rPr lang="es-DO" sz="2200" dirty="0"/>
              <a:t>;</a:t>
            </a:r>
          </a:p>
          <a:p>
            <a:r>
              <a:rPr lang="es-DO" sz="2200" dirty="0"/>
              <a:t>        width:100%;</a:t>
            </a:r>
          </a:p>
          <a:p>
            <a:r>
              <a:rPr lang="es-DO" sz="2200" dirty="0"/>
              <a:t>      }</a:t>
            </a:r>
          </a:p>
          <a:p>
            <a:r>
              <a:rPr lang="es-DO" sz="2200" dirty="0"/>
              <a:t>      </a:t>
            </a:r>
            <a:r>
              <a:rPr lang="es-DO" sz="2200" dirty="0" err="1"/>
              <a:t>td</a:t>
            </a:r>
            <a:r>
              <a:rPr lang="es-DO" sz="2200" dirty="0"/>
              <a:t>, </a:t>
            </a:r>
            <a:r>
              <a:rPr lang="es-DO" sz="2200" dirty="0" err="1"/>
              <a:t>th</a:t>
            </a:r>
            <a:r>
              <a:rPr lang="es-DO" sz="2200" dirty="0"/>
              <a:t> {</a:t>
            </a:r>
          </a:p>
          <a:p>
            <a:r>
              <a:rPr lang="es-DO" sz="2200" dirty="0"/>
              <a:t>        padding:5px;</a:t>
            </a:r>
          </a:p>
          <a:p>
            <a:r>
              <a:rPr lang="es-DO" sz="2200" dirty="0"/>
              <a:t>      }</a:t>
            </a:r>
          </a:p>
          <a:p>
            <a:r>
              <a:rPr lang="es-DO" sz="2200" dirty="0"/>
              <a:t>      </a:t>
            </a:r>
            <a:r>
              <a:rPr lang="es-DO" sz="2200" dirty="0" err="1"/>
              <a:t>thead</a:t>
            </a:r>
            <a:r>
              <a:rPr lang="es-DO" sz="2200" dirty="0"/>
              <a:t> {</a:t>
            </a:r>
          </a:p>
          <a:p>
            <a:r>
              <a:rPr lang="es-DO" sz="2200" dirty="0"/>
              <a:t>        </a:t>
            </a:r>
            <a:r>
              <a:rPr lang="es-DO" sz="2200" dirty="0" err="1"/>
              <a:t>color:navy</a:t>
            </a:r>
            <a:r>
              <a:rPr lang="es-DO" sz="2200" dirty="0"/>
              <a:t>;</a:t>
            </a:r>
          </a:p>
          <a:p>
            <a:r>
              <a:rPr lang="es-DO" sz="2200" dirty="0"/>
              <a:t>      }</a:t>
            </a:r>
          </a:p>
        </p:txBody>
      </p:sp>
    </p:spTree>
    <p:extLst>
      <p:ext uri="{BB962C8B-B14F-4D97-AF65-F5344CB8AC3E}">
        <p14:creationId xmlns:p14="http://schemas.microsoft.com/office/powerpoint/2010/main" val="29251897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1920" y="109728"/>
            <a:ext cx="9022080" cy="6740307"/>
          </a:xfrm>
          <a:prstGeom prst="rect">
            <a:avLst/>
          </a:prstGeom>
        </p:spPr>
        <p:txBody>
          <a:bodyPr wrap="square">
            <a:spAutoFit/>
          </a:bodyPr>
          <a:lstStyle/>
          <a:p>
            <a:r>
              <a:rPr lang="en-US" sz="2400" dirty="0" err="1"/>
              <a:t>tbody</a:t>
            </a:r>
            <a:r>
              <a:rPr lang="en-US" sz="2400" dirty="0"/>
              <a:t> {</a:t>
            </a:r>
          </a:p>
          <a:p>
            <a:r>
              <a:rPr lang="en-US" sz="2400" dirty="0"/>
              <a:t>        </a:t>
            </a:r>
            <a:r>
              <a:rPr lang="en-US" sz="2400" dirty="0" err="1"/>
              <a:t>color:green</a:t>
            </a:r>
            <a:r>
              <a:rPr lang="en-US" sz="2400" dirty="0"/>
              <a:t>;</a:t>
            </a:r>
          </a:p>
          <a:p>
            <a:r>
              <a:rPr lang="en-US" sz="2400" dirty="0"/>
              <a:t>      }</a:t>
            </a:r>
          </a:p>
          <a:p>
            <a:r>
              <a:rPr lang="en-US" sz="2400" dirty="0"/>
              <a:t>      </a:t>
            </a:r>
            <a:r>
              <a:rPr lang="en-US" sz="2400" dirty="0" err="1"/>
              <a:t>tfoot</a:t>
            </a:r>
            <a:r>
              <a:rPr lang="en-US" sz="2400" dirty="0"/>
              <a:t> {</a:t>
            </a:r>
          </a:p>
          <a:p>
            <a:r>
              <a:rPr lang="en-US" sz="2400" dirty="0"/>
              <a:t>        </a:t>
            </a:r>
            <a:r>
              <a:rPr lang="en-US" sz="2400" dirty="0" err="1"/>
              <a:t>color:maroon</a:t>
            </a:r>
            <a:r>
              <a:rPr lang="en-US" sz="2400" dirty="0"/>
              <a:t>;</a:t>
            </a:r>
          </a:p>
          <a:p>
            <a:r>
              <a:rPr lang="en-US" sz="2400" dirty="0"/>
              <a:t>      }</a:t>
            </a:r>
          </a:p>
          <a:p>
            <a:r>
              <a:rPr lang="en-US" sz="2400" dirty="0"/>
              <a:t>    &lt;/style&gt;</a:t>
            </a:r>
          </a:p>
          <a:p>
            <a:r>
              <a:rPr lang="en-US" sz="2400" dirty="0"/>
              <a:t>  &lt;/head&gt;</a:t>
            </a:r>
          </a:p>
          <a:p>
            <a:r>
              <a:rPr lang="en-US" sz="2400" dirty="0"/>
              <a:t>  &lt;body&gt;</a:t>
            </a:r>
          </a:p>
          <a:p>
            <a:r>
              <a:rPr lang="en-US" sz="2400" dirty="0"/>
              <a:t>    &lt;table&gt;</a:t>
            </a:r>
          </a:p>
          <a:p>
            <a:r>
              <a:rPr lang="en-US" sz="2400" dirty="0"/>
              <a:t>      &lt;caption&gt;</a:t>
            </a:r>
            <a:r>
              <a:rPr lang="en-US" sz="2400" dirty="0" err="1"/>
              <a:t>Lista</a:t>
            </a:r>
            <a:r>
              <a:rPr lang="en-US" sz="2400" dirty="0"/>
              <a:t> de la </a:t>
            </a:r>
            <a:r>
              <a:rPr lang="en-US" sz="2400" dirty="0" err="1"/>
              <a:t>compra</a:t>
            </a:r>
            <a:r>
              <a:rPr lang="en-US" sz="2400" dirty="0"/>
              <a:t>&lt;/caption&gt;</a:t>
            </a:r>
          </a:p>
          <a:p>
            <a:r>
              <a:rPr lang="en-US" sz="2400" dirty="0"/>
              <a:t>      &lt;</a:t>
            </a:r>
            <a:r>
              <a:rPr lang="en-US" sz="2400" dirty="0" err="1"/>
              <a:t>thead</a:t>
            </a:r>
            <a:r>
              <a:rPr lang="en-US" sz="2400" dirty="0"/>
              <a:t>&gt;</a:t>
            </a:r>
          </a:p>
          <a:p>
            <a:r>
              <a:rPr lang="en-US" sz="2400" dirty="0"/>
              <a:t>        &lt;</a:t>
            </a:r>
            <a:r>
              <a:rPr lang="en-US" sz="2400" dirty="0" err="1"/>
              <a:t>tr</a:t>
            </a:r>
            <a:r>
              <a:rPr lang="en-US" sz="2400" dirty="0"/>
              <a:t>&gt;</a:t>
            </a:r>
          </a:p>
          <a:p>
            <a:r>
              <a:rPr lang="en-US" sz="2400" dirty="0"/>
              <a:t>          &lt;</a:t>
            </a:r>
            <a:r>
              <a:rPr lang="en-US" sz="2400" dirty="0" err="1"/>
              <a:t>th</a:t>
            </a:r>
            <a:r>
              <a:rPr lang="en-US" sz="2400" dirty="0"/>
              <a:t>&gt;</a:t>
            </a:r>
            <a:r>
              <a:rPr lang="en-US" sz="2400" dirty="0" err="1"/>
              <a:t>Producto</a:t>
            </a:r>
            <a:r>
              <a:rPr lang="en-US" sz="2400" dirty="0"/>
              <a:t>&lt;/</a:t>
            </a:r>
            <a:r>
              <a:rPr lang="en-US" sz="2400" dirty="0" err="1"/>
              <a:t>th</a:t>
            </a:r>
            <a:r>
              <a:rPr lang="en-US" sz="2400" dirty="0"/>
              <a:t>&gt;</a:t>
            </a:r>
          </a:p>
          <a:p>
            <a:r>
              <a:rPr lang="en-US" sz="2400" dirty="0"/>
              <a:t>          &lt;</a:t>
            </a:r>
            <a:r>
              <a:rPr lang="en-US" sz="2400" dirty="0" err="1"/>
              <a:t>th</a:t>
            </a:r>
            <a:r>
              <a:rPr lang="en-US" sz="2400" dirty="0"/>
              <a:t>&gt;</a:t>
            </a:r>
            <a:r>
              <a:rPr lang="en-US" sz="2400" dirty="0" err="1"/>
              <a:t>Cantidad</a:t>
            </a:r>
            <a:r>
              <a:rPr lang="en-US" sz="2400" dirty="0"/>
              <a:t>&lt;/</a:t>
            </a:r>
            <a:r>
              <a:rPr lang="en-US" sz="2400" dirty="0" err="1"/>
              <a:t>th</a:t>
            </a:r>
            <a:r>
              <a:rPr lang="en-US" sz="2400" dirty="0"/>
              <a:t>&gt;</a:t>
            </a:r>
          </a:p>
          <a:p>
            <a:r>
              <a:rPr lang="en-US" sz="2400" dirty="0"/>
              <a:t>          &lt;</a:t>
            </a:r>
            <a:r>
              <a:rPr lang="en-US" sz="2400" dirty="0" err="1"/>
              <a:t>th</a:t>
            </a:r>
            <a:r>
              <a:rPr lang="en-US" sz="2400" dirty="0"/>
              <a:t>&gt;</a:t>
            </a:r>
            <a:r>
              <a:rPr lang="en-US" sz="2400" dirty="0" err="1"/>
              <a:t>Precio</a:t>
            </a:r>
            <a:r>
              <a:rPr lang="en-US" sz="2400" dirty="0"/>
              <a:t>&lt;/</a:t>
            </a:r>
            <a:r>
              <a:rPr lang="en-US" sz="2400" dirty="0" err="1"/>
              <a:t>th</a:t>
            </a:r>
            <a:r>
              <a:rPr lang="en-US" sz="2400" dirty="0"/>
              <a:t>&gt;</a:t>
            </a:r>
          </a:p>
          <a:p>
            <a:r>
              <a:rPr lang="en-US" sz="2400" dirty="0"/>
              <a:t>        &lt;/</a:t>
            </a:r>
            <a:r>
              <a:rPr lang="en-US" sz="2400" dirty="0" err="1"/>
              <a:t>tr</a:t>
            </a:r>
            <a:r>
              <a:rPr lang="en-US" sz="2400" dirty="0"/>
              <a:t>&gt;</a:t>
            </a:r>
          </a:p>
          <a:p>
            <a:r>
              <a:rPr lang="en-US" sz="2400" dirty="0"/>
              <a:t>      &lt;/</a:t>
            </a:r>
            <a:r>
              <a:rPr lang="en-US" sz="2400" dirty="0" err="1"/>
              <a:t>thead</a:t>
            </a:r>
            <a:r>
              <a:rPr lang="en-US" sz="2400" dirty="0"/>
              <a:t>&gt;</a:t>
            </a:r>
            <a:endParaRPr lang="es-DO" sz="2400" dirty="0"/>
          </a:p>
        </p:txBody>
      </p:sp>
    </p:spTree>
    <p:extLst>
      <p:ext uri="{BB962C8B-B14F-4D97-AF65-F5344CB8AC3E}">
        <p14:creationId xmlns:p14="http://schemas.microsoft.com/office/powerpoint/2010/main" val="14790660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5344" y="97536"/>
            <a:ext cx="9058656" cy="6370975"/>
          </a:xfrm>
          <a:prstGeom prst="rect">
            <a:avLst/>
          </a:prstGeom>
        </p:spPr>
        <p:txBody>
          <a:bodyPr wrap="square">
            <a:spAutoFit/>
          </a:bodyPr>
          <a:lstStyle/>
          <a:p>
            <a:r>
              <a:rPr lang="es-DO" sz="2400" dirty="0"/>
              <a:t>&lt;</a:t>
            </a:r>
            <a:r>
              <a:rPr lang="es-DO" sz="2400" dirty="0" err="1"/>
              <a:t>tfoot</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 </a:t>
            </a:r>
            <a:r>
              <a:rPr lang="es-DO" sz="2400" dirty="0" err="1"/>
              <a:t>colspan</a:t>
            </a:r>
            <a:r>
              <a:rPr lang="es-DO" sz="2400" dirty="0"/>
              <a:t>="2"&gt;Total&lt;/</a:t>
            </a:r>
            <a:r>
              <a:rPr lang="es-DO" sz="2400" dirty="0" err="1"/>
              <a:t>td</a:t>
            </a:r>
            <a:r>
              <a:rPr lang="es-DO" sz="2400" dirty="0"/>
              <a:t>&gt;</a:t>
            </a:r>
          </a:p>
          <a:p>
            <a:r>
              <a:rPr lang="es-DO" sz="2400" dirty="0"/>
              <a:t>          &lt;</a:t>
            </a:r>
            <a:r>
              <a:rPr lang="es-DO" sz="2400" dirty="0" err="1"/>
              <a:t>td</a:t>
            </a:r>
            <a:r>
              <a:rPr lang="es-DO" sz="2400" dirty="0"/>
              <a:t>&gt;20&lt;/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tfoot</a:t>
            </a:r>
            <a:r>
              <a:rPr lang="es-DO" sz="2400" dirty="0"/>
              <a:t>&gt;</a:t>
            </a:r>
          </a:p>
          <a:p>
            <a:r>
              <a:rPr lang="es-DO" sz="2400" dirty="0"/>
              <a:t>      &lt;</a:t>
            </a:r>
            <a:r>
              <a:rPr lang="es-DO" sz="2400" dirty="0" err="1"/>
              <a:t>tbody</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&gt;Destornillador&lt;/</a:t>
            </a:r>
            <a:r>
              <a:rPr lang="es-DO" sz="2400" dirty="0" err="1"/>
              <a:t>td</a:t>
            </a:r>
            <a:r>
              <a:rPr lang="es-DO" sz="2400" dirty="0"/>
              <a:t>&gt;</a:t>
            </a:r>
          </a:p>
          <a:p>
            <a:r>
              <a:rPr lang="es-DO" sz="2400" dirty="0"/>
              <a:t>          &lt;</a:t>
            </a:r>
            <a:r>
              <a:rPr lang="es-DO" sz="2400" dirty="0" err="1"/>
              <a:t>td</a:t>
            </a:r>
            <a:r>
              <a:rPr lang="es-DO" sz="2400" dirty="0"/>
              <a:t>&gt;1&lt;/</a:t>
            </a:r>
            <a:r>
              <a:rPr lang="es-DO" sz="2400" dirty="0" err="1"/>
              <a:t>td</a:t>
            </a:r>
            <a:r>
              <a:rPr lang="es-DO" sz="2400" dirty="0"/>
              <a:t>&gt;</a:t>
            </a:r>
          </a:p>
          <a:p>
            <a:r>
              <a:rPr lang="es-DO" sz="2400" dirty="0"/>
              <a:t>          &lt;</a:t>
            </a:r>
            <a:r>
              <a:rPr lang="es-DO" sz="2400" dirty="0" err="1"/>
              <a:t>td</a:t>
            </a:r>
            <a:r>
              <a:rPr lang="es-DO" sz="2400" dirty="0"/>
              <a:t>&gt;3&lt;/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tr</a:t>
            </a:r>
            <a:r>
              <a:rPr lang="es-DO" sz="2400" dirty="0"/>
              <a:t>&gt;</a:t>
            </a:r>
          </a:p>
          <a:p>
            <a:r>
              <a:rPr lang="es-DO" sz="2400" dirty="0"/>
              <a:t>          &lt;</a:t>
            </a:r>
            <a:r>
              <a:rPr lang="es-DO" sz="2400" dirty="0" err="1"/>
              <a:t>td</a:t>
            </a:r>
            <a:r>
              <a:rPr lang="es-DO" sz="2400" dirty="0"/>
              <a:t>&gt;Llave inglesa&lt;/</a:t>
            </a:r>
            <a:r>
              <a:rPr lang="es-DO" sz="2400" dirty="0" err="1"/>
              <a:t>td</a:t>
            </a:r>
            <a:r>
              <a:rPr lang="es-DO" sz="2400" dirty="0"/>
              <a:t>&gt;</a:t>
            </a:r>
          </a:p>
          <a:p>
            <a:r>
              <a:rPr lang="es-DO" sz="2400" dirty="0"/>
              <a:t>          &lt;</a:t>
            </a:r>
            <a:r>
              <a:rPr lang="es-DO" sz="2400" dirty="0" err="1"/>
              <a:t>td</a:t>
            </a:r>
            <a:r>
              <a:rPr lang="es-DO" sz="2400" dirty="0"/>
              <a:t>&gt;2&lt;/</a:t>
            </a:r>
            <a:r>
              <a:rPr lang="es-DO" sz="2400" dirty="0" err="1"/>
              <a:t>td</a:t>
            </a:r>
            <a:r>
              <a:rPr lang="es-DO" sz="2400" dirty="0"/>
              <a:t>&gt;</a:t>
            </a:r>
          </a:p>
          <a:p>
            <a:r>
              <a:rPr lang="es-DO" sz="2400" dirty="0"/>
              <a:t>          &lt;</a:t>
            </a:r>
            <a:r>
              <a:rPr lang="es-DO" sz="2400" dirty="0" err="1"/>
              <a:t>td</a:t>
            </a:r>
            <a:r>
              <a:rPr lang="es-DO" sz="2400" dirty="0"/>
              <a:t>&gt;5&lt;/</a:t>
            </a:r>
            <a:r>
              <a:rPr lang="es-DO" sz="2400" dirty="0" err="1"/>
              <a:t>td</a:t>
            </a:r>
            <a:r>
              <a:rPr lang="es-DO" sz="2400" dirty="0"/>
              <a:t>&gt;</a:t>
            </a:r>
          </a:p>
          <a:p>
            <a:r>
              <a:rPr lang="es-DO" sz="2400" dirty="0"/>
              <a:t>        &lt;/</a:t>
            </a:r>
            <a:r>
              <a:rPr lang="es-DO" sz="2400" dirty="0" err="1"/>
              <a:t>tr</a:t>
            </a:r>
            <a:r>
              <a:rPr lang="es-DO" sz="2400" dirty="0"/>
              <a:t>&gt;</a:t>
            </a:r>
          </a:p>
        </p:txBody>
      </p:sp>
    </p:spTree>
    <p:extLst>
      <p:ext uri="{BB962C8B-B14F-4D97-AF65-F5344CB8AC3E}">
        <p14:creationId xmlns:p14="http://schemas.microsoft.com/office/powerpoint/2010/main" val="34148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xmlns="" id="{13CA2096-0F48-4EDC-81EC-2FC57DE3371E}"/>
              </a:ext>
            </a:extLst>
          </p:cNvPr>
          <p:cNvSpPr/>
          <p:nvPr/>
        </p:nvSpPr>
        <p:spPr>
          <a:xfrm>
            <a:off x="318655" y="207818"/>
            <a:ext cx="11485418" cy="830997"/>
          </a:xfrm>
          <a:prstGeom prst="rect">
            <a:avLst/>
          </a:prstGeom>
        </p:spPr>
        <p:txBody>
          <a:bodyPr wrap="square">
            <a:spAutoFit/>
          </a:bodyPr>
          <a:lstStyle/>
          <a:p>
            <a:r>
              <a:rPr lang="es-ES" sz="2400" dirty="0"/>
              <a:t>A la hora de guardar el archivo, pinchando en "Archivo" &gt; "Guardar como...", es importante hacerlo codificado en UTF-8, como se muestra en la siguiente imagen:</a:t>
            </a:r>
            <a:endParaRPr lang="es-DO" sz="2400" dirty="0"/>
          </a:p>
        </p:txBody>
      </p:sp>
      <p:pic>
        <p:nvPicPr>
          <p:cNvPr id="3" name="Imagen 2">
            <a:extLst>
              <a:ext uri="{FF2B5EF4-FFF2-40B4-BE49-F238E27FC236}">
                <a16:creationId xmlns:a16="http://schemas.microsoft.com/office/drawing/2014/main" xmlns="" id="{C6CA48D0-95F1-4A92-B730-74DBE1844B22}"/>
              </a:ext>
            </a:extLst>
          </p:cNvPr>
          <p:cNvPicPr>
            <a:picLocks noChangeAspect="1"/>
          </p:cNvPicPr>
          <p:nvPr/>
        </p:nvPicPr>
        <p:blipFill>
          <a:blip r:embed="rId2"/>
          <a:stretch>
            <a:fillRect/>
          </a:stretch>
        </p:blipFill>
        <p:spPr>
          <a:xfrm>
            <a:off x="1108364" y="1262063"/>
            <a:ext cx="8880763" cy="5388120"/>
          </a:xfrm>
          <a:prstGeom prst="rect">
            <a:avLst/>
          </a:prstGeom>
        </p:spPr>
      </p:pic>
    </p:spTree>
    <p:extLst>
      <p:ext uri="{BB962C8B-B14F-4D97-AF65-F5344CB8AC3E}">
        <p14:creationId xmlns:p14="http://schemas.microsoft.com/office/powerpoint/2010/main" val="11623282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472928" cy="6740307"/>
          </a:xfrm>
          <a:prstGeom prst="rect">
            <a:avLst/>
          </a:prstGeom>
        </p:spPr>
        <p:txBody>
          <a:bodyPr wrap="square">
            <a:spAutoFit/>
          </a:bodyPr>
          <a:lstStyle/>
          <a:p>
            <a:r>
              <a:rPr lang="es-DO" dirty="0"/>
              <a:t> </a:t>
            </a:r>
            <a:r>
              <a:rPr lang="es-DO" sz="2400" dirty="0"/>
              <a:t>&lt;</a:t>
            </a:r>
            <a:r>
              <a:rPr lang="es-DO" sz="2400" dirty="0" err="1"/>
              <a:t>tr</a:t>
            </a:r>
            <a:r>
              <a:rPr lang="es-DO" sz="2400" dirty="0"/>
              <a:t>&gt;</a:t>
            </a:r>
          </a:p>
          <a:p>
            <a:r>
              <a:rPr lang="es-DO" sz="2400" dirty="0"/>
              <a:t>          &lt;</a:t>
            </a:r>
            <a:r>
              <a:rPr lang="es-DO" sz="2400" dirty="0" err="1"/>
              <a:t>td</a:t>
            </a:r>
            <a:r>
              <a:rPr lang="es-DO" sz="2400" dirty="0"/>
              <a:t>&gt;Martillo&lt;/</a:t>
            </a:r>
            <a:r>
              <a:rPr lang="es-DO" sz="2400" dirty="0" err="1"/>
              <a:t>td</a:t>
            </a:r>
            <a:r>
              <a:rPr lang="es-DO" sz="2400" dirty="0"/>
              <a:t>&gt;</a:t>
            </a:r>
          </a:p>
          <a:p>
            <a:r>
              <a:rPr lang="es-DO" sz="2400" dirty="0"/>
              <a:t>          &lt;</a:t>
            </a:r>
            <a:r>
              <a:rPr lang="es-DO" sz="2400" dirty="0" err="1"/>
              <a:t>td</a:t>
            </a:r>
            <a:r>
              <a:rPr lang="es-DO" sz="2400" dirty="0"/>
              <a:t>&gt;1&lt;/</a:t>
            </a:r>
            <a:r>
              <a:rPr lang="es-DO" sz="2400" dirty="0" err="1"/>
              <a:t>td</a:t>
            </a:r>
            <a:r>
              <a:rPr lang="es-DO" sz="2400" dirty="0"/>
              <a:t>&gt;</a:t>
            </a:r>
          </a:p>
          <a:p>
            <a:r>
              <a:rPr lang="es-DO" sz="2400" dirty="0"/>
              <a:t>          &lt;</a:t>
            </a:r>
            <a:r>
              <a:rPr lang="es-DO" sz="2400" dirty="0" err="1"/>
              <a:t>td</a:t>
            </a:r>
            <a:r>
              <a:rPr lang="es-DO" sz="2400" dirty="0"/>
              <a:t>&gt;7&lt;/</a:t>
            </a:r>
            <a:r>
              <a:rPr lang="es-DO" sz="2400" dirty="0" err="1"/>
              <a:t>td</a:t>
            </a:r>
            <a:r>
              <a:rPr lang="es-DO" sz="2400" dirty="0"/>
              <a:t>&gt;</a:t>
            </a:r>
          </a:p>
          <a:p>
            <a:r>
              <a:rPr lang="es-DO" sz="2400" dirty="0"/>
              <a:t>        &lt;/</a:t>
            </a:r>
            <a:r>
              <a:rPr lang="es-DO" sz="2400" dirty="0" err="1"/>
              <a:t>tr</a:t>
            </a:r>
            <a:r>
              <a:rPr lang="es-DO" sz="2400" dirty="0"/>
              <a:t>&gt;</a:t>
            </a:r>
          </a:p>
          <a:p>
            <a:r>
              <a:rPr lang="es-DO" sz="2400" dirty="0"/>
              <a:t>      &lt;/</a:t>
            </a:r>
            <a:r>
              <a:rPr lang="es-DO" sz="2400" dirty="0" err="1"/>
              <a:t>tbody</a:t>
            </a:r>
            <a:r>
              <a:rPr lang="es-DO" sz="2400" dirty="0"/>
              <a:t>&gt;</a:t>
            </a:r>
          </a:p>
          <a:p>
            <a:r>
              <a:rPr lang="es-DO" sz="2400" dirty="0"/>
              <a:t>    &lt;/</a:t>
            </a:r>
            <a:r>
              <a:rPr lang="es-DO" sz="2400" dirty="0" err="1"/>
              <a:t>table</a:t>
            </a:r>
            <a:r>
              <a:rPr lang="es-DO" sz="2400" dirty="0"/>
              <a:t>&gt;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r>
              <a:rPr lang="es-DO" sz="2400" dirty="0"/>
              <a:t>Los elementos "</a:t>
            </a:r>
            <a:r>
              <a:rPr lang="es-DO" sz="2400" dirty="0" err="1"/>
              <a:t>thead</a:t>
            </a:r>
            <a:r>
              <a:rPr lang="es-DO" sz="2400" dirty="0"/>
              <a:t>", "</a:t>
            </a:r>
            <a:r>
              <a:rPr lang="es-DO" sz="2400" dirty="0" err="1"/>
              <a:t>tbody</a:t>
            </a:r>
            <a:r>
              <a:rPr lang="es-DO" sz="2400" dirty="0"/>
              <a:t>" y "</a:t>
            </a:r>
            <a:r>
              <a:rPr lang="es-DO" sz="2400" dirty="0" err="1"/>
              <a:t>tfoot</a:t>
            </a:r>
            <a:r>
              <a:rPr lang="es-DO" sz="2400" dirty="0"/>
              <a:t>" pueden agrupar, respectivamente:</a:t>
            </a:r>
          </a:p>
          <a:p>
            <a:r>
              <a:rPr lang="es-DO" sz="2400" dirty="0" smtClean="0"/>
              <a:t>una </a:t>
            </a:r>
            <a:r>
              <a:rPr lang="es-DO" sz="2400" dirty="0"/>
              <a:t>o más filas de cabeceras,</a:t>
            </a:r>
          </a:p>
          <a:p>
            <a:r>
              <a:rPr lang="es-DO" sz="2400" dirty="0"/>
              <a:t>una o más filas de datos del cuerpo de la tabla y</a:t>
            </a:r>
          </a:p>
          <a:p>
            <a:r>
              <a:rPr lang="es-DO" sz="2400" dirty="0"/>
              <a:t>una o más filas de datos del pie de la tabla.</a:t>
            </a:r>
          </a:p>
          <a:p>
            <a:r>
              <a:rPr lang="es-DO" sz="2400" dirty="0"/>
              <a:t>Por otro lado, hay que saber que, en una tabla puede aparecer más de un elemento "</a:t>
            </a:r>
            <a:r>
              <a:rPr lang="es-DO" sz="2400" dirty="0" err="1"/>
              <a:t>tbody</a:t>
            </a:r>
            <a:r>
              <a:rPr lang="es-DO" sz="2400" dirty="0"/>
              <a:t>".</a:t>
            </a:r>
          </a:p>
          <a:p>
            <a:endParaRPr lang="es-DO" sz="2400" dirty="0"/>
          </a:p>
          <a:p>
            <a:r>
              <a:rPr lang="es-DO" sz="2400" dirty="0"/>
              <a:t>Además, hay que tener en cuenta que, el elemento "</a:t>
            </a:r>
            <a:r>
              <a:rPr lang="es-DO" sz="2400" dirty="0" err="1"/>
              <a:t>tfoot</a:t>
            </a:r>
            <a:r>
              <a:rPr lang="es-DO" sz="2400" dirty="0"/>
              <a:t>" debe escribirse después del "</a:t>
            </a:r>
            <a:r>
              <a:rPr lang="es-DO" sz="2400" dirty="0" err="1"/>
              <a:t>thead</a:t>
            </a:r>
            <a:r>
              <a:rPr lang="es-DO" sz="2400" dirty="0"/>
              <a:t>" y antes de todos los "</a:t>
            </a:r>
            <a:r>
              <a:rPr lang="es-DO" sz="2400" dirty="0" err="1"/>
              <a:t>tbody</a:t>
            </a:r>
            <a:r>
              <a:rPr lang="es-DO" sz="2400" dirty="0"/>
              <a:t>" presentes en la tabla.</a:t>
            </a:r>
          </a:p>
        </p:txBody>
      </p:sp>
    </p:spTree>
    <p:extLst>
      <p:ext uri="{BB962C8B-B14F-4D97-AF65-F5344CB8AC3E}">
        <p14:creationId xmlns:p14="http://schemas.microsoft.com/office/powerpoint/2010/main" val="3131366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207264"/>
            <a:ext cx="10326624" cy="2308324"/>
          </a:xfrm>
          <a:prstGeom prst="rect">
            <a:avLst/>
          </a:prstGeom>
        </p:spPr>
        <p:txBody>
          <a:bodyPr wrap="square">
            <a:spAutoFit/>
          </a:bodyPr>
          <a:lstStyle/>
          <a:p>
            <a:r>
              <a:rPr lang="es-DO" sz="2400" dirty="0" smtClean="0">
                <a:solidFill>
                  <a:srgbClr val="00B050"/>
                </a:solidFill>
              </a:rPr>
              <a:t>DIVISIONES EN HTML</a:t>
            </a:r>
          </a:p>
          <a:p>
            <a:r>
              <a:rPr lang="es-DO" sz="2000" dirty="0" smtClean="0"/>
              <a:t>En </a:t>
            </a:r>
            <a:r>
              <a:rPr lang="es-DO" sz="2000" dirty="0"/>
              <a:t>un documento HTML el elemento "div" permite crear divisiones, también llamadas secciones o zonas. Las divisiones se utilizan para agrupar elementos y aplicarles estilos.</a:t>
            </a:r>
          </a:p>
          <a:p>
            <a:r>
              <a:rPr lang="es-DO" sz="2000" u="sng" dirty="0" smtClean="0"/>
              <a:t>Elemento </a:t>
            </a:r>
            <a:r>
              <a:rPr lang="es-DO" sz="2000" u="sng" dirty="0"/>
              <a:t>"div"</a:t>
            </a:r>
          </a:p>
          <a:p>
            <a:r>
              <a:rPr lang="es-DO" sz="2000" dirty="0"/>
              <a:t>EJEMPLO En el siguiente documento ("una-division.html") el segundo y tercer párrafo están agrupados dentro de un elemento "div" donde se ha establecido que dichos párrafos deben mostrarse de color rojo:</a:t>
            </a:r>
          </a:p>
        </p:txBody>
      </p:sp>
      <p:sp>
        <p:nvSpPr>
          <p:cNvPr id="3" name="2 Rectángulo"/>
          <p:cNvSpPr/>
          <p:nvPr/>
        </p:nvSpPr>
        <p:spPr>
          <a:xfrm>
            <a:off x="121920" y="2497319"/>
            <a:ext cx="8753856" cy="4524315"/>
          </a:xfrm>
          <a:prstGeom prst="rect">
            <a:avLst/>
          </a:prstGeom>
        </p:spPr>
        <p:txBody>
          <a:bodyPr wrap="square">
            <a:spAutoFit/>
          </a:bodyPr>
          <a:lstStyle/>
          <a:p>
            <a:r>
              <a:rPr lang="es-DO" dirty="0"/>
              <a:t>&lt;!DOCTYPE </a:t>
            </a:r>
            <a:r>
              <a:rPr lang="es-DO" dirty="0" err="1"/>
              <a:t>html</a:t>
            </a:r>
            <a:r>
              <a:rPr lang="es-DO" dirty="0"/>
              <a:t>&gt;</a:t>
            </a:r>
          </a:p>
          <a:p>
            <a:r>
              <a:rPr lang="es-DO" dirty="0"/>
              <a:t>&lt;</a:t>
            </a:r>
            <a:r>
              <a:rPr lang="es-DO" dirty="0" err="1"/>
              <a:t>html</a:t>
            </a:r>
            <a:r>
              <a:rPr lang="es-DO" dirty="0"/>
              <a:t> </a:t>
            </a:r>
            <a:r>
              <a:rPr lang="es-DO" dirty="0" err="1"/>
              <a:t>lang</a:t>
            </a:r>
            <a:r>
              <a:rPr lang="es-DO" dirty="0"/>
              <a:t>="es-ES"&gt;</a:t>
            </a:r>
          </a:p>
          <a:p>
            <a:r>
              <a:rPr lang="es-DO" dirty="0"/>
              <a:t>  &lt;head&gt;</a:t>
            </a:r>
          </a:p>
          <a:p>
            <a:r>
              <a:rPr lang="es-DO" dirty="0"/>
              <a:t>    &lt;meta </a:t>
            </a:r>
            <a:r>
              <a:rPr lang="es-DO" dirty="0" err="1"/>
              <a:t>charset</a:t>
            </a:r>
            <a:r>
              <a:rPr lang="es-DO" dirty="0"/>
              <a:t>="utf-8"&gt;</a:t>
            </a:r>
          </a:p>
          <a:p>
            <a:r>
              <a:rPr lang="es-DO" dirty="0"/>
              <a:t>    &lt;</a:t>
            </a:r>
            <a:r>
              <a:rPr lang="es-DO" dirty="0" err="1"/>
              <a:t>title</a:t>
            </a:r>
            <a:r>
              <a:rPr lang="es-DO" dirty="0"/>
              <a:t>&gt;Ejemplo de una división&lt;/</a:t>
            </a:r>
            <a:r>
              <a:rPr lang="es-DO" dirty="0" err="1"/>
              <a:t>title</a:t>
            </a:r>
            <a:r>
              <a:rPr lang="es-DO" dirty="0"/>
              <a:t>&gt;</a:t>
            </a:r>
          </a:p>
          <a:p>
            <a:r>
              <a:rPr lang="es-DO" dirty="0"/>
              <a:t>  &lt;/head&gt;</a:t>
            </a:r>
          </a:p>
          <a:p>
            <a:r>
              <a:rPr lang="es-DO" dirty="0"/>
              <a:t>  &lt;</a:t>
            </a:r>
            <a:r>
              <a:rPr lang="es-DO" dirty="0" err="1"/>
              <a:t>body</a:t>
            </a:r>
            <a:r>
              <a:rPr lang="es-DO" dirty="0"/>
              <a:t>&gt;</a:t>
            </a:r>
          </a:p>
          <a:p>
            <a:r>
              <a:rPr lang="es-DO" dirty="0"/>
              <a:t>    &lt;p&gt;Primer párrafo.&lt;/p&gt;</a:t>
            </a:r>
          </a:p>
          <a:p>
            <a:r>
              <a:rPr lang="es-DO" dirty="0"/>
              <a:t>    &lt;div </a:t>
            </a:r>
            <a:r>
              <a:rPr lang="es-DO" dirty="0" err="1"/>
              <a:t>style</a:t>
            </a:r>
            <a:r>
              <a:rPr lang="es-DO" dirty="0"/>
              <a:t>="</a:t>
            </a:r>
            <a:r>
              <a:rPr lang="es-DO" dirty="0" err="1"/>
              <a:t>color:red</a:t>
            </a:r>
            <a:r>
              <a:rPr lang="es-DO" dirty="0"/>
              <a:t>"&gt;</a:t>
            </a:r>
          </a:p>
          <a:p>
            <a:r>
              <a:rPr lang="es-DO" dirty="0"/>
              <a:t>       &lt;p&gt;Segundo párrafo.&lt;/p&gt;</a:t>
            </a:r>
          </a:p>
          <a:p>
            <a:r>
              <a:rPr lang="es-DO" dirty="0"/>
              <a:t>       &lt;p&gt;Tercer párrafo.&lt;/p&gt;</a:t>
            </a:r>
          </a:p>
          <a:p>
            <a:r>
              <a:rPr lang="es-DO" dirty="0"/>
              <a:t>    &lt;/div&gt;</a:t>
            </a:r>
          </a:p>
          <a:p>
            <a:r>
              <a:rPr lang="es-DO" dirty="0"/>
              <a:t>    &lt;p&gt;Cuarto párrafo.&lt;/p&gt;</a:t>
            </a:r>
          </a:p>
          <a:p>
            <a:r>
              <a:rPr lang="es-DO" dirty="0"/>
              <a:t>  &lt;/</a:t>
            </a:r>
            <a:r>
              <a:rPr lang="es-DO" dirty="0" err="1"/>
              <a:t>body</a:t>
            </a:r>
            <a:r>
              <a:rPr lang="es-DO" dirty="0"/>
              <a:t>&gt;</a:t>
            </a:r>
          </a:p>
          <a:p>
            <a:r>
              <a:rPr lang="es-DO" dirty="0"/>
              <a:t>&lt;/</a:t>
            </a:r>
            <a:r>
              <a:rPr lang="es-DO" dirty="0" err="1"/>
              <a:t>html</a:t>
            </a:r>
            <a:r>
              <a:rPr lang="es-DO" dirty="0"/>
              <a:t>&gt;</a:t>
            </a:r>
          </a:p>
          <a:p>
            <a:r>
              <a:rPr lang="es-DO" dirty="0"/>
              <a:t>Al visualizarlo en pantalla, se verá algo similar a:</a:t>
            </a:r>
          </a:p>
        </p:txBody>
      </p:sp>
    </p:spTree>
    <p:extLst>
      <p:ext uri="{BB962C8B-B14F-4D97-AF65-F5344CB8AC3E}">
        <p14:creationId xmlns:p14="http://schemas.microsoft.com/office/powerpoint/2010/main" val="4119939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16" y="175260"/>
            <a:ext cx="8993124" cy="599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1292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0"/>
            <a:ext cx="10594848" cy="6001643"/>
          </a:xfrm>
          <a:prstGeom prst="rect">
            <a:avLst/>
          </a:prstGeom>
        </p:spPr>
        <p:txBody>
          <a:bodyPr wrap="square">
            <a:spAutoFit/>
          </a:bodyPr>
          <a:lstStyle/>
          <a:p>
            <a:r>
              <a:rPr lang="es-DO" sz="2400" dirty="0" smtClean="0">
                <a:solidFill>
                  <a:srgbClr val="00B050"/>
                </a:solidFill>
              </a:rPr>
              <a:t>ELEMENTO "DIV" Y ATRIBUTO CLASS</a:t>
            </a:r>
          </a:p>
          <a:p>
            <a:r>
              <a:rPr lang="es-DO" sz="2400" dirty="0" smtClean="0"/>
              <a:t>EJEMPLO </a:t>
            </a:r>
            <a:r>
              <a:rPr lang="es-DO" sz="2400" dirty="0"/>
              <a:t>En el siguiente documento HTML ("uso-elemento-div-y-atributo-class.html") se han escrito tres divisiones haciendo uso del atributo </a:t>
            </a:r>
            <a:r>
              <a:rPr lang="es-DO" sz="2400" dirty="0" err="1"/>
              <a:t>class</a:t>
            </a:r>
            <a:r>
              <a:rPr lang="es-DO" sz="2400" dirty="0"/>
              <a:t>. Obsérvese que, en dos de dichas divisiones el valor del atributo </a:t>
            </a:r>
            <a:r>
              <a:rPr lang="es-DO" sz="2400" dirty="0" err="1"/>
              <a:t>class</a:t>
            </a:r>
            <a:r>
              <a:rPr lang="es-DO" sz="2400" dirty="0"/>
              <a:t> es "rojo" y en la otra "azul".</a:t>
            </a:r>
          </a:p>
          <a:p>
            <a:endParaRPr lang="es-DO" sz="2400" dirty="0"/>
          </a:p>
          <a:p>
            <a:r>
              <a:rPr lang="es-DO" sz="2400" dirty="0"/>
              <a:t>&lt;!DOCTYPE </a:t>
            </a:r>
            <a:r>
              <a:rPr lang="es-DO" sz="2400" dirty="0" err="1"/>
              <a:t>html</a:t>
            </a:r>
            <a:r>
              <a:rPr lang="es-DO" sz="2400" dirty="0"/>
              <a:t>&gt;</a:t>
            </a:r>
          </a:p>
          <a:p>
            <a:r>
              <a:rPr lang="es-DO" sz="2400" dirty="0"/>
              <a:t>&lt;</a:t>
            </a:r>
            <a:r>
              <a:rPr lang="es-DO" sz="2400" dirty="0" err="1"/>
              <a:t>html</a:t>
            </a:r>
            <a:r>
              <a:rPr lang="es-DO" sz="2400" dirty="0"/>
              <a:t> </a:t>
            </a:r>
            <a:r>
              <a:rPr lang="es-DO" sz="2400" dirty="0" err="1"/>
              <a:t>lang</a:t>
            </a:r>
            <a:r>
              <a:rPr lang="es-DO" sz="2400" dirty="0"/>
              <a:t>="es-ES"&gt;</a:t>
            </a:r>
          </a:p>
          <a:p>
            <a:r>
              <a:rPr lang="es-DO" sz="2400" dirty="0"/>
              <a:t>  &lt;head&gt;</a:t>
            </a:r>
          </a:p>
          <a:p>
            <a:r>
              <a:rPr lang="es-DO" sz="2400" dirty="0"/>
              <a:t>    &lt;meta </a:t>
            </a:r>
            <a:r>
              <a:rPr lang="es-DO" sz="2400" dirty="0" err="1"/>
              <a:t>charset</a:t>
            </a:r>
            <a:r>
              <a:rPr lang="es-DO" sz="2400" dirty="0"/>
              <a:t>="utf-8"&gt;</a:t>
            </a:r>
          </a:p>
          <a:p>
            <a:r>
              <a:rPr lang="es-DO" sz="2400" dirty="0"/>
              <a:t>    &lt;</a:t>
            </a:r>
            <a:r>
              <a:rPr lang="es-DO" sz="2400" dirty="0" err="1"/>
              <a:t>title</a:t>
            </a:r>
            <a:r>
              <a:rPr lang="es-DO" sz="2400" dirty="0"/>
              <a:t>&gt;Ejemplo uso del elemento div y del atributo </a:t>
            </a:r>
            <a:r>
              <a:rPr lang="es-DO" sz="2400" dirty="0" err="1"/>
              <a:t>class</a:t>
            </a:r>
            <a:r>
              <a:rPr lang="es-DO" sz="2400" dirty="0"/>
              <a:t>&lt;/</a:t>
            </a:r>
            <a:r>
              <a:rPr lang="es-DO" sz="2400" dirty="0" err="1"/>
              <a:t>title</a:t>
            </a:r>
            <a:r>
              <a:rPr lang="es-DO" sz="2400" dirty="0"/>
              <a:t>&gt;</a:t>
            </a:r>
          </a:p>
          <a:p>
            <a:r>
              <a:rPr lang="es-DO" sz="2400" dirty="0"/>
              <a:t>    &lt;</a:t>
            </a:r>
            <a:r>
              <a:rPr lang="es-DO" sz="2400" dirty="0" err="1"/>
              <a:t>style</a:t>
            </a:r>
            <a:r>
              <a:rPr lang="es-DO" sz="2400" dirty="0"/>
              <a:t>&gt;</a:t>
            </a:r>
          </a:p>
          <a:p>
            <a:r>
              <a:rPr lang="es-DO" sz="2400" dirty="0"/>
              <a:t>      .rojo {</a:t>
            </a:r>
            <a:r>
              <a:rPr lang="es-DO" sz="2400" dirty="0" err="1"/>
              <a:t>color:red</a:t>
            </a:r>
            <a:r>
              <a:rPr lang="es-DO" sz="2400" dirty="0"/>
              <a:t>;}</a:t>
            </a:r>
          </a:p>
          <a:p>
            <a:r>
              <a:rPr lang="es-DO" sz="2400" dirty="0"/>
              <a:t>      .azul {</a:t>
            </a:r>
            <a:r>
              <a:rPr lang="es-DO" sz="2400" dirty="0" err="1"/>
              <a:t>color:blue</a:t>
            </a:r>
            <a:r>
              <a:rPr lang="es-DO" sz="2400" dirty="0"/>
              <a:t>;}</a:t>
            </a:r>
          </a:p>
          <a:p>
            <a:r>
              <a:rPr lang="es-DO" sz="2400" dirty="0"/>
              <a:t>    &lt;/</a:t>
            </a:r>
            <a:r>
              <a:rPr lang="es-DO" sz="2400" dirty="0" err="1"/>
              <a:t>style</a:t>
            </a:r>
            <a:r>
              <a:rPr lang="es-DO" sz="2400" dirty="0"/>
              <a:t>&gt;</a:t>
            </a:r>
          </a:p>
          <a:p>
            <a:r>
              <a:rPr lang="es-DO" sz="2400" dirty="0"/>
              <a:t>  &lt;/head&gt;</a:t>
            </a:r>
          </a:p>
        </p:txBody>
      </p:sp>
    </p:spTree>
    <p:extLst>
      <p:ext uri="{BB962C8B-B14F-4D97-AF65-F5344CB8AC3E}">
        <p14:creationId xmlns:p14="http://schemas.microsoft.com/office/powerpoint/2010/main" val="30727582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9728" y="0"/>
            <a:ext cx="9034272" cy="6740307"/>
          </a:xfrm>
          <a:prstGeom prst="rect">
            <a:avLst/>
          </a:prstGeom>
        </p:spPr>
        <p:txBody>
          <a:bodyPr wrap="square">
            <a:spAutoFit/>
          </a:bodyPr>
          <a:lstStyle/>
          <a:p>
            <a:r>
              <a:rPr lang="es-DO" sz="2400" dirty="0"/>
              <a:t>&lt;</a:t>
            </a:r>
            <a:r>
              <a:rPr lang="es-DO" sz="2400" dirty="0" err="1"/>
              <a:t>body</a:t>
            </a:r>
            <a:r>
              <a:rPr lang="es-DO" sz="2400" dirty="0"/>
              <a:t>&gt;</a:t>
            </a:r>
          </a:p>
          <a:p>
            <a:r>
              <a:rPr lang="es-DO" sz="2400" dirty="0"/>
              <a:t>    &lt;p&gt;Primer párrafo.&lt;/p&gt;</a:t>
            </a:r>
          </a:p>
          <a:p>
            <a:r>
              <a:rPr lang="es-DO" sz="2400" dirty="0"/>
              <a:t>    &lt;div </a:t>
            </a:r>
            <a:r>
              <a:rPr lang="es-DO" sz="2400" dirty="0" err="1"/>
              <a:t>class</a:t>
            </a:r>
            <a:r>
              <a:rPr lang="es-DO" sz="2400" dirty="0"/>
              <a:t>="rojo"&gt;</a:t>
            </a:r>
          </a:p>
          <a:p>
            <a:r>
              <a:rPr lang="es-DO" sz="2400" dirty="0"/>
              <a:t>       &lt;p&gt;Segundo párrafo.&lt;/p&gt;</a:t>
            </a:r>
          </a:p>
          <a:p>
            <a:r>
              <a:rPr lang="es-DO" sz="2400" dirty="0"/>
              <a:t>       &lt;p&gt;Tercer párrafo.&lt;/p&gt;</a:t>
            </a:r>
          </a:p>
          <a:p>
            <a:r>
              <a:rPr lang="es-DO" sz="2400" dirty="0"/>
              <a:t>    &lt;/div&gt;</a:t>
            </a:r>
          </a:p>
          <a:p>
            <a:r>
              <a:rPr lang="es-DO" sz="2400" dirty="0"/>
              <a:t>    &lt;p&gt;Cuarto párrafo.&lt;/p&gt;</a:t>
            </a:r>
          </a:p>
          <a:p>
            <a:r>
              <a:rPr lang="es-DO" sz="2400" dirty="0"/>
              <a:t>    &lt;div </a:t>
            </a:r>
            <a:r>
              <a:rPr lang="es-DO" sz="2400" dirty="0" err="1"/>
              <a:t>class</a:t>
            </a:r>
            <a:r>
              <a:rPr lang="es-DO" sz="2400" dirty="0"/>
              <a:t>="azul"&gt;</a:t>
            </a:r>
          </a:p>
          <a:p>
            <a:r>
              <a:rPr lang="es-DO" sz="2400" dirty="0"/>
              <a:t>       &lt;p&gt;Quinto párrafo.&lt;/p&gt;</a:t>
            </a:r>
          </a:p>
          <a:p>
            <a:r>
              <a:rPr lang="es-DO" sz="2400" dirty="0"/>
              <a:t>       &lt;p&gt;Sexto párrafo.&lt;/p&gt;</a:t>
            </a:r>
          </a:p>
          <a:p>
            <a:r>
              <a:rPr lang="es-DO" sz="2400" dirty="0"/>
              <a:t>    &lt;/div&gt;</a:t>
            </a:r>
          </a:p>
          <a:p>
            <a:r>
              <a:rPr lang="es-DO" sz="2400" dirty="0"/>
              <a:t>    &lt;div </a:t>
            </a:r>
            <a:r>
              <a:rPr lang="es-DO" sz="2400" dirty="0" err="1"/>
              <a:t>class</a:t>
            </a:r>
            <a:r>
              <a:rPr lang="es-DO" sz="2400" dirty="0"/>
              <a:t>="rojo"&gt;</a:t>
            </a:r>
          </a:p>
          <a:p>
            <a:r>
              <a:rPr lang="es-DO" sz="2400" dirty="0"/>
              <a:t>       &lt;p&gt;Séptimo párrafo.&lt;/p&gt;</a:t>
            </a:r>
          </a:p>
          <a:p>
            <a:r>
              <a:rPr lang="es-DO" sz="2400" dirty="0"/>
              <a:t>    &lt;/div&gt;</a:t>
            </a:r>
          </a:p>
          <a:p>
            <a:r>
              <a:rPr lang="es-DO" sz="2400" dirty="0"/>
              <a:t>    &lt;p&gt;Octavo párrafo.&lt;/p&gt;</a:t>
            </a:r>
          </a:p>
          <a:p>
            <a:r>
              <a:rPr lang="es-DO" sz="2400" dirty="0"/>
              <a:t>  &lt;/</a:t>
            </a:r>
            <a:r>
              <a:rPr lang="es-DO" sz="2400" dirty="0" err="1"/>
              <a:t>body</a:t>
            </a:r>
            <a:r>
              <a:rPr lang="es-DO" sz="2400" dirty="0"/>
              <a:t>&gt;</a:t>
            </a:r>
          </a:p>
          <a:p>
            <a:r>
              <a:rPr lang="es-DO" sz="2400" dirty="0"/>
              <a:t>&lt;/</a:t>
            </a:r>
            <a:r>
              <a:rPr lang="es-DO" sz="2400" dirty="0" err="1"/>
              <a:t>html</a:t>
            </a:r>
            <a:r>
              <a:rPr lang="es-DO" sz="2400" dirty="0"/>
              <a:t>&gt;</a:t>
            </a:r>
          </a:p>
          <a:p>
            <a:r>
              <a:rPr lang="es-DO" sz="2400" dirty="0"/>
              <a:t>En un navegador se visualizará:</a:t>
            </a:r>
          </a:p>
        </p:txBody>
      </p:sp>
    </p:spTree>
    <p:extLst>
      <p:ext uri="{BB962C8B-B14F-4D97-AF65-F5344CB8AC3E}">
        <p14:creationId xmlns:p14="http://schemas.microsoft.com/office/powerpoint/2010/main" val="13781191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03" y="42550"/>
            <a:ext cx="9216549" cy="565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2734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85344"/>
            <a:ext cx="10826496" cy="6817251"/>
          </a:xfrm>
          <a:prstGeom prst="rect">
            <a:avLst/>
          </a:prstGeom>
        </p:spPr>
        <p:txBody>
          <a:bodyPr wrap="square">
            <a:spAutoFit/>
          </a:bodyPr>
          <a:lstStyle/>
          <a:p>
            <a:r>
              <a:rPr lang="es-DO" sz="2300" dirty="0" smtClean="0">
                <a:solidFill>
                  <a:srgbClr val="00B050"/>
                </a:solidFill>
              </a:rPr>
              <a:t>ELEMENTO "DIV" Y ATRIBUTO ID</a:t>
            </a:r>
          </a:p>
          <a:p>
            <a:r>
              <a:rPr lang="es-DO" sz="2300" dirty="0" smtClean="0"/>
              <a:t>EJEMPLO </a:t>
            </a:r>
            <a:r>
              <a:rPr lang="es-DO" sz="2300" dirty="0"/>
              <a:t>En el código del siguiente documento ("uso-elemento-div-y-atributo-id.html") se han especificado cuatro divisiones (cabecera, contenido, </a:t>
            </a:r>
            <a:r>
              <a:rPr lang="es-DO" sz="2300" dirty="0" err="1"/>
              <a:t>menu</a:t>
            </a:r>
            <a:r>
              <a:rPr lang="es-DO" sz="2300" dirty="0"/>
              <a:t> y pie) contenidas dentro de otra división llamada contendor.</a:t>
            </a:r>
          </a:p>
          <a:p>
            <a:endParaRPr lang="es-DO" sz="2300" dirty="0"/>
          </a:p>
          <a:p>
            <a:r>
              <a:rPr lang="es-DO" sz="2300" dirty="0"/>
              <a:t>&lt;!DOCTYPE </a:t>
            </a:r>
            <a:r>
              <a:rPr lang="es-DO" sz="2300" dirty="0" err="1"/>
              <a:t>html</a:t>
            </a:r>
            <a:r>
              <a:rPr lang="es-DO" sz="2300" dirty="0"/>
              <a:t>&gt;</a:t>
            </a:r>
          </a:p>
          <a:p>
            <a:r>
              <a:rPr lang="es-DO" sz="2300" dirty="0"/>
              <a:t>&lt;</a:t>
            </a:r>
            <a:r>
              <a:rPr lang="es-DO" sz="2300" dirty="0" err="1"/>
              <a:t>html</a:t>
            </a:r>
            <a:r>
              <a:rPr lang="es-DO" sz="2300" dirty="0"/>
              <a:t> </a:t>
            </a:r>
            <a:r>
              <a:rPr lang="es-DO" sz="2300" dirty="0" err="1"/>
              <a:t>lang</a:t>
            </a:r>
            <a:r>
              <a:rPr lang="es-DO" sz="2300" dirty="0"/>
              <a:t>="es-ES"&gt;</a:t>
            </a:r>
          </a:p>
          <a:p>
            <a:r>
              <a:rPr lang="es-DO" sz="2300" dirty="0"/>
              <a:t>  &lt;head&gt;</a:t>
            </a:r>
          </a:p>
          <a:p>
            <a:r>
              <a:rPr lang="es-DO" sz="2300" dirty="0"/>
              <a:t>    &lt;meta </a:t>
            </a:r>
            <a:r>
              <a:rPr lang="es-DO" sz="2300" dirty="0" err="1"/>
              <a:t>charset</a:t>
            </a:r>
            <a:r>
              <a:rPr lang="es-DO" sz="2300" dirty="0"/>
              <a:t>="utf-8"&gt;</a:t>
            </a:r>
          </a:p>
          <a:p>
            <a:r>
              <a:rPr lang="es-DO" sz="2300" dirty="0"/>
              <a:t>    &lt;</a:t>
            </a:r>
            <a:r>
              <a:rPr lang="es-DO" sz="2300" dirty="0" err="1"/>
              <a:t>title</a:t>
            </a:r>
            <a:r>
              <a:rPr lang="es-DO" sz="2300" dirty="0"/>
              <a:t>&gt;Ejemplo uso del elemento div y del atributo id&lt;/</a:t>
            </a:r>
            <a:r>
              <a:rPr lang="es-DO" sz="2300" dirty="0" err="1"/>
              <a:t>title</a:t>
            </a:r>
            <a:r>
              <a:rPr lang="es-DO" sz="2300" dirty="0"/>
              <a:t>&gt;</a:t>
            </a:r>
          </a:p>
          <a:p>
            <a:r>
              <a:rPr lang="es-DO" sz="2300" dirty="0"/>
              <a:t>    &lt;</a:t>
            </a:r>
            <a:r>
              <a:rPr lang="es-DO" sz="2300" dirty="0" err="1"/>
              <a:t>style</a:t>
            </a:r>
            <a:r>
              <a:rPr lang="es-DO" sz="2300" dirty="0"/>
              <a:t>&gt;</a:t>
            </a:r>
          </a:p>
          <a:p>
            <a:r>
              <a:rPr lang="es-DO" sz="2300" dirty="0"/>
              <a:t>      * { </a:t>
            </a:r>
          </a:p>
          <a:p>
            <a:r>
              <a:rPr lang="es-DO" sz="2300" dirty="0"/>
              <a:t>        margin:0;</a:t>
            </a:r>
          </a:p>
          <a:p>
            <a:r>
              <a:rPr lang="es-DO" sz="2300" dirty="0"/>
              <a:t>        padding:0;</a:t>
            </a:r>
          </a:p>
          <a:p>
            <a:r>
              <a:rPr lang="es-DO" sz="2300" dirty="0"/>
              <a:t>      }</a:t>
            </a:r>
          </a:p>
          <a:p>
            <a:r>
              <a:rPr lang="es-DO" sz="2300" dirty="0"/>
              <a:t>      a:link, a:visited, a:hover, a:active {</a:t>
            </a:r>
          </a:p>
          <a:p>
            <a:r>
              <a:rPr lang="es-DO" sz="2300" dirty="0"/>
              <a:t>        color:#0f0;</a:t>
            </a:r>
          </a:p>
          <a:p>
            <a:r>
              <a:rPr lang="es-DO" sz="2300" dirty="0"/>
              <a:t>        font-size:16px;</a:t>
            </a:r>
          </a:p>
          <a:p>
            <a:r>
              <a:rPr lang="es-DO" sz="2300" dirty="0"/>
              <a:t>      }</a:t>
            </a:r>
          </a:p>
        </p:txBody>
      </p:sp>
    </p:spTree>
    <p:extLst>
      <p:ext uri="{BB962C8B-B14F-4D97-AF65-F5344CB8AC3E}">
        <p14:creationId xmlns:p14="http://schemas.microsoft.com/office/powerpoint/2010/main" val="1935801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2336" y="197346"/>
            <a:ext cx="8741664" cy="6463308"/>
          </a:xfrm>
          <a:prstGeom prst="rect">
            <a:avLst/>
          </a:prstGeom>
        </p:spPr>
        <p:txBody>
          <a:bodyPr wrap="square">
            <a:spAutoFit/>
          </a:bodyPr>
          <a:lstStyle/>
          <a:p>
            <a:r>
              <a:rPr lang="es-DO" dirty="0" err="1"/>
              <a:t>body</a:t>
            </a:r>
            <a:r>
              <a:rPr lang="es-DO" dirty="0"/>
              <a:t> {</a:t>
            </a:r>
          </a:p>
          <a:p>
            <a:r>
              <a:rPr lang="es-DO" dirty="0"/>
              <a:t>        </a:t>
            </a:r>
            <a:r>
              <a:rPr lang="es-DO" dirty="0" err="1"/>
              <a:t>background</a:t>
            </a:r>
            <a:r>
              <a:rPr lang="es-DO" dirty="0"/>
              <a:t>:#</a:t>
            </a:r>
            <a:r>
              <a:rPr lang="es-DO" dirty="0" err="1"/>
              <a:t>eee</a:t>
            </a:r>
            <a:r>
              <a:rPr lang="es-DO" dirty="0"/>
              <a:t>;</a:t>
            </a:r>
          </a:p>
          <a:p>
            <a:r>
              <a:rPr lang="es-DO" dirty="0"/>
              <a:t>        </a:t>
            </a:r>
            <a:r>
              <a:rPr lang="es-DO" dirty="0" err="1"/>
              <a:t>font-family:verdana</a:t>
            </a:r>
            <a:r>
              <a:rPr lang="es-DO" dirty="0"/>
              <a:t>;</a:t>
            </a:r>
          </a:p>
          <a:p>
            <a:r>
              <a:rPr lang="es-DO" dirty="0"/>
              <a:t>      }</a:t>
            </a:r>
          </a:p>
          <a:p>
            <a:r>
              <a:rPr lang="es-DO" dirty="0"/>
              <a:t>      h1 {</a:t>
            </a:r>
          </a:p>
          <a:p>
            <a:r>
              <a:rPr lang="es-DO" dirty="0"/>
              <a:t>        color:#c0c;</a:t>
            </a:r>
          </a:p>
          <a:p>
            <a:r>
              <a:rPr lang="es-DO" dirty="0"/>
              <a:t>        font-size:24px;</a:t>
            </a:r>
          </a:p>
          <a:p>
            <a:r>
              <a:rPr lang="es-DO" dirty="0"/>
              <a:t>      }</a:t>
            </a:r>
          </a:p>
          <a:p>
            <a:r>
              <a:rPr lang="es-DO" dirty="0"/>
              <a:t>      p {</a:t>
            </a:r>
          </a:p>
          <a:p>
            <a:r>
              <a:rPr lang="es-DO" dirty="0"/>
              <a:t>        font-size:16px;</a:t>
            </a:r>
          </a:p>
          <a:p>
            <a:r>
              <a:rPr lang="es-DO" dirty="0"/>
              <a:t>      }</a:t>
            </a:r>
          </a:p>
          <a:p>
            <a:r>
              <a:rPr lang="es-DO" dirty="0"/>
              <a:t>      </a:t>
            </a:r>
            <a:r>
              <a:rPr lang="es-DO" dirty="0" err="1"/>
              <a:t>ul</a:t>
            </a:r>
            <a:r>
              <a:rPr lang="es-DO" dirty="0"/>
              <a:t> {</a:t>
            </a:r>
          </a:p>
          <a:p>
            <a:r>
              <a:rPr lang="es-DO" dirty="0"/>
              <a:t>        </a:t>
            </a:r>
            <a:r>
              <a:rPr lang="es-DO" dirty="0" err="1"/>
              <a:t>list-style-type:none</a:t>
            </a:r>
            <a:r>
              <a:rPr lang="es-DO" dirty="0"/>
              <a:t>;</a:t>
            </a:r>
          </a:p>
          <a:p>
            <a:r>
              <a:rPr lang="es-DO" dirty="0"/>
              <a:t>      }</a:t>
            </a:r>
          </a:p>
          <a:p>
            <a:r>
              <a:rPr lang="es-DO" dirty="0"/>
              <a:t>      #cabecera {</a:t>
            </a:r>
          </a:p>
          <a:p>
            <a:r>
              <a:rPr lang="es-DO" dirty="0"/>
              <a:t>        color:#ff9;</a:t>
            </a:r>
          </a:p>
          <a:p>
            <a:r>
              <a:rPr lang="es-DO" dirty="0"/>
              <a:t>        </a:t>
            </a:r>
            <a:r>
              <a:rPr lang="es-DO" dirty="0" err="1"/>
              <a:t>background</a:t>
            </a:r>
            <a:r>
              <a:rPr lang="es-DO" dirty="0"/>
              <a:t>-color:#000;</a:t>
            </a:r>
          </a:p>
          <a:p>
            <a:r>
              <a:rPr lang="es-DO" dirty="0"/>
              <a:t>        padding:10px;</a:t>
            </a:r>
          </a:p>
          <a:p>
            <a:r>
              <a:rPr lang="es-DO" dirty="0"/>
              <a:t>      }</a:t>
            </a:r>
          </a:p>
          <a:p>
            <a:r>
              <a:rPr lang="es-DO" dirty="0"/>
              <a:t>      #contenedor {</a:t>
            </a:r>
          </a:p>
          <a:p>
            <a:r>
              <a:rPr lang="es-DO" dirty="0"/>
              <a:t>        margin:0 auto;</a:t>
            </a:r>
          </a:p>
          <a:p>
            <a:r>
              <a:rPr lang="es-DO" dirty="0"/>
              <a:t>        width:800px;</a:t>
            </a:r>
          </a:p>
          <a:p>
            <a:r>
              <a:rPr lang="es-DO" dirty="0"/>
              <a:t>      }</a:t>
            </a:r>
          </a:p>
        </p:txBody>
      </p:sp>
    </p:spTree>
    <p:extLst>
      <p:ext uri="{BB962C8B-B14F-4D97-AF65-F5344CB8AC3E}">
        <p14:creationId xmlns:p14="http://schemas.microsoft.com/office/powerpoint/2010/main" val="33569191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75488" y="121920"/>
            <a:ext cx="8668512" cy="6555641"/>
          </a:xfrm>
          <a:prstGeom prst="rect">
            <a:avLst/>
          </a:prstGeom>
        </p:spPr>
        <p:txBody>
          <a:bodyPr wrap="square">
            <a:spAutoFit/>
          </a:bodyPr>
          <a:lstStyle/>
          <a:p>
            <a:r>
              <a:rPr lang="es-DO" sz="2000" dirty="0"/>
              <a:t>#contenido {</a:t>
            </a:r>
          </a:p>
          <a:p>
            <a:r>
              <a:rPr lang="es-DO" sz="2000" dirty="0"/>
              <a:t>        </a:t>
            </a:r>
            <a:r>
              <a:rPr lang="es-DO" sz="2000" dirty="0" err="1"/>
              <a:t>background</a:t>
            </a:r>
            <a:r>
              <a:rPr lang="es-DO" sz="2000" dirty="0"/>
              <a:t>-color:#</a:t>
            </a:r>
            <a:r>
              <a:rPr lang="es-DO" sz="2000" dirty="0" err="1"/>
              <a:t>ddd</a:t>
            </a:r>
            <a:r>
              <a:rPr lang="es-DO" sz="2000" dirty="0"/>
              <a:t>;</a:t>
            </a:r>
          </a:p>
          <a:p>
            <a:r>
              <a:rPr lang="es-DO" sz="2000" dirty="0"/>
              <a:t>        </a:t>
            </a:r>
            <a:r>
              <a:rPr lang="es-DO" sz="2000" dirty="0" err="1"/>
              <a:t>float:left</a:t>
            </a:r>
            <a:r>
              <a:rPr lang="es-DO" sz="2000" dirty="0"/>
              <a:t>;</a:t>
            </a:r>
          </a:p>
          <a:p>
            <a:r>
              <a:rPr lang="es-DO" sz="2000" dirty="0"/>
              <a:t>        height:500px;</a:t>
            </a:r>
          </a:p>
          <a:p>
            <a:r>
              <a:rPr lang="es-DO" sz="2000" dirty="0"/>
              <a:t>        padding:10px;</a:t>
            </a:r>
          </a:p>
          <a:p>
            <a:r>
              <a:rPr lang="es-DO" sz="2000" dirty="0"/>
              <a:t>        width:560px;</a:t>
            </a:r>
          </a:p>
          <a:p>
            <a:r>
              <a:rPr lang="es-DO" sz="2000" dirty="0"/>
              <a:t>      }</a:t>
            </a:r>
          </a:p>
          <a:p>
            <a:r>
              <a:rPr lang="es-DO" sz="2000" dirty="0"/>
              <a:t>      #</a:t>
            </a:r>
            <a:r>
              <a:rPr lang="es-DO" sz="2000" dirty="0" err="1"/>
              <a:t>menu</a:t>
            </a:r>
            <a:r>
              <a:rPr lang="es-DO" sz="2000" dirty="0"/>
              <a:t> {</a:t>
            </a:r>
          </a:p>
          <a:p>
            <a:r>
              <a:rPr lang="es-DO" sz="2000" dirty="0"/>
              <a:t>        </a:t>
            </a:r>
            <a:r>
              <a:rPr lang="es-DO" sz="2000" dirty="0" err="1"/>
              <a:t>background</a:t>
            </a:r>
            <a:r>
              <a:rPr lang="es-DO" sz="2000" dirty="0"/>
              <a:t>-color:#999;</a:t>
            </a:r>
          </a:p>
          <a:p>
            <a:r>
              <a:rPr lang="es-DO" sz="2000" dirty="0"/>
              <a:t>        </a:t>
            </a:r>
            <a:r>
              <a:rPr lang="es-DO" sz="2000" dirty="0" err="1"/>
              <a:t>float:left</a:t>
            </a:r>
            <a:r>
              <a:rPr lang="es-DO" sz="2000" dirty="0"/>
              <a:t>;</a:t>
            </a:r>
          </a:p>
          <a:p>
            <a:r>
              <a:rPr lang="es-DO" sz="2000" dirty="0"/>
              <a:t>        height:480px;</a:t>
            </a:r>
          </a:p>
          <a:p>
            <a:r>
              <a:rPr lang="es-DO" sz="2000" dirty="0"/>
              <a:t>        padding:20px;</a:t>
            </a:r>
          </a:p>
          <a:p>
            <a:r>
              <a:rPr lang="es-DO" sz="2000" dirty="0"/>
              <a:t>        width:180px;</a:t>
            </a:r>
          </a:p>
          <a:p>
            <a:r>
              <a:rPr lang="es-DO" sz="2000" dirty="0"/>
              <a:t>      }</a:t>
            </a:r>
          </a:p>
          <a:p>
            <a:r>
              <a:rPr lang="es-DO" sz="2000" dirty="0"/>
              <a:t>      #pie { </a:t>
            </a:r>
          </a:p>
          <a:p>
            <a:r>
              <a:rPr lang="es-DO" sz="2000" dirty="0"/>
              <a:t>        </a:t>
            </a:r>
            <a:r>
              <a:rPr lang="es-DO" sz="2000" dirty="0" err="1"/>
              <a:t>background</a:t>
            </a:r>
            <a:r>
              <a:rPr lang="es-DO" sz="2000" dirty="0"/>
              <a:t>-color:#</a:t>
            </a:r>
            <a:r>
              <a:rPr lang="es-DO" sz="2000" dirty="0" err="1"/>
              <a:t>bbb</a:t>
            </a:r>
            <a:r>
              <a:rPr lang="es-DO" sz="2000" dirty="0"/>
              <a:t>;</a:t>
            </a:r>
          </a:p>
          <a:p>
            <a:r>
              <a:rPr lang="es-DO" sz="2000" dirty="0"/>
              <a:t>        </a:t>
            </a:r>
            <a:r>
              <a:rPr lang="es-DO" sz="2000" dirty="0" err="1"/>
              <a:t>clear:both</a:t>
            </a:r>
            <a:r>
              <a:rPr lang="es-DO" sz="2000" dirty="0"/>
              <a:t>;</a:t>
            </a:r>
          </a:p>
          <a:p>
            <a:r>
              <a:rPr lang="es-DO" sz="2000" dirty="0"/>
              <a:t>        color:#900;</a:t>
            </a:r>
          </a:p>
          <a:p>
            <a:r>
              <a:rPr lang="es-DO" sz="2000" dirty="0"/>
              <a:t>        padding:10px;</a:t>
            </a:r>
          </a:p>
          <a:p>
            <a:r>
              <a:rPr lang="es-DO" sz="2000" dirty="0"/>
              <a:t>        </a:t>
            </a:r>
            <a:r>
              <a:rPr lang="es-DO" sz="2000" dirty="0" err="1"/>
              <a:t>text-align:center</a:t>
            </a:r>
            <a:r>
              <a:rPr lang="es-DO" sz="2000" dirty="0"/>
              <a:t>;</a:t>
            </a:r>
          </a:p>
          <a:p>
            <a:r>
              <a:rPr lang="es-DO" sz="2000" dirty="0"/>
              <a:t>      }</a:t>
            </a:r>
          </a:p>
        </p:txBody>
      </p:sp>
    </p:spTree>
    <p:extLst>
      <p:ext uri="{BB962C8B-B14F-4D97-AF65-F5344CB8AC3E}">
        <p14:creationId xmlns:p14="http://schemas.microsoft.com/office/powerpoint/2010/main" val="35572006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48640" y="-218152"/>
            <a:ext cx="8595360" cy="7571303"/>
          </a:xfrm>
          <a:prstGeom prst="rect">
            <a:avLst/>
          </a:prstGeom>
        </p:spPr>
        <p:txBody>
          <a:bodyPr wrap="square">
            <a:spAutoFit/>
          </a:bodyPr>
          <a:lstStyle/>
          <a:p>
            <a:endParaRPr lang="es-DO" dirty="0" smtClean="0"/>
          </a:p>
          <a:p>
            <a:r>
              <a:rPr lang="es-DO" dirty="0" smtClean="0"/>
              <a:t>&lt;/</a:t>
            </a:r>
            <a:r>
              <a:rPr lang="es-DO" dirty="0" err="1"/>
              <a:t>style</a:t>
            </a:r>
            <a:r>
              <a:rPr lang="es-DO" dirty="0"/>
              <a:t>&gt;</a:t>
            </a:r>
          </a:p>
          <a:p>
            <a:r>
              <a:rPr lang="es-DO" dirty="0"/>
              <a:t>  &lt;/head&gt;</a:t>
            </a:r>
          </a:p>
          <a:p>
            <a:r>
              <a:rPr lang="es-DO" dirty="0"/>
              <a:t>  &lt;</a:t>
            </a:r>
            <a:r>
              <a:rPr lang="es-DO" dirty="0" err="1"/>
              <a:t>body</a:t>
            </a:r>
            <a:r>
              <a:rPr lang="es-DO" dirty="0"/>
              <a:t>&gt;</a:t>
            </a:r>
          </a:p>
          <a:p>
            <a:r>
              <a:rPr lang="es-DO" dirty="0"/>
              <a:t>    &lt;div id="contenedor"&gt;</a:t>
            </a:r>
          </a:p>
          <a:p>
            <a:r>
              <a:rPr lang="es-DO" dirty="0"/>
              <a:t>      &lt;div id="cabecera"&gt;</a:t>
            </a:r>
          </a:p>
          <a:p>
            <a:r>
              <a:rPr lang="es-DO" dirty="0"/>
              <a:t>        &lt;p&gt;Párrafo en la cabecera de la página.&lt;/p&gt;</a:t>
            </a:r>
          </a:p>
          <a:p>
            <a:r>
              <a:rPr lang="es-DO" dirty="0"/>
              <a:t>      &lt;/div&gt;</a:t>
            </a:r>
          </a:p>
          <a:p>
            <a:r>
              <a:rPr lang="es-DO" dirty="0"/>
              <a:t>      &lt;div id="</a:t>
            </a:r>
            <a:r>
              <a:rPr lang="es-DO" dirty="0" err="1"/>
              <a:t>menu</a:t>
            </a:r>
            <a:r>
              <a:rPr lang="es-DO" dirty="0"/>
              <a:t>"&gt;</a:t>
            </a:r>
          </a:p>
          <a:p>
            <a:r>
              <a:rPr lang="es-DO" dirty="0"/>
              <a:t>        &lt;</a:t>
            </a:r>
            <a:r>
              <a:rPr lang="es-DO" dirty="0" err="1"/>
              <a:t>ul</a:t>
            </a:r>
            <a:r>
              <a:rPr lang="es-DO" dirty="0"/>
              <a:t>&gt;</a:t>
            </a:r>
          </a:p>
          <a:p>
            <a:r>
              <a:rPr lang="es-DO" dirty="0"/>
              <a:t>          &lt;li&gt;&lt;a </a:t>
            </a:r>
            <a:r>
              <a:rPr lang="es-DO" dirty="0" err="1"/>
              <a:t>href</a:t>
            </a:r>
            <a:r>
              <a:rPr lang="es-DO" dirty="0"/>
              <a:t>="enlace-1.html"&gt;Enlace 1&lt;/a&gt;&lt;/li&gt;</a:t>
            </a:r>
          </a:p>
          <a:p>
            <a:r>
              <a:rPr lang="es-DO" dirty="0"/>
              <a:t>          &lt;li&gt;&lt;a </a:t>
            </a:r>
            <a:r>
              <a:rPr lang="es-DO" dirty="0" err="1"/>
              <a:t>href</a:t>
            </a:r>
            <a:r>
              <a:rPr lang="es-DO" dirty="0"/>
              <a:t>="enlace-2.html"&gt;Enlace 2&lt;/a&gt;&lt;/li&gt;</a:t>
            </a:r>
          </a:p>
          <a:p>
            <a:r>
              <a:rPr lang="es-DO" dirty="0"/>
              <a:t>          &lt;li&gt;&lt;a </a:t>
            </a:r>
            <a:r>
              <a:rPr lang="es-DO" dirty="0" err="1"/>
              <a:t>href</a:t>
            </a:r>
            <a:r>
              <a:rPr lang="es-DO" dirty="0"/>
              <a:t>="enlace-3.html"&gt;Enlace 3&lt;/a&gt;&lt;/li&gt;</a:t>
            </a:r>
          </a:p>
          <a:p>
            <a:r>
              <a:rPr lang="es-DO" dirty="0"/>
              <a:t>        &lt;/</a:t>
            </a:r>
            <a:r>
              <a:rPr lang="es-DO" dirty="0" err="1"/>
              <a:t>ul</a:t>
            </a:r>
            <a:r>
              <a:rPr lang="es-DO" dirty="0"/>
              <a:t>&gt;</a:t>
            </a:r>
          </a:p>
          <a:p>
            <a:r>
              <a:rPr lang="es-DO" dirty="0"/>
              <a:t>      &lt;/div&gt;</a:t>
            </a:r>
          </a:p>
          <a:p>
            <a:r>
              <a:rPr lang="es-DO" dirty="0"/>
              <a:t>      &lt;div id="contenido"&gt;</a:t>
            </a:r>
          </a:p>
          <a:p>
            <a:r>
              <a:rPr lang="es-DO" dirty="0"/>
              <a:t>        &lt;h1&gt;</a:t>
            </a:r>
            <a:r>
              <a:rPr lang="es-DO" dirty="0" err="1"/>
              <a:t>Elemplo</a:t>
            </a:r>
            <a:r>
              <a:rPr lang="es-DO" dirty="0"/>
              <a:t>: Uso del elemento &amp;</a:t>
            </a:r>
            <a:r>
              <a:rPr lang="es-DO" dirty="0" err="1"/>
              <a:t>quot;div&amp;quot</a:t>
            </a:r>
            <a:r>
              <a:rPr lang="es-DO" dirty="0"/>
              <a:t>; y del atributo &lt;i&gt;id&lt;/i&gt;&lt;/h1&gt;</a:t>
            </a:r>
          </a:p>
          <a:p>
            <a:r>
              <a:rPr lang="es-DO" dirty="0"/>
              <a:t>        &lt;p&gt;Párrafo en el contenido de la página.&lt;/p&gt;</a:t>
            </a:r>
          </a:p>
          <a:p>
            <a:r>
              <a:rPr lang="es-DO" dirty="0"/>
              <a:t>      &lt;/div&gt;</a:t>
            </a:r>
          </a:p>
          <a:p>
            <a:r>
              <a:rPr lang="es-DO" dirty="0"/>
              <a:t>      &lt;div id="pie"&gt;</a:t>
            </a:r>
          </a:p>
          <a:p>
            <a:r>
              <a:rPr lang="es-DO" dirty="0"/>
              <a:t>        &lt;p&gt;Párrafo en el pie de la página.&lt;/p&gt;</a:t>
            </a:r>
          </a:p>
          <a:p>
            <a:r>
              <a:rPr lang="es-DO" dirty="0"/>
              <a:t>      &lt;/div&gt;</a:t>
            </a:r>
          </a:p>
          <a:p>
            <a:r>
              <a:rPr lang="es-DO" dirty="0"/>
              <a:t>    &lt;/div&gt;</a:t>
            </a:r>
          </a:p>
          <a:p>
            <a:r>
              <a:rPr lang="es-DO" dirty="0"/>
              <a:t>  &lt;/</a:t>
            </a:r>
            <a:r>
              <a:rPr lang="es-DO" dirty="0" err="1"/>
              <a:t>body</a:t>
            </a:r>
            <a:r>
              <a:rPr lang="es-DO" dirty="0"/>
              <a:t>&gt;</a:t>
            </a:r>
          </a:p>
          <a:p>
            <a:r>
              <a:rPr lang="es-DO" dirty="0"/>
              <a:t>&lt;/</a:t>
            </a:r>
            <a:r>
              <a:rPr lang="es-DO" dirty="0" err="1"/>
              <a:t>html</a:t>
            </a:r>
            <a:r>
              <a:rPr lang="es-DO" dirty="0"/>
              <a:t>&gt;</a:t>
            </a:r>
          </a:p>
          <a:p>
            <a:r>
              <a:rPr lang="es-DO" dirty="0"/>
              <a:t>En pantalla se mostrará algo parecido a:</a:t>
            </a:r>
          </a:p>
        </p:txBody>
      </p:sp>
    </p:spTree>
    <p:extLst>
      <p:ext uri="{BB962C8B-B14F-4D97-AF65-F5344CB8AC3E}">
        <p14:creationId xmlns:p14="http://schemas.microsoft.com/office/powerpoint/2010/main" val="373606216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244</TotalTime>
  <Words>9485</Words>
  <Application>Microsoft Office PowerPoint</Application>
  <PresentationFormat>Personalizado</PresentationFormat>
  <Paragraphs>1213</Paragraphs>
  <Slides>121</Slides>
  <Notes>0</Notes>
  <HiddenSlides>0</HiddenSlides>
  <MMClips>0</MMClips>
  <ScaleCrop>false</ScaleCrop>
  <HeadingPairs>
    <vt:vector size="4" baseType="variant">
      <vt:variant>
        <vt:lpstr>Tema</vt:lpstr>
      </vt:variant>
      <vt:variant>
        <vt:i4>1</vt:i4>
      </vt:variant>
      <vt:variant>
        <vt:lpstr>Títulos de diapositiva</vt:lpstr>
      </vt:variant>
      <vt:variant>
        <vt:i4>121</vt:i4>
      </vt:variant>
    </vt:vector>
  </HeadingPairs>
  <TitlesOfParts>
    <vt:vector size="122" baseType="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SDB-PC-24</dc:creator>
  <cp:lastModifiedBy>Usuario</cp:lastModifiedBy>
  <cp:revision>26</cp:revision>
  <dcterms:created xsi:type="dcterms:W3CDTF">2019-07-11T18:56:37Z</dcterms:created>
  <dcterms:modified xsi:type="dcterms:W3CDTF">2019-07-12T23:18:22Z</dcterms:modified>
</cp:coreProperties>
</file>