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jpeg" ContentType="image/jpeg"/>
  <Override PartName="/ppt/media/image4.wmf" ContentType="image/x-wmf"/>
  <Override PartName="/ppt/media/image2.png" ContentType="image/png"/>
  <Override PartName="/ppt/media/image3.png" ContentType="image/png"/>
  <Override PartName="/ppt/media/image5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BEA5F4-1955-464D-AFB1-2ACC2B5FB2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58AF3D-B4F9-48EF-898D-FEDB5480E9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EC8CD2-2FC9-4985-BC29-D842538AD8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8E2ADB-7AD9-48FA-A80A-FB1FF11DCBB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A4BFC0-67DC-4698-8F70-86BAAE0E46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F3472C-5031-4812-BB0D-F2E3486EA4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5F1B7E-F1AE-4644-B4BA-0962EA02E5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3367A5-D865-4A53-AA6B-564A9C6C30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C9749B-85BB-4B8E-A2B9-2CE3B542D7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CD0A98-1F64-4DCD-9798-48174F8795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15F991-4B14-4E33-B4F4-C6A3434C1C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BE5908-E319-45F0-83D2-880D914917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E98575-8040-4CBE-8341-E268688800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A17A12-19F2-44C5-9E63-D6BA8AA2EE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6FE626-8D6E-45DE-BA25-953544BEE0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93FA03-A966-49A8-BC59-C855DFC7FB5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A7A20D-4790-4C50-9C53-E6AB588460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CBACB8D-7EBF-4010-BB2A-F6CE3DD69F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33E0F8-270A-4E1A-AB57-EDA2176960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B5B2519-9CA4-4EFA-8E83-5DA2EA1C9C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FD63471-B6CC-4826-B7EA-BFED44B7B6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4B0AA87-5110-4356-9B2B-F5F3CA38AC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C84D09-FDB4-45DC-88EC-2D885B0CA9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AC5F229-B0F0-40A3-8F60-2D40DBE82D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A0479E-04AE-43D8-9B9A-4CE5F26DCA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E8286BA-FD08-4E39-A0DB-D31BE716D0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763A95-D236-4BD5-A6F3-30A0EF54FC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C80965A-556C-430C-B08A-2869562D99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7FE2CD6-F705-4680-B9CF-D0A0E4DEFE5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0DDC9F4-9568-4DFE-97E8-729A852459B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4AEDCB0-CC7F-4592-9820-316CDBB656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FA52671-0A00-4CE5-B6E6-EA1DE1A527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B47AB97-850C-4E7A-8B21-D9BC3732F1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399FB2-9828-4A8B-AB04-27BE2D7329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227FB2C-4567-40C9-A42F-15AEAEFB44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E97A81C-83EC-48CE-8A17-AC15E91747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3A920D7-613D-4657-9CE8-E50A33710E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4896809-D7E6-4806-B2BE-6DF74B343D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B86B0F6-72D0-492F-A036-FFAD17B40A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6BB0CC9-DAFF-498A-BF27-5954E42D78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1CCBE52-31C1-4708-A569-E5A0A24633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87176AD-5C11-48E2-BD17-15ACF24D07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B410CFD-EFC1-4055-B2FE-A6560571E6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7E3370F-544D-4B54-A56C-6E73E83A68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8BFE91-C222-4FDE-B0BF-0A0490B71A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CC144FB-04DE-41C1-ADF9-931264C893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B186A90-875B-4CD8-8549-5DF72E25AD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1D78E6B-8A71-4BA0-B630-3660DC7B1C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AC4B25D-0092-4E65-9E77-7C6312325C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7379902-CEA5-4B07-B1E7-03D54A67F2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9913F93-5EE5-44DE-936E-0B4C1A81B3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6F76088-AACE-4566-89B8-C73B250E26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622A836-FA2A-4CEA-851E-FC27FC4A7F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B4E9CDA-E093-4D7A-A0A2-DAAB890C04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57974FA-7207-4EE5-A092-E9A800E4EE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1C79E2-7258-48C3-934D-9716FBF4B4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0BA5465-7534-4BB7-86F9-93D8DB17A0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42AE2F-6596-4AAB-BAB4-176000F537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AD35BC-72C3-4436-9556-77F0C6F967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FA1DC5-90BC-4FE0-BE51-7AA782BC26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Click to 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edit 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Master 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title 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BDF264-2266-48BB-B424-CFF259BA552F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Outline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h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Outlin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6F3523-AB16-47BA-85CB-82700E49179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8130C8-5FAF-431F-9835-292A68C3476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783754-0F2A-4356-B05C-8C3BA57F890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Rectangl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Rectangl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PlaceHolder 1"/>
          <p:cNvSpPr>
            <a:spLocks noGrp="1"/>
          </p:cNvSpPr>
          <p:nvPr>
            <p:ph type="dt" idx="13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ftr" idx="14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15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BD085B-CB4B-4330-8D3F-251497D20088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094040" y="555480"/>
            <a:ext cx="9143640" cy="246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EEE 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306: 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Proje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ct</a:t>
            </a:r>
            <a:br>
              <a:rPr sz="4000"/>
            </a:b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Inves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tigati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ng 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The 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Effec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t of 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HVD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C 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Conn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ectio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n and 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Larg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e 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Indus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trial 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Load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s in 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IEEE 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39-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Bus 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Netw</a:t>
            </a:r>
            <a:r>
              <a:rPr b="1" lang="en-US" sz="4000" spc="-52" strike="noStrike">
                <a:solidFill>
                  <a:srgbClr val="7ea9ca"/>
                </a:solidFill>
                <a:latin typeface="Times New Roman"/>
              </a:rPr>
              <a:t>ork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1094040" y="3311640"/>
            <a:ext cx="5823720" cy="287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i="1" lang="en-US" sz="1800" spc="199" strike="noStrike" cap="all">
                <a:solidFill>
                  <a:srgbClr val="203a4e"/>
                </a:solidFill>
                <a:latin typeface="Times New Roman"/>
              </a:rPr>
              <a:t>Present</a:t>
            </a:r>
            <a:r>
              <a:rPr b="0" i="1" lang="en-US" sz="1800" spc="199" strike="noStrike" cap="all">
                <a:solidFill>
                  <a:srgbClr val="203a4e"/>
                </a:solidFill>
                <a:latin typeface="Times New Roman"/>
              </a:rPr>
              <a:t>ed by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800" spc="199" strike="noStrike" cap="all">
                <a:solidFill>
                  <a:srgbClr val="203a4e"/>
                </a:solidFill>
                <a:latin typeface="Times New Roman"/>
              </a:rPr>
              <a:t>Group-11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800" spc="199" strike="noStrike" cap="all">
                <a:solidFill>
                  <a:srgbClr val="203a4e"/>
                </a:solidFill>
                <a:latin typeface="Times New Roman"/>
              </a:rPr>
              <a:t>Taufiqu</a:t>
            </a:r>
            <a:r>
              <a:rPr b="0" lang="en-US" sz="1800" spc="199" strike="noStrike" cap="all">
                <a:solidFill>
                  <a:srgbClr val="203a4e"/>
                </a:solidFill>
                <a:latin typeface="Times New Roman"/>
              </a:rPr>
              <a:t>r </a:t>
            </a:r>
            <a:r>
              <a:rPr b="0" lang="en-US" sz="1800" spc="199" strike="noStrike" cap="all">
                <a:solidFill>
                  <a:srgbClr val="203a4e"/>
                </a:solidFill>
                <a:latin typeface="Times New Roman"/>
              </a:rPr>
              <a:t>Rahman </a:t>
            </a:r>
            <a:r>
              <a:rPr b="0" lang="en-US" sz="1800" spc="199" strike="noStrike" cap="all">
                <a:solidFill>
                  <a:srgbClr val="203a4e"/>
                </a:solidFill>
                <a:latin typeface="Times New Roman"/>
              </a:rPr>
              <a:t>SIDDIQUI </a:t>
            </a:r>
            <a:r>
              <a:rPr b="0" lang="en-US" sz="1800" spc="199" strike="noStrike" cap="all">
                <a:solidFill>
                  <a:srgbClr val="203a4e"/>
                </a:solidFill>
                <a:latin typeface="Times New Roman"/>
              </a:rPr>
              <a:t>(1706144)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800" spc="199" strike="noStrike" cap="all">
                <a:solidFill>
                  <a:srgbClr val="203a4e"/>
                </a:solidFill>
                <a:latin typeface="Times New Roman"/>
              </a:rPr>
              <a:t>Sabbir </a:t>
            </a:r>
            <a:r>
              <a:rPr b="0" lang="en-US" sz="1800" spc="199" strike="noStrike" cap="all">
                <a:solidFill>
                  <a:srgbClr val="203a4e"/>
                </a:solidFill>
                <a:latin typeface="Times New Roman"/>
              </a:rPr>
              <a:t>Hossain </a:t>
            </a:r>
            <a:r>
              <a:rPr b="0" lang="en-US" sz="1800" spc="199" strike="noStrike" cap="all">
                <a:solidFill>
                  <a:srgbClr val="203a4e"/>
                </a:solidFill>
                <a:latin typeface="Times New Roman"/>
              </a:rPr>
              <a:t>Ujjal </a:t>
            </a:r>
            <a:r>
              <a:rPr b="0" lang="en-US" sz="1800" spc="199" strike="noStrike" cap="all">
                <a:solidFill>
                  <a:srgbClr val="203a4e"/>
                </a:solidFill>
                <a:latin typeface="Times New Roman"/>
              </a:rPr>
              <a:t>(1706146)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800" spc="199" strike="noStrike" cap="all">
                <a:solidFill>
                  <a:srgbClr val="203a4e"/>
                </a:solidFill>
                <a:latin typeface="Times New Roman"/>
              </a:rPr>
              <a:t>Samiha </a:t>
            </a:r>
            <a:r>
              <a:rPr b="0" lang="en-US" sz="1800" spc="199" strike="noStrike" cap="all">
                <a:solidFill>
                  <a:srgbClr val="203a4e"/>
                </a:solidFill>
                <a:latin typeface="Times New Roman"/>
              </a:rPr>
              <a:t>Tahsin </a:t>
            </a:r>
            <a:r>
              <a:rPr b="0" lang="en-US" sz="1800" spc="199" strike="noStrike" cap="all">
                <a:solidFill>
                  <a:srgbClr val="203a4e"/>
                </a:solidFill>
                <a:latin typeface="Times New Roman"/>
              </a:rPr>
              <a:t>(1706147)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800" spc="199" strike="noStrike" cap="all">
                <a:solidFill>
                  <a:srgbClr val="203a4e"/>
                </a:solidFill>
                <a:latin typeface="Times New Roman"/>
              </a:rPr>
              <a:t>Sadia </a:t>
            </a:r>
            <a:r>
              <a:rPr b="0" lang="en-US" sz="1800" spc="199" strike="noStrike" cap="all">
                <a:solidFill>
                  <a:srgbClr val="203a4e"/>
                </a:solidFill>
                <a:latin typeface="Times New Roman"/>
              </a:rPr>
              <a:t>Alam </a:t>
            </a:r>
            <a:r>
              <a:rPr b="0" lang="en-US" sz="1800" spc="199" strike="noStrike" cap="all">
                <a:solidFill>
                  <a:srgbClr val="203a4e"/>
                </a:solidFill>
                <a:latin typeface="Times New Roman"/>
              </a:rPr>
              <a:t>(1706151)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34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739080" y="138600"/>
            <a:ext cx="10346760" cy="882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 u="sng">
                <a:solidFill>
                  <a:srgbClr val="abc0e4"/>
                </a:solidFill>
                <a:uFillTx/>
                <a:latin typeface="Times New Roman"/>
              </a:rPr>
              <a:t>Comparison between two alternatives: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48" name="Table 2"/>
          <p:cNvGraphicFramePr/>
          <p:nvPr/>
        </p:nvGraphicFramePr>
        <p:xfrm>
          <a:off x="739080" y="1549440"/>
          <a:ext cx="7832160" cy="4202640"/>
        </p:xfrm>
        <a:graphic>
          <a:graphicData uri="http://schemas.openxmlformats.org/drawingml/2006/table">
            <a:tbl>
              <a:tblPr/>
              <a:tblGrid>
                <a:gridCol w="1971000"/>
                <a:gridCol w="2044440"/>
                <a:gridCol w="2044440"/>
                <a:gridCol w="1772280"/>
              </a:tblGrid>
              <a:tr h="486720">
                <a:tc gridSpan="2"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SVC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Shunt capacitor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486720">
                <a:tc rowSpan="2"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Total generation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Active power (MW)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6815.485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6819.541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7365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Reactive power (MVAR)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2716.888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1522.502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486720">
                <a:tc rowSpan="2"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Total Load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Active power (MW)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6737.101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6738.271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7365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Reactive power (MVAR)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1888.9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719.001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532080">
                <a:tc rowSpan="2"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Total Loss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Active power (MW)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78.38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77.64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73728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Reactive power (MVAR)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827.704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803.216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transition spd="med">
    <p:pull dir="r"/>
  </p:transition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2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64280" y="138600"/>
            <a:ext cx="10023480" cy="85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 u="sng">
                <a:solidFill>
                  <a:srgbClr val="abc0e4"/>
                </a:solidFill>
                <a:uFillTx/>
                <a:latin typeface="Times New Roman"/>
              </a:rPr>
              <a:t>Contribution of each member: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TextBox 2"/>
          <p:cNvSpPr/>
          <p:nvPr/>
        </p:nvSpPr>
        <p:spPr>
          <a:xfrm>
            <a:off x="764280" y="2232720"/>
            <a:ext cx="913140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Data calculation, Data entry and base case solve (1706144 &amp; 1706151)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Addition of HVDC and induction motor; Solution of transformer overloading by distributed swing generation (1706147)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Addition of corrective devices; Solution of the abnormal bus voltage and generators outside limit (1706146)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pull dir="r"/>
  </p:transition>
  <p:timing>
    <p:tnLst>
      <p:par>
        <p:cTn id="255" dur="indefinite" restart="never" nodeType="tmRoot">
          <p:childTnLst>
            <p:seq>
              <p:cTn id="256" dur="indefinite" nodeType="mainSeq">
                <p:childTnLst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6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3"/>
          <p:cNvSpPr/>
          <p:nvPr/>
        </p:nvSpPr>
        <p:spPr>
          <a:xfrm>
            <a:off x="3787200" y="2967480"/>
            <a:ext cx="46173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c2bc80"/>
                </a:solidFill>
                <a:latin typeface="Times New Roman"/>
              </a:rPr>
              <a:t>THANK YOU !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90480" y="306720"/>
            <a:ext cx="9700200" cy="729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 u="sng">
                <a:solidFill>
                  <a:srgbClr val="8faadc"/>
                </a:solidFill>
                <a:uFillTx/>
                <a:latin typeface="Times New Roman"/>
              </a:rPr>
              <a:t>Overview of the Network System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90480" y="1170360"/>
            <a:ext cx="4149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39 Buses (B01-B39)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34 Lines (L01-L34)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Voltage Ratings 345kV and 16.5kV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12 Transformers (T01-T12)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10+1 Generators (Two G05)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G02 Slack Generator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19 Loads (LD01-LD09)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Nominal Frequency 50Hz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Software used: PSAF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Solution method: Newton Raphson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with 100 iterations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pull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7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2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7" dur="5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32" dur="5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37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2" dur="5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7" dur="500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52" dur="500"/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57" dur="500"/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57440" y="362160"/>
            <a:ext cx="9192240" cy="637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 u="sng">
                <a:solidFill>
                  <a:srgbClr val="8faadc"/>
                </a:solidFill>
                <a:uFillTx/>
                <a:latin typeface="Times New Roman"/>
              </a:rPr>
              <a:t>Base Case Summary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1" name="Content Placeholder 4" descr=""/>
          <p:cNvPicPr/>
          <p:nvPr/>
        </p:nvPicPr>
        <p:blipFill>
          <a:blip r:embed="rId1"/>
          <a:stretch/>
        </p:blipFill>
        <p:spPr>
          <a:xfrm>
            <a:off x="849600" y="1243440"/>
            <a:ext cx="5753880" cy="4909680"/>
          </a:xfrm>
          <a:prstGeom prst="rect">
            <a:avLst/>
          </a:prstGeom>
          <a:ln w="0">
            <a:noFill/>
          </a:ln>
        </p:spPr>
      </p:pic>
    </p:spTree>
  </p:cSld>
  <p:transition spd="med">
    <p:pull dir="r"/>
  </p:transition>
  <p:timing>
    <p:tnLst>
      <p:par>
        <p:cTn id="58" dur="indefinite" restart="never" nodeType="tmRoot">
          <p:childTnLst>
            <p:seq>
              <p:cTn id="59" dur="indefinite" nodeType="mainSeq">
                <p:childTnLst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6670080" cy="6095520"/>
          </a:xfrm>
          <a:prstGeom prst="rect">
            <a:avLst/>
          </a:prstGeom>
          <a:ln w="0">
            <a:noFill/>
          </a:ln>
        </p:spPr>
      </p:pic>
      <p:sp>
        <p:nvSpPr>
          <p:cNvPr id="223" name="TextBox 4"/>
          <p:cNvSpPr/>
          <p:nvPr/>
        </p:nvSpPr>
        <p:spPr>
          <a:xfrm>
            <a:off x="6670440" y="253800"/>
            <a:ext cx="3824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HVDC line between bus 9 and 39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10 motors at bus 23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Title 5"/>
          <p:cNvSpPr/>
          <p:nvPr/>
        </p:nvSpPr>
        <p:spPr>
          <a:xfrm>
            <a:off x="7816320" y="3918960"/>
            <a:ext cx="2872080" cy="65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47000"/>
          </a:bodyPr>
          <a:p>
            <a:pPr>
              <a:lnSpc>
                <a:spcPct val="90000"/>
              </a:lnSpc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Times New Roman"/>
              </a:rPr>
              <a:t>Components of HVDC line</a:t>
            </a:r>
            <a:br>
              <a:rPr sz="4400"/>
            </a:br>
            <a:endParaRPr b="0" lang="en-US" sz="3800" spc="-1" strike="noStrike">
              <a:latin typeface="Arial"/>
            </a:endParaRPr>
          </a:p>
        </p:txBody>
      </p:sp>
      <p:pic>
        <p:nvPicPr>
          <p:cNvPr id="225" name="Picture 5" descr=""/>
          <p:cNvPicPr/>
          <p:nvPr/>
        </p:nvPicPr>
        <p:blipFill>
          <a:blip r:embed="rId2"/>
          <a:stretch/>
        </p:blipFill>
        <p:spPr>
          <a:xfrm>
            <a:off x="6313320" y="2041560"/>
            <a:ext cx="5878080" cy="1387440"/>
          </a:xfrm>
          <a:prstGeom prst="rect">
            <a:avLst/>
          </a:prstGeom>
          <a:ln w="0">
            <a:noFill/>
          </a:ln>
        </p:spPr>
      </p:pic>
    </p:spTree>
  </p:cSld>
  <p:transition spd="med">
    <p:pull dir="r"/>
  </p:transition>
  <p:timing>
    <p:tnLst>
      <p:par>
        <p:cTn id="72" dur="indefinite" restart="never" nodeType="tmRoot">
          <p:childTnLst>
            <p:seq>
              <p:cTn id="73" dur="indefinite" nodeType="mainSeq">
                <p:childTnLst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Table 3"/>
          <p:cNvGraphicFramePr/>
          <p:nvPr/>
        </p:nvGraphicFramePr>
        <p:xfrm>
          <a:off x="764280" y="2336760"/>
          <a:ext cx="4356720" cy="3444840"/>
        </p:xfrm>
        <a:graphic>
          <a:graphicData uri="http://schemas.openxmlformats.org/drawingml/2006/table">
            <a:tbl>
              <a:tblPr/>
              <a:tblGrid>
                <a:gridCol w="2688840"/>
                <a:gridCol w="1668240"/>
              </a:tblGrid>
              <a:tr h="71532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BUSES OUTSIDE VOLTAGE LIMITS ( 100 %)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7700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Bus 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 sol - [pu]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25020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B11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r">
                        <a:lnSpc>
                          <a:spcPct val="107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0.898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5020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B12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r">
                        <a:lnSpc>
                          <a:spcPct val="107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25020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B04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r">
                        <a:lnSpc>
                          <a:spcPct val="107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0.885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5020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B05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r">
                        <a:lnSpc>
                          <a:spcPct val="107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0.872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25020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B06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r">
                        <a:lnSpc>
                          <a:spcPct val="107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0.879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5020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B07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r">
                        <a:lnSpc>
                          <a:spcPct val="107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0.847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25020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B08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r">
                        <a:lnSpc>
                          <a:spcPct val="107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0.836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5020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B09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r">
                        <a:lnSpc>
                          <a:spcPct val="107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0.745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25092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B9_INV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r">
                        <a:lnSpc>
                          <a:spcPct val="107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0.733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99480" y="365040"/>
            <a:ext cx="8056080" cy="95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 u="sng">
                <a:solidFill>
                  <a:srgbClr val="abc0e4"/>
                </a:solidFill>
                <a:uFillTx/>
                <a:latin typeface="Times New Roman"/>
                <a:ea typeface="Calibri"/>
              </a:rPr>
              <a:t>Abnormal report after addition of HVDC line</a:t>
            </a:r>
            <a:br>
              <a:rPr sz="3200"/>
            </a:b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TextBox 2"/>
          <p:cNvSpPr/>
          <p:nvPr/>
        </p:nvSpPr>
        <p:spPr>
          <a:xfrm>
            <a:off x="764280" y="1644120"/>
            <a:ext cx="43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Some bus voltages are outside ±10% limit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pull dir="r"/>
  </p:transition>
  <p:timing>
    <p:tnLst>
      <p:par>
        <p:cTn id="100" dur="indefinite" restart="never" nodeType="tmRoot">
          <p:childTnLst>
            <p:seq>
              <p:cTn id="101" dur="indefinite" nodeType="mainSeq">
                <p:childTnLst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11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Table 3"/>
          <p:cNvGraphicFramePr/>
          <p:nvPr/>
        </p:nvGraphicFramePr>
        <p:xfrm>
          <a:off x="845280" y="2387880"/>
          <a:ext cx="3615480" cy="3876840"/>
        </p:xfrm>
        <a:graphic>
          <a:graphicData uri="http://schemas.openxmlformats.org/drawingml/2006/table">
            <a:tbl>
              <a:tblPr/>
              <a:tblGrid>
                <a:gridCol w="2244960"/>
                <a:gridCol w="1370520"/>
              </a:tblGrid>
              <a:tr h="87660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BUSES OUTSIDE VOLTAGE LIMITS ( 100 %)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19116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8780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Bus 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 sol - [pu]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9116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0.861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9116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B11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0.843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9116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9116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B13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0.854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9116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B14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0.849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9116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B04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0.826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9116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B15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0.891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9116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B05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9116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B06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9116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B07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0.767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9116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B08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0.751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9116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B09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0.607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9116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B9_INV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0.592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0" name="Table 4"/>
          <p:cNvGraphicFramePr/>
          <p:nvPr/>
        </p:nvGraphicFramePr>
        <p:xfrm>
          <a:off x="5549760" y="2353320"/>
          <a:ext cx="5083200" cy="1855800"/>
        </p:xfrm>
        <a:graphic>
          <a:graphicData uri="http://schemas.openxmlformats.org/drawingml/2006/table">
            <a:tbl>
              <a:tblPr/>
              <a:tblGrid>
                <a:gridCol w="1331640"/>
                <a:gridCol w="523440"/>
                <a:gridCol w="523440"/>
                <a:gridCol w="690120"/>
                <a:gridCol w="677520"/>
                <a:gridCol w="812880"/>
                <a:gridCol w="524160"/>
              </a:tblGrid>
              <a:tr h="76356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OVERLOADED TRANSFORMERS (WITHIN 100 %)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95436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Bus From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Bus To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Power Flow - [MVA]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Loading Limit - [MVA]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Emergency Loading Limit - [MVA]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196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T03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B06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B31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1267.882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" name="Table 6"/>
          <p:cNvGraphicFramePr/>
          <p:nvPr/>
        </p:nvGraphicFramePr>
        <p:xfrm>
          <a:off x="5549760" y="4511520"/>
          <a:ext cx="5083200" cy="1825200"/>
        </p:xfrm>
        <a:graphic>
          <a:graphicData uri="http://schemas.openxmlformats.org/drawingml/2006/table">
            <a:tbl>
              <a:tblPr/>
              <a:tblGrid>
                <a:gridCol w="1927080"/>
                <a:gridCol w="999000"/>
                <a:gridCol w="980640"/>
                <a:gridCol w="1176480"/>
              </a:tblGrid>
              <a:tr h="61416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GENERATORS AT REACTIVE LIMITS (WITHIN 0 %)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0968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 Gen - [MVAR]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 Min - [MVAR]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 Max - [MVAR]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20016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G03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630.48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-192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448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0016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G06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541.39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-192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448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20016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G07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473.84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-168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0088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232" name="TextBox 11"/>
          <p:cNvSpPr/>
          <p:nvPr/>
        </p:nvSpPr>
        <p:spPr>
          <a:xfrm>
            <a:off x="845280" y="1027080"/>
            <a:ext cx="58204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Some bus voltages are outside ±10% voltage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One transformer crosses its emergency MVA limit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 generators are outside reactive limit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711000" y="349920"/>
            <a:ext cx="10515240" cy="110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6000"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 u="sng">
                <a:solidFill>
                  <a:srgbClr val="abc0e4"/>
                </a:solidFill>
                <a:uFillTx/>
                <a:latin typeface="Times New Roman"/>
              </a:rPr>
              <a:t>Abnormalities after addition of induction motor</a:t>
            </a:r>
            <a:br>
              <a:rPr sz="4400"/>
            </a:b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pull dir="r"/>
  </p:transition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3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0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"/>
          <p:cNvSpPr/>
          <p:nvPr/>
        </p:nvSpPr>
        <p:spPr>
          <a:xfrm>
            <a:off x="743760" y="1690560"/>
            <a:ext cx="69544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Reasoning: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T-3 connected to swing generator which is supplying excessive power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Solution: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Redistribute the swing generation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35" name="Picture 5" descr=""/>
          <p:cNvPicPr/>
          <p:nvPr/>
        </p:nvPicPr>
        <p:blipFill>
          <a:blip r:embed="rId1"/>
          <a:srcRect l="0" t="0" r="0" b="57429"/>
          <a:stretch/>
        </p:blipFill>
        <p:spPr>
          <a:xfrm>
            <a:off x="743760" y="3722040"/>
            <a:ext cx="10609560" cy="2216520"/>
          </a:xfrm>
          <a:prstGeom prst="rect">
            <a:avLst/>
          </a:prstGeom>
          <a:ln w="0">
            <a:noFill/>
          </a:ln>
        </p:spPr>
      </p:pic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743760" y="256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 u="sng">
                <a:solidFill>
                  <a:srgbClr val="abc0e4"/>
                </a:solidFill>
                <a:uFillTx/>
                <a:latin typeface="Times New Roman"/>
              </a:rPr>
              <a:t>Solution for transformer overloading</a:t>
            </a:r>
            <a:br>
              <a:rPr sz="4400"/>
            </a:b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37" name="Table 1"/>
          <p:cNvGraphicFramePr/>
          <p:nvPr/>
        </p:nvGraphicFramePr>
        <p:xfrm>
          <a:off x="7631640" y="2158560"/>
          <a:ext cx="3722040" cy="1095120"/>
        </p:xfrm>
        <a:graphic>
          <a:graphicData uri="http://schemas.openxmlformats.org/drawingml/2006/table">
            <a:tbl>
              <a:tblPr/>
              <a:tblGrid>
                <a:gridCol w="2171160"/>
                <a:gridCol w="1550880"/>
              </a:tblGrid>
              <a:tr h="54756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Total load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6737.101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54756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Total losses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145.062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p:transition spd="med">
    <p:pull dir="r"/>
  </p:transition>
  <p:timing>
    <p:tnLst>
      <p:par>
        <p:cTn id="152" dur="indefinite" restart="never" nodeType="tmRoot">
          <p:childTnLst>
            <p:seq>
              <p:cTn id="153" dur="indefinite" nodeType="mainSeq">
                <p:childTnLst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63" dur="5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66" dur="500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1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2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3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78" dur="500"/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81" dur="500"/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6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7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Table 1"/>
          <p:cNvGraphicFramePr/>
          <p:nvPr/>
        </p:nvGraphicFramePr>
        <p:xfrm>
          <a:off x="753480" y="1535040"/>
          <a:ext cx="5593320" cy="0"/>
        </p:xfrm>
        <a:graphic>
          <a:graphicData uri="http://schemas.openxmlformats.org/drawingml/2006/table">
            <a:tbl>
              <a:tblPr/>
              <a:tblGrid>
                <a:gridCol w="1397880"/>
                <a:gridCol w="1398240"/>
                <a:gridCol w="1398240"/>
                <a:gridCol w="1398240"/>
              </a:tblGrid>
              <a:tr h="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Generator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MVA rating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</a:t>
                      </a:r>
                      <a:r>
                        <a:rPr b="1" lang="en-US" sz="14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gen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P calculated [MW]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G-02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573.15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G-03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655.03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G-04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640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655.03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G-06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640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655.03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G-07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560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573.15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G-08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560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573.15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G-09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818.79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G-10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818.79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Total=6500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239" name="TextBox 2"/>
          <p:cNvSpPr/>
          <p:nvPr/>
        </p:nvSpPr>
        <p:spPr>
          <a:xfrm>
            <a:off x="6672960" y="1535040"/>
            <a:ext cx="5200200" cy="14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Total Load+ Total loss= 6737.101+93.008 = 6830.109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Generation of G-01 + G-05 = 1000+508 = 1508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Remaining total power to be generated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= 6830.109-1508 = 5322.109 MW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753480" y="475560"/>
            <a:ext cx="8519400" cy="81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2000"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 u="sng">
                <a:solidFill>
                  <a:srgbClr val="abc0e4"/>
                </a:solidFill>
                <a:uFillTx/>
                <a:latin typeface="Times New Roman"/>
              </a:rPr>
              <a:t>Solution for transformer overloading</a:t>
            </a:r>
            <a:br>
              <a:rPr sz="4400"/>
            </a:b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pull dir="r"/>
  </p:transition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1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0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766800" y="203400"/>
            <a:ext cx="10251360" cy="868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 u="sng">
                <a:solidFill>
                  <a:srgbClr val="abc0e4"/>
                </a:solidFill>
                <a:uFillTx/>
                <a:latin typeface="Times New Roman"/>
              </a:rPr>
              <a:t>Solution for overloaded generator and bus voltage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42" name="Table 2"/>
          <p:cNvGraphicFramePr/>
          <p:nvPr/>
        </p:nvGraphicFramePr>
        <p:xfrm>
          <a:off x="828000" y="2265120"/>
          <a:ext cx="5115600" cy="1759320"/>
        </p:xfrm>
        <a:graphic>
          <a:graphicData uri="http://schemas.openxmlformats.org/drawingml/2006/table">
            <a:tbl>
              <a:tblPr/>
              <a:tblGrid>
                <a:gridCol w="910440"/>
                <a:gridCol w="736200"/>
                <a:gridCol w="852840"/>
                <a:gridCol w="978840"/>
                <a:gridCol w="844200"/>
                <a:gridCol w="793080"/>
              </a:tblGrid>
              <a:tr h="89316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Bus 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Duplic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Rated Voltage (kV)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</a:t>
                      </a:r>
                      <a:r>
                        <a:rPr b="1" lang="en-US" sz="14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max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</a:t>
                      </a:r>
                      <a:r>
                        <a:rPr b="1" lang="en-US" sz="14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min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28872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SVC01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28872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SVC02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260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8872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SVC03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243" name="TextBox 3"/>
          <p:cNvSpPr/>
          <p:nvPr/>
        </p:nvSpPr>
        <p:spPr>
          <a:xfrm>
            <a:off x="766800" y="1392480"/>
            <a:ext cx="3195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Adding SVC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Adding Shunt Capacitor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44" name="Table 4"/>
          <p:cNvGraphicFramePr/>
          <p:nvPr/>
        </p:nvGraphicFramePr>
        <p:xfrm>
          <a:off x="828000" y="4470480"/>
          <a:ext cx="5115600" cy="1759320"/>
        </p:xfrm>
        <a:graphic>
          <a:graphicData uri="http://schemas.openxmlformats.org/drawingml/2006/table">
            <a:tbl>
              <a:tblPr/>
              <a:tblGrid>
                <a:gridCol w="842760"/>
                <a:gridCol w="613800"/>
                <a:gridCol w="753120"/>
                <a:gridCol w="943560"/>
                <a:gridCol w="973440"/>
                <a:gridCol w="988920"/>
              </a:tblGrid>
              <a:tr h="73404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Bus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Duplic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MVAR rating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(MVAR)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Rated voltage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(kV)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Losses(MW)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4164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SC01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4164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SC02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260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4200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SC03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245" name="Rectangle 1"/>
          <p:cNvSpPr/>
          <p:nvPr/>
        </p:nvSpPr>
        <p:spPr>
          <a:xfrm>
            <a:off x="7049520" y="3139200"/>
            <a:ext cx="107323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6" name="Picture 2" descr=""/>
          <p:cNvPicPr/>
          <p:nvPr/>
        </p:nvPicPr>
        <p:blipFill>
          <a:blip r:embed="rId1"/>
          <a:stretch/>
        </p:blipFill>
        <p:spPr>
          <a:xfrm>
            <a:off x="6747120" y="1280160"/>
            <a:ext cx="5115600" cy="5028840"/>
          </a:xfrm>
          <a:prstGeom prst="rect">
            <a:avLst/>
          </a:prstGeom>
          <a:ln w="0">
            <a:noFill/>
          </a:ln>
        </p:spPr>
      </p:pic>
    </p:spTree>
  </p:cSld>
  <p:transition spd="med">
    <p:pull dir="r"/>
  </p:transition>
  <p:timing>
    <p:tnLst>
      <p:par>
        <p:cTn id="208" dur="indefinite" restart="never" nodeType="tmRoot">
          <p:childTnLst>
            <p:seq>
              <p:cTn id="209" dur="indefinite" nodeType="mainSeq">
                <p:childTnLst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1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5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6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1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2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3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8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</TotalTime>
  <Application>LibreOffice/7.3.7.2$Linux_X86_64 LibreOffice_project/30$Build-2</Application>
  <AppVersion>15.0000</AppVersion>
  <Words>656</Words>
  <Paragraphs>272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2021-07-23T08:00:23Z</dcterms:created>
  <dc:creator>samihatahsin02017@gmail.com</dc:creator>
  <dc:description/>
  <dc:language>en-US</dc:language>
  <cp:lastModifiedBy>1706144 - Taufiqur Rahman Siddiqui</cp:lastModifiedBy>
  <dcterms:modified xsi:type="dcterms:W3CDTF">2021-07-24T04:42:40Z</dcterms:modified>
  <cp:revision>23</cp:revision>
  <dc:subject/>
  <dc:title>EEE 306: Project Investigating the effect of HVDC connection and large industrial loads in IEEE 39-bus network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12</vt:r8>
  </property>
</Properties>
</file>