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Madhri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5176f64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5176f64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5176f64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5176f64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Madhri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55176f648_2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55176f648_2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Frederic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bf83cd53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bf83cd53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Enzo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5176f648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5176f648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Virushi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30ee515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30ee515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Virushi</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30ee5154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30ee5154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Bella</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55176f64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55176f64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Madhri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bf83cd53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bf83cd53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Madhri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bf83cd5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bf83cd5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Madhri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55176f64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55176f64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f83cd5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f83cd5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Virushi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bf83cd53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bf83cd5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0ee5154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30ee5154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Freddie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f83cd5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f83cd5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Eugenia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bf83cd5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bf83cd5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Enzo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72" name="Google Shape;7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Google Shape;81;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2" name="Google Shape;82;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732925" y="77875"/>
            <a:ext cx="6331500" cy="154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Housing vs. Expenses</a:t>
            </a:r>
            <a:endParaRPr>
              <a:latin typeface="Arial"/>
              <a:ea typeface="Arial"/>
              <a:cs typeface="Arial"/>
              <a:sym typeface="Arial"/>
            </a:endParaRPr>
          </a:p>
        </p:txBody>
      </p:sp>
      <p:sp>
        <p:nvSpPr>
          <p:cNvPr id="131" name="Google Shape;131;p25"/>
          <p:cNvSpPr txBox="1"/>
          <p:nvPr>
            <p:ph idx="1" type="subTitle"/>
          </p:nvPr>
        </p:nvSpPr>
        <p:spPr>
          <a:xfrm>
            <a:off x="1067850" y="2159325"/>
            <a:ext cx="6660600" cy="938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Q: Does your location on or off campus affect your weekly expenses? Is it really cheaper to live off campus? </a:t>
            </a:r>
            <a:endParaRPr/>
          </a:p>
        </p:txBody>
      </p:sp>
      <p:sp>
        <p:nvSpPr>
          <p:cNvPr id="132" name="Google Shape;132;p25"/>
          <p:cNvSpPr txBox="1"/>
          <p:nvPr>
            <p:ph idx="1" type="subTitle"/>
          </p:nvPr>
        </p:nvSpPr>
        <p:spPr>
          <a:xfrm>
            <a:off x="188729" y="4555650"/>
            <a:ext cx="9219300" cy="12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Bella Davies, Frederic Lemonnier, Eugenia Lim, Virushi Patel, Madhri Yehiya, and Enzo Yumiketa</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4"/>
          <p:cNvPicPr preferRelativeResize="0"/>
          <p:nvPr/>
        </p:nvPicPr>
        <p:blipFill>
          <a:blip r:embed="rId3">
            <a:alphaModFix/>
          </a:blip>
          <a:stretch>
            <a:fillRect/>
          </a:stretch>
        </p:blipFill>
        <p:spPr>
          <a:xfrm>
            <a:off x="0" y="0"/>
            <a:ext cx="5799676" cy="2503775"/>
          </a:xfrm>
          <a:prstGeom prst="rect">
            <a:avLst/>
          </a:prstGeom>
          <a:noFill/>
          <a:ln>
            <a:noFill/>
          </a:ln>
        </p:spPr>
      </p:pic>
      <p:pic>
        <p:nvPicPr>
          <p:cNvPr id="192" name="Google Shape;192;p34"/>
          <p:cNvPicPr preferRelativeResize="0"/>
          <p:nvPr/>
        </p:nvPicPr>
        <p:blipFill>
          <a:blip r:embed="rId4">
            <a:alphaModFix/>
          </a:blip>
          <a:stretch>
            <a:fillRect/>
          </a:stretch>
        </p:blipFill>
        <p:spPr>
          <a:xfrm>
            <a:off x="2957249" y="2355400"/>
            <a:ext cx="6186752" cy="250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Forms response chart. Question title: How much do you spend weekly on transportation to and from campus?. Number of responses: 109 responses." id="197" name="Google Shape;197;p35"/>
          <p:cNvPicPr preferRelativeResize="0"/>
          <p:nvPr/>
        </p:nvPicPr>
        <p:blipFill rotWithShape="1">
          <a:blip r:embed="rId3">
            <a:alphaModFix/>
          </a:blip>
          <a:srcRect b="9828" l="0" r="0" t="0"/>
          <a:stretch/>
        </p:blipFill>
        <p:spPr>
          <a:xfrm>
            <a:off x="0" y="0"/>
            <a:ext cx="9004850" cy="389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Demographics</a:t>
            </a:r>
            <a:endParaRPr/>
          </a:p>
        </p:txBody>
      </p:sp>
      <p:sp>
        <p:nvSpPr>
          <p:cNvPr id="203" name="Google Shape;203;p36"/>
          <p:cNvSpPr txBox="1"/>
          <p:nvPr>
            <p:ph idx="1" type="body"/>
          </p:nvPr>
        </p:nvSpPr>
        <p:spPr>
          <a:xfrm>
            <a:off x="311700" y="1229875"/>
            <a:ext cx="52779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of 109 responses</a:t>
            </a:r>
            <a:endParaRPr/>
          </a:p>
          <a:p>
            <a:pPr indent="-342900" lvl="0" marL="457200" rtl="0" algn="l">
              <a:spcBef>
                <a:spcPts val="0"/>
              </a:spcBef>
              <a:spcAft>
                <a:spcPts val="0"/>
              </a:spcAft>
              <a:buSzPts val="1800"/>
              <a:buChar char="●"/>
            </a:pPr>
            <a:r>
              <a:rPr lang="en"/>
              <a:t>Respondents were mostly year of 2024</a:t>
            </a:r>
            <a:endParaRPr/>
          </a:p>
          <a:p>
            <a:pPr indent="-342900" lvl="0" marL="457200" rtl="0" algn="l">
              <a:spcBef>
                <a:spcPts val="0"/>
              </a:spcBef>
              <a:spcAft>
                <a:spcPts val="0"/>
              </a:spcAft>
              <a:buSzPts val="1800"/>
              <a:buChar char="●"/>
            </a:pPr>
            <a:r>
              <a:rPr lang="en"/>
              <a:t>50% of freshmen thought living on campus was cheaper; other classes closer to 20%</a:t>
            </a:r>
            <a:endParaRPr/>
          </a:p>
          <a:p>
            <a:pPr indent="-342900" lvl="0" marL="457200" rtl="0" algn="l">
              <a:spcBef>
                <a:spcPts val="0"/>
              </a:spcBef>
              <a:spcAft>
                <a:spcPts val="0"/>
              </a:spcAft>
              <a:buSzPts val="1800"/>
              <a:buChar char="●"/>
            </a:pPr>
            <a:r>
              <a:rPr lang="en"/>
              <a:t>11 different types of housing locations</a:t>
            </a:r>
            <a:endParaRPr/>
          </a:p>
          <a:p>
            <a:pPr indent="-317500" lvl="1" marL="914400" rtl="0" algn="l">
              <a:spcBef>
                <a:spcPts val="0"/>
              </a:spcBef>
              <a:spcAft>
                <a:spcPts val="0"/>
              </a:spcAft>
              <a:buSzPts val="1400"/>
              <a:buChar char="○"/>
            </a:pPr>
            <a:r>
              <a:rPr lang="en"/>
              <a:t>A lot fewer respondents from Danielsen than anywhere else</a:t>
            </a:r>
            <a:endParaRPr/>
          </a:p>
          <a:p>
            <a:pPr indent="-317500" lvl="1" marL="914400" rtl="0" algn="l">
              <a:spcBef>
                <a:spcPts val="0"/>
              </a:spcBef>
              <a:spcAft>
                <a:spcPts val="0"/>
              </a:spcAft>
              <a:buSzPts val="1400"/>
              <a:buChar char="○"/>
            </a:pPr>
            <a:r>
              <a:rPr lang="en"/>
              <a:t>Most respondents were from The Towers</a:t>
            </a:r>
            <a:endParaRPr/>
          </a:p>
          <a:p>
            <a:pPr indent="0" lvl="0" marL="0" rtl="0" algn="l">
              <a:spcBef>
                <a:spcPts val="1200"/>
              </a:spcBef>
              <a:spcAft>
                <a:spcPts val="1200"/>
              </a:spcAft>
              <a:buNone/>
            </a:pPr>
            <a:r>
              <a:t/>
            </a:r>
            <a:endParaRPr/>
          </a:p>
        </p:txBody>
      </p:sp>
      <p:pic>
        <p:nvPicPr>
          <p:cNvPr id="204" name="Google Shape;204;p36"/>
          <p:cNvPicPr preferRelativeResize="0"/>
          <p:nvPr/>
        </p:nvPicPr>
        <p:blipFill rotWithShape="1">
          <a:blip r:embed="rId3">
            <a:alphaModFix/>
          </a:blip>
          <a:srcRect b="0" l="16213" r="25382" t="0"/>
          <a:stretch/>
        </p:blipFill>
        <p:spPr>
          <a:xfrm>
            <a:off x="5700700" y="1017800"/>
            <a:ext cx="3214701" cy="288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10" name="Google Shape;210;p37" title="Chart"/>
          <p:cNvPicPr preferRelativeResize="0"/>
          <p:nvPr/>
        </p:nvPicPr>
        <p:blipFill rotWithShape="1">
          <a:blip r:embed="rId3">
            <a:alphaModFix/>
          </a:blip>
          <a:srcRect b="0" l="0" r="2123" t="0"/>
          <a:stretch/>
        </p:blipFill>
        <p:spPr>
          <a:xfrm>
            <a:off x="450300" y="837350"/>
            <a:ext cx="6361374" cy="4041350"/>
          </a:xfrm>
          <a:prstGeom prst="rect">
            <a:avLst/>
          </a:prstGeom>
          <a:noFill/>
          <a:ln>
            <a:noFill/>
          </a:ln>
        </p:spPr>
      </p:pic>
      <p:sp>
        <p:nvSpPr>
          <p:cNvPr id="211" name="Google Shape;211;p37"/>
          <p:cNvSpPr txBox="1"/>
          <p:nvPr/>
        </p:nvSpPr>
        <p:spPr>
          <a:xfrm>
            <a:off x="2893225" y="1253725"/>
            <a:ext cx="51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Statistic</a:t>
            </a:r>
            <a:endParaRPr/>
          </a:p>
        </p:txBody>
      </p:sp>
      <p:sp>
        <p:nvSpPr>
          <p:cNvPr id="217" name="Google Shape;217;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H0 : ( μ1 - μ2 ) = 0</a:t>
            </a:r>
            <a:endParaRPr sz="1700">
              <a:solidFill>
                <a:srgbClr val="000000"/>
              </a:solidFill>
            </a:endParaRPr>
          </a:p>
          <a:p>
            <a:pPr indent="0" lvl="0" marL="0" rtl="0" algn="l">
              <a:spcBef>
                <a:spcPts val="0"/>
              </a:spcBef>
              <a:spcAft>
                <a:spcPts val="0"/>
              </a:spcAft>
              <a:buNone/>
            </a:pPr>
            <a:r>
              <a:rPr lang="en" sz="1700">
                <a:solidFill>
                  <a:srgbClr val="000000"/>
                </a:solidFill>
              </a:rPr>
              <a:t>H1 : ( μ1 - μ2 ) &gt; 0 </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lnSpc>
                <a:spcPct val="200000"/>
              </a:lnSpc>
              <a:spcBef>
                <a:spcPts val="0"/>
              </a:spcBef>
              <a:spcAft>
                <a:spcPts val="0"/>
              </a:spcAft>
              <a:buNone/>
            </a:pPr>
            <a:r>
              <a:rPr lang="en" sz="1700">
                <a:solidFill>
                  <a:srgbClr val="000000"/>
                </a:solidFill>
              </a:rPr>
              <a:t>The test statistic Z Value that is calculated is −3.998454184. At </a:t>
            </a:r>
            <a:r>
              <a:rPr i="1" lang="en" sz="1700">
                <a:solidFill>
                  <a:srgbClr val="000000"/>
                </a:solidFill>
              </a:rPr>
              <a:t>α </a:t>
            </a:r>
            <a:r>
              <a:rPr lang="en" sz="1700">
                <a:solidFill>
                  <a:srgbClr val="000000"/>
                </a:solidFill>
              </a:rPr>
              <a:t>= 0.01, the z-value is 2.576. Since 2.576 is greater than -3.99</a:t>
            </a:r>
            <a:r>
              <a:rPr lang="en" sz="1700">
                <a:solidFill>
                  <a:srgbClr val="000000"/>
                </a:solidFill>
              </a:rPr>
              <a:t>8, t</a:t>
            </a:r>
            <a:r>
              <a:rPr lang="en" sz="1700">
                <a:solidFill>
                  <a:srgbClr val="000000"/>
                </a:solidFill>
              </a:rPr>
              <a:t>here’s evidence at </a:t>
            </a:r>
            <a:r>
              <a:rPr i="1" lang="en" sz="1700">
                <a:solidFill>
                  <a:srgbClr val="000000"/>
                </a:solidFill>
              </a:rPr>
              <a:t>α </a:t>
            </a:r>
            <a:r>
              <a:rPr lang="en" sz="1700">
                <a:solidFill>
                  <a:srgbClr val="000000"/>
                </a:solidFill>
              </a:rPr>
              <a:t>= 0.01, we cannot reject the null hypothesis. </a:t>
            </a:r>
            <a:endParaRPr sz="1700">
              <a:solidFill>
                <a:srgbClr val="000000"/>
              </a:solidFill>
            </a:endParaRPr>
          </a:p>
        </p:txBody>
      </p:sp>
      <p:pic>
        <p:nvPicPr>
          <p:cNvPr id="218" name="Google Shape;218;p38"/>
          <p:cNvPicPr preferRelativeResize="0"/>
          <p:nvPr/>
        </p:nvPicPr>
        <p:blipFill>
          <a:blip r:embed="rId3">
            <a:alphaModFix/>
          </a:blip>
          <a:stretch>
            <a:fillRect/>
          </a:stretch>
        </p:blipFill>
        <p:spPr>
          <a:xfrm>
            <a:off x="997500" y="1866500"/>
            <a:ext cx="7421124" cy="108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224" name="Google Shape;224;p39"/>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weekly spending vs location of dorm does not specifically show that living off campus is cheaper </a:t>
            </a:r>
            <a:endParaRPr/>
          </a:p>
          <a:p>
            <a:pPr indent="-334327" lvl="0" marL="457200" rtl="0" algn="l">
              <a:spcBef>
                <a:spcPts val="0"/>
              </a:spcBef>
              <a:spcAft>
                <a:spcPts val="0"/>
              </a:spcAft>
              <a:buSzPct val="100000"/>
              <a:buChar char="●"/>
            </a:pPr>
            <a:r>
              <a:rPr lang="en"/>
              <a:t>As some people who live closer spends as much as those who live farther away from central campus</a:t>
            </a:r>
            <a:endParaRPr/>
          </a:p>
          <a:p>
            <a:pPr indent="-334327" lvl="0" marL="457200" rtl="0" algn="l">
              <a:spcBef>
                <a:spcPts val="0"/>
              </a:spcBef>
              <a:spcAft>
                <a:spcPts val="0"/>
              </a:spcAft>
              <a:buSzPct val="100000"/>
              <a:buChar char="●"/>
            </a:pPr>
            <a:r>
              <a:rPr lang="en"/>
              <a:t>No</a:t>
            </a:r>
            <a:r>
              <a:rPr lang="en"/>
              <a:t> correlation between living off campus and spending less money than those who lived on campus</a:t>
            </a:r>
            <a:endParaRPr/>
          </a:p>
          <a:p>
            <a:pPr indent="-334327" lvl="0" marL="457200" rtl="0" algn="l">
              <a:spcBef>
                <a:spcPts val="0"/>
              </a:spcBef>
              <a:spcAft>
                <a:spcPts val="0"/>
              </a:spcAft>
              <a:buSzPct val="100000"/>
              <a:buChar char="●"/>
            </a:pPr>
            <a:r>
              <a:rPr lang="en"/>
              <a:t>One reason for this could be that we did not factor in rent, though it is a marginal difference it could make the difference between on and off campus spending more clear</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descr="What Is the Data Analysis Process? 5 Key Steps to Follow" id="225" name="Google Shape;225;p39"/>
          <p:cNvPicPr preferRelativeResize="0"/>
          <p:nvPr/>
        </p:nvPicPr>
        <p:blipFill>
          <a:blip r:embed="rId3">
            <a:alphaModFix/>
          </a:blip>
          <a:stretch>
            <a:fillRect/>
          </a:stretch>
        </p:blipFill>
        <p:spPr>
          <a:xfrm>
            <a:off x="2458098" y="3176275"/>
            <a:ext cx="2923450" cy="158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1" name="Google Shape;231;p40"/>
          <p:cNvSpPr txBox="1"/>
          <p:nvPr>
            <p:ph idx="1" type="body"/>
          </p:nvPr>
        </p:nvSpPr>
        <p:spPr>
          <a:xfrm>
            <a:off x="311700" y="1148150"/>
            <a:ext cx="8520600" cy="3339000"/>
          </a:xfrm>
          <a:prstGeom prst="rect">
            <a:avLst/>
          </a:prstGeom>
        </p:spPr>
        <p:txBody>
          <a:bodyPr anchorCtr="0" anchor="t" bIns="91425" lIns="91425" spcFirstLastPara="1" rIns="91425" wrap="square" tIns="91425">
            <a:normAutofit fontScale="85000" lnSpcReduction="10000"/>
          </a:bodyPr>
          <a:lstStyle/>
          <a:p>
            <a:pPr indent="-331590" lvl="0" marL="457200" rtl="0" algn="l">
              <a:spcBef>
                <a:spcPts val="0"/>
              </a:spcBef>
              <a:spcAft>
                <a:spcPts val="0"/>
              </a:spcAft>
              <a:buSzPct val="100000"/>
              <a:buChar char="●"/>
            </a:pPr>
            <a:r>
              <a:rPr lang="en" sz="1908"/>
              <a:t>We were unable to reject the null hypothesis</a:t>
            </a:r>
            <a:endParaRPr sz="1908"/>
          </a:p>
          <a:p>
            <a:pPr indent="-310000" lvl="1" marL="914400" rtl="0" algn="l">
              <a:spcBef>
                <a:spcPts val="0"/>
              </a:spcBef>
              <a:spcAft>
                <a:spcPts val="0"/>
              </a:spcAft>
              <a:buSzPct val="100000"/>
              <a:buChar char="○"/>
            </a:pPr>
            <a:r>
              <a:rPr lang="en" sz="1508"/>
              <a:t>Lack of significant difference between money spent for on campus residents vs. off campus residents</a:t>
            </a:r>
            <a:endParaRPr sz="1508"/>
          </a:p>
          <a:p>
            <a:pPr indent="-331590" lvl="0" marL="457200" rtl="0" algn="l">
              <a:spcBef>
                <a:spcPts val="0"/>
              </a:spcBef>
              <a:spcAft>
                <a:spcPts val="0"/>
              </a:spcAft>
              <a:buSzPct val="100000"/>
              <a:buChar char="●"/>
            </a:pPr>
            <a:r>
              <a:rPr lang="en" sz="1908"/>
              <a:t>Explanation:</a:t>
            </a:r>
            <a:endParaRPr sz="1908"/>
          </a:p>
          <a:p>
            <a:pPr indent="-310000" lvl="1" marL="914400" rtl="0" algn="l">
              <a:spcBef>
                <a:spcPts val="0"/>
              </a:spcBef>
              <a:spcAft>
                <a:spcPts val="0"/>
              </a:spcAft>
              <a:buSzPct val="100000"/>
              <a:buChar char="○"/>
            </a:pPr>
            <a:r>
              <a:rPr lang="en" sz="1508"/>
              <a:t>Did not factor in cost of housing (rent, dorm fees) like we did with food</a:t>
            </a:r>
            <a:endParaRPr sz="1508"/>
          </a:p>
          <a:p>
            <a:pPr indent="-310000" lvl="1" marL="914400" rtl="0" algn="l">
              <a:spcBef>
                <a:spcPts val="0"/>
              </a:spcBef>
              <a:spcAft>
                <a:spcPts val="0"/>
              </a:spcAft>
              <a:buSzPct val="100000"/>
              <a:buChar char="○"/>
            </a:pPr>
            <a:r>
              <a:rPr lang="en" sz="1508"/>
              <a:t>Did not factor in financial aid or scholarships like housing grants that may impact students’ actual out-of-pocket spending </a:t>
            </a:r>
            <a:endParaRPr sz="1508"/>
          </a:p>
          <a:p>
            <a:pPr indent="-310000" lvl="1" marL="914400" rtl="0" algn="l">
              <a:spcBef>
                <a:spcPts val="0"/>
              </a:spcBef>
              <a:spcAft>
                <a:spcPts val="0"/>
              </a:spcAft>
              <a:buSzPct val="100000"/>
              <a:buChar char="○"/>
            </a:pPr>
            <a:r>
              <a:rPr lang="en" sz="1508"/>
              <a:t>Some survey questions could have been more clear</a:t>
            </a:r>
            <a:endParaRPr sz="1508"/>
          </a:p>
          <a:p>
            <a:pPr indent="-310000" lvl="2" marL="1371600" rtl="0" algn="l">
              <a:spcBef>
                <a:spcPts val="0"/>
              </a:spcBef>
              <a:spcAft>
                <a:spcPts val="0"/>
              </a:spcAft>
              <a:buSzPct val="100000"/>
              <a:buChar char="■"/>
            </a:pPr>
            <a:r>
              <a:rPr lang="en" sz="1508"/>
              <a:t>“How much do you spend weekly on transportation to and from campus?”</a:t>
            </a:r>
            <a:endParaRPr sz="1508"/>
          </a:p>
          <a:p>
            <a:pPr indent="-310000" lvl="1" marL="914400" rtl="0" algn="l">
              <a:spcBef>
                <a:spcPts val="0"/>
              </a:spcBef>
              <a:spcAft>
                <a:spcPts val="0"/>
              </a:spcAft>
              <a:buSzPct val="100000"/>
              <a:buChar char="○"/>
            </a:pPr>
            <a:r>
              <a:rPr lang="en" sz="1508"/>
              <a:t>Should have asked for monthly spending rather than weekly spending</a:t>
            </a:r>
            <a:endParaRPr sz="1508"/>
          </a:p>
          <a:p>
            <a:pPr indent="-310000" lvl="2" marL="1371600" rtl="0" algn="l">
              <a:spcBef>
                <a:spcPts val="0"/>
              </a:spcBef>
              <a:spcAft>
                <a:spcPts val="0"/>
              </a:spcAft>
              <a:buSzPct val="100000"/>
              <a:buChar char="■"/>
            </a:pPr>
            <a:r>
              <a:rPr lang="en" sz="1508"/>
              <a:t>Off-campus students might have forgotten certain monthly bills such as electricity, gas, water, wifi, etc.</a:t>
            </a:r>
            <a:endParaRPr sz="1508"/>
          </a:p>
          <a:p>
            <a:pPr indent="-310000" lvl="1" marL="914400" rtl="0" algn="l">
              <a:spcBef>
                <a:spcPts val="0"/>
              </a:spcBef>
              <a:spcAft>
                <a:spcPts val="0"/>
              </a:spcAft>
              <a:buSzPct val="100000"/>
              <a:buChar char="○"/>
            </a:pPr>
            <a:r>
              <a:rPr lang="en" sz="1508"/>
              <a:t>Forgot to ask for demographics, such as gender, major, race, income level, international students</a:t>
            </a:r>
            <a:endParaRPr sz="1508"/>
          </a:p>
          <a:p>
            <a:pPr indent="0" lvl="0" marL="0" rtl="0" algn="l">
              <a:spcBef>
                <a:spcPts val="1200"/>
              </a:spcBef>
              <a:spcAft>
                <a:spcPts val="1200"/>
              </a:spcAft>
              <a:buNone/>
            </a:pPr>
            <a:r>
              <a:t/>
            </a:r>
            <a:endParaRPr sz="1908"/>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a:t>
            </a:r>
            <a:endParaRPr/>
          </a:p>
        </p:txBody>
      </p:sp>
      <p:sp>
        <p:nvSpPr>
          <p:cNvPr id="237" name="Google Shape;237;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write a survey question that yields responses that can be used for analysis</a:t>
            </a:r>
            <a:endParaRPr/>
          </a:p>
          <a:p>
            <a:pPr indent="-342900" lvl="0" marL="457200" rtl="0" algn="l">
              <a:spcBef>
                <a:spcPts val="0"/>
              </a:spcBef>
              <a:spcAft>
                <a:spcPts val="0"/>
              </a:spcAft>
              <a:buSzPts val="1800"/>
              <a:buChar char="●"/>
            </a:pPr>
            <a:r>
              <a:rPr lang="en"/>
              <a:t>Repeated trials and revisions are necessary to achieve something with an adequate Confidence Interval and causation &gt; correlation argument</a:t>
            </a:r>
            <a:endParaRPr/>
          </a:p>
          <a:p>
            <a:pPr indent="-342900" lvl="0" marL="457200" rtl="0" algn="l">
              <a:spcBef>
                <a:spcPts val="0"/>
              </a:spcBef>
              <a:spcAft>
                <a:spcPts val="0"/>
              </a:spcAft>
              <a:buSzPts val="1800"/>
              <a:buChar char="●"/>
            </a:pPr>
            <a:r>
              <a:rPr lang="en"/>
              <a:t>How to analyze data using test statistics and to form a conclusion that accepts or rejects the null hypothesis based on a real-life example</a:t>
            </a:r>
            <a:endParaRPr/>
          </a:p>
          <a:p>
            <a:pPr indent="-342900" lvl="0" marL="457200" rtl="0" algn="l">
              <a:spcBef>
                <a:spcPts val="0"/>
              </a:spcBef>
              <a:spcAft>
                <a:spcPts val="0"/>
              </a:spcAft>
              <a:buSzPts val="1800"/>
              <a:buChar char="●"/>
            </a:pPr>
            <a:r>
              <a:rPr lang="en"/>
              <a:t>Perhaps once we move off campus ourselves, we can form a better hypothesis and survey resulting in more conclusive results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Background </a:t>
            </a:r>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498725" y="1367175"/>
            <a:ext cx="8232900" cy="3002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As sophomores who all live on campus, the possibility of living off campus next year was something of interest.</a:t>
            </a:r>
            <a:endParaRPr sz="2200"/>
          </a:p>
          <a:p>
            <a:pPr indent="-368300" lvl="0" marL="457200" rtl="0" algn="l">
              <a:spcBef>
                <a:spcPts val="0"/>
              </a:spcBef>
              <a:spcAft>
                <a:spcPts val="0"/>
              </a:spcAft>
              <a:buSzPts val="2200"/>
              <a:buChar char="●"/>
            </a:pPr>
            <a:r>
              <a:rPr lang="en" sz="2200"/>
              <a:t>We were curious if living off campus is still worth it the farther away the location is from Central Campus. </a:t>
            </a:r>
            <a:endParaRPr sz="2200"/>
          </a:p>
        </p:txBody>
      </p:sp>
      <p:pic>
        <p:nvPicPr>
          <p:cNvPr descr="Summer Housing | Boston University Housing" id="139" name="Google Shape;139;p26"/>
          <p:cNvPicPr preferRelativeResize="0"/>
          <p:nvPr/>
        </p:nvPicPr>
        <p:blipFill>
          <a:blip r:embed="rId3">
            <a:alphaModFix/>
          </a:blip>
          <a:stretch>
            <a:fillRect/>
          </a:stretch>
        </p:blipFill>
        <p:spPr>
          <a:xfrm>
            <a:off x="2656350" y="3068900"/>
            <a:ext cx="3744050" cy="156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45" name="Google Shape;145;p27"/>
          <p:cNvSpPr txBox="1"/>
          <p:nvPr>
            <p:ph idx="1" type="body"/>
          </p:nvPr>
        </p:nvSpPr>
        <p:spPr>
          <a:xfrm>
            <a:off x="311700" y="1095750"/>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i="1" lang="en" sz="3250">
                <a:solidFill>
                  <a:schemeClr val="accent4"/>
                </a:solidFill>
              </a:rPr>
              <a:t>“Is there a significant difference between student’s weekly spending and where they live?”</a:t>
            </a:r>
            <a:endParaRPr b="1" i="1" sz="3250">
              <a:solidFill>
                <a:schemeClr val="accent4"/>
              </a:solidFill>
            </a:endParaRPr>
          </a:p>
          <a:p>
            <a:pPr indent="0" lvl="0" marL="0" rtl="0" algn="ctr">
              <a:spcBef>
                <a:spcPts val="1200"/>
              </a:spcBef>
              <a:spcAft>
                <a:spcPts val="0"/>
              </a:spcAft>
              <a:buNone/>
            </a:pPr>
            <a:r>
              <a:t/>
            </a:r>
            <a:endParaRPr b="1" i="1" sz="3250">
              <a:solidFill>
                <a:schemeClr val="accent4"/>
              </a:solidFill>
            </a:endParaRPr>
          </a:p>
          <a:p>
            <a:pPr indent="0" lvl="0" marL="0" rtl="0" algn="ctr">
              <a:spcBef>
                <a:spcPts val="1200"/>
              </a:spcBef>
              <a:spcAft>
                <a:spcPts val="0"/>
              </a:spcAft>
              <a:buNone/>
            </a:pPr>
            <a:r>
              <a:rPr b="1" i="1" lang="en" sz="3250">
                <a:solidFill>
                  <a:schemeClr val="accent4"/>
                </a:solidFill>
              </a:rPr>
              <a:t>“Is it REALLY cheaper to live off campus?”</a:t>
            </a:r>
            <a:endParaRPr b="1" i="1" sz="3250">
              <a:solidFill>
                <a:schemeClr val="accent4"/>
              </a:solidFill>
            </a:endParaRPr>
          </a:p>
          <a:p>
            <a:pPr indent="0" lvl="0" marL="0" rtl="0" algn="ctr">
              <a:spcBef>
                <a:spcPts val="1200"/>
              </a:spcBef>
              <a:spcAft>
                <a:spcPts val="0"/>
              </a:spcAft>
              <a:buNone/>
            </a:pPr>
            <a:r>
              <a:t/>
            </a:r>
            <a:endParaRPr b="1" i="1" sz="3250">
              <a:solidFill>
                <a:schemeClr val="accent4"/>
              </a:solidFill>
            </a:endParaRPr>
          </a:p>
          <a:p>
            <a:pPr indent="0" lvl="0" marL="0" rtl="0" algn="ctr">
              <a:spcBef>
                <a:spcPts val="1200"/>
              </a:spcBef>
              <a:spcAft>
                <a:spcPts val="1200"/>
              </a:spcAft>
              <a:buNone/>
            </a:pPr>
            <a:r>
              <a:rPr b="1" i="1" lang="en" sz="3250">
                <a:solidFill>
                  <a:schemeClr val="accent4"/>
                </a:solidFill>
              </a:rPr>
              <a:t>“Does the cost of transportation and food living off campus outweigh living in an expensive on campus dorm greater than 0.5 miles from Central Campus?”</a:t>
            </a:r>
            <a:endParaRPr i="1" sz="2500">
              <a:solidFill>
                <a:schemeClr val="accent4"/>
              </a:solidFill>
            </a:endParaRPr>
          </a:p>
        </p:txBody>
      </p:sp>
      <p:pic>
        <p:nvPicPr>
          <p:cNvPr descr="6 Best Questions to Ask During a Job Interview | Inc.com" id="146" name="Google Shape;146;p27"/>
          <p:cNvPicPr preferRelativeResize="0"/>
          <p:nvPr/>
        </p:nvPicPr>
        <p:blipFill>
          <a:blip r:embed="rId3">
            <a:alphaModFix/>
          </a:blip>
          <a:stretch>
            <a:fillRect/>
          </a:stretch>
        </p:blipFill>
        <p:spPr>
          <a:xfrm>
            <a:off x="5240325" y="19325"/>
            <a:ext cx="3161750" cy="1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Questions</a:t>
            </a:r>
            <a:endParaRPr/>
          </a:p>
        </p:txBody>
      </p:sp>
      <p:sp>
        <p:nvSpPr>
          <p:cNvPr id="152" name="Google Shape;152;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Graduation year?</a:t>
            </a:r>
            <a:endParaRPr/>
          </a:p>
          <a:p>
            <a:pPr indent="-342900" lvl="0" marL="457200" rtl="0" algn="l">
              <a:spcBef>
                <a:spcPts val="0"/>
              </a:spcBef>
              <a:spcAft>
                <a:spcPts val="0"/>
              </a:spcAft>
              <a:buSzPts val="1800"/>
              <a:buChar char="-"/>
            </a:pPr>
            <a:r>
              <a:rPr lang="en"/>
              <a:t>Where do you live? &gt; or &lt; 0.5 miles from Central Campus</a:t>
            </a:r>
            <a:endParaRPr/>
          </a:p>
          <a:p>
            <a:pPr indent="-317500" lvl="1" marL="914400" rtl="0" algn="l">
              <a:spcBef>
                <a:spcPts val="0"/>
              </a:spcBef>
              <a:spcAft>
                <a:spcPts val="0"/>
              </a:spcAft>
              <a:buSzPts val="1400"/>
              <a:buChar char="-"/>
            </a:pPr>
            <a:r>
              <a:rPr lang="en"/>
              <a:t>Example: Myles Standish Hall is 0.6 miles from CAS</a:t>
            </a:r>
            <a:endParaRPr/>
          </a:p>
          <a:p>
            <a:pPr indent="-342900" lvl="0" marL="457200" rtl="0" algn="l">
              <a:spcBef>
                <a:spcPts val="0"/>
              </a:spcBef>
              <a:spcAft>
                <a:spcPts val="0"/>
              </a:spcAft>
              <a:buSzPts val="1800"/>
              <a:buChar char="-"/>
            </a:pPr>
            <a:r>
              <a:rPr lang="en"/>
              <a:t>Dining plan?</a:t>
            </a:r>
            <a:endParaRPr/>
          </a:p>
          <a:p>
            <a:pPr indent="-342900" lvl="0" marL="457200" rtl="0" algn="l">
              <a:spcBef>
                <a:spcPts val="0"/>
              </a:spcBef>
              <a:spcAft>
                <a:spcPts val="0"/>
              </a:spcAft>
              <a:buSzPts val="1800"/>
              <a:buChar char="-"/>
            </a:pPr>
            <a:r>
              <a:rPr lang="en"/>
              <a:t>Weekly spending:</a:t>
            </a:r>
            <a:endParaRPr/>
          </a:p>
          <a:p>
            <a:pPr indent="-317500" lvl="1" marL="914400" rtl="0" algn="l">
              <a:spcBef>
                <a:spcPts val="0"/>
              </a:spcBef>
              <a:spcAft>
                <a:spcPts val="0"/>
              </a:spcAft>
              <a:buSzPts val="1400"/>
              <a:buChar char="-"/>
            </a:pPr>
            <a:r>
              <a:rPr lang="en"/>
              <a:t>Groceries?</a:t>
            </a:r>
            <a:endParaRPr/>
          </a:p>
          <a:p>
            <a:pPr indent="-317500" lvl="1" marL="914400" rtl="0" algn="l">
              <a:spcBef>
                <a:spcPts val="0"/>
              </a:spcBef>
              <a:spcAft>
                <a:spcPts val="0"/>
              </a:spcAft>
              <a:buSzPts val="1400"/>
              <a:buChar char="-"/>
            </a:pPr>
            <a:r>
              <a:rPr lang="en"/>
              <a:t>Eating out?</a:t>
            </a:r>
            <a:endParaRPr/>
          </a:p>
          <a:p>
            <a:pPr indent="-317500" lvl="1" marL="914400" rtl="0" algn="l">
              <a:spcBef>
                <a:spcPts val="0"/>
              </a:spcBef>
              <a:spcAft>
                <a:spcPts val="0"/>
              </a:spcAft>
              <a:buSzPts val="1400"/>
              <a:buChar char="-"/>
            </a:pPr>
            <a:r>
              <a:rPr lang="en"/>
              <a:t>Transportation?</a:t>
            </a:r>
            <a:endParaRPr/>
          </a:p>
          <a:p>
            <a:pPr indent="-317500" lvl="1" marL="914400" rtl="0" algn="l">
              <a:spcBef>
                <a:spcPts val="0"/>
              </a:spcBef>
              <a:spcAft>
                <a:spcPts val="0"/>
              </a:spcAft>
              <a:buSzPts val="1400"/>
              <a:buChar char="-"/>
            </a:pPr>
            <a:r>
              <a:rPr lang="en"/>
              <a:t>Weekly total?</a:t>
            </a:r>
            <a:endParaRPr/>
          </a:p>
          <a:p>
            <a:pPr indent="0" lvl="0" marL="914400" rtl="0" algn="l">
              <a:spcBef>
                <a:spcPts val="1200"/>
              </a:spcBef>
              <a:spcAft>
                <a:spcPts val="1200"/>
              </a:spcAft>
              <a:buNone/>
            </a:pPr>
            <a:r>
              <a:t/>
            </a:r>
            <a:endParaRPr/>
          </a:p>
        </p:txBody>
      </p:sp>
      <p:pic>
        <p:nvPicPr>
          <p:cNvPr descr="20 stats that will change the way you survey your customers | MyCustomer" id="153" name="Google Shape;153;p28"/>
          <p:cNvPicPr preferRelativeResize="0"/>
          <p:nvPr/>
        </p:nvPicPr>
        <p:blipFill>
          <a:blip r:embed="rId3">
            <a:alphaModFix/>
          </a:blip>
          <a:stretch>
            <a:fillRect/>
          </a:stretch>
        </p:blipFill>
        <p:spPr>
          <a:xfrm>
            <a:off x="5052275" y="2266025"/>
            <a:ext cx="2233275" cy="153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59" name="Google Shape;159;p29"/>
          <p:cNvSpPr txBox="1"/>
          <p:nvPr>
            <p:ph idx="1" type="body"/>
          </p:nvPr>
        </p:nvSpPr>
        <p:spPr>
          <a:xfrm>
            <a:off x="453896" y="1129800"/>
            <a:ext cx="8236200" cy="300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It is more expensive to live on campus greater than 0.5 miles from Central Campus, defined as the College of Arts and Sciences, than living off campus when considering all the food and transportation expenses.</a:t>
            </a:r>
            <a:endParaRPr/>
          </a:p>
          <a:p>
            <a:pPr indent="0" lvl="0" marL="0" rtl="0" algn="l">
              <a:lnSpc>
                <a:spcPct val="200000"/>
              </a:lnSpc>
              <a:spcBef>
                <a:spcPts val="1200"/>
              </a:spcBef>
              <a:spcAft>
                <a:spcPts val="0"/>
              </a:spcAft>
              <a:buClr>
                <a:schemeClr val="dk2"/>
              </a:buClr>
              <a:buSzPts val="1100"/>
              <a:buFont typeface="Arial"/>
              <a:buNone/>
            </a:pPr>
            <a:r>
              <a:t/>
            </a:r>
            <a:endParaRPr/>
          </a:p>
        </p:txBody>
      </p:sp>
      <p:pic>
        <p:nvPicPr>
          <p:cNvPr id="160" name="Google Shape;160;p29"/>
          <p:cNvPicPr preferRelativeResize="0"/>
          <p:nvPr/>
        </p:nvPicPr>
        <p:blipFill>
          <a:blip r:embed="rId3">
            <a:alphaModFix/>
          </a:blip>
          <a:stretch>
            <a:fillRect/>
          </a:stretch>
        </p:blipFill>
        <p:spPr>
          <a:xfrm>
            <a:off x="1304775" y="2251875"/>
            <a:ext cx="4317775" cy="241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71425" y="405375"/>
            <a:ext cx="6833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Hypothesis &amp; Alternate Hypothesis</a:t>
            </a:r>
            <a:endParaRPr/>
          </a:p>
        </p:txBody>
      </p:sp>
      <p:sp>
        <p:nvSpPr>
          <p:cNvPr id="166" name="Google Shape;16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1700"/>
              <a:t>H</a:t>
            </a:r>
            <a:r>
              <a:rPr b="1" baseline="-25000" lang="en" sz="1700"/>
              <a:t>0</a:t>
            </a:r>
            <a:r>
              <a:rPr b="1" lang="en" sz="1700"/>
              <a:t>:</a:t>
            </a:r>
            <a:r>
              <a:rPr lang="en" sz="1700"/>
              <a:t> There is no significant difference in money spent on transportation for those that live on or off campus, within or greater than 0.5 miles from Central Campus.</a:t>
            </a:r>
            <a:endParaRPr sz="1700"/>
          </a:p>
          <a:p>
            <a:pPr indent="0" lvl="0" marL="0" rtl="0" algn="l">
              <a:lnSpc>
                <a:spcPct val="200000"/>
              </a:lnSpc>
              <a:spcBef>
                <a:spcPts val="0"/>
              </a:spcBef>
              <a:spcAft>
                <a:spcPts val="0"/>
              </a:spcAft>
              <a:buNone/>
            </a:pPr>
            <a:r>
              <a:t/>
            </a:r>
            <a:endParaRPr sz="1700"/>
          </a:p>
          <a:p>
            <a:pPr indent="-336550" lvl="0" marL="457200" rtl="0" algn="l">
              <a:lnSpc>
                <a:spcPct val="200000"/>
              </a:lnSpc>
              <a:spcBef>
                <a:spcPts val="0"/>
              </a:spcBef>
              <a:spcAft>
                <a:spcPts val="0"/>
              </a:spcAft>
              <a:buSzPts val="1700"/>
              <a:buChar char="●"/>
            </a:pPr>
            <a:r>
              <a:rPr b="1" lang="en" sz="1700"/>
              <a:t>H</a:t>
            </a:r>
            <a:r>
              <a:rPr b="1" baseline="-25000" lang="en" sz="1700"/>
              <a:t>a</a:t>
            </a:r>
            <a:r>
              <a:rPr b="1" lang="en" sz="1700"/>
              <a:t>:</a:t>
            </a:r>
            <a:r>
              <a:rPr lang="en" sz="1700"/>
              <a:t> Students who live greater than 0.5 miles away from Central Campus, on or off campus, spend more than those within 0.5 miles of Central Campus</a:t>
            </a:r>
            <a:endParaRPr sz="2300"/>
          </a:p>
          <a:p>
            <a:pPr indent="0" lvl="0" marL="0" rtl="0" algn="l">
              <a:spcBef>
                <a:spcPts val="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Method</a:t>
            </a:r>
            <a:endParaRPr/>
          </a:p>
        </p:txBody>
      </p:sp>
      <p:sp>
        <p:nvSpPr>
          <p:cNvPr id="172" name="Google Shape;17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conduct our study, we sent a Google survey to hundreds of students in order to yield a sample size of at least 100</a:t>
            </a:r>
            <a:endParaRPr/>
          </a:p>
          <a:p>
            <a:pPr indent="-342900" lvl="0" marL="457200" rtl="0" algn="l">
              <a:spcBef>
                <a:spcPts val="0"/>
              </a:spcBef>
              <a:spcAft>
                <a:spcPts val="0"/>
              </a:spcAft>
              <a:buSzPts val="1800"/>
              <a:buChar char="●"/>
            </a:pPr>
            <a:r>
              <a:rPr lang="en"/>
              <a:t> To properly account for the cost of food we included on-campus students’ dining plans into total spending to compare it to off-campus students’ spending on groceries and eating out. </a:t>
            </a:r>
            <a:endParaRPr/>
          </a:p>
          <a:p>
            <a:pPr indent="-317500" lvl="1" marL="914400" rtl="0" algn="l">
              <a:spcBef>
                <a:spcPts val="0"/>
              </a:spcBef>
              <a:spcAft>
                <a:spcPts val="0"/>
              </a:spcAft>
              <a:buSzPts val="1400"/>
              <a:buChar char="○"/>
            </a:pPr>
            <a:r>
              <a:rPr lang="en"/>
              <a:t>This value was calculated by dividing the cost of a given student’s dining plan (another question on the survey) by 15  weeks in a semester to find the cost of food per week. </a:t>
            </a:r>
            <a:endParaRPr/>
          </a:p>
          <a:p>
            <a:pPr indent="0" lvl="0" marL="457200" rtl="0" algn="l">
              <a:spcBef>
                <a:spcPts val="1200"/>
              </a:spcBef>
              <a:spcAft>
                <a:spcPts val="1200"/>
              </a:spcAft>
              <a:buNone/>
            </a:pPr>
            <a:r>
              <a:t/>
            </a:r>
            <a:endParaRPr/>
          </a:p>
        </p:txBody>
      </p:sp>
      <p:pic>
        <p:nvPicPr>
          <p:cNvPr id="173" name="Google Shape;173;p31"/>
          <p:cNvPicPr preferRelativeResize="0"/>
          <p:nvPr/>
        </p:nvPicPr>
        <p:blipFill rotWithShape="1">
          <a:blip r:embed="rId3">
            <a:alphaModFix/>
          </a:blip>
          <a:srcRect b="12203" l="0" r="0" t="0"/>
          <a:stretch/>
        </p:blipFill>
        <p:spPr>
          <a:xfrm>
            <a:off x="151750" y="3366450"/>
            <a:ext cx="1561700" cy="137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Pilot Study Issues</a:t>
            </a:r>
            <a:endParaRPr/>
          </a:p>
        </p:txBody>
      </p:sp>
      <p:sp>
        <p:nvSpPr>
          <p:cNvPr id="179" name="Google Shape;179;p32"/>
          <p:cNvSpPr txBox="1"/>
          <p:nvPr>
            <p:ph idx="1" type="body"/>
          </p:nvPr>
        </p:nvSpPr>
        <p:spPr>
          <a:xfrm>
            <a:off x="311700" y="11456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Pilot Study Issues: </a:t>
            </a:r>
            <a:endParaRPr/>
          </a:p>
          <a:p>
            <a:pPr indent="-317500" lvl="1" marL="914400" rtl="0" algn="l">
              <a:spcBef>
                <a:spcPts val="0"/>
              </a:spcBef>
              <a:spcAft>
                <a:spcPts val="0"/>
              </a:spcAft>
              <a:buSzPts val="1400"/>
              <a:buChar char="○"/>
            </a:pPr>
            <a:r>
              <a:rPr lang="en"/>
              <a:t>Ambiguous data range for amounts spent weekly</a:t>
            </a:r>
            <a:endParaRPr/>
          </a:p>
          <a:p>
            <a:pPr indent="-317500" lvl="1" marL="914400" rtl="0" algn="l">
              <a:spcBef>
                <a:spcPts val="0"/>
              </a:spcBef>
              <a:spcAft>
                <a:spcPts val="0"/>
              </a:spcAft>
              <a:buSzPts val="1400"/>
              <a:buChar char="○"/>
            </a:pPr>
            <a:r>
              <a:rPr lang="en"/>
              <a:t>Multiple choice range of questions</a:t>
            </a:r>
            <a:endParaRPr/>
          </a:p>
          <a:p>
            <a:pPr indent="-317500" lvl="1" marL="914400" rtl="0" algn="l">
              <a:spcBef>
                <a:spcPts val="0"/>
              </a:spcBef>
              <a:spcAft>
                <a:spcPts val="0"/>
              </a:spcAft>
              <a:buSzPts val="1400"/>
              <a:buChar char="○"/>
            </a:pPr>
            <a:r>
              <a:rPr lang="en"/>
              <a:t>“Other” option for class year</a:t>
            </a:r>
            <a:endParaRPr/>
          </a:p>
          <a:p>
            <a:pPr indent="-342900" lvl="0" marL="457200" rtl="0" algn="l">
              <a:spcBef>
                <a:spcPts val="0"/>
              </a:spcBef>
              <a:spcAft>
                <a:spcPts val="0"/>
              </a:spcAft>
              <a:buSzPts val="1800"/>
              <a:buChar char="●"/>
            </a:pPr>
            <a:r>
              <a:rPr lang="en"/>
              <a:t>Final Study Solutions:</a:t>
            </a:r>
            <a:endParaRPr/>
          </a:p>
          <a:p>
            <a:pPr indent="-317500" lvl="1" marL="914400" rtl="0" algn="l">
              <a:spcBef>
                <a:spcPts val="0"/>
              </a:spcBef>
              <a:spcAft>
                <a:spcPts val="0"/>
              </a:spcAft>
              <a:buSzPts val="1400"/>
              <a:buChar char="○"/>
            </a:pPr>
            <a:r>
              <a:rPr lang="en"/>
              <a:t>Included “Other” option for housing selection, type of transportation</a:t>
            </a:r>
            <a:endParaRPr/>
          </a:p>
          <a:p>
            <a:pPr indent="-317500" lvl="1" marL="914400" rtl="0" algn="l">
              <a:spcBef>
                <a:spcPts val="0"/>
              </a:spcBef>
              <a:spcAft>
                <a:spcPts val="0"/>
              </a:spcAft>
              <a:buSzPts val="1400"/>
              <a:buChar char="○"/>
            </a:pPr>
            <a:r>
              <a:rPr lang="en"/>
              <a:t>Included short answers</a:t>
            </a:r>
            <a:r>
              <a:rPr lang="en"/>
              <a:t> amount for weekly spending</a:t>
            </a:r>
            <a:r>
              <a:rPr lang="en"/>
              <a:t>  which </a:t>
            </a:r>
            <a:r>
              <a:rPr lang="en"/>
              <a:t>allowed</a:t>
            </a:r>
            <a:r>
              <a:rPr lang="en"/>
              <a:t> for more accurate data</a:t>
            </a:r>
            <a:endParaRPr/>
          </a:p>
          <a:p>
            <a:pPr indent="-317500" lvl="1" marL="914400" rtl="0" algn="l">
              <a:spcBef>
                <a:spcPts val="0"/>
              </a:spcBef>
              <a:spcAft>
                <a:spcPts val="0"/>
              </a:spcAft>
              <a:buSzPts val="1400"/>
              <a:buChar char="○"/>
            </a:pPr>
            <a:r>
              <a:rPr lang="en"/>
              <a:t>Sent out to wider population</a:t>
            </a:r>
            <a:endParaRPr/>
          </a:p>
          <a:p>
            <a:pPr indent="-317500" lvl="1" marL="914400" rtl="0" algn="l">
              <a:spcBef>
                <a:spcPts val="0"/>
              </a:spcBef>
              <a:spcAft>
                <a:spcPts val="0"/>
              </a:spcAft>
              <a:buSzPts val="1400"/>
              <a:buChar char="○"/>
            </a:pPr>
            <a:r>
              <a:rPr lang="en"/>
              <a:t>Asked respondents for opinion regarding on campus vs. off campus price difference</a:t>
            </a:r>
            <a:endParaRPr/>
          </a:p>
          <a:p>
            <a:pPr indent="0" lvl="0" marL="457200" rtl="0" algn="l">
              <a:spcBef>
                <a:spcPts val="1200"/>
              </a:spcBef>
              <a:spcAft>
                <a:spcPts val="1200"/>
              </a:spcAft>
              <a:buNone/>
            </a:pPr>
            <a:r>
              <a:t/>
            </a:r>
            <a:endParaRPr/>
          </a:p>
        </p:txBody>
      </p:sp>
      <p:pic>
        <p:nvPicPr>
          <p:cNvPr descr="What is a Pilot Study? - Definition &amp;amp; Example - Video &amp;amp; Lesson Transcript |  Study.com" id="180" name="Google Shape;180;p32"/>
          <p:cNvPicPr preferRelativeResize="0"/>
          <p:nvPr/>
        </p:nvPicPr>
        <p:blipFill>
          <a:blip r:embed="rId3">
            <a:alphaModFix/>
          </a:blip>
          <a:stretch>
            <a:fillRect/>
          </a:stretch>
        </p:blipFill>
        <p:spPr>
          <a:xfrm>
            <a:off x="5278000" y="289550"/>
            <a:ext cx="3780400" cy="211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70675" y="517225"/>
            <a:ext cx="756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Data Collection &amp; Methodology</a:t>
            </a:r>
            <a:endParaRPr/>
          </a:p>
        </p:txBody>
      </p:sp>
      <p:sp>
        <p:nvSpPr>
          <p:cNvPr id="186" name="Google Shape;186;p33"/>
          <p:cNvSpPr txBox="1"/>
          <p:nvPr>
            <p:ph idx="1" type="body"/>
          </p:nvPr>
        </p:nvSpPr>
        <p:spPr>
          <a:xfrm>
            <a:off x="370675" y="1229900"/>
            <a:ext cx="8520600" cy="3339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700"/>
              <a:t>How did the Pilot Study affect our results and analysis?</a:t>
            </a:r>
            <a:endParaRPr sz="1700"/>
          </a:p>
          <a:p>
            <a:pPr indent="-336550" lvl="0" marL="914400" rtl="0" algn="l">
              <a:lnSpc>
                <a:spcPct val="105000"/>
              </a:lnSpc>
              <a:spcBef>
                <a:spcPts val="1200"/>
              </a:spcBef>
              <a:spcAft>
                <a:spcPts val="0"/>
              </a:spcAft>
              <a:buSzPts val="1700"/>
              <a:buChar char="●"/>
            </a:pPr>
            <a:r>
              <a:rPr lang="en" sz="1700"/>
              <a:t>First survey gave inaccurate results in the form of ranges, resulting in data we could not easily analyze or graph</a:t>
            </a:r>
            <a:endParaRPr sz="1700"/>
          </a:p>
          <a:p>
            <a:pPr indent="-336550" lvl="0" marL="914400" rtl="0" algn="l">
              <a:lnSpc>
                <a:spcPct val="105000"/>
              </a:lnSpc>
              <a:spcBef>
                <a:spcPts val="0"/>
              </a:spcBef>
              <a:spcAft>
                <a:spcPts val="0"/>
              </a:spcAft>
              <a:buSzPts val="1700"/>
              <a:buChar char="●"/>
            </a:pPr>
            <a:r>
              <a:rPr lang="en" sz="1700"/>
              <a:t>Failed to consider dining plan; unable to determine how much students were spending on food total</a:t>
            </a:r>
            <a:endParaRPr sz="1700"/>
          </a:p>
          <a:p>
            <a:pPr indent="-336550" lvl="0" marL="914400" rtl="0" algn="l">
              <a:lnSpc>
                <a:spcPct val="105000"/>
              </a:lnSpc>
              <a:spcBef>
                <a:spcPts val="0"/>
              </a:spcBef>
              <a:spcAft>
                <a:spcPts val="0"/>
              </a:spcAft>
              <a:buSzPts val="1700"/>
              <a:buChar char="●"/>
            </a:pPr>
            <a:r>
              <a:rPr lang="en" sz="1700"/>
              <a:t>Fewer than 70 respondents; very skewed sample size toward on campus sophomores (our group’s exact demographic); seemed to show that off campus students tend to spend more than those who live on campus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